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3" r:id="rId2"/>
    <p:sldMasterId id="2147483738" r:id="rId3"/>
  </p:sldMasterIdLst>
  <p:notesMasterIdLst>
    <p:notesMasterId r:id="rId44"/>
  </p:notesMasterIdLst>
  <p:handoutMasterIdLst>
    <p:handoutMasterId r:id="rId45"/>
  </p:handoutMasterIdLst>
  <p:sldIdLst>
    <p:sldId id="265" r:id="rId4"/>
    <p:sldId id="284" r:id="rId5"/>
    <p:sldId id="285" r:id="rId6"/>
    <p:sldId id="379" r:id="rId7"/>
    <p:sldId id="409" r:id="rId8"/>
    <p:sldId id="287" r:id="rId9"/>
    <p:sldId id="297" r:id="rId10"/>
    <p:sldId id="289" r:id="rId11"/>
    <p:sldId id="290" r:id="rId12"/>
    <p:sldId id="340" r:id="rId13"/>
    <p:sldId id="339" r:id="rId14"/>
    <p:sldId id="342" r:id="rId15"/>
    <p:sldId id="291" r:id="rId16"/>
    <p:sldId id="349" r:id="rId17"/>
    <p:sldId id="350" r:id="rId18"/>
    <p:sldId id="298" r:id="rId19"/>
    <p:sldId id="367" r:id="rId20"/>
    <p:sldId id="365" r:id="rId21"/>
    <p:sldId id="366" r:id="rId22"/>
    <p:sldId id="410" r:id="rId23"/>
    <p:sldId id="411" r:id="rId24"/>
    <p:sldId id="376" r:id="rId25"/>
    <p:sldId id="361" r:id="rId26"/>
    <p:sldId id="353" r:id="rId27"/>
    <p:sldId id="357" r:id="rId28"/>
    <p:sldId id="359" r:id="rId29"/>
    <p:sldId id="385" r:id="rId30"/>
    <p:sldId id="384" r:id="rId31"/>
    <p:sldId id="283" r:id="rId32"/>
    <p:sldId id="267" r:id="rId33"/>
    <p:sldId id="368" r:id="rId34"/>
    <p:sldId id="370" r:id="rId35"/>
    <p:sldId id="322" r:id="rId36"/>
    <p:sldId id="371" r:id="rId37"/>
    <p:sldId id="372" r:id="rId38"/>
    <p:sldId id="373" r:id="rId39"/>
    <p:sldId id="374" r:id="rId40"/>
    <p:sldId id="375" r:id="rId41"/>
    <p:sldId id="323" r:id="rId42"/>
    <p:sldId id="324" r:id="rId43"/>
  </p:sldIdLst>
  <p:sldSz cx="9144000" cy="5143500" type="screen16x9"/>
  <p:notesSz cx="9296400" cy="14770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808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76177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1426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5235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904420" algn="l" defTabSz="76177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285305" algn="l" defTabSz="76177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666186" algn="l" defTabSz="76177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047070" algn="l" defTabSz="761771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52">
          <p15:clr>
            <a:srgbClr val="A4A3A4"/>
          </p15:clr>
        </p15:guide>
        <p15:guide id="2" pos="292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harathi, Subrahmanya" initials="B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AA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7" autoAdjust="0"/>
    <p:restoredTop sz="94521" autoAdjust="0"/>
  </p:normalViewPr>
  <p:slideViewPr>
    <p:cSldViewPr snapToGrid="0">
      <p:cViewPr varScale="1">
        <p:scale>
          <a:sx n="126" d="100"/>
          <a:sy n="126" d="100"/>
        </p:scale>
        <p:origin x="480" y="68"/>
      </p:cViewPr>
      <p:guideLst>
        <p:guide orient="horz" pos="162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850" y="-96"/>
      </p:cViewPr>
      <p:guideLst>
        <p:guide orient="horz" pos="4652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commentAuthors" Target="commentAuthor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26T11:29:34.333" idx="2">
    <p:pos x="10" y="10"/>
    <p:text>get rid of $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26T11:29:19.940" idx="1">
    <p:pos x="10" y="10"/>
    <p:text>smaller case variables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74638" y="1108075"/>
            <a:ext cx="9845676" cy="5538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854" y="7016308"/>
            <a:ext cx="7436693" cy="664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5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8088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61771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42654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2353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1904420" algn="l" defTabSz="76177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305" algn="l" defTabSz="76177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186" algn="l" defTabSz="76177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070" algn="l" defTabSz="76177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4638" y="1108075"/>
            <a:ext cx="9845676" cy="5538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52672">
              <a:defRPr/>
            </a:pPr>
            <a:r>
              <a:rPr lang="en-US"/>
              <a:t>Hello,</a:t>
            </a:r>
            <a:r>
              <a:rPr lang="en-US" baseline="0"/>
              <a:t> and welcome to the C2000 Configurable Logic Block Training.  In this part we will provide an overview of the CLB Subsystem Architecture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019B1-C20C-49F5-BAF8-F2E383823DD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70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4638" y="1108075"/>
            <a:ext cx="9845676" cy="5538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FSM is programmed by defining state equations for each of the LUT4s in the same manner as described for</a:t>
            </a:r>
            <a:r>
              <a:rPr lang="en-US" baseline="0"/>
              <a:t> the </a:t>
            </a:r>
          </a:p>
          <a:p>
            <a:r>
              <a:rPr lang="en-US" baseline="0"/>
              <a:t>the other LUTs</a:t>
            </a:r>
            <a:r>
              <a:rPr lang="en-US"/>
              <a:t>.  Logic for a dedicated output</a:t>
            </a:r>
            <a:r>
              <a:rPr lang="en-US" baseline="0"/>
              <a:t> LUT can also be defined if needed in the application.  We’ll now go </a:t>
            </a:r>
          </a:p>
          <a:p>
            <a:r>
              <a:rPr lang="en-US" baseline="0"/>
              <a:t>through a simple example to show how the FSM can be used.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019B1-C20C-49F5-BAF8-F2E383823DD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76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4638" y="1108075"/>
            <a:ext cx="9845676" cy="5538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complex counter block can</a:t>
            </a:r>
            <a:r>
              <a:rPr lang="en-US" baseline="0"/>
              <a:t> implement 32bit counters, shifters, and other functions.  The primary</a:t>
            </a:r>
          </a:p>
          <a:p>
            <a:r>
              <a:rPr lang="en-US" baseline="0"/>
              <a:t>uses for this block will likely be as up/down counters or left/right shifters.  These behaviors are controlled</a:t>
            </a:r>
          </a:p>
          <a:p>
            <a:r>
              <a:rPr lang="en-US" baseline="0"/>
              <a:t>by the Mode, Reset, and Event inputs shown on the left.   </a:t>
            </a:r>
          </a:p>
          <a:p>
            <a:endParaRPr lang="en-US" baseline="0"/>
          </a:p>
          <a:p>
            <a:r>
              <a:rPr lang="en-US" baseline="0"/>
              <a:t>Additional inputs are available for Loading the counter or Adding or Shifting by a given amount, as defined by</a:t>
            </a:r>
          </a:p>
          <a:p>
            <a:r>
              <a:rPr lang="en-US" baseline="0"/>
              <a:t>the LOAD input, whenever the EVENT input is asserted.  This input can be driven by any of the other internal</a:t>
            </a:r>
          </a:p>
          <a:p>
            <a:r>
              <a:rPr lang="en-US" baseline="0"/>
              <a:t>signals with the given CLB.  </a:t>
            </a:r>
          </a:p>
          <a:p>
            <a:endParaRPr lang="en-US" baseline="0"/>
          </a:p>
          <a:p>
            <a:r>
              <a:rPr lang="en-US" baseline="0"/>
              <a:t>The Counter has 3 outputs for supporting various count functions, include a ZERO compare (asserted when the</a:t>
            </a:r>
          </a:p>
          <a:p>
            <a:r>
              <a:rPr lang="en-US" baseline="0"/>
              <a:t>counter reaches Zero), and 2 MATCH outputs, which will be asserted when the counter’s value matches the</a:t>
            </a:r>
          </a:p>
          <a:p>
            <a:r>
              <a:rPr lang="en-US" baseline="0"/>
              <a:t>reference values provided on the left.  The MATCH Reference values and the Load value, are statically defined</a:t>
            </a:r>
          </a:p>
          <a:p>
            <a:r>
              <a:rPr lang="en-US" baseline="0"/>
              <a:t>by the MCU Host during configuration.   The MATCH References may also be modified by the HLC High-Level</a:t>
            </a:r>
          </a:p>
          <a:p>
            <a:r>
              <a:rPr lang="en-US" baseline="0"/>
              <a:t>Controller, which we’ll discuss next. </a:t>
            </a:r>
          </a:p>
          <a:p>
            <a:endParaRPr lang="en-US" baseline="0"/>
          </a:p>
          <a:p>
            <a:r>
              <a:rPr lang="en-US" baseline="0"/>
              <a:t>The COUNTER value is also output, and can be read by the HLC. 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019B1-C20C-49F5-BAF8-F2E383823DD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90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4638" y="1108075"/>
            <a:ext cx="9845676" cy="5538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The High-Level-Controller, or HLC, is an Event-processing block that can respond to up to 4 Event</a:t>
            </a:r>
          </a:p>
          <a:p>
            <a:r>
              <a:rPr lang="en-US" altLang="en-US" sz="2400"/>
              <a:t>inputs, which are routed from any of the other block outputs, such as the FSMs, LUTs, and counters,</a:t>
            </a:r>
          </a:p>
          <a:p>
            <a:r>
              <a:rPr lang="en-US" altLang="en-US" sz="2400"/>
              <a:t>within the same CLB.(Click)    HLC block I/O also includes a Host Bus interface for configuration or</a:t>
            </a:r>
          </a:p>
          <a:p>
            <a:r>
              <a:rPr lang="en-US" altLang="en-US" sz="2400"/>
              <a:t>real-time interaction with the Host, plus an interrupt line to the Host CPU.  Data can also be passed</a:t>
            </a:r>
          </a:p>
          <a:p>
            <a:r>
              <a:rPr lang="en-US" altLang="en-US" sz="2400"/>
              <a:t>back and forth from the CPU through a pair of Push/Pull Data Exchange buffers.</a:t>
            </a:r>
          </a:p>
          <a:p>
            <a:r>
              <a:rPr lang="en-US" altLang="en-US" sz="2400"/>
              <a:t>(Click) The HLC contains four 32-bit registers and a 32-word instruction memory that can be written by the Host CPU</a:t>
            </a:r>
          </a:p>
          <a:p>
            <a:r>
              <a:rPr lang="en-US" altLang="en-US" sz="2400"/>
              <a:t>during CLB configuration. </a:t>
            </a:r>
          </a:p>
          <a:p>
            <a:endParaRPr lang="en-US" alt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019B1-C20C-49F5-BAF8-F2E383823DD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73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4638" y="1108075"/>
            <a:ext cx="9845676" cy="5538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52672">
              <a:defRPr/>
            </a:pPr>
            <a:r>
              <a:rPr lang="en-US"/>
              <a:t>Hello,</a:t>
            </a:r>
            <a:r>
              <a:rPr lang="en-US" baseline="0"/>
              <a:t> and welcome to the C2000 Configurable Logic Block Training.  In this part we will provide an overview of the CLB Subsystem Architecture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019B1-C20C-49F5-BAF8-F2E383823DD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70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4638" y="1108075"/>
            <a:ext cx="9845676" cy="5538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connections to the CLB Cells consist of a </a:t>
            </a:r>
            <a:r>
              <a:rPr lang="en-US" b="1"/>
              <a:t>Local Input</a:t>
            </a:r>
            <a:r>
              <a:rPr lang="en-US"/>
              <a:t> Bus, which connects</a:t>
            </a:r>
            <a:r>
              <a:rPr lang="en-US" baseline="0"/>
              <a:t> to each CLB individually</a:t>
            </a:r>
            <a:r>
              <a:rPr lang="en-US"/>
              <a:t>, </a:t>
            </a:r>
          </a:p>
          <a:p>
            <a:r>
              <a:rPr lang="en-US"/>
              <a:t>a </a:t>
            </a:r>
            <a:r>
              <a:rPr lang="en-US" b="1"/>
              <a:t>Global Input</a:t>
            </a:r>
            <a:r>
              <a:rPr lang="en-US"/>
              <a:t> Bus, which connects to all CLBS, and the </a:t>
            </a:r>
            <a:r>
              <a:rPr lang="en-US" b="1"/>
              <a:t>Output Bus</a:t>
            </a:r>
            <a:r>
              <a:rPr lang="en-US" b="0"/>
              <a:t> which comes</a:t>
            </a:r>
            <a:r>
              <a:rPr lang="en-US" b="0" baseline="0"/>
              <a:t> out of each CLB.</a:t>
            </a:r>
          </a:p>
          <a:p>
            <a:r>
              <a:rPr lang="en-US" b="0" baseline="0"/>
              <a:t>NOTE that the 8 outputs from each CLB are replicated to form a 16-bit output bus.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019B1-C20C-49F5-BAF8-F2E383823DD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81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4638" y="1108075"/>
            <a:ext cx="9845676" cy="5538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3600"/>
              <a:t>The CLB Local Input Bus Provides connections from multiple signals inside one instance of the PWM, the QEP, and the eCAP block to each</a:t>
            </a:r>
          </a:p>
          <a:p>
            <a:pPr>
              <a:defRPr/>
            </a:pPr>
            <a:r>
              <a:rPr lang="en-US" sz="3600"/>
              <a:t>of the 8 CLB inputs.    Each CLB is connected to an associated instance on the local bus.  For example, CLB1 is connected to EPWM1, EQEP1, and</a:t>
            </a:r>
          </a:p>
          <a:p>
            <a:pPr>
              <a:defRPr/>
            </a:pPr>
            <a:r>
              <a:rPr lang="en-US" sz="3600"/>
              <a:t>ECAP1.   CLB2 will be connected to EPWM2, and so on.</a:t>
            </a:r>
          </a:p>
          <a:p>
            <a:pPr>
              <a:defRPr/>
            </a:pPr>
            <a:r>
              <a:rPr lang="en-US" sz="3600"/>
              <a:t>The Local bus also provides a pass-through connection from the Global Bus, which brings in signals from other peripherals (click)</a:t>
            </a:r>
          </a:p>
          <a:p>
            <a:pPr>
              <a:defRPr/>
            </a:pPr>
            <a:r>
              <a:rPr lang="en-US" sz="3600"/>
              <a:t>and from the CLB Xbar.  Note that the Global Bus connects the same set of signals to all CLBs.  </a:t>
            </a:r>
          </a:p>
          <a:p>
            <a:pPr>
              <a:defRPr/>
            </a:pPr>
            <a:r>
              <a:rPr lang="en-US" sz="3600"/>
              <a:t>The muxing for both the Local and Global Buses is contained in the Input Select and Filtering Block (click).  This block also has latching, synchronizing,</a:t>
            </a:r>
          </a:p>
          <a:p>
            <a:pPr>
              <a:defRPr/>
            </a:pPr>
            <a:r>
              <a:rPr lang="en-US" sz="3600"/>
              <a:t>and filtering functions, as well as a direct software-writable input.</a:t>
            </a:r>
          </a:p>
          <a:p>
            <a:pPr>
              <a:defRPr/>
            </a:pPr>
            <a:r>
              <a:rPr lang="en-US" sz="3600"/>
              <a:t>A complete listing of the signals for both the Global and Local Input Buses is shown in the following slides and can also be found in Appendix D of the CLB User’s Guide.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019B1-C20C-49F5-BAF8-F2E383823DD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71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4638" y="1108075"/>
            <a:ext cx="9845676" cy="5538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CLB CELL’s 8 outputs are copied to create 8 additional outputs for a total</a:t>
            </a:r>
            <a:r>
              <a:rPr lang="en-US" baseline="0"/>
              <a:t> of 16.</a:t>
            </a:r>
          </a:p>
          <a:p>
            <a:r>
              <a:rPr lang="en-US" baseline="0"/>
              <a:t>The outputs are copied in order, so that Output 8 is the same as output 0, and output</a:t>
            </a:r>
          </a:p>
          <a:p>
            <a:r>
              <a:rPr lang="en-US" baseline="0"/>
              <a:t>9 is equivalent to output 1, and so on.  </a:t>
            </a:r>
          </a:p>
          <a:p>
            <a:r>
              <a:rPr lang="en-US" baseline="0"/>
              <a:t>Two of the outputs of each CLB are fed to the CLB Xbar, whose outputs are routed back</a:t>
            </a:r>
          </a:p>
          <a:p>
            <a:r>
              <a:rPr lang="en-US" baseline="0"/>
              <a:t>to the CLB input buses.  This allows the construction of multiple-CLB designs by enabling</a:t>
            </a:r>
          </a:p>
          <a:p>
            <a:r>
              <a:rPr lang="en-US" baseline="0"/>
              <a:t>one CLB’s outputs to drive anothers inputs.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019B1-C20C-49F5-BAF8-F2E383823DD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08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4638" y="1108075"/>
            <a:ext cx="9845676" cy="5538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diagram</a:t>
            </a:r>
            <a:r>
              <a:rPr lang="en-US" baseline="0" dirty="0"/>
              <a:t> and the table on the following slide show the range of inputs that are available from </a:t>
            </a:r>
          </a:p>
          <a:p>
            <a:r>
              <a:rPr lang="en-US" baseline="0" dirty="0"/>
              <a:t>peripherals in the F2837x and F2807x devices </a:t>
            </a:r>
            <a:r>
              <a:rPr lang="en-US" baseline="0" dirty="0" err="1"/>
              <a:t>Delfino</a:t>
            </a:r>
            <a:r>
              <a:rPr lang="en-US" baseline="0" dirty="0"/>
              <a:t> and Piccolo devices which can be passed</a:t>
            </a:r>
          </a:p>
          <a:p>
            <a:r>
              <a:rPr lang="en-US" baseline="0" dirty="0"/>
              <a:t>on to the CLBs. </a:t>
            </a:r>
          </a:p>
          <a:p>
            <a:r>
              <a:rPr lang="en-US" dirty="0"/>
              <a:t>Some of the inputs in this crossbar (click) have built-in logic to OR several </a:t>
            </a:r>
            <a:r>
              <a:rPr lang="en-US" dirty="0" err="1"/>
              <a:t>Tripzone</a:t>
            </a:r>
            <a:r>
              <a:rPr lang="en-US" dirty="0"/>
              <a:t> inputs together and</a:t>
            </a:r>
          </a:p>
          <a:p>
            <a:r>
              <a:rPr lang="en-US" dirty="0"/>
              <a:t>thus eliminate the need for logic to combine similar trip events inside the CLB.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019B1-C20C-49F5-BAF8-F2E383823DD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9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274638" y="1108075"/>
            <a:ext cx="9845676" cy="55387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The</a:t>
            </a:r>
            <a:r>
              <a:rPr lang="en-US" altLang="en-US" baseline="0" dirty="0"/>
              <a:t> C2000 CLB consists of a small group of reconfigurable logic blocks with user-defined </a:t>
            </a:r>
            <a:r>
              <a:rPr lang="en-US" altLang="en-US" baseline="0" dirty="0" err="1"/>
              <a:t>conectivity</a:t>
            </a:r>
            <a:r>
              <a:rPr lang="en-US" altLang="en-US" baseline="0" dirty="0"/>
              <a:t> and logic function.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/>
              <a:t>These blocks enable the customization of existing IPs such as the PWM, Capture, and QEP blocks.  They also enable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/>
              <a:t>users to create other unique functions such as those in safety or serial </a:t>
            </a:r>
            <a:r>
              <a:rPr lang="en-US" altLang="en-US" baseline="0" dirty="0" err="1"/>
              <a:t>comms</a:t>
            </a:r>
            <a:r>
              <a:rPr lang="en-US" altLang="en-US" baseline="0" dirty="0"/>
              <a:t>.  The CLB subsystem is currently available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baseline="0" dirty="0"/>
              <a:t>on 2837x </a:t>
            </a:r>
            <a:r>
              <a:rPr lang="en-US" altLang="en-US" baseline="0" dirty="0" err="1"/>
              <a:t>Delfino</a:t>
            </a:r>
            <a:r>
              <a:rPr lang="en-US" altLang="en-US" baseline="0" dirty="0"/>
              <a:t> and 2807x Piccolo devices.</a:t>
            </a:r>
            <a:endParaRPr lang="en-US" alt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1126077" indent="-433106">
              <a:defRPr>
                <a:solidFill>
                  <a:schemeClr val="tx1"/>
                </a:solidFill>
                <a:latin typeface="Arial" charset="0"/>
              </a:defRPr>
            </a:lvl2pPr>
            <a:lvl3pPr marL="1732426" indent="-346485">
              <a:defRPr>
                <a:solidFill>
                  <a:schemeClr val="tx1"/>
                </a:solidFill>
                <a:latin typeface="Arial" charset="0"/>
              </a:defRPr>
            </a:lvl3pPr>
            <a:lvl4pPr marL="2425397" indent="-346485">
              <a:defRPr>
                <a:solidFill>
                  <a:schemeClr val="tx1"/>
                </a:solidFill>
                <a:latin typeface="Arial" charset="0"/>
              </a:defRPr>
            </a:lvl4pPr>
            <a:lvl5pPr marL="3118367" indent="-346485">
              <a:defRPr>
                <a:solidFill>
                  <a:schemeClr val="tx1"/>
                </a:solidFill>
                <a:latin typeface="Arial" charset="0"/>
              </a:defRPr>
            </a:lvl5pPr>
            <a:lvl6pPr marL="3811338" indent="-346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4504309" indent="-346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5197279" indent="-346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5890249" indent="-346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2FFB3CC-EFF1-4C68-9AB3-CA3C49F521A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4638" y="1108075"/>
            <a:ext cx="9845676" cy="5538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52672">
              <a:defRPr/>
            </a:pPr>
            <a:r>
              <a:rPr lang="en-US"/>
              <a:t>Hello,</a:t>
            </a:r>
            <a:r>
              <a:rPr lang="en-US" baseline="0"/>
              <a:t> and welcome to the C2000 Configurable Logic Block Training.  In this part we will provide an overview of the CLB Subsystem Architecture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019B1-C20C-49F5-BAF8-F2E383823DD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70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4638" y="1108075"/>
            <a:ext cx="9845676" cy="5538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diagram shows the CLB Subsystem as present on the F2837x and F2807x Delfino and Piccolo devices. </a:t>
            </a:r>
          </a:p>
          <a:p>
            <a:r>
              <a:rPr lang="en-US"/>
              <a:t>The</a:t>
            </a:r>
            <a:r>
              <a:rPr lang="en-US" baseline="0"/>
              <a:t> Subsystem consists of 4 independent CLB blocks as highlighted here. (click)</a:t>
            </a:r>
          </a:p>
          <a:p>
            <a:r>
              <a:rPr lang="en-US" baseline="0"/>
              <a:t>Each CLB is highly interconnected with internal signals from selected peripherals including the PWM, event capture, and QEP blocks.  (click)</a:t>
            </a:r>
          </a:p>
          <a:p>
            <a:r>
              <a:rPr lang="en-US" baseline="0"/>
              <a:t>A Global Input bus provides for connection to all CLBs from a broader set of peripherals and the GPIOs.</a:t>
            </a:r>
          </a:p>
          <a:p>
            <a:r>
              <a:rPr lang="en-US" baseline="0"/>
              <a:t>The CLB operates at a maximum of ½ the CPU System Frequency and is a timing closed subsystem. This</a:t>
            </a:r>
          </a:p>
          <a:p>
            <a:r>
              <a:rPr lang="en-US" baseline="0"/>
              <a:t>means that no timing-closure loop is needed during CLB development.  </a:t>
            </a:r>
          </a:p>
          <a:p>
            <a:r>
              <a:rPr lang="en-US" baseline="0"/>
              <a:t>and Finally, the CLB uses the same robust design flows and standard cell libraries as the Host MCU device. </a:t>
            </a:r>
          </a:p>
          <a:p>
            <a:r>
              <a:rPr lang="en-US" baseline="0"/>
              <a:t>This means that no additional DFT efforts are required for this block. </a:t>
            </a:r>
          </a:p>
          <a:p>
            <a:endParaRPr lang="en-US" baseline="0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019B1-C20C-49F5-BAF8-F2E383823DD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38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4638" y="1108075"/>
            <a:ext cx="9845676" cy="5538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Each CLB cell consists of 2 main parts- </a:t>
            </a:r>
          </a:p>
          <a:p>
            <a:r>
              <a:rPr lang="en-US" b="1" baseline="0" dirty="0"/>
              <a:t>1. The CPU Interface</a:t>
            </a:r>
            <a:r>
              <a:rPr lang="en-US" baseline="0" dirty="0"/>
              <a:t>, (click) which operates at the CPU (System) Clock frequency (which is a maximum of 200MHz in the ‘2837x/2807x’ family)</a:t>
            </a:r>
            <a:br>
              <a:rPr lang="en-US" baseline="0" dirty="0"/>
            </a:br>
            <a:r>
              <a:rPr lang="en-US" baseline="0" dirty="0"/>
              <a:t> This block is responsible for Interrupt Generation, Data exchange with the rest of the MCU device, and </a:t>
            </a:r>
            <a:r>
              <a:rPr lang="en-US" baseline="0" dirty="0" err="1"/>
              <a:t>programmation</a:t>
            </a:r>
            <a:r>
              <a:rPr lang="en-US" baseline="0" dirty="0"/>
              <a:t> of the CLB logic Cell</a:t>
            </a:r>
            <a:br>
              <a:rPr lang="en-US" baseline="0" dirty="0"/>
            </a:br>
            <a:r>
              <a:rPr lang="en-US" baseline="0" dirty="0"/>
              <a:t>through a memory-mapped interface shown here.  The interface is also responsible for input selection from the Local and Global input buses, and for</a:t>
            </a:r>
            <a:br>
              <a:rPr lang="en-US" baseline="0" dirty="0"/>
            </a:br>
            <a:r>
              <a:rPr lang="en-US" baseline="0" dirty="0"/>
              <a:t>input filtering.</a:t>
            </a:r>
          </a:p>
          <a:p>
            <a:r>
              <a:rPr lang="en-US" baseline="0" dirty="0"/>
              <a:t>The 2</a:t>
            </a:r>
            <a:r>
              <a:rPr lang="en-US" baseline="30000" dirty="0"/>
              <a:t>nd</a:t>
            </a:r>
            <a:r>
              <a:rPr lang="en-US" baseline="0" dirty="0"/>
              <a:t> part is </a:t>
            </a:r>
            <a:r>
              <a:rPr lang="en-US" b="1" baseline="0" dirty="0"/>
              <a:t>The CELL, </a:t>
            </a:r>
            <a:r>
              <a:rPr lang="en-US" b="0" baseline="0" dirty="0"/>
              <a:t>which contains all of the configurable logic and has 8 logic inputs, 8 unique logic outputs, and a data bus for communicating interrupt information as well as allowing </a:t>
            </a:r>
            <a:br>
              <a:rPr lang="en-US" b="0" baseline="0" dirty="0"/>
            </a:br>
            <a:r>
              <a:rPr lang="en-US" b="0" baseline="0" dirty="0"/>
              <a:t>memory-mapped  access to selected registers.</a:t>
            </a:r>
          </a:p>
          <a:p>
            <a:pPr marL="346485" indent="-346485">
              <a:buAutoNum type="arabicPeriod"/>
            </a:pPr>
            <a:endParaRPr lang="en-US" b="0" baseline="0" dirty="0"/>
          </a:p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019B1-C20C-49F5-BAF8-F2E383823DD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98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4638" y="1108075"/>
            <a:ext cx="9845676" cy="5538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Those familiar</a:t>
            </a:r>
            <a:r>
              <a:rPr lang="en-US" baseline="0" dirty="0"/>
              <a:t> with FPGA or other configurable logic will recognize the standard 4-input Look-Up-Table, or LUT.</a:t>
            </a:r>
          </a:p>
          <a:p>
            <a:r>
              <a:rPr lang="en-US" baseline="0" dirty="0"/>
              <a:t>These blocks can implement any logical function of 4 inputs or less.  The logic function is specified using </a:t>
            </a:r>
          </a:p>
          <a:p>
            <a:r>
              <a:rPr lang="en-US" baseline="0" dirty="0"/>
              <a:t>C-like syntax to describe an output as a function of inputs i0 through i3.  Common AND </a:t>
            </a:r>
            <a:r>
              <a:rPr lang="en-US" baseline="0" dirty="0" err="1"/>
              <a:t>and</a:t>
            </a:r>
            <a:r>
              <a:rPr lang="en-US" baseline="0" dirty="0"/>
              <a:t> OR functions or</a:t>
            </a:r>
          </a:p>
          <a:p>
            <a:r>
              <a:rPr lang="en-US" baseline="0" dirty="0"/>
              <a:t>more complicated logic can be easily described this 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019B1-C20C-49F5-BAF8-F2E383823DD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58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4638" y="1108075"/>
            <a:ext cx="9845676" cy="5538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Finite State Machine or FSM blocks</a:t>
            </a:r>
            <a:r>
              <a:rPr lang="en-US" baseline="0"/>
              <a:t> consists of</a:t>
            </a:r>
          </a:p>
          <a:p>
            <a:pPr marL="346485" indent="-346485">
              <a:buFont typeface="+mj-lt"/>
              <a:buAutoNum type="arabicPeriod"/>
            </a:pPr>
            <a:r>
              <a:rPr lang="en-US" baseline="0"/>
              <a:t>4 inputs (2 “event” inputs + 2 additional inputs)</a:t>
            </a:r>
          </a:p>
          <a:p>
            <a:pPr marL="346485" indent="-346485">
              <a:buFont typeface="+mj-lt"/>
              <a:buAutoNum type="arabicPeriod"/>
            </a:pPr>
            <a:r>
              <a:rPr lang="en-US" baseline="0"/>
              <a:t>3 outputs (1 FSM-out plus the 2 state-indicating outputs S0 and S1)</a:t>
            </a:r>
          </a:p>
          <a:p>
            <a:pPr marL="346485" indent="-346485">
              <a:buFont typeface="+mj-lt"/>
              <a:buAutoNum type="arabicPeriod"/>
            </a:pPr>
            <a:r>
              <a:rPr lang="en-US" baseline="0"/>
              <a:t>2 “state” flip-flops (S0,S1) </a:t>
            </a:r>
          </a:p>
          <a:p>
            <a:pPr marL="346485" indent="-346485">
              <a:buFont typeface="+mj-lt"/>
              <a:buAutoNum type="arabicPeriod"/>
            </a:pPr>
            <a:r>
              <a:rPr lang="en-US" baseline="0"/>
              <a:t>2 LUT4s for generating next-state information and</a:t>
            </a:r>
          </a:p>
          <a:p>
            <a:pPr marL="346485" indent="-346485">
              <a:buFont typeface="+mj-lt"/>
              <a:buAutoNum type="arabicPeriod"/>
            </a:pPr>
            <a:r>
              <a:rPr lang="en-US" baseline="0"/>
              <a:t>An output LUT4 for generating an output for the FSM.</a:t>
            </a:r>
          </a:p>
          <a:p>
            <a:endParaRPr lang="en-US" baseline="0"/>
          </a:p>
          <a:p>
            <a:r>
              <a:rPr lang="en-US" baseline="0"/>
              <a:t>Note that in this block thatThe two S0/S1 state inputs can be replaced with additional external inputs </a:t>
            </a:r>
          </a:p>
          <a:p>
            <a:r>
              <a:rPr lang="en-US" baseline="0"/>
              <a:t>(Extra_Ext_IN0/1). This allows the FSM block to serve as an additional LUT4 when not being used for state machines.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019B1-C20C-49F5-BAF8-F2E383823DD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31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4638" y="1108075"/>
            <a:ext cx="9845676" cy="5538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Finite State Machine or FSM blocks</a:t>
            </a:r>
            <a:r>
              <a:rPr lang="en-US" baseline="0"/>
              <a:t> consists of</a:t>
            </a:r>
          </a:p>
          <a:p>
            <a:pPr marL="346485" indent="-346485">
              <a:buFont typeface="+mj-lt"/>
              <a:buAutoNum type="arabicPeriod"/>
            </a:pPr>
            <a:r>
              <a:rPr lang="en-US" baseline="0"/>
              <a:t>4 inputs (2 “event” inputs + 2 additional inputs)</a:t>
            </a:r>
          </a:p>
          <a:p>
            <a:pPr marL="346485" indent="-346485">
              <a:buFont typeface="+mj-lt"/>
              <a:buAutoNum type="arabicPeriod"/>
            </a:pPr>
            <a:r>
              <a:rPr lang="en-US" baseline="0"/>
              <a:t>3 outputs (1 FSM-out plus the 2 state-indicating outputs S0 and S1)</a:t>
            </a:r>
          </a:p>
          <a:p>
            <a:pPr marL="346485" indent="-346485">
              <a:buFont typeface="+mj-lt"/>
              <a:buAutoNum type="arabicPeriod"/>
            </a:pPr>
            <a:r>
              <a:rPr lang="en-US" baseline="0"/>
              <a:t>2 “state” flip-flops (S0,S1) </a:t>
            </a:r>
          </a:p>
          <a:p>
            <a:pPr marL="346485" indent="-346485">
              <a:buFont typeface="+mj-lt"/>
              <a:buAutoNum type="arabicPeriod"/>
            </a:pPr>
            <a:r>
              <a:rPr lang="en-US" baseline="0"/>
              <a:t>2 LUT4s for generating next-state information and</a:t>
            </a:r>
          </a:p>
          <a:p>
            <a:pPr marL="346485" indent="-346485">
              <a:buFont typeface="+mj-lt"/>
              <a:buAutoNum type="arabicPeriod"/>
            </a:pPr>
            <a:r>
              <a:rPr lang="en-US" baseline="0"/>
              <a:t>An output LUT4 for generating an output for the FSM.</a:t>
            </a:r>
          </a:p>
          <a:p>
            <a:endParaRPr lang="en-US" baseline="0"/>
          </a:p>
          <a:p>
            <a:r>
              <a:rPr lang="en-US" baseline="0"/>
              <a:t>Note that in this block thatThe two S0/S1 state inputs can be replaced with additional external inputs </a:t>
            </a:r>
          </a:p>
          <a:p>
            <a:r>
              <a:rPr lang="en-US" baseline="0"/>
              <a:t>(Extra_Ext_IN0/1). This allows the FSM block to serve as an additional LUT4 when not being used for state machines.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019B1-C20C-49F5-BAF8-F2E383823DD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31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4638" y="1108075"/>
            <a:ext cx="9845676" cy="55387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Finite State Machine or FSM blocks</a:t>
            </a:r>
            <a:r>
              <a:rPr lang="en-US" baseline="0"/>
              <a:t> consists of</a:t>
            </a:r>
          </a:p>
          <a:p>
            <a:pPr marL="346485" indent="-346485">
              <a:buFont typeface="+mj-lt"/>
              <a:buAutoNum type="arabicPeriod"/>
            </a:pPr>
            <a:r>
              <a:rPr lang="en-US" baseline="0"/>
              <a:t>4 inputs (2 “event” inputs + 2 additional inputs)</a:t>
            </a:r>
          </a:p>
          <a:p>
            <a:pPr marL="346485" indent="-346485">
              <a:buFont typeface="+mj-lt"/>
              <a:buAutoNum type="arabicPeriod"/>
            </a:pPr>
            <a:r>
              <a:rPr lang="en-US" baseline="0"/>
              <a:t>3 outputs (1 FSM-out plus the 2 state-indicating outputs S0 and S1)</a:t>
            </a:r>
          </a:p>
          <a:p>
            <a:pPr marL="346485" indent="-346485">
              <a:buFont typeface="+mj-lt"/>
              <a:buAutoNum type="arabicPeriod"/>
            </a:pPr>
            <a:r>
              <a:rPr lang="en-US" baseline="0"/>
              <a:t>2 “state” flip-flops (S0,S1) </a:t>
            </a:r>
          </a:p>
          <a:p>
            <a:pPr marL="346485" indent="-346485">
              <a:buFont typeface="+mj-lt"/>
              <a:buAutoNum type="arabicPeriod"/>
            </a:pPr>
            <a:r>
              <a:rPr lang="en-US" baseline="0"/>
              <a:t>2 LUT4s for generating next-state information and</a:t>
            </a:r>
          </a:p>
          <a:p>
            <a:pPr marL="346485" indent="-346485">
              <a:buFont typeface="+mj-lt"/>
              <a:buAutoNum type="arabicPeriod"/>
            </a:pPr>
            <a:r>
              <a:rPr lang="en-US" baseline="0"/>
              <a:t>An output LUT4 for generating an output for the FSM.</a:t>
            </a:r>
          </a:p>
          <a:p>
            <a:endParaRPr lang="en-US" baseline="0"/>
          </a:p>
          <a:p>
            <a:r>
              <a:rPr lang="en-US" baseline="0"/>
              <a:t>Note that in this block thatThe two S0/S1 state inputs can be replaced with additional external inputs </a:t>
            </a:r>
          </a:p>
          <a:p>
            <a:r>
              <a:rPr lang="en-US" baseline="0"/>
              <a:t>(Extra_Ext_IN0/1). This allows the FSM block to serve as an additional LUT4 when not being used for state machines.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F019B1-C20C-49F5-BAF8-F2E383823DD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3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2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9"/>
            <a:ext cx="3008313" cy="871538"/>
          </a:xfrm>
        </p:spPr>
        <p:txBody>
          <a:bodyPr anchor="b"/>
          <a:lstStyle>
            <a:lvl1pPr algn="l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7" tIns="38087" rIns="76177" bIns="38087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5"/>
            <a:ext cx="3008313" cy="3518298"/>
          </a:xfrm>
        </p:spPr>
        <p:txBody>
          <a:bodyPr/>
          <a:lstStyle>
            <a:lvl1pPr marL="0" indent="0">
              <a:buNone/>
              <a:defRPr sz="1700"/>
            </a:lvl1pPr>
            <a:lvl2pPr marL="380885" indent="0">
              <a:buNone/>
              <a:defRPr sz="1000"/>
            </a:lvl2pPr>
            <a:lvl3pPr marL="761771" indent="0">
              <a:buNone/>
              <a:defRPr sz="800"/>
            </a:lvl3pPr>
            <a:lvl4pPr marL="1142654" indent="0">
              <a:buNone/>
              <a:defRPr sz="700"/>
            </a:lvl4pPr>
            <a:lvl5pPr marL="1523535" indent="0">
              <a:buNone/>
              <a:defRPr sz="700"/>
            </a:lvl5pPr>
            <a:lvl6pPr marL="1904420" indent="0">
              <a:buNone/>
              <a:defRPr sz="700"/>
            </a:lvl6pPr>
            <a:lvl7pPr marL="2285305" indent="0">
              <a:buNone/>
              <a:defRPr sz="700"/>
            </a:lvl7pPr>
            <a:lvl8pPr marL="2666186" indent="0">
              <a:buNone/>
              <a:defRPr sz="700"/>
            </a:lvl8pPr>
            <a:lvl9pPr marL="3047070" indent="0">
              <a:buNone/>
              <a:defRPr sz="7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3"/>
          </a:xfrm>
        </p:spPr>
        <p:txBody>
          <a:bodyPr anchor="b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0885" indent="0">
              <a:buNone/>
              <a:defRPr sz="2300"/>
            </a:lvl2pPr>
            <a:lvl3pPr marL="761771" indent="0">
              <a:buNone/>
              <a:defRPr sz="2000"/>
            </a:lvl3pPr>
            <a:lvl4pPr marL="1142654" indent="0">
              <a:buNone/>
              <a:defRPr sz="1700"/>
            </a:lvl4pPr>
            <a:lvl5pPr marL="1523535" indent="0">
              <a:buNone/>
              <a:defRPr sz="1700"/>
            </a:lvl5pPr>
            <a:lvl6pPr marL="1904420" indent="0">
              <a:buNone/>
              <a:defRPr sz="1700"/>
            </a:lvl6pPr>
            <a:lvl7pPr marL="2285305" indent="0">
              <a:buNone/>
              <a:defRPr sz="1700"/>
            </a:lvl7pPr>
            <a:lvl8pPr marL="2666186" indent="0">
              <a:buNone/>
              <a:defRPr sz="1700"/>
            </a:lvl8pPr>
            <a:lvl9pPr marL="3047070" indent="0">
              <a:buNone/>
              <a:defRPr sz="17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7" tIns="38087" rIns="76177" bIns="38087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885" indent="0">
              <a:buNone/>
              <a:defRPr sz="1000"/>
            </a:lvl2pPr>
            <a:lvl3pPr marL="761771" indent="0">
              <a:buNone/>
              <a:defRPr sz="800"/>
            </a:lvl3pPr>
            <a:lvl4pPr marL="1142654" indent="0">
              <a:buNone/>
              <a:defRPr sz="700"/>
            </a:lvl4pPr>
            <a:lvl5pPr marL="1523535" indent="0">
              <a:buNone/>
              <a:defRPr sz="700"/>
            </a:lvl5pPr>
            <a:lvl6pPr marL="1904420" indent="0">
              <a:buNone/>
              <a:defRPr sz="700"/>
            </a:lvl6pPr>
            <a:lvl7pPr marL="2285305" indent="0">
              <a:buNone/>
              <a:defRPr sz="700"/>
            </a:lvl7pPr>
            <a:lvl8pPr marL="2666186" indent="0">
              <a:buNone/>
              <a:defRPr sz="700"/>
            </a:lvl8pPr>
            <a:lvl9pPr marL="304707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4" y="107157"/>
            <a:ext cx="2141537" cy="430172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157"/>
            <a:ext cx="6275388" cy="43017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6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848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elected_powerpoint_bg_2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6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5571E-02C7-4909-A943-092A83DD34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" y="4706938"/>
            <a:ext cx="8826500" cy="388620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/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18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69" tIns="38083" rIns="76169" bIns="38083">
            <a:spAutoFit/>
          </a:bodyPr>
          <a:lstStyle/>
          <a:p>
            <a:pPr defTabSz="761695">
              <a:spcBef>
                <a:spcPct val="50000"/>
              </a:spcBef>
              <a:defRPr/>
            </a:pPr>
            <a:r>
              <a:rPr lang="en-US" sz="700" dirty="0">
                <a:solidFill>
                  <a:srgbClr val="000000"/>
                </a:solidFill>
                <a:latin typeface="Arial"/>
              </a:rPr>
              <a:t>TI Information – Selective Disclosure</a:t>
            </a:r>
          </a:p>
        </p:txBody>
      </p:sp>
    </p:spTree>
    <p:extLst>
      <p:ext uri="{BB962C8B-B14F-4D97-AF65-F5344CB8AC3E}">
        <p14:creationId xmlns:p14="http://schemas.microsoft.com/office/powerpoint/2010/main" val="2504321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elected_powerpoint_bg_1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6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/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18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69" tIns="38083" rIns="76169" bIns="38083">
            <a:spAutoFit/>
          </a:bodyPr>
          <a:lstStyle/>
          <a:p>
            <a:pPr defTabSz="761695">
              <a:spcBef>
                <a:spcPct val="50000"/>
              </a:spcBef>
              <a:defRPr/>
            </a:pPr>
            <a:r>
              <a:rPr lang="en-US" sz="700" dirty="0">
                <a:solidFill>
                  <a:srgbClr val="000000"/>
                </a:solidFill>
                <a:latin typeface="Arial"/>
              </a:rPr>
              <a:t>TI Information – Selective Disclosure</a:t>
            </a:r>
          </a:p>
        </p:txBody>
      </p:sp>
    </p:spTree>
    <p:extLst>
      <p:ext uri="{BB962C8B-B14F-4D97-AF65-F5344CB8AC3E}">
        <p14:creationId xmlns:p14="http://schemas.microsoft.com/office/powerpoint/2010/main" val="2382427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lected_powerpoint_bg_1_grey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298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6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/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18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69" tIns="38083" rIns="76169" bIns="38083">
            <a:spAutoFit/>
          </a:bodyPr>
          <a:lstStyle/>
          <a:p>
            <a:pPr defTabSz="761695">
              <a:spcBef>
                <a:spcPct val="50000"/>
              </a:spcBef>
              <a:defRPr/>
            </a:pPr>
            <a:r>
              <a:rPr lang="en-US" sz="700" dirty="0">
                <a:solidFill>
                  <a:srgbClr val="000000"/>
                </a:solidFill>
                <a:latin typeface="Arial"/>
              </a:rPr>
              <a:t>TI Information – Selective Disclosure</a:t>
            </a:r>
          </a:p>
        </p:txBody>
      </p:sp>
    </p:spTree>
    <p:extLst>
      <p:ext uri="{BB962C8B-B14F-4D97-AF65-F5344CB8AC3E}">
        <p14:creationId xmlns:p14="http://schemas.microsoft.com/office/powerpoint/2010/main" val="4217613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80" y="786359"/>
            <a:ext cx="8467725" cy="3709449"/>
          </a:xfrm>
        </p:spPr>
        <p:txBody>
          <a:bodyPr/>
          <a:lstStyle>
            <a:lvl1pPr>
              <a:spcBef>
                <a:spcPts val="667"/>
              </a:spcBef>
              <a:defRPr/>
            </a:lvl1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14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elected_powerpoint_bg_2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2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5571E-02C7-4909-A943-092A83DD3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" y="4706938"/>
            <a:ext cx="8826500" cy="388620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14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7" tIns="38087" rIns="76177" bIns="38087">
            <a:spAutoFit/>
          </a:bodyPr>
          <a:lstStyle/>
          <a:p>
            <a:pPr marL="0" marR="0" indent="0" algn="l" defTabSz="761771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/>
              <a:t>TI Confidential – NDA</a:t>
            </a:r>
            <a:r>
              <a:rPr lang="en-US" sz="700" baseline="0" dirty="0"/>
              <a:t> Restrictions</a:t>
            </a:r>
            <a:endParaRPr lang="en-US" sz="7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3300" b="1" cap="all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0849" indent="0">
              <a:buNone/>
              <a:defRPr sz="1500"/>
            </a:lvl2pPr>
            <a:lvl3pPr marL="761695" indent="0">
              <a:buNone/>
              <a:defRPr sz="1300"/>
            </a:lvl3pPr>
            <a:lvl4pPr marL="1142540" indent="0">
              <a:buNone/>
              <a:defRPr sz="1200"/>
            </a:lvl4pPr>
            <a:lvl5pPr marL="1523383" indent="0">
              <a:buNone/>
              <a:defRPr sz="1200"/>
            </a:lvl5pPr>
            <a:lvl6pPr marL="1904228" indent="0">
              <a:buNone/>
              <a:defRPr sz="1200"/>
            </a:lvl6pPr>
            <a:lvl7pPr marL="2285077" indent="0">
              <a:buNone/>
              <a:defRPr sz="1200"/>
            </a:lvl7pPr>
            <a:lvl8pPr marL="2665922" indent="0">
              <a:buNone/>
              <a:defRPr sz="1200"/>
            </a:lvl8pPr>
            <a:lvl9pPr marL="3046766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4537472"/>
            <a:ext cx="2133600" cy="15478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118DC-F0C3-4C61-9EEA-2C495CD0458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86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80" y="889399"/>
            <a:ext cx="4157663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9" tIns="38083" rIns="76169" bIns="38083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9" y="889399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9" tIns="38083" rIns="76169" bIns="38083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34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49" indent="0">
              <a:buNone/>
              <a:defRPr sz="1700" b="1"/>
            </a:lvl2pPr>
            <a:lvl3pPr marL="761695" indent="0">
              <a:buNone/>
              <a:defRPr sz="1500" b="1"/>
            </a:lvl3pPr>
            <a:lvl4pPr marL="1142540" indent="0">
              <a:buNone/>
              <a:defRPr sz="1300" b="1"/>
            </a:lvl4pPr>
            <a:lvl5pPr marL="1523383" indent="0">
              <a:buNone/>
              <a:defRPr sz="1300" b="1"/>
            </a:lvl5pPr>
            <a:lvl6pPr marL="1904228" indent="0">
              <a:buNone/>
              <a:defRPr sz="1300" b="1"/>
            </a:lvl6pPr>
            <a:lvl7pPr marL="2285077" indent="0">
              <a:buNone/>
              <a:defRPr sz="1300" b="1"/>
            </a:lvl7pPr>
            <a:lvl8pPr marL="2665922" indent="0">
              <a:buNone/>
              <a:defRPr sz="1300" b="1"/>
            </a:lvl8pPr>
            <a:lvl9pPr marL="3046766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9" tIns="38083" rIns="76169" bIns="38083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49" indent="0">
              <a:buNone/>
              <a:defRPr sz="1700" b="1"/>
            </a:lvl2pPr>
            <a:lvl3pPr marL="761695" indent="0">
              <a:buNone/>
              <a:defRPr sz="1500" b="1"/>
            </a:lvl3pPr>
            <a:lvl4pPr marL="1142540" indent="0">
              <a:buNone/>
              <a:defRPr sz="1300" b="1"/>
            </a:lvl4pPr>
            <a:lvl5pPr marL="1523383" indent="0">
              <a:buNone/>
              <a:defRPr sz="1300" b="1"/>
            </a:lvl5pPr>
            <a:lvl6pPr marL="1904228" indent="0">
              <a:buNone/>
              <a:defRPr sz="1300" b="1"/>
            </a:lvl6pPr>
            <a:lvl7pPr marL="2285077" indent="0">
              <a:buNone/>
              <a:defRPr sz="1300" b="1"/>
            </a:lvl7pPr>
            <a:lvl8pPr marL="2665922" indent="0">
              <a:buNone/>
              <a:defRPr sz="1300" b="1"/>
            </a:lvl8pPr>
            <a:lvl9pPr marL="3046766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7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9" tIns="38083" rIns="76169" bIns="38083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0232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2432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2225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90"/>
            <a:ext cx="3008313" cy="871538"/>
          </a:xfrm>
        </p:spPr>
        <p:txBody>
          <a:bodyPr anchor="b"/>
          <a:lstStyle>
            <a:lvl1pPr algn="l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9" tIns="38083" rIns="76169" bIns="38083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5"/>
            <a:ext cx="3008313" cy="3518298"/>
          </a:xfrm>
        </p:spPr>
        <p:txBody>
          <a:bodyPr/>
          <a:lstStyle>
            <a:lvl1pPr marL="0" indent="0">
              <a:buNone/>
              <a:defRPr sz="1700"/>
            </a:lvl1pPr>
            <a:lvl2pPr marL="380849" indent="0">
              <a:buNone/>
              <a:defRPr sz="1000"/>
            </a:lvl2pPr>
            <a:lvl3pPr marL="761695" indent="0">
              <a:buNone/>
              <a:defRPr sz="800"/>
            </a:lvl3pPr>
            <a:lvl4pPr marL="1142540" indent="0">
              <a:buNone/>
              <a:defRPr sz="700"/>
            </a:lvl4pPr>
            <a:lvl5pPr marL="1523383" indent="0">
              <a:buNone/>
              <a:defRPr sz="700"/>
            </a:lvl5pPr>
            <a:lvl6pPr marL="1904228" indent="0">
              <a:buNone/>
              <a:defRPr sz="700"/>
            </a:lvl6pPr>
            <a:lvl7pPr marL="2285077" indent="0">
              <a:buNone/>
              <a:defRPr sz="700"/>
            </a:lvl7pPr>
            <a:lvl8pPr marL="2665922" indent="0">
              <a:buNone/>
              <a:defRPr sz="700"/>
            </a:lvl8pPr>
            <a:lvl9pPr marL="3046766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7728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5"/>
            <a:ext cx="5486400" cy="425053"/>
          </a:xfrm>
        </p:spPr>
        <p:txBody>
          <a:bodyPr anchor="b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0849" indent="0">
              <a:buNone/>
              <a:defRPr sz="2300"/>
            </a:lvl2pPr>
            <a:lvl3pPr marL="761695" indent="0">
              <a:buNone/>
              <a:defRPr sz="2000"/>
            </a:lvl3pPr>
            <a:lvl4pPr marL="1142540" indent="0">
              <a:buNone/>
              <a:defRPr sz="1700"/>
            </a:lvl4pPr>
            <a:lvl5pPr marL="1523383" indent="0">
              <a:buNone/>
              <a:defRPr sz="1700"/>
            </a:lvl5pPr>
            <a:lvl6pPr marL="1904228" indent="0">
              <a:buNone/>
              <a:defRPr sz="1700"/>
            </a:lvl6pPr>
            <a:lvl7pPr marL="2285077" indent="0">
              <a:buNone/>
              <a:defRPr sz="1700"/>
            </a:lvl7pPr>
            <a:lvl8pPr marL="2665922" indent="0">
              <a:buNone/>
              <a:defRPr sz="1700"/>
            </a:lvl8pPr>
            <a:lvl9pPr marL="3046766" indent="0">
              <a:buNone/>
              <a:defRPr sz="17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9" tIns="38083" rIns="76169" bIns="38083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849" indent="0">
              <a:buNone/>
              <a:defRPr sz="1000"/>
            </a:lvl2pPr>
            <a:lvl3pPr marL="761695" indent="0">
              <a:buNone/>
              <a:defRPr sz="800"/>
            </a:lvl3pPr>
            <a:lvl4pPr marL="1142540" indent="0">
              <a:buNone/>
              <a:defRPr sz="700"/>
            </a:lvl4pPr>
            <a:lvl5pPr marL="1523383" indent="0">
              <a:buNone/>
              <a:defRPr sz="700"/>
            </a:lvl5pPr>
            <a:lvl6pPr marL="1904228" indent="0">
              <a:buNone/>
              <a:defRPr sz="700"/>
            </a:lvl6pPr>
            <a:lvl7pPr marL="2285077" indent="0">
              <a:buNone/>
              <a:defRPr sz="700"/>
            </a:lvl7pPr>
            <a:lvl8pPr marL="2665922" indent="0">
              <a:buNone/>
              <a:defRPr sz="700"/>
            </a:lvl8pPr>
            <a:lvl9pPr marL="3046766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8281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938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8" y="107157"/>
            <a:ext cx="2141537" cy="430172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157"/>
            <a:ext cx="6275388" cy="430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305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87"/>
            <a:ext cx="8458200" cy="1102519"/>
          </a:xfrm>
        </p:spPr>
        <p:txBody>
          <a:bodyPr/>
          <a:lstStyle>
            <a:lvl1pPr>
              <a:defRPr sz="2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40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elected_powerpoint_bg_1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2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14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7" tIns="38087" rIns="76177" bIns="38087">
            <a:spAutoFit/>
          </a:bodyPr>
          <a:lstStyle/>
          <a:p>
            <a:pPr marL="0" marR="0" indent="0" algn="l" defTabSz="761771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/>
              <a:t>TI Confidential – NDA</a:t>
            </a:r>
            <a:r>
              <a:rPr lang="en-US" sz="700" baseline="0" dirty="0"/>
              <a:t> Restrictions</a:t>
            </a:r>
            <a:endParaRPr lang="en-US" sz="7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elected_powerpoint_bg_2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87"/>
            <a:ext cx="8458200" cy="1102519"/>
          </a:xfrm>
        </p:spPr>
        <p:txBody>
          <a:bodyPr/>
          <a:lstStyle>
            <a:lvl1pPr>
              <a:defRPr sz="2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5571E-02C7-4909-A943-092A83DD34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" y="4706938"/>
            <a:ext cx="8826500" cy="388620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457" fontAlgn="auto">
                <a:spcBef>
                  <a:spcPts val="0"/>
                </a:spcBef>
                <a:spcAft>
                  <a:spcPts val="0"/>
                </a:spcAft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47" y="4511185"/>
            <a:ext cx="2111375" cy="13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7016" tIns="28565" rIns="57016" bIns="28565">
            <a:spAutoFit/>
          </a:bodyPr>
          <a:lstStyle/>
          <a:p>
            <a:pPr defTabSz="570237">
              <a:spcBef>
                <a:spcPct val="50000"/>
              </a:spcBef>
              <a:defRPr/>
            </a:pPr>
            <a:r>
              <a:rPr lang="en-US" sz="500" dirty="0">
                <a:solidFill>
                  <a:srgbClr val="000000"/>
                </a:solidFill>
                <a:latin typeface="Arial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3280212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elected_powerpoint_bg_1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87"/>
            <a:ext cx="8458200" cy="1102519"/>
          </a:xfrm>
        </p:spPr>
        <p:txBody>
          <a:bodyPr/>
          <a:lstStyle>
            <a:lvl1pPr>
              <a:defRPr sz="2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96A3-1C74-4210-9B46-F757C8F29A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457" fontAlgn="auto">
                <a:spcBef>
                  <a:spcPts val="0"/>
                </a:spcBef>
                <a:spcAft>
                  <a:spcPts val="0"/>
                </a:spcAft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47" y="4511185"/>
            <a:ext cx="2111375" cy="13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7016" tIns="28565" rIns="57016" bIns="28565">
            <a:spAutoFit/>
          </a:bodyPr>
          <a:lstStyle/>
          <a:p>
            <a:pPr defTabSz="570237">
              <a:spcBef>
                <a:spcPct val="50000"/>
              </a:spcBef>
              <a:defRPr/>
            </a:pPr>
            <a:r>
              <a:rPr lang="en-US" sz="500" dirty="0">
                <a:solidFill>
                  <a:srgbClr val="000000"/>
                </a:solidFill>
                <a:latin typeface="Arial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1844959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lected_powerpoint_bg_1_grey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298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87"/>
            <a:ext cx="8458200" cy="1102519"/>
          </a:xfrm>
        </p:spPr>
        <p:txBody>
          <a:bodyPr/>
          <a:lstStyle>
            <a:lvl1pPr>
              <a:defRPr sz="2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457" fontAlgn="auto">
                <a:spcBef>
                  <a:spcPts val="0"/>
                </a:spcBef>
                <a:spcAft>
                  <a:spcPts val="0"/>
                </a:spcAft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47" y="4511185"/>
            <a:ext cx="2111375" cy="13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7016" tIns="28565" rIns="57016" bIns="28565">
            <a:spAutoFit/>
          </a:bodyPr>
          <a:lstStyle/>
          <a:p>
            <a:pPr defTabSz="570237">
              <a:spcBef>
                <a:spcPct val="50000"/>
              </a:spcBef>
              <a:defRPr/>
            </a:pPr>
            <a:r>
              <a:rPr lang="en-US" sz="500" dirty="0">
                <a:solidFill>
                  <a:srgbClr val="000000"/>
                </a:solidFill>
                <a:latin typeface="Arial"/>
              </a:rPr>
              <a:t>TI Confidential – NDA Restrictions</a:t>
            </a:r>
          </a:p>
        </p:txBody>
      </p:sp>
    </p:spTree>
    <p:extLst>
      <p:ext uri="{BB962C8B-B14F-4D97-AF65-F5344CB8AC3E}">
        <p14:creationId xmlns:p14="http://schemas.microsoft.com/office/powerpoint/2010/main" val="20610571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83" y="786359"/>
            <a:ext cx="8467725" cy="3709449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4913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2500" b="1" cap="all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300"/>
            </a:lvl1pPr>
            <a:lvl2pPr marL="285118" indent="0">
              <a:buNone/>
              <a:defRPr sz="1100"/>
            </a:lvl2pPr>
            <a:lvl3pPr marL="570237" indent="0">
              <a:buNone/>
              <a:defRPr sz="1000"/>
            </a:lvl3pPr>
            <a:lvl4pPr marL="855353" indent="0">
              <a:buNone/>
              <a:defRPr sz="900"/>
            </a:lvl4pPr>
            <a:lvl5pPr marL="1140428" indent="0">
              <a:buNone/>
              <a:defRPr sz="900"/>
            </a:lvl5pPr>
            <a:lvl6pPr marL="1425506" indent="0">
              <a:buNone/>
              <a:defRPr sz="900"/>
            </a:lvl6pPr>
            <a:lvl7pPr marL="1710704" indent="0">
              <a:buNone/>
              <a:defRPr sz="900"/>
            </a:lvl7pPr>
            <a:lvl8pPr marL="1995740" indent="0">
              <a:buNone/>
              <a:defRPr sz="900"/>
            </a:lvl8pPr>
            <a:lvl9pPr marL="2280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4537472"/>
            <a:ext cx="2133600" cy="15478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118DC-F0C3-4C61-9EEA-2C495CD0458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115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411" y="889402"/>
            <a:ext cx="4157663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57016" tIns="28565" rIns="57016" bIns="28565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1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1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1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9" y="889402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57016" tIns="28565" rIns="57016" bIns="28565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1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1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1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2286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188" cy="47982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118" indent="0">
              <a:buNone/>
              <a:defRPr sz="1300" b="1"/>
            </a:lvl2pPr>
            <a:lvl3pPr marL="570237" indent="0">
              <a:buNone/>
              <a:defRPr sz="1100" b="1"/>
            </a:lvl3pPr>
            <a:lvl4pPr marL="855353" indent="0">
              <a:buNone/>
              <a:defRPr sz="1000" b="1"/>
            </a:lvl4pPr>
            <a:lvl5pPr marL="1140428" indent="0">
              <a:buNone/>
              <a:defRPr sz="1000" b="1"/>
            </a:lvl5pPr>
            <a:lvl6pPr marL="1425506" indent="0">
              <a:buNone/>
              <a:defRPr sz="1000" b="1"/>
            </a:lvl6pPr>
            <a:lvl7pPr marL="1710704" indent="0">
              <a:buNone/>
              <a:defRPr sz="1000" b="1"/>
            </a:lvl7pPr>
            <a:lvl8pPr marL="1995740" indent="0">
              <a:buNone/>
              <a:defRPr sz="1000" b="1"/>
            </a:lvl8pPr>
            <a:lvl9pPr marL="2280857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57016" tIns="28565" rIns="57016" bIns="28565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11" y="1151338"/>
            <a:ext cx="4041775" cy="47982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118" indent="0">
              <a:buNone/>
              <a:defRPr sz="1300" b="1"/>
            </a:lvl2pPr>
            <a:lvl3pPr marL="570237" indent="0">
              <a:buNone/>
              <a:defRPr sz="1100" b="1"/>
            </a:lvl3pPr>
            <a:lvl4pPr marL="855353" indent="0">
              <a:buNone/>
              <a:defRPr sz="1000" b="1"/>
            </a:lvl4pPr>
            <a:lvl5pPr marL="1140428" indent="0">
              <a:buNone/>
              <a:defRPr sz="1000" b="1"/>
            </a:lvl5pPr>
            <a:lvl6pPr marL="1425506" indent="0">
              <a:buNone/>
              <a:defRPr sz="1000" b="1"/>
            </a:lvl6pPr>
            <a:lvl7pPr marL="1710704" indent="0">
              <a:buNone/>
              <a:defRPr sz="1000" b="1"/>
            </a:lvl7pPr>
            <a:lvl8pPr marL="1995740" indent="0">
              <a:buNone/>
              <a:defRPr sz="1000" b="1"/>
            </a:lvl8pPr>
            <a:lvl9pPr marL="2280857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11" y="1631157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57016" tIns="28565" rIns="57016" bIns="28565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0374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038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8538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90"/>
            <a:ext cx="3008313" cy="87153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40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57016" tIns="28565" rIns="57016" bIns="28565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1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1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1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5"/>
            <a:ext cx="3008313" cy="3518298"/>
          </a:xfrm>
        </p:spPr>
        <p:txBody>
          <a:bodyPr/>
          <a:lstStyle>
            <a:lvl1pPr marL="0" indent="0">
              <a:buNone/>
              <a:defRPr sz="1300"/>
            </a:lvl1pPr>
            <a:lvl2pPr marL="285118" indent="0">
              <a:buNone/>
              <a:defRPr sz="800"/>
            </a:lvl2pPr>
            <a:lvl3pPr marL="570237" indent="0">
              <a:buNone/>
              <a:defRPr sz="600"/>
            </a:lvl3pPr>
            <a:lvl4pPr marL="855353" indent="0">
              <a:buNone/>
              <a:defRPr sz="500"/>
            </a:lvl4pPr>
            <a:lvl5pPr marL="1140428" indent="0">
              <a:buNone/>
              <a:defRPr sz="500"/>
            </a:lvl5pPr>
            <a:lvl6pPr marL="1425506" indent="0">
              <a:buNone/>
              <a:defRPr sz="500"/>
            </a:lvl6pPr>
            <a:lvl7pPr marL="1710704" indent="0">
              <a:buNone/>
              <a:defRPr sz="500"/>
            </a:lvl7pPr>
            <a:lvl8pPr marL="1995740" indent="0">
              <a:buNone/>
              <a:defRPr sz="500"/>
            </a:lvl8pPr>
            <a:lvl9pPr marL="2280857" indent="0">
              <a:buNone/>
              <a:defRPr sz="5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7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lected_powerpoint_bg_1_grey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298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2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9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14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7" tIns="38087" rIns="76177" bIns="38087">
            <a:spAutoFit/>
          </a:bodyPr>
          <a:lstStyle/>
          <a:p>
            <a:pPr marL="0" marR="0" indent="0" algn="l" defTabSz="761771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/>
              <a:t>TI Confidential – NDA</a:t>
            </a:r>
            <a:r>
              <a:rPr lang="en-US" sz="700" baseline="0" dirty="0"/>
              <a:t> Restrictions</a:t>
            </a:r>
            <a:endParaRPr lang="en-US" sz="700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532"/>
            <a:ext cx="5486400" cy="425053"/>
          </a:xfrm>
        </p:spPr>
        <p:txBody>
          <a:bodyPr anchor="b"/>
          <a:lstStyle>
            <a:lvl1pPr algn="l">
              <a:defRPr sz="17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000"/>
            </a:lvl1pPr>
            <a:lvl2pPr marL="285118" indent="0">
              <a:buNone/>
              <a:defRPr sz="1700"/>
            </a:lvl2pPr>
            <a:lvl3pPr marL="570237" indent="0">
              <a:buNone/>
              <a:defRPr sz="1500"/>
            </a:lvl3pPr>
            <a:lvl4pPr marL="855353" indent="0">
              <a:buNone/>
              <a:defRPr sz="1300"/>
            </a:lvl4pPr>
            <a:lvl5pPr marL="1140428" indent="0">
              <a:buNone/>
              <a:defRPr sz="1300"/>
            </a:lvl5pPr>
            <a:lvl6pPr marL="1425506" indent="0">
              <a:buNone/>
              <a:defRPr sz="1300"/>
            </a:lvl6pPr>
            <a:lvl7pPr marL="1710704" indent="0">
              <a:buNone/>
              <a:defRPr sz="1300"/>
            </a:lvl7pPr>
            <a:lvl8pPr marL="1995740" indent="0">
              <a:buNone/>
              <a:defRPr sz="1300"/>
            </a:lvl8pPr>
            <a:lvl9pPr marL="2280857" indent="0">
              <a:buNone/>
              <a:defRPr sz="13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85"/>
            <a:ext cx="5486400" cy="60364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57016" tIns="28565" rIns="57016" bIns="28565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1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118" indent="0">
              <a:buNone/>
              <a:defRPr sz="800"/>
            </a:lvl2pPr>
            <a:lvl3pPr marL="570237" indent="0">
              <a:buNone/>
              <a:defRPr sz="600"/>
            </a:lvl3pPr>
            <a:lvl4pPr marL="855353" indent="0">
              <a:buNone/>
              <a:defRPr sz="500"/>
            </a:lvl4pPr>
            <a:lvl5pPr marL="1140428" indent="0">
              <a:buNone/>
              <a:defRPr sz="500"/>
            </a:lvl5pPr>
            <a:lvl6pPr marL="1425506" indent="0">
              <a:buNone/>
              <a:defRPr sz="500"/>
            </a:lvl6pPr>
            <a:lvl7pPr marL="1710704" indent="0">
              <a:buNone/>
              <a:defRPr sz="500"/>
            </a:lvl7pPr>
            <a:lvl8pPr marL="1995740" indent="0">
              <a:buNone/>
              <a:defRPr sz="500"/>
            </a:lvl8pPr>
            <a:lvl9pPr marL="2280857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5547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2522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646" y="107160"/>
            <a:ext cx="2141537" cy="430172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160"/>
            <a:ext cx="6275388" cy="43017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13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9" y="786358"/>
            <a:ext cx="8467725" cy="3709449"/>
          </a:xfrm>
        </p:spPr>
        <p:txBody>
          <a:bodyPr/>
          <a:lstStyle>
            <a:lvl1pPr>
              <a:spcBef>
                <a:spcPts val="667"/>
              </a:spcBef>
              <a:defRPr/>
            </a:lvl1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3300" b="1" cap="all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0885" indent="0">
              <a:buNone/>
              <a:defRPr sz="1500"/>
            </a:lvl2pPr>
            <a:lvl3pPr marL="761771" indent="0">
              <a:buNone/>
              <a:defRPr sz="1300"/>
            </a:lvl3pPr>
            <a:lvl4pPr marL="1142654" indent="0">
              <a:buNone/>
              <a:defRPr sz="1200"/>
            </a:lvl4pPr>
            <a:lvl5pPr marL="1523535" indent="0">
              <a:buNone/>
              <a:defRPr sz="1200"/>
            </a:lvl5pPr>
            <a:lvl6pPr marL="1904420" indent="0">
              <a:buNone/>
              <a:defRPr sz="1200"/>
            </a:lvl6pPr>
            <a:lvl7pPr marL="2285305" indent="0">
              <a:buNone/>
              <a:defRPr sz="1200"/>
            </a:lvl7pPr>
            <a:lvl8pPr marL="2666186" indent="0">
              <a:buNone/>
              <a:defRPr sz="1200"/>
            </a:lvl8pPr>
            <a:lvl9pPr marL="304707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4537472"/>
            <a:ext cx="2133600" cy="15478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118DC-F0C3-4C61-9EEA-2C495CD045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6" y="889399"/>
            <a:ext cx="4157663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7" tIns="38087" rIns="76177" bIns="38087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9" y="889399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7" tIns="38087" rIns="76177" bIns="38087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85" indent="0">
              <a:buNone/>
              <a:defRPr sz="1700" b="1"/>
            </a:lvl2pPr>
            <a:lvl3pPr marL="761771" indent="0">
              <a:buNone/>
              <a:defRPr sz="1500" b="1"/>
            </a:lvl3pPr>
            <a:lvl4pPr marL="1142654" indent="0">
              <a:buNone/>
              <a:defRPr sz="1300" b="1"/>
            </a:lvl4pPr>
            <a:lvl5pPr marL="1523535" indent="0">
              <a:buNone/>
              <a:defRPr sz="1300" b="1"/>
            </a:lvl5pPr>
            <a:lvl6pPr marL="1904420" indent="0">
              <a:buNone/>
              <a:defRPr sz="1300" b="1"/>
            </a:lvl6pPr>
            <a:lvl7pPr marL="2285305" indent="0">
              <a:buNone/>
              <a:defRPr sz="1300" b="1"/>
            </a:lvl7pPr>
            <a:lvl8pPr marL="2666186" indent="0">
              <a:buNone/>
              <a:defRPr sz="1300" b="1"/>
            </a:lvl8pPr>
            <a:lvl9pPr marL="304707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7" tIns="38087" rIns="76177" bIns="38087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85" indent="0">
              <a:buNone/>
              <a:defRPr sz="1700" b="1"/>
            </a:lvl2pPr>
            <a:lvl3pPr marL="761771" indent="0">
              <a:buNone/>
              <a:defRPr sz="1500" b="1"/>
            </a:lvl3pPr>
            <a:lvl4pPr marL="1142654" indent="0">
              <a:buNone/>
              <a:defRPr sz="1300" b="1"/>
            </a:lvl4pPr>
            <a:lvl5pPr marL="1523535" indent="0">
              <a:buNone/>
              <a:defRPr sz="1300" b="1"/>
            </a:lvl5pPr>
            <a:lvl6pPr marL="1904420" indent="0">
              <a:buNone/>
              <a:defRPr sz="1300" b="1"/>
            </a:lvl6pPr>
            <a:lvl7pPr marL="2285305" indent="0">
              <a:buNone/>
              <a:defRPr sz="1300" b="1"/>
            </a:lvl7pPr>
            <a:lvl8pPr marL="2666186" indent="0">
              <a:buNone/>
              <a:defRPr sz="1300" b="1"/>
            </a:lvl8pPr>
            <a:lvl9pPr marL="304707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7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7" tIns="38087" rIns="76177" bIns="38087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4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7" tIns="38087" rIns="76177" bIns="38087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41910" y="4743450"/>
            <a:ext cx="874014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7" tIns="38087" rIns="76177" bIns="38087" rtlCol="0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64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77" tIns="38087" rIns="76177" bIns="380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9" y="794150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7" tIns="38087" rIns="76177" bIns="380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37472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7" tIns="38087" rIns="76177" bIns="38087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pPr>
              <a:defRPr/>
            </a:pPr>
            <a:fld id="{B6C70261-DCF8-4A97-9502-E8EEF2364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334014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7" tIns="38087" rIns="76177" bIns="38087">
            <a:spAutoFit/>
          </a:bodyPr>
          <a:lstStyle/>
          <a:p>
            <a:pPr marL="0" marR="0" indent="0" algn="l" defTabSz="761771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/>
              <a:t>TI Confidential – NDA</a:t>
            </a:r>
            <a:r>
              <a:rPr lang="en-US" sz="700" baseline="0" dirty="0"/>
              <a:t> Restrictions</a:t>
            </a:r>
            <a:endParaRPr lang="en-US" sz="70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" y="4706938"/>
            <a:ext cx="8826500" cy="388620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80885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6pPr>
      <a:lvl7pPr marL="761771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7pPr>
      <a:lvl8pPr marL="1142654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8pPr>
      <a:lvl9pPr marL="1523535" algn="l" rtl="0" fontAlgn="base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9pPr>
    </p:titleStyle>
    <p:bodyStyle>
      <a:lvl1pPr marL="189119" indent="-189119" algn="l" rtl="0" eaLnBrk="0" fontAlgn="base" hangingPunct="0">
        <a:spcBef>
          <a:spcPts val="667"/>
        </a:spcBef>
        <a:spcAft>
          <a:spcPct val="0"/>
        </a:spcAft>
        <a:buChar char="•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478751" indent="-194411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711512" indent="-137545" algn="l" rtl="0" eaLnBrk="0" fontAlgn="base" hangingPunct="0">
        <a:spcBef>
          <a:spcPct val="15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1001143" indent="-194411" algn="l" rtl="0" eaLnBrk="0" fontAlgn="base" hangingPunct="0">
        <a:spcBef>
          <a:spcPct val="5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240515" indent="-144160" algn="l" rtl="0" eaLnBrk="0" fontAlgn="base" hangingPunct="0">
        <a:spcBef>
          <a:spcPct val="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621400" indent="-144160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002286" indent="-144160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383171" indent="-144160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2764055" indent="-144160" algn="l" rtl="0" fontAlgn="base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77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885" algn="l" defTabSz="76177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771" algn="l" defTabSz="76177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654" algn="l" defTabSz="76177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535" algn="l" defTabSz="76177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420" algn="l" defTabSz="76177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305" algn="l" defTabSz="76177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186" algn="l" defTabSz="76177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070" algn="l" defTabSz="76177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9" tIns="38083" rIns="76169" bIns="38083" rtlCol="0" anchor="ctr"/>
          <a:lstStyle/>
          <a:p>
            <a:pPr algn="ctr" defTabSz="685732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910" y="4743450"/>
            <a:ext cx="874014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9" tIns="38083" rIns="76169" bIns="38083" rtlCol="0" anchor="ctr"/>
          <a:lstStyle/>
          <a:p>
            <a:pPr algn="ctr" defTabSz="685732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65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69" tIns="38083" rIns="76169" bIns="380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80" y="794154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9" tIns="38083" rIns="76169" bIns="380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37472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69" tIns="38083" rIns="76169" bIns="38083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pPr defTabSz="685732">
              <a:defRPr/>
            </a:pPr>
            <a:fld id="{B6C70261-DCF8-4A97-9502-E8EEF2364CDE}" type="slidenum">
              <a:rPr lang="en-US" smtClean="0">
                <a:solidFill>
                  <a:srgbClr val="000000"/>
                </a:solidFill>
                <a:latin typeface="Arial"/>
              </a:rPr>
              <a:pPr defTabSz="685732"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34018" y="4511183"/>
            <a:ext cx="2111375" cy="1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69" tIns="38083" rIns="76169" bIns="38083">
            <a:spAutoFit/>
          </a:bodyPr>
          <a:lstStyle/>
          <a:p>
            <a:pPr defTabSz="761695">
              <a:spcBef>
                <a:spcPct val="50000"/>
              </a:spcBef>
              <a:defRPr/>
            </a:pPr>
            <a:r>
              <a:rPr lang="en-US" sz="700" dirty="0">
                <a:solidFill>
                  <a:srgbClr val="000000"/>
                </a:solidFill>
                <a:latin typeface="Arial"/>
              </a:rPr>
              <a:t>TI Information – Selective Disclosure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" y="4706938"/>
            <a:ext cx="8826500" cy="388620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32"/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61779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8084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6pPr>
      <a:lvl7pPr marL="76169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7pPr>
      <a:lvl8pPr marL="114254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8pPr>
      <a:lvl9pPr marL="152338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9pPr>
    </p:titleStyle>
    <p:bodyStyle>
      <a:lvl1pPr marL="189101" indent="-189101" algn="l" rtl="0" eaLnBrk="1" fontAlgn="base" hangingPunct="1">
        <a:spcBef>
          <a:spcPts val="667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78703" indent="-19439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711440" indent="-137533" algn="l" rtl="0" eaLnBrk="1" fontAlgn="base" hangingPunct="1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001043" indent="-194393" algn="l" rtl="0" eaLnBrk="1" fontAlgn="base" hangingPunct="1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240391" indent="-14414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621238" indent="-144148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002086" indent="-144148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382932" indent="-144148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2763779" indent="-144148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69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849" algn="l" defTabSz="76169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695" algn="l" defTabSz="76169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540" algn="l" defTabSz="76169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383" algn="l" defTabSz="76169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228" algn="l" defTabSz="76169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077" algn="l" defTabSz="76169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5922" algn="l" defTabSz="76169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6766" algn="l" defTabSz="76169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4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016" tIns="28565" rIns="57016" bIns="28565" rtlCol="0" anchor="ctr"/>
          <a:lstStyle/>
          <a:p>
            <a:pPr algn="ctr" defTabSz="684457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910" y="4743450"/>
            <a:ext cx="874014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016" tIns="28565" rIns="57016" bIns="28565" rtlCol="0" anchor="ctr"/>
          <a:lstStyle/>
          <a:p>
            <a:pPr algn="ctr" defTabSz="684457" fontAlgn="auto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65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7016" tIns="28565" rIns="57016" bIns="285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80" y="794183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57016" tIns="28565" rIns="57016" bIns="28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37472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016" tIns="28565" rIns="57016" bIns="28565" numCol="1" anchor="t" anchorCtr="0" compatLnSpc="1">
            <a:prstTxWarp prst="textNoShape">
              <a:avLst/>
            </a:prstTxWarp>
          </a:bodyPr>
          <a:lstStyle>
            <a:lvl1pPr algn="r">
              <a:defRPr sz="500"/>
            </a:lvl1pPr>
          </a:lstStyle>
          <a:p>
            <a:pPr defTabSz="684457" fontAlgn="auto">
              <a:spcBef>
                <a:spcPts val="0"/>
              </a:spcBef>
              <a:spcAft>
                <a:spcPts val="0"/>
              </a:spcAft>
              <a:defRPr/>
            </a:pPr>
            <a:fld id="{B6C70261-DCF8-4A97-9502-E8EEF2364CDE}" type="slidenum">
              <a:rPr lang="en-US" smtClean="0">
                <a:solidFill>
                  <a:srgbClr val="000000"/>
                </a:solidFill>
                <a:latin typeface="Arial"/>
              </a:rPr>
              <a:pPr defTabSz="684457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334047" y="4511185"/>
            <a:ext cx="2111375" cy="13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7016" tIns="28565" rIns="57016" bIns="28565">
            <a:spAutoFit/>
          </a:bodyPr>
          <a:lstStyle/>
          <a:p>
            <a:pPr defTabSz="570237">
              <a:spcBef>
                <a:spcPct val="50000"/>
              </a:spcBef>
              <a:defRPr/>
            </a:pPr>
            <a:r>
              <a:rPr lang="en-US" sz="500" dirty="0">
                <a:solidFill>
                  <a:srgbClr val="000000"/>
                </a:solidFill>
                <a:latin typeface="Arial"/>
              </a:rPr>
              <a:t>TI Confidential – NDA Restrictions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" y="4706938"/>
            <a:ext cx="8826500" cy="388620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457" fontAlgn="auto">
                <a:spcBef>
                  <a:spcPts val="0"/>
                </a:spcBef>
                <a:spcAft>
                  <a:spcPts val="0"/>
                </a:spcAft>
              </a:pPr>
              <a:endParaRPr lang="en-US" sz="1400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98157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285118" algn="l" rtl="0" fontAlgn="base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rgbClr val="FF0000"/>
          </a:solidFill>
          <a:latin typeface="Arial" charset="0"/>
        </a:defRPr>
      </a:lvl6pPr>
      <a:lvl7pPr marL="570237" algn="l" rtl="0" fontAlgn="base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rgbClr val="FF0000"/>
          </a:solidFill>
          <a:latin typeface="Arial" charset="0"/>
        </a:defRPr>
      </a:lvl7pPr>
      <a:lvl8pPr marL="855353" algn="l" rtl="0" fontAlgn="base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rgbClr val="FF0000"/>
          </a:solidFill>
          <a:latin typeface="Arial" charset="0"/>
        </a:defRPr>
      </a:lvl8pPr>
      <a:lvl9pPr marL="1140428" algn="l" rtl="0" fontAlgn="base">
        <a:lnSpc>
          <a:spcPct val="85000"/>
        </a:lnSpc>
        <a:spcBef>
          <a:spcPct val="0"/>
        </a:spcBef>
        <a:spcAft>
          <a:spcPct val="0"/>
        </a:spcAft>
        <a:defRPr sz="2000" b="1">
          <a:solidFill>
            <a:srgbClr val="FF0000"/>
          </a:solidFill>
          <a:latin typeface="Arial" charset="0"/>
        </a:defRPr>
      </a:lvl9pPr>
    </p:titleStyle>
    <p:bodyStyle>
      <a:lvl1pPr marL="141605" indent="-141605" algn="l" rtl="0" eaLnBrk="0" fontAlgn="base" hangingPunct="0">
        <a:spcBef>
          <a:spcPts val="5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358361" indent="-145574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532621" indent="-102926" algn="l" rtl="0" eaLnBrk="0" fontAlgn="base" hangingPunct="0">
        <a:spcBef>
          <a:spcPct val="15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749453" indent="-145574" algn="l" rtl="0" eaLnBrk="0" fontAlgn="base" hangingPunct="0">
        <a:spcBef>
          <a:spcPct val="5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928593" indent="-107885" algn="l" rtl="0" eaLnBrk="0" fontAlgn="base" hangingPunct="0">
        <a:spcBef>
          <a:spcPct val="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213711" indent="-107885" algn="l" rtl="0" fontAlgn="base">
        <a:spcBef>
          <a:spcPct val="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1498790" indent="-107885" algn="l" rtl="0" fontAlgn="base">
        <a:spcBef>
          <a:spcPct val="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1783868" indent="-107885" algn="l" rtl="0" fontAlgn="base">
        <a:spcBef>
          <a:spcPct val="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2069063" indent="-107885" algn="l" rtl="0" fontAlgn="base">
        <a:spcBef>
          <a:spcPct val="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7023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5118" algn="l" defTabSz="57023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0237" algn="l" defTabSz="57023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5353" algn="l" defTabSz="57023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0428" algn="l" defTabSz="57023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5506" algn="l" defTabSz="57023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704" algn="l" defTabSz="57023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95740" algn="l" defTabSz="57023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80857" algn="l" defTabSz="57023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9747" y="1627295"/>
            <a:ext cx="8458200" cy="1102519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en-US" dirty="0">
                <a:solidFill>
                  <a:srgbClr val="DE0000"/>
                </a:solidFill>
              </a:rPr>
              <a:t>Configurable Logic Block (CLB) </a:t>
            </a:r>
            <a:br>
              <a:rPr lang="en-US" dirty="0">
                <a:solidFill>
                  <a:srgbClr val="DE0000"/>
                </a:solidFill>
              </a:rPr>
            </a:br>
            <a:r>
              <a:rPr lang="en-US" dirty="0">
                <a:solidFill>
                  <a:srgbClr val="DE0000"/>
                </a:solidFill>
              </a:rPr>
              <a:t>Architecture, Configuration Tool</a:t>
            </a:r>
            <a:br>
              <a:rPr lang="en-US" dirty="0">
                <a:solidFill>
                  <a:srgbClr val="DE0000"/>
                </a:solidFill>
              </a:rPr>
            </a:br>
            <a:r>
              <a:rPr lang="en-US" dirty="0">
                <a:solidFill>
                  <a:srgbClr val="DE0000"/>
                </a:solidFill>
              </a:rPr>
              <a:t>Training</a:t>
            </a:r>
            <a:endParaRPr 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215F0D-92E5-4128-9B70-CC751849964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FSM</a:t>
            </a:r>
          </a:p>
        </p:txBody>
      </p:sp>
      <p:sp>
        <p:nvSpPr>
          <p:cNvPr id="9220" name="Rectangle 46"/>
          <p:cNvSpPr>
            <a:spLocks noChangeArrowheads="1"/>
          </p:cNvSpPr>
          <p:nvPr/>
        </p:nvSpPr>
        <p:spPr bwMode="auto">
          <a:xfrm>
            <a:off x="152401" y="-65412"/>
            <a:ext cx="164913" cy="359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27" tIns="40814" rIns="81627" bIns="40814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52401" y="789981"/>
            <a:ext cx="8849095" cy="2916436"/>
          </a:xfrm>
        </p:spPr>
        <p:txBody>
          <a:bodyPr/>
          <a:lstStyle/>
          <a:p>
            <a:r>
              <a:rPr lang="en-US" altLang="en-US" sz="1200" dirty="0"/>
              <a:t>Using FSM</a:t>
            </a:r>
          </a:p>
          <a:p>
            <a:pPr lvl="1"/>
            <a:r>
              <a:rPr lang="en-US" altLang="en-US" sz="1200" dirty="0"/>
              <a:t>16-bit S0 equation (E0, E1, S1, S0) decides the next state of S0  (depicted below)</a:t>
            </a:r>
          </a:p>
          <a:p>
            <a:pPr lvl="1"/>
            <a:r>
              <a:rPr lang="en-US" altLang="en-US" sz="1200" dirty="0"/>
              <a:t>16-bit S1 equation (E0, E1, S1, S0) decides the next state of S1.</a:t>
            </a:r>
          </a:p>
          <a:p>
            <a:pPr lvl="1"/>
            <a:r>
              <a:rPr lang="en-US" altLang="en-US" sz="1200" dirty="0"/>
              <a:t>16-bit output equation defines a function (E0, E1, S1, S0) decides the output value of FSM_LUT_OUT. </a:t>
            </a:r>
          </a:p>
          <a:p>
            <a:pPr marL="284340" lvl="1" indent="0">
              <a:buNone/>
            </a:pPr>
            <a:endParaRPr lang="en-US" altLang="en-US" sz="12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7239001" y="228600"/>
            <a:ext cx="1295400" cy="457200"/>
            <a:chOff x="7772400" y="152400"/>
            <a:chExt cx="1295400" cy="609600"/>
          </a:xfrm>
        </p:grpSpPr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7924800" y="152400"/>
              <a:ext cx="990600" cy="6096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FSM</a:t>
              </a:r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7772400" y="3048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7772400" y="4572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8915400" y="3048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8915400" y="4572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8915400" y="6096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230"/>
          <p:cNvSpPr>
            <a:spLocks noChangeArrowheads="1"/>
          </p:cNvSpPr>
          <p:nvPr/>
        </p:nvSpPr>
        <p:spPr bwMode="auto">
          <a:xfrm flipV="1">
            <a:off x="3864101" y="3391049"/>
            <a:ext cx="607159" cy="12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" name="Line 341"/>
          <p:cNvSpPr>
            <a:spLocks noChangeShapeType="1"/>
          </p:cNvSpPr>
          <p:nvPr/>
        </p:nvSpPr>
        <p:spPr bwMode="auto">
          <a:xfrm rot="10800000" flipH="1">
            <a:off x="2634341" y="3846418"/>
            <a:ext cx="1229759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341"/>
          <p:cNvSpPr>
            <a:spLocks noChangeShapeType="1"/>
          </p:cNvSpPr>
          <p:nvPr/>
        </p:nvSpPr>
        <p:spPr bwMode="auto">
          <a:xfrm rot="10800000" flipH="1" flipV="1">
            <a:off x="3256942" y="3542837"/>
            <a:ext cx="607159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341"/>
          <p:cNvSpPr>
            <a:spLocks noChangeShapeType="1"/>
          </p:cNvSpPr>
          <p:nvPr/>
        </p:nvSpPr>
        <p:spPr bwMode="auto">
          <a:xfrm rot="10800000" flipH="1">
            <a:off x="1814936" y="4149999"/>
            <a:ext cx="204916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41"/>
          <p:cNvSpPr>
            <a:spLocks noChangeShapeType="1"/>
          </p:cNvSpPr>
          <p:nvPr/>
        </p:nvSpPr>
        <p:spPr bwMode="auto">
          <a:xfrm rot="10800000" flipH="1" flipV="1">
            <a:off x="1814935" y="4452422"/>
            <a:ext cx="2049165" cy="11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341"/>
          <p:cNvSpPr>
            <a:spLocks noChangeShapeType="1"/>
          </p:cNvSpPr>
          <p:nvPr/>
        </p:nvSpPr>
        <p:spPr bwMode="auto">
          <a:xfrm rot="10800000" flipV="1">
            <a:off x="2634342" y="3011571"/>
            <a:ext cx="2519973" cy="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4167679" y="2632108"/>
            <a:ext cx="1" cy="75895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43"/>
          <p:cNvSpPr>
            <a:spLocks noChangeArrowheads="1"/>
          </p:cNvSpPr>
          <p:nvPr/>
        </p:nvSpPr>
        <p:spPr bwMode="auto">
          <a:xfrm flipH="1">
            <a:off x="4774231" y="3921707"/>
            <a:ext cx="152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46"/>
          <p:cNvSpPr txBox="1">
            <a:spLocks noChangeArrowheads="1"/>
          </p:cNvSpPr>
          <p:nvPr/>
        </p:nvSpPr>
        <p:spPr bwMode="auto">
          <a:xfrm rot="10800000" flipH="1" flipV="1">
            <a:off x="4698946" y="3922314"/>
            <a:ext cx="30358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600"/>
              </a:lnSpc>
            </a:pPr>
            <a:r>
              <a:rPr lang="en-US" sz="700" dirty="0"/>
              <a:t>S0</a:t>
            </a:r>
          </a:p>
        </p:txBody>
      </p:sp>
      <p:sp>
        <p:nvSpPr>
          <p:cNvPr id="28" name="Line 341"/>
          <p:cNvSpPr>
            <a:spLocks noChangeShapeType="1"/>
          </p:cNvSpPr>
          <p:nvPr/>
        </p:nvSpPr>
        <p:spPr bwMode="auto">
          <a:xfrm rot="10800000" flipH="1" flipV="1">
            <a:off x="4471261" y="3998209"/>
            <a:ext cx="3035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41"/>
          <p:cNvSpPr>
            <a:spLocks noChangeShapeType="1"/>
          </p:cNvSpPr>
          <p:nvPr/>
        </p:nvSpPr>
        <p:spPr bwMode="auto">
          <a:xfrm rot="10800000">
            <a:off x="4926630" y="3998209"/>
            <a:ext cx="2276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41"/>
          <p:cNvSpPr>
            <a:spLocks noChangeShapeType="1"/>
          </p:cNvSpPr>
          <p:nvPr/>
        </p:nvSpPr>
        <p:spPr bwMode="auto">
          <a:xfrm rot="10800000">
            <a:off x="5154317" y="3011572"/>
            <a:ext cx="0" cy="986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372"/>
          <p:cNvSpPr txBox="1">
            <a:spLocks noChangeArrowheads="1"/>
          </p:cNvSpPr>
          <p:nvPr/>
        </p:nvSpPr>
        <p:spPr bwMode="auto">
          <a:xfrm>
            <a:off x="3864099" y="3694638"/>
            <a:ext cx="60716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 b="1" i="1" dirty="0"/>
              <a:t>S0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 b="1" i="1" dirty="0"/>
              <a:t>NEXT STATE LUT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980091" y="2632099"/>
            <a:ext cx="6602866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63"/>
          <p:cNvSpPr txBox="1">
            <a:spLocks noChangeArrowheads="1"/>
          </p:cNvSpPr>
          <p:nvPr/>
        </p:nvSpPr>
        <p:spPr bwMode="auto">
          <a:xfrm rot="10800000" flipH="1" flipV="1">
            <a:off x="5078421" y="3856389"/>
            <a:ext cx="303580" cy="20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8288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700" dirty="0"/>
              <a:t>S0</a:t>
            </a:r>
          </a:p>
        </p:txBody>
      </p:sp>
      <p:sp>
        <p:nvSpPr>
          <p:cNvPr id="38" name="Text Box 263"/>
          <p:cNvSpPr txBox="1">
            <a:spLocks noChangeArrowheads="1"/>
          </p:cNvSpPr>
          <p:nvPr/>
        </p:nvSpPr>
        <p:spPr bwMode="auto">
          <a:xfrm rot="10800000" flipH="1" flipV="1">
            <a:off x="3105147" y="3336905"/>
            <a:ext cx="303580" cy="17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18288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/>
              <a:t>S1</a:t>
            </a:r>
          </a:p>
        </p:txBody>
      </p:sp>
      <p:sp>
        <p:nvSpPr>
          <p:cNvPr id="40" name="Text Box 263"/>
          <p:cNvSpPr txBox="1">
            <a:spLocks noChangeArrowheads="1"/>
          </p:cNvSpPr>
          <p:nvPr/>
        </p:nvSpPr>
        <p:spPr bwMode="auto">
          <a:xfrm rot="10800000" flipH="1" flipV="1">
            <a:off x="524721" y="2566174"/>
            <a:ext cx="495905" cy="187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700" dirty="0"/>
              <a:t>Eqn_s0</a:t>
            </a:r>
          </a:p>
        </p:txBody>
      </p:sp>
      <p:sp>
        <p:nvSpPr>
          <p:cNvPr id="41" name="Line 341"/>
          <p:cNvSpPr>
            <a:spLocks noChangeShapeType="1"/>
          </p:cNvSpPr>
          <p:nvPr/>
        </p:nvSpPr>
        <p:spPr bwMode="auto">
          <a:xfrm rot="10800000" flipV="1">
            <a:off x="4850735" y="4074549"/>
            <a:ext cx="1" cy="1517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263"/>
          <p:cNvSpPr txBox="1">
            <a:spLocks noChangeArrowheads="1"/>
          </p:cNvSpPr>
          <p:nvPr/>
        </p:nvSpPr>
        <p:spPr bwMode="auto">
          <a:xfrm rot="10800000" flipH="1" flipV="1">
            <a:off x="4698946" y="4225894"/>
            <a:ext cx="30358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/>
              <a:t>CLK</a:t>
            </a:r>
          </a:p>
        </p:txBody>
      </p:sp>
      <p:sp>
        <p:nvSpPr>
          <p:cNvPr id="44" name="Line 341"/>
          <p:cNvSpPr>
            <a:spLocks noChangeShapeType="1"/>
          </p:cNvSpPr>
          <p:nvPr/>
        </p:nvSpPr>
        <p:spPr bwMode="auto">
          <a:xfrm rot="10800000" flipH="1" flipV="1">
            <a:off x="5154319" y="3998212"/>
            <a:ext cx="2959902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263"/>
          <p:cNvSpPr txBox="1">
            <a:spLocks noChangeArrowheads="1"/>
          </p:cNvSpPr>
          <p:nvPr/>
        </p:nvSpPr>
        <p:spPr bwMode="auto">
          <a:xfrm rot="10800000" flipH="1" flipV="1">
            <a:off x="8158537" y="3912035"/>
            <a:ext cx="910740" cy="17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8288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/>
              <a:t>FSM_S0</a:t>
            </a:r>
          </a:p>
        </p:txBody>
      </p:sp>
      <p:sp>
        <p:nvSpPr>
          <p:cNvPr id="46" name="Line 341"/>
          <p:cNvSpPr>
            <a:spLocks noChangeShapeType="1"/>
          </p:cNvSpPr>
          <p:nvPr/>
        </p:nvSpPr>
        <p:spPr bwMode="auto">
          <a:xfrm rot="10800000">
            <a:off x="2634342" y="3008085"/>
            <a:ext cx="0" cy="8383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 Box 263"/>
          <p:cNvSpPr txBox="1">
            <a:spLocks noChangeArrowheads="1"/>
          </p:cNvSpPr>
          <p:nvPr/>
        </p:nvSpPr>
        <p:spPr bwMode="auto">
          <a:xfrm rot="10800000" flipH="1" flipV="1">
            <a:off x="1301289" y="4062665"/>
            <a:ext cx="455370" cy="17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8288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/>
              <a:t>E0</a:t>
            </a:r>
          </a:p>
        </p:txBody>
      </p:sp>
      <p:sp>
        <p:nvSpPr>
          <p:cNvPr id="48" name="Text Box 263"/>
          <p:cNvSpPr txBox="1">
            <a:spLocks noChangeArrowheads="1"/>
          </p:cNvSpPr>
          <p:nvPr/>
        </p:nvSpPr>
        <p:spPr bwMode="auto">
          <a:xfrm rot="10800000" flipH="1" flipV="1">
            <a:off x="1301289" y="4366245"/>
            <a:ext cx="437070" cy="17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8288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/>
              <a:t>E1</a:t>
            </a:r>
          </a:p>
        </p:txBody>
      </p:sp>
      <p:sp>
        <p:nvSpPr>
          <p:cNvPr id="49" name="Text Box 263"/>
          <p:cNvSpPr txBox="1">
            <a:spLocks noChangeArrowheads="1"/>
          </p:cNvSpPr>
          <p:nvPr/>
        </p:nvSpPr>
        <p:spPr bwMode="auto">
          <a:xfrm rot="10800000" flipH="1" flipV="1">
            <a:off x="3105756" y="3702328"/>
            <a:ext cx="303580" cy="17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8288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/>
              <a:t>S0</a:t>
            </a:r>
          </a:p>
        </p:txBody>
      </p:sp>
    </p:spTree>
    <p:extLst>
      <p:ext uri="{BB962C8B-B14F-4D97-AF65-F5344CB8AC3E}">
        <p14:creationId xmlns:p14="http://schemas.microsoft.com/office/powerpoint/2010/main" val="3061460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FSM</a:t>
            </a:r>
          </a:p>
        </p:txBody>
      </p:sp>
      <p:sp>
        <p:nvSpPr>
          <p:cNvPr id="9220" name="Rectangle 46"/>
          <p:cNvSpPr>
            <a:spLocks noChangeArrowheads="1"/>
          </p:cNvSpPr>
          <p:nvPr/>
        </p:nvSpPr>
        <p:spPr bwMode="auto">
          <a:xfrm>
            <a:off x="152401" y="-65412"/>
            <a:ext cx="164913" cy="359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27" tIns="40814" rIns="81627" bIns="40814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206829" y="789981"/>
            <a:ext cx="8794667" cy="1731876"/>
          </a:xfrm>
        </p:spPr>
        <p:txBody>
          <a:bodyPr/>
          <a:lstStyle/>
          <a:p>
            <a:r>
              <a:rPr lang="en-US" altLang="en-US" sz="1400" dirty="0"/>
              <a:t>Using FSM as 4-input LUT</a:t>
            </a:r>
          </a:p>
          <a:p>
            <a:pPr lvl="1"/>
            <a:r>
              <a:rPr lang="en-US" altLang="en-US" sz="1400" dirty="0"/>
              <a:t>An additional level of configurability is provided such that FSM_LUT_OUT can use extra inputs in case the states S0 and S1 are unused.</a:t>
            </a:r>
          </a:p>
          <a:p>
            <a:pPr lvl="1"/>
            <a:r>
              <a:rPr lang="en-US" altLang="en-US" sz="1400" dirty="0"/>
              <a:t>Two combinational inputs available for both outputs and State transitions.</a:t>
            </a:r>
          </a:p>
          <a:p>
            <a:pPr lvl="1"/>
            <a:r>
              <a:rPr lang="en-US" altLang="en-US" sz="1400" dirty="0"/>
              <a:t>Optional use of Extra inputs (XE0/1) to utilize FSM as a pure combinational LUT4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7239001" y="228600"/>
            <a:ext cx="1295400" cy="457200"/>
            <a:chOff x="7772400" y="152400"/>
            <a:chExt cx="1295400" cy="609600"/>
          </a:xfrm>
        </p:grpSpPr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7924800" y="152400"/>
              <a:ext cx="990600" cy="6096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FSM</a:t>
              </a:r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7772400" y="3048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7772400" y="4572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8915400" y="3048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8915400" y="4572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8915400" y="6096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52401" y="2566174"/>
            <a:ext cx="8916876" cy="2039200"/>
            <a:chOff x="25455" y="782645"/>
            <a:chExt cx="8916876" cy="2039200"/>
          </a:xfrm>
        </p:grpSpPr>
        <p:sp>
          <p:nvSpPr>
            <p:cNvPr id="61" name="Rectangle 230"/>
            <p:cNvSpPr>
              <a:spLocks noChangeArrowheads="1"/>
            </p:cNvSpPr>
            <p:nvPr/>
          </p:nvSpPr>
          <p:spPr bwMode="auto">
            <a:xfrm flipV="1">
              <a:off x="3737155" y="1607520"/>
              <a:ext cx="607159" cy="12143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" name="Line 341"/>
            <p:cNvSpPr>
              <a:spLocks noChangeShapeType="1"/>
            </p:cNvSpPr>
            <p:nvPr/>
          </p:nvSpPr>
          <p:spPr bwMode="auto">
            <a:xfrm rot="10800000">
              <a:off x="2507395" y="2138178"/>
              <a:ext cx="774389" cy="6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341"/>
            <p:cNvSpPr>
              <a:spLocks noChangeShapeType="1"/>
            </p:cNvSpPr>
            <p:nvPr/>
          </p:nvSpPr>
          <p:spPr bwMode="auto">
            <a:xfrm rot="10800000" flipH="1" flipV="1">
              <a:off x="3433575" y="2062888"/>
              <a:ext cx="303579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341"/>
            <p:cNvSpPr>
              <a:spLocks noChangeShapeType="1"/>
            </p:cNvSpPr>
            <p:nvPr/>
          </p:nvSpPr>
          <p:spPr bwMode="auto">
            <a:xfrm rot="10800000" flipV="1">
              <a:off x="853144" y="1986995"/>
              <a:ext cx="24286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341"/>
            <p:cNvSpPr>
              <a:spLocks noChangeShapeType="1"/>
            </p:cNvSpPr>
            <p:nvPr/>
          </p:nvSpPr>
          <p:spPr bwMode="auto">
            <a:xfrm rot="10800000">
              <a:off x="2295150" y="1835205"/>
              <a:ext cx="7589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341"/>
            <p:cNvSpPr>
              <a:spLocks noChangeShapeType="1"/>
            </p:cNvSpPr>
            <p:nvPr/>
          </p:nvSpPr>
          <p:spPr bwMode="auto">
            <a:xfrm rot="10800000" flipH="1" flipV="1">
              <a:off x="3129996" y="1759308"/>
              <a:ext cx="607159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341"/>
            <p:cNvSpPr>
              <a:spLocks noChangeShapeType="1"/>
            </p:cNvSpPr>
            <p:nvPr/>
          </p:nvSpPr>
          <p:spPr bwMode="auto">
            <a:xfrm rot="10800000" flipV="1">
              <a:off x="853145" y="1683415"/>
              <a:ext cx="22009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341"/>
            <p:cNvSpPr>
              <a:spLocks noChangeShapeType="1"/>
            </p:cNvSpPr>
            <p:nvPr/>
          </p:nvSpPr>
          <p:spPr bwMode="auto">
            <a:xfrm rot="10800000" flipH="1">
              <a:off x="1687990" y="2366470"/>
              <a:ext cx="2049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341"/>
            <p:cNvSpPr>
              <a:spLocks noChangeShapeType="1"/>
            </p:cNvSpPr>
            <p:nvPr/>
          </p:nvSpPr>
          <p:spPr bwMode="auto">
            <a:xfrm rot="10800000" flipH="1" flipV="1">
              <a:off x="1687989" y="2668893"/>
              <a:ext cx="2049165" cy="1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3129995" y="848570"/>
              <a:ext cx="0" cy="834846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 flipV="1">
              <a:off x="3357680" y="848570"/>
              <a:ext cx="1" cy="1138424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 flipV="1">
              <a:off x="4040733" y="848579"/>
              <a:ext cx="1" cy="75895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Line 341"/>
            <p:cNvSpPr>
              <a:spLocks noChangeShapeType="1"/>
            </p:cNvSpPr>
            <p:nvPr/>
          </p:nvSpPr>
          <p:spPr bwMode="auto">
            <a:xfrm rot="10800000">
              <a:off x="4344313" y="2214678"/>
              <a:ext cx="683057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13"/>
            <p:cNvSpPr/>
            <p:nvPr/>
          </p:nvSpPr>
          <p:spPr>
            <a:xfrm rot="16200000">
              <a:off x="3205892" y="1986992"/>
              <a:ext cx="303579" cy="151791"/>
            </a:xfrm>
            <a:custGeom>
              <a:avLst/>
              <a:gdLst>
                <a:gd name="connsiteX0" fmla="*/ 0 w 290557"/>
                <a:gd name="connsiteY0" fmla="*/ 8546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8546 h 145278"/>
                <a:gd name="connsiteX0" fmla="*/ 0 w 290557"/>
                <a:gd name="connsiteY0" fmla="*/ 0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13645 w 296091"/>
                <a:gd name="connsiteY2" fmla="*/ 145278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22067 w 296091"/>
                <a:gd name="connsiteY2" fmla="*/ 143933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3933"/>
                <a:gd name="connsiteX1" fmla="*/ 74022 w 296091"/>
                <a:gd name="connsiteY1" fmla="*/ 143933 h 143933"/>
                <a:gd name="connsiteX2" fmla="*/ 222067 w 296091"/>
                <a:gd name="connsiteY2" fmla="*/ 143933 h 143933"/>
                <a:gd name="connsiteX3" fmla="*/ 296091 w 296091"/>
                <a:gd name="connsiteY3" fmla="*/ 0 h 143933"/>
                <a:gd name="connsiteX4" fmla="*/ 0 w 296091"/>
                <a:gd name="connsiteY4" fmla="*/ 0 h 1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091" h="143933">
                  <a:moveTo>
                    <a:pt x="0" y="0"/>
                  </a:moveTo>
                  <a:lnTo>
                    <a:pt x="74022" y="143933"/>
                  </a:lnTo>
                  <a:lnTo>
                    <a:pt x="222067" y="143933"/>
                  </a:lnTo>
                  <a:lnTo>
                    <a:pt x="29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 rot="16200000">
              <a:off x="2978206" y="1683414"/>
              <a:ext cx="303579" cy="151791"/>
            </a:xfrm>
            <a:custGeom>
              <a:avLst/>
              <a:gdLst>
                <a:gd name="connsiteX0" fmla="*/ 0 w 290557"/>
                <a:gd name="connsiteY0" fmla="*/ 8546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8546 h 145278"/>
                <a:gd name="connsiteX0" fmla="*/ 0 w 290557"/>
                <a:gd name="connsiteY0" fmla="*/ 0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13645 w 296091"/>
                <a:gd name="connsiteY2" fmla="*/ 145278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22067 w 296091"/>
                <a:gd name="connsiteY2" fmla="*/ 143933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3933"/>
                <a:gd name="connsiteX1" fmla="*/ 74022 w 296091"/>
                <a:gd name="connsiteY1" fmla="*/ 143933 h 143933"/>
                <a:gd name="connsiteX2" fmla="*/ 222067 w 296091"/>
                <a:gd name="connsiteY2" fmla="*/ 143933 h 143933"/>
                <a:gd name="connsiteX3" fmla="*/ 296091 w 296091"/>
                <a:gd name="connsiteY3" fmla="*/ 0 h 143933"/>
                <a:gd name="connsiteX4" fmla="*/ 0 w 296091"/>
                <a:gd name="connsiteY4" fmla="*/ 0 h 1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091" h="143933">
                  <a:moveTo>
                    <a:pt x="0" y="0"/>
                  </a:moveTo>
                  <a:lnTo>
                    <a:pt x="74022" y="143933"/>
                  </a:lnTo>
                  <a:lnTo>
                    <a:pt x="222067" y="143933"/>
                  </a:lnTo>
                  <a:lnTo>
                    <a:pt x="29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6" name="Text Box 372"/>
            <p:cNvSpPr txBox="1">
              <a:spLocks noChangeArrowheads="1"/>
            </p:cNvSpPr>
            <p:nvPr/>
          </p:nvSpPr>
          <p:spPr bwMode="auto">
            <a:xfrm>
              <a:off x="3737153" y="1911109"/>
              <a:ext cx="60716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1" i="1" dirty="0"/>
                <a:t>FSM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1" i="1" dirty="0"/>
                <a:t>OUTPUT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1" i="1" dirty="0"/>
                <a:t>LUT</a:t>
              </a:r>
            </a:p>
          </p:txBody>
        </p:sp>
        <p:cxnSp>
          <p:nvCxnSpPr>
            <p:cNvPr id="117" name="Straight Connector 116"/>
            <p:cNvCxnSpPr/>
            <p:nvPr/>
          </p:nvCxnSpPr>
          <p:spPr>
            <a:xfrm flipH="1">
              <a:off x="853145" y="848570"/>
              <a:ext cx="6602866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 Box 263"/>
            <p:cNvSpPr txBox="1">
              <a:spLocks noChangeArrowheads="1"/>
            </p:cNvSpPr>
            <p:nvPr/>
          </p:nvSpPr>
          <p:spPr bwMode="auto">
            <a:xfrm rot="10800000" flipH="1" flipV="1">
              <a:off x="25455" y="1598287"/>
              <a:ext cx="910740" cy="172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8288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700" dirty="0"/>
                <a:t>XE1</a:t>
              </a:r>
            </a:p>
          </p:txBody>
        </p:sp>
        <p:sp>
          <p:nvSpPr>
            <p:cNvPr id="120" name="Text Box 263"/>
            <p:cNvSpPr txBox="1">
              <a:spLocks noChangeArrowheads="1"/>
            </p:cNvSpPr>
            <p:nvPr/>
          </p:nvSpPr>
          <p:spPr bwMode="auto">
            <a:xfrm rot="10800000" flipH="1" flipV="1">
              <a:off x="25455" y="1901867"/>
              <a:ext cx="910740" cy="172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8288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700" dirty="0"/>
                <a:t>XE0</a:t>
              </a:r>
            </a:p>
          </p:txBody>
        </p:sp>
        <p:sp>
          <p:nvSpPr>
            <p:cNvPr id="121" name="Text Box 263"/>
            <p:cNvSpPr txBox="1">
              <a:spLocks noChangeArrowheads="1"/>
            </p:cNvSpPr>
            <p:nvPr/>
          </p:nvSpPr>
          <p:spPr bwMode="auto">
            <a:xfrm rot="10800000" flipH="1" flipV="1">
              <a:off x="2067465" y="1759310"/>
              <a:ext cx="303580" cy="172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8288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700" dirty="0"/>
                <a:t>S1</a:t>
              </a:r>
            </a:p>
          </p:txBody>
        </p:sp>
        <p:sp>
          <p:nvSpPr>
            <p:cNvPr id="122" name="Text Box 263"/>
            <p:cNvSpPr txBox="1">
              <a:spLocks noChangeArrowheads="1"/>
            </p:cNvSpPr>
            <p:nvPr/>
          </p:nvSpPr>
          <p:spPr bwMode="auto">
            <a:xfrm rot="10800000" flipH="1" flipV="1">
              <a:off x="2446940" y="1986995"/>
              <a:ext cx="227686" cy="2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r>
                <a:rPr lang="en-US" sz="700" dirty="0"/>
                <a:t>S0</a:t>
              </a:r>
            </a:p>
          </p:txBody>
        </p:sp>
        <p:sp>
          <p:nvSpPr>
            <p:cNvPr id="123" name="Text Box 263"/>
            <p:cNvSpPr txBox="1">
              <a:spLocks noChangeArrowheads="1"/>
            </p:cNvSpPr>
            <p:nvPr/>
          </p:nvSpPr>
          <p:spPr bwMode="auto">
            <a:xfrm rot="10800000" flipH="1" flipV="1">
              <a:off x="319369" y="782645"/>
              <a:ext cx="574312" cy="187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</a:pPr>
              <a:r>
                <a:rPr lang="en-US" sz="700" dirty="0"/>
                <a:t>Configuration</a:t>
              </a:r>
            </a:p>
          </p:txBody>
        </p:sp>
        <p:sp>
          <p:nvSpPr>
            <p:cNvPr id="126" name="Line 341"/>
            <p:cNvSpPr>
              <a:spLocks noChangeShapeType="1"/>
            </p:cNvSpPr>
            <p:nvPr/>
          </p:nvSpPr>
          <p:spPr bwMode="auto">
            <a:xfrm rot="10800000" flipH="1" flipV="1">
              <a:off x="5027373" y="2214683"/>
              <a:ext cx="295990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Text Box 263"/>
            <p:cNvSpPr txBox="1">
              <a:spLocks noChangeArrowheads="1"/>
            </p:cNvSpPr>
            <p:nvPr/>
          </p:nvSpPr>
          <p:spPr bwMode="auto">
            <a:xfrm rot="10800000" flipH="1" flipV="1">
              <a:off x="8031591" y="2128506"/>
              <a:ext cx="910740" cy="172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18288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700" dirty="0"/>
                <a:t>FSM_S0</a:t>
              </a:r>
            </a:p>
          </p:txBody>
        </p:sp>
      </p:grpSp>
      <p:sp>
        <p:nvSpPr>
          <p:cNvPr id="129" name="Text Box 263"/>
          <p:cNvSpPr txBox="1">
            <a:spLocks noChangeArrowheads="1"/>
          </p:cNvSpPr>
          <p:nvPr/>
        </p:nvSpPr>
        <p:spPr bwMode="auto">
          <a:xfrm rot="10800000" flipH="1" flipV="1">
            <a:off x="1301289" y="4062665"/>
            <a:ext cx="455370" cy="17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8288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/>
              <a:t>E0</a:t>
            </a:r>
          </a:p>
        </p:txBody>
      </p:sp>
      <p:sp>
        <p:nvSpPr>
          <p:cNvPr id="130" name="Text Box 263"/>
          <p:cNvSpPr txBox="1">
            <a:spLocks noChangeArrowheads="1"/>
          </p:cNvSpPr>
          <p:nvPr/>
        </p:nvSpPr>
        <p:spPr bwMode="auto">
          <a:xfrm rot="10800000" flipH="1" flipV="1">
            <a:off x="1301289" y="4366245"/>
            <a:ext cx="437070" cy="17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8288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/>
              <a:t>E1</a:t>
            </a:r>
          </a:p>
        </p:txBody>
      </p:sp>
      <p:sp>
        <p:nvSpPr>
          <p:cNvPr id="3" name="Rectangle 2"/>
          <p:cNvSpPr/>
          <p:nvPr/>
        </p:nvSpPr>
        <p:spPr>
          <a:xfrm>
            <a:off x="3128948" y="3057341"/>
            <a:ext cx="100380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/>
              <a:t>CLB_FSM_EXTRA_IN0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2346200" y="2826917"/>
            <a:ext cx="100380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/>
              <a:t>CLB_FSM_EXTRA_IN1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3900153" y="2915490"/>
            <a:ext cx="46519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/>
              <a:t>eqn_out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404304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Programming the FSM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Provide </a:t>
            </a:r>
            <a:r>
              <a:rPr lang="en-US" altLang="en-US" sz="2400" b="1" dirty="0"/>
              <a:t>Boolean equations </a:t>
            </a:r>
            <a:r>
              <a:rPr lang="en-US" altLang="en-US" sz="2400" dirty="0"/>
              <a:t>for the state transitions and the output.</a:t>
            </a:r>
          </a:p>
          <a:p>
            <a:r>
              <a:rPr lang="en-US" altLang="en-US" sz="2400" dirty="0"/>
              <a:t>State equations are slightly different compared to pure combinational </a:t>
            </a:r>
            <a:r>
              <a:rPr lang="en-US" altLang="en-US" sz="2400" dirty="0" err="1"/>
              <a:t>boolean</a:t>
            </a:r>
            <a:r>
              <a:rPr lang="en-US" altLang="en-US" sz="2400" dirty="0"/>
              <a:t> equations. </a:t>
            </a:r>
          </a:p>
          <a:p>
            <a:pPr lvl="1"/>
            <a:r>
              <a:rPr lang="en-US" altLang="en-US" sz="2000" dirty="0"/>
              <a:t>Equation for S0/S1 will also contain S0/S1.</a:t>
            </a:r>
          </a:p>
          <a:p>
            <a:r>
              <a:rPr lang="en-US" altLang="en-US" sz="2400" dirty="0"/>
              <a:t>Output equation is a simple </a:t>
            </a:r>
            <a:r>
              <a:rPr lang="en-US" altLang="en-US" sz="2400" dirty="0" err="1"/>
              <a:t>boolean</a:t>
            </a:r>
            <a:r>
              <a:rPr lang="en-US" altLang="en-US" sz="2400" dirty="0"/>
              <a:t> equation of S0,S1, E0 and E1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39001" y="228600"/>
            <a:ext cx="1295400" cy="457200"/>
            <a:chOff x="7772400" y="152400"/>
            <a:chExt cx="1295400" cy="609600"/>
          </a:xfrm>
        </p:grpSpPr>
        <p:sp>
          <p:nvSpPr>
            <p:cNvPr id="5" name="Rectangle 20"/>
            <p:cNvSpPr>
              <a:spLocks noChangeArrowheads="1"/>
            </p:cNvSpPr>
            <p:nvPr/>
          </p:nvSpPr>
          <p:spPr bwMode="auto">
            <a:xfrm>
              <a:off x="7924800" y="152400"/>
              <a:ext cx="990600" cy="6096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FSM</a:t>
              </a:r>
            </a:p>
          </p:txBody>
        </p:sp>
        <p:sp>
          <p:nvSpPr>
            <p:cNvPr id="6" name="Line 21"/>
            <p:cNvSpPr>
              <a:spLocks noChangeShapeType="1"/>
            </p:cNvSpPr>
            <p:nvPr/>
          </p:nvSpPr>
          <p:spPr bwMode="auto">
            <a:xfrm>
              <a:off x="7772400" y="3048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22"/>
            <p:cNvSpPr>
              <a:spLocks noChangeShapeType="1"/>
            </p:cNvSpPr>
            <p:nvPr/>
          </p:nvSpPr>
          <p:spPr bwMode="auto">
            <a:xfrm>
              <a:off x="7772400" y="4572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23"/>
            <p:cNvSpPr>
              <a:spLocks noChangeShapeType="1"/>
            </p:cNvSpPr>
            <p:nvPr/>
          </p:nvSpPr>
          <p:spPr bwMode="auto">
            <a:xfrm>
              <a:off x="8915400" y="3048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24"/>
            <p:cNvSpPr>
              <a:spLocks noChangeShapeType="1"/>
            </p:cNvSpPr>
            <p:nvPr/>
          </p:nvSpPr>
          <p:spPr bwMode="auto">
            <a:xfrm>
              <a:off x="8915400" y="4572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>
              <a:off x="8915400" y="6096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5510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Counter Block</a:t>
            </a:r>
          </a:p>
        </p:txBody>
      </p:sp>
      <p:sp>
        <p:nvSpPr>
          <p:cNvPr id="18436" name="Rectangle 28"/>
          <p:cNvSpPr>
            <a:spLocks noChangeArrowheads="1"/>
          </p:cNvSpPr>
          <p:nvPr/>
        </p:nvSpPr>
        <p:spPr bwMode="auto">
          <a:xfrm>
            <a:off x="152401" y="106039"/>
            <a:ext cx="164913" cy="359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27" tIns="40814" rIns="81627" bIns="40814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8437" name="AutoShape 27"/>
          <p:cNvSpPr>
            <a:spLocks noChangeAspect="1" noChangeArrowheads="1" noTextEdit="1"/>
          </p:cNvSpPr>
          <p:nvPr/>
        </p:nvSpPr>
        <p:spPr bwMode="auto">
          <a:xfrm>
            <a:off x="152402" y="857251"/>
            <a:ext cx="8905875" cy="330160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1627" tIns="40814" rIns="81627" bIns="40814"/>
          <a:lstStyle/>
          <a:p>
            <a:endParaRPr lang="en-US" sz="1400"/>
          </a:p>
        </p:txBody>
      </p:sp>
      <p:sp>
        <p:nvSpPr>
          <p:cNvPr id="18438" name="Rectangle 26"/>
          <p:cNvSpPr>
            <a:spLocks noChangeArrowheads="1"/>
          </p:cNvSpPr>
          <p:nvPr/>
        </p:nvSpPr>
        <p:spPr bwMode="auto">
          <a:xfrm>
            <a:off x="3357564" y="1219201"/>
            <a:ext cx="2019300" cy="267176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600" b="1" u="sng">
                <a:cs typeface="Times New Roman" pitchFamily="18" charset="0"/>
              </a:rPr>
              <a:t>Counter Block</a:t>
            </a:r>
          </a:p>
          <a:p>
            <a:pPr algn="ctr"/>
            <a:endParaRPr lang="en-US" altLang="en-US" sz="1600" b="1">
              <a:cs typeface="Times New Roman" pitchFamily="18" charset="0"/>
            </a:endParaRPr>
          </a:p>
          <a:p>
            <a:pPr algn="ctr"/>
            <a:r>
              <a:rPr lang="en-US" altLang="en-US" sz="1600" b="1">
                <a:cs typeface="Times New Roman" pitchFamily="18" charset="0"/>
              </a:rPr>
              <a:t>32bit</a:t>
            </a:r>
          </a:p>
          <a:p>
            <a:pPr algn="ctr"/>
            <a:r>
              <a:rPr lang="en-US" altLang="en-US" sz="1600" b="1">
                <a:cs typeface="Times New Roman" pitchFamily="18" charset="0"/>
              </a:rPr>
              <a:t>Add/Sub</a:t>
            </a:r>
          </a:p>
          <a:p>
            <a:pPr algn="ctr"/>
            <a:r>
              <a:rPr lang="en-US" altLang="en-US" sz="1600" b="1">
                <a:cs typeface="Times New Roman" pitchFamily="18" charset="0"/>
              </a:rPr>
              <a:t>L/RShift</a:t>
            </a:r>
          </a:p>
          <a:p>
            <a:pPr algn="ctr"/>
            <a:r>
              <a:rPr lang="en-US" altLang="en-US" sz="1600" b="1">
                <a:cs typeface="Times New Roman" pitchFamily="18" charset="0"/>
              </a:rPr>
              <a:t>Load</a:t>
            </a:r>
          </a:p>
          <a:p>
            <a:pPr algn="ctr"/>
            <a:r>
              <a:rPr lang="en-US" altLang="en-US" sz="1600" b="1">
                <a:cs typeface="Times New Roman" pitchFamily="18" charset="0"/>
              </a:rPr>
              <a:t>Compare</a:t>
            </a:r>
            <a:endParaRPr lang="en-US" altLang="en-US"/>
          </a:p>
        </p:txBody>
      </p:sp>
      <p:sp>
        <p:nvSpPr>
          <p:cNvPr id="9" name="Line 25"/>
          <p:cNvSpPr>
            <a:spLocks noChangeShapeType="1"/>
          </p:cNvSpPr>
          <p:nvPr/>
        </p:nvSpPr>
        <p:spPr bwMode="auto">
          <a:xfrm>
            <a:off x="5376864" y="1487091"/>
            <a:ext cx="47625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lIns="81627" tIns="40814" rIns="81627" bIns="40814"/>
          <a:lstStyle/>
          <a:p>
            <a:pPr>
              <a:defRPr/>
            </a:pPr>
            <a:endParaRPr lang="en-US" sz="1400"/>
          </a:p>
        </p:txBody>
      </p:sp>
      <p:sp>
        <p:nvSpPr>
          <p:cNvPr id="10" name="Line 24"/>
          <p:cNvSpPr>
            <a:spLocks noChangeShapeType="1"/>
          </p:cNvSpPr>
          <p:nvPr/>
        </p:nvSpPr>
        <p:spPr bwMode="auto">
          <a:xfrm>
            <a:off x="5376864" y="1753792"/>
            <a:ext cx="476250" cy="119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lIns="81627" tIns="40814" rIns="81627" bIns="40814"/>
          <a:lstStyle/>
          <a:p>
            <a:pPr>
              <a:defRPr/>
            </a:pPr>
            <a:endParaRPr lang="en-US" sz="1400"/>
          </a:p>
        </p:txBody>
      </p:sp>
      <p:sp>
        <p:nvSpPr>
          <p:cNvPr id="11" name="Line 23"/>
          <p:cNvSpPr>
            <a:spLocks noChangeShapeType="1"/>
          </p:cNvSpPr>
          <p:nvPr/>
        </p:nvSpPr>
        <p:spPr bwMode="auto">
          <a:xfrm>
            <a:off x="5376864" y="2020492"/>
            <a:ext cx="476250" cy="119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lIns="81627" tIns="40814" rIns="81627" bIns="40814"/>
          <a:lstStyle/>
          <a:p>
            <a:pPr>
              <a:defRPr/>
            </a:pPr>
            <a:endParaRPr lang="en-US" sz="140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882900" y="1487091"/>
            <a:ext cx="47466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lIns="81627" tIns="40814" rIns="81627" bIns="40814"/>
          <a:lstStyle/>
          <a:p>
            <a:pPr>
              <a:defRPr/>
            </a:pPr>
            <a:endParaRPr lang="en-US" sz="1200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2882900" y="1753792"/>
            <a:ext cx="474663" cy="119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lIns="81627" tIns="40814" rIns="81627" bIns="40814"/>
          <a:lstStyle/>
          <a:p>
            <a:pPr>
              <a:defRPr/>
            </a:pPr>
            <a:endParaRPr lang="en-US" sz="1200"/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2882900" y="2020492"/>
            <a:ext cx="474663" cy="119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lIns="81627" tIns="40814" rIns="81627" bIns="40814"/>
          <a:lstStyle/>
          <a:p>
            <a:pPr>
              <a:defRPr/>
            </a:pPr>
            <a:endParaRPr lang="en-US" sz="1200"/>
          </a:p>
        </p:txBody>
      </p:sp>
      <p:sp>
        <p:nvSpPr>
          <p:cNvPr id="18445" name="AutoShape 19"/>
          <p:cNvSpPr>
            <a:spLocks noChangeArrowheads="1"/>
          </p:cNvSpPr>
          <p:nvPr/>
        </p:nvSpPr>
        <p:spPr bwMode="auto">
          <a:xfrm>
            <a:off x="2763838" y="2556274"/>
            <a:ext cx="595312" cy="177403"/>
          </a:xfrm>
          <a:prstGeom prst="rightArrow">
            <a:avLst>
              <a:gd name="adj1" fmla="val 50000"/>
              <a:gd name="adj2" fmla="val 6237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8446" name="AutoShape 18"/>
          <p:cNvSpPr>
            <a:spLocks noChangeArrowheads="1"/>
          </p:cNvSpPr>
          <p:nvPr/>
        </p:nvSpPr>
        <p:spPr bwMode="auto">
          <a:xfrm>
            <a:off x="2763838" y="2912269"/>
            <a:ext cx="595312" cy="177404"/>
          </a:xfrm>
          <a:prstGeom prst="rightArrow">
            <a:avLst>
              <a:gd name="adj1" fmla="val 50000"/>
              <a:gd name="adj2" fmla="val 6237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8447" name="AutoShape 17"/>
          <p:cNvSpPr>
            <a:spLocks noChangeArrowheads="1"/>
          </p:cNvSpPr>
          <p:nvPr/>
        </p:nvSpPr>
        <p:spPr bwMode="auto">
          <a:xfrm>
            <a:off x="2763838" y="3267076"/>
            <a:ext cx="595312" cy="179785"/>
          </a:xfrm>
          <a:prstGeom prst="rightArrow">
            <a:avLst>
              <a:gd name="adj1" fmla="val 50000"/>
              <a:gd name="adj2" fmla="val 6154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8448" name="AutoShape 16"/>
          <p:cNvSpPr>
            <a:spLocks noChangeArrowheads="1"/>
          </p:cNvSpPr>
          <p:nvPr/>
        </p:nvSpPr>
        <p:spPr bwMode="auto">
          <a:xfrm>
            <a:off x="2763838" y="3623074"/>
            <a:ext cx="596900" cy="180975"/>
          </a:xfrm>
          <a:prstGeom prst="rightArrow">
            <a:avLst>
              <a:gd name="adj1" fmla="val 50000"/>
              <a:gd name="adj2" fmla="val 61304"/>
            </a:avLst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8449" name="Text Box 15"/>
          <p:cNvSpPr txBox="1">
            <a:spLocks noChangeArrowheads="1"/>
          </p:cNvSpPr>
          <p:nvPr/>
        </p:nvSpPr>
        <p:spPr bwMode="auto">
          <a:xfrm>
            <a:off x="5853113" y="1397795"/>
            <a:ext cx="776286" cy="17859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 b="1">
                <a:cs typeface="Times New Roman" pitchFamily="18" charset="0"/>
              </a:rPr>
              <a:t>ZERO</a:t>
            </a:r>
            <a:endParaRPr lang="en-US" altLang="en-US" sz="1200"/>
          </a:p>
        </p:txBody>
      </p:sp>
      <p:sp>
        <p:nvSpPr>
          <p:cNvPr id="18450" name="Text Box 14"/>
          <p:cNvSpPr txBox="1">
            <a:spLocks noChangeArrowheads="1"/>
          </p:cNvSpPr>
          <p:nvPr/>
        </p:nvSpPr>
        <p:spPr bwMode="auto">
          <a:xfrm>
            <a:off x="5853115" y="1664494"/>
            <a:ext cx="949325" cy="1774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 b="1">
                <a:cs typeface="Times New Roman" pitchFamily="18" charset="0"/>
              </a:rPr>
              <a:t>MATCH1</a:t>
            </a:r>
            <a:endParaRPr lang="en-US" altLang="en-US" sz="1200"/>
          </a:p>
        </p:txBody>
      </p:sp>
      <p:sp>
        <p:nvSpPr>
          <p:cNvPr id="18451" name="Text Box 13"/>
          <p:cNvSpPr txBox="1">
            <a:spLocks noChangeArrowheads="1"/>
          </p:cNvSpPr>
          <p:nvPr/>
        </p:nvSpPr>
        <p:spPr bwMode="auto">
          <a:xfrm>
            <a:off x="5853113" y="1931195"/>
            <a:ext cx="830262" cy="17859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 b="1">
                <a:cs typeface="Times New Roman" pitchFamily="18" charset="0"/>
              </a:rPr>
              <a:t>MATCH2</a:t>
            </a:r>
            <a:endParaRPr lang="en-US" altLang="en-US" sz="1200"/>
          </a:p>
        </p:txBody>
      </p:sp>
      <p:sp>
        <p:nvSpPr>
          <p:cNvPr id="18452" name="Text Box 12"/>
          <p:cNvSpPr txBox="1">
            <a:spLocks noChangeArrowheads="1"/>
          </p:cNvSpPr>
          <p:nvPr/>
        </p:nvSpPr>
        <p:spPr bwMode="auto">
          <a:xfrm>
            <a:off x="2004418" y="1328737"/>
            <a:ext cx="876897" cy="1774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400" b="1">
                <a:cs typeface="Times New Roman" pitchFamily="18" charset="0"/>
              </a:rPr>
              <a:t>RESET</a:t>
            </a:r>
            <a:endParaRPr lang="en-US" altLang="en-US" sz="1600"/>
          </a:p>
        </p:txBody>
      </p:sp>
      <p:sp>
        <p:nvSpPr>
          <p:cNvPr id="18453" name="Text Box 11"/>
          <p:cNvSpPr txBox="1">
            <a:spLocks noChangeArrowheads="1"/>
          </p:cNvSpPr>
          <p:nvPr/>
        </p:nvSpPr>
        <p:spPr bwMode="auto">
          <a:xfrm>
            <a:off x="1931988" y="1585914"/>
            <a:ext cx="949326" cy="17740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400" b="1">
                <a:cs typeface="Times New Roman" pitchFamily="18" charset="0"/>
              </a:rPr>
              <a:t>MODE_1</a:t>
            </a:r>
            <a:endParaRPr lang="en-US" altLang="en-US" sz="1600"/>
          </a:p>
        </p:txBody>
      </p:sp>
      <p:sp>
        <p:nvSpPr>
          <p:cNvPr id="18454" name="Text Box 10"/>
          <p:cNvSpPr txBox="1">
            <a:spLocks noChangeArrowheads="1"/>
          </p:cNvSpPr>
          <p:nvPr/>
        </p:nvSpPr>
        <p:spPr bwMode="auto">
          <a:xfrm>
            <a:off x="1931988" y="1843089"/>
            <a:ext cx="949326" cy="17740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400" b="1">
                <a:cs typeface="Times New Roman" pitchFamily="18" charset="0"/>
              </a:rPr>
              <a:t>MODE_0</a:t>
            </a:r>
            <a:endParaRPr lang="en-US" altLang="en-US" sz="1600"/>
          </a:p>
        </p:txBody>
      </p:sp>
      <p:sp>
        <p:nvSpPr>
          <p:cNvPr id="18455" name="AutoShape 9"/>
          <p:cNvSpPr>
            <a:spLocks noChangeArrowheads="1"/>
          </p:cNvSpPr>
          <p:nvPr/>
        </p:nvSpPr>
        <p:spPr bwMode="auto">
          <a:xfrm>
            <a:off x="5376864" y="2556274"/>
            <a:ext cx="595312" cy="177403"/>
          </a:xfrm>
          <a:prstGeom prst="rightArrow">
            <a:avLst>
              <a:gd name="adj1" fmla="val 50000"/>
              <a:gd name="adj2" fmla="val 6237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1400"/>
          </a:p>
        </p:txBody>
      </p:sp>
      <p:sp>
        <p:nvSpPr>
          <p:cNvPr id="18456" name="Text Box 8"/>
          <p:cNvSpPr txBox="1">
            <a:spLocks noChangeArrowheads="1"/>
          </p:cNvSpPr>
          <p:nvPr/>
        </p:nvSpPr>
        <p:spPr bwMode="auto">
          <a:xfrm>
            <a:off x="6019800" y="2566987"/>
            <a:ext cx="2104288" cy="216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 b="1">
                <a:cs typeface="Times New Roman" pitchFamily="18" charset="0"/>
              </a:rPr>
              <a:t>COUNTER VALUE</a:t>
            </a:r>
            <a:endParaRPr lang="en-US" altLang="en-US" sz="1200"/>
          </a:p>
        </p:txBody>
      </p:sp>
      <p:sp>
        <p:nvSpPr>
          <p:cNvPr id="18457" name="Text Box 7"/>
          <p:cNvSpPr txBox="1">
            <a:spLocks noChangeArrowheads="1"/>
          </p:cNvSpPr>
          <p:nvPr/>
        </p:nvSpPr>
        <p:spPr bwMode="auto">
          <a:xfrm>
            <a:off x="1101726" y="2556274"/>
            <a:ext cx="1660525" cy="17740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400" b="1">
                <a:cs typeface="Times New Roman" pitchFamily="18" charset="0"/>
              </a:rPr>
              <a:t>MATCH1 REF</a:t>
            </a:r>
            <a:endParaRPr lang="en-US" altLang="en-US" sz="1600"/>
          </a:p>
        </p:txBody>
      </p:sp>
      <p:sp>
        <p:nvSpPr>
          <p:cNvPr id="18458" name="Text Box 6"/>
          <p:cNvSpPr txBox="1">
            <a:spLocks noChangeArrowheads="1"/>
          </p:cNvSpPr>
          <p:nvPr/>
        </p:nvSpPr>
        <p:spPr bwMode="auto">
          <a:xfrm>
            <a:off x="1101726" y="2912269"/>
            <a:ext cx="1660525" cy="1774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400" b="1">
                <a:cs typeface="Times New Roman" pitchFamily="18" charset="0"/>
              </a:rPr>
              <a:t>MATCH2 REF</a:t>
            </a:r>
            <a:endParaRPr lang="en-US" altLang="en-US" sz="1600"/>
          </a:p>
        </p:txBody>
      </p:sp>
      <p:sp>
        <p:nvSpPr>
          <p:cNvPr id="18459" name="Text Box 5"/>
          <p:cNvSpPr txBox="1">
            <a:spLocks noChangeArrowheads="1"/>
          </p:cNvSpPr>
          <p:nvPr/>
        </p:nvSpPr>
        <p:spPr bwMode="auto">
          <a:xfrm>
            <a:off x="1101726" y="3267075"/>
            <a:ext cx="1660525" cy="17859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400" b="1">
                <a:cs typeface="Times New Roman" pitchFamily="18" charset="0"/>
              </a:rPr>
              <a:t>LOAD VALUE</a:t>
            </a:r>
            <a:endParaRPr lang="en-US" altLang="en-US" sz="1600"/>
          </a:p>
        </p:txBody>
      </p:sp>
      <p:sp>
        <p:nvSpPr>
          <p:cNvPr id="18460" name="Text Box 4"/>
          <p:cNvSpPr txBox="1">
            <a:spLocks noChangeArrowheads="1"/>
          </p:cNvSpPr>
          <p:nvPr/>
        </p:nvSpPr>
        <p:spPr bwMode="auto">
          <a:xfrm>
            <a:off x="790746" y="3534967"/>
            <a:ext cx="1971505" cy="5345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700" b="1">
                <a:cs typeface="Times New Roman" pitchFamily="18" charset="0"/>
              </a:rPr>
              <a:t>Misc static controls for</a:t>
            </a:r>
            <a:endParaRPr lang="en-US" altLang="en-US" sz="700"/>
          </a:p>
          <a:p>
            <a:r>
              <a:rPr lang="en-US" altLang="en-US" sz="700" b="1">
                <a:cs typeface="Times New Roman" pitchFamily="18" charset="0"/>
              </a:rPr>
              <a:t>add/sub/shift and direction</a:t>
            </a:r>
            <a:endParaRPr lang="en-US" altLang="en-US" sz="1100"/>
          </a:p>
        </p:txBody>
      </p:sp>
      <p:sp>
        <p:nvSpPr>
          <p:cNvPr id="31" name="Line 3"/>
          <p:cNvSpPr>
            <a:spLocks noChangeShapeType="1"/>
          </p:cNvSpPr>
          <p:nvPr/>
        </p:nvSpPr>
        <p:spPr bwMode="auto">
          <a:xfrm>
            <a:off x="2882900" y="2288383"/>
            <a:ext cx="474663" cy="119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lIns="81627" tIns="40814" rIns="81627" bIns="40814"/>
          <a:lstStyle/>
          <a:p>
            <a:pPr>
              <a:defRPr/>
            </a:pPr>
            <a:endParaRPr lang="en-US" sz="1200"/>
          </a:p>
        </p:txBody>
      </p:sp>
      <p:sp>
        <p:nvSpPr>
          <p:cNvPr id="18462" name="Text Box 2"/>
          <p:cNvSpPr txBox="1">
            <a:spLocks noChangeArrowheads="1"/>
          </p:cNvSpPr>
          <p:nvPr/>
        </p:nvSpPr>
        <p:spPr bwMode="auto">
          <a:xfrm>
            <a:off x="2004418" y="2143126"/>
            <a:ext cx="876897" cy="1774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1400" b="1">
                <a:cs typeface="Times New Roman" pitchFamily="18" charset="0"/>
              </a:rPr>
              <a:t>EVENT</a:t>
            </a:r>
            <a:endParaRPr lang="en-US" altLang="en-US" sz="1600"/>
          </a:p>
        </p:txBody>
      </p:sp>
      <p:sp>
        <p:nvSpPr>
          <p:cNvPr id="33" name="TextBox 32"/>
          <p:cNvSpPr txBox="1"/>
          <p:nvPr/>
        </p:nvSpPr>
        <p:spPr>
          <a:xfrm>
            <a:off x="6934202" y="1314804"/>
            <a:ext cx="1401179" cy="774923"/>
          </a:xfrm>
          <a:prstGeom prst="rect">
            <a:avLst/>
          </a:prstGeom>
          <a:noFill/>
        </p:spPr>
        <p:txBody>
          <a:bodyPr lIns="81627" tIns="40814" rIns="81627" bIns="40814">
            <a:spAutoFit/>
          </a:bodyPr>
          <a:lstStyle/>
          <a:p>
            <a:pPr>
              <a:defRPr/>
            </a:pPr>
            <a:r>
              <a:rPr lang="en-US" sz="1100" dirty="0">
                <a:ln>
                  <a:solidFill>
                    <a:srgbClr val="0070C0"/>
                  </a:solidFill>
                </a:ln>
              </a:rPr>
              <a:t>These outputs can be connected as inputs to other blocks</a:t>
            </a:r>
          </a:p>
        </p:txBody>
      </p:sp>
      <p:sp>
        <p:nvSpPr>
          <p:cNvPr id="18464" name="Right Brace 33"/>
          <p:cNvSpPr>
            <a:spLocks/>
          </p:cNvSpPr>
          <p:nvPr/>
        </p:nvSpPr>
        <p:spPr bwMode="auto">
          <a:xfrm>
            <a:off x="6629400" y="1314451"/>
            <a:ext cx="173038" cy="795337"/>
          </a:xfrm>
          <a:prstGeom prst="rightBrace">
            <a:avLst>
              <a:gd name="adj1" fmla="val 8341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35" name="TextBox 34"/>
          <p:cNvSpPr txBox="1"/>
          <p:nvPr/>
        </p:nvSpPr>
        <p:spPr>
          <a:xfrm>
            <a:off x="531519" y="1429104"/>
            <a:ext cx="1401179" cy="774923"/>
          </a:xfrm>
          <a:prstGeom prst="rect">
            <a:avLst/>
          </a:prstGeom>
          <a:noFill/>
        </p:spPr>
        <p:txBody>
          <a:bodyPr lIns="81627" tIns="40814" rIns="81627" bIns="40814">
            <a:spAutoFit/>
          </a:bodyPr>
          <a:lstStyle/>
          <a:p>
            <a:pPr>
              <a:defRPr/>
            </a:pPr>
            <a:r>
              <a:rPr lang="en-US" sz="1100" dirty="0">
                <a:ln>
                  <a:solidFill>
                    <a:srgbClr val="0070C0"/>
                  </a:solidFill>
                </a:ln>
              </a:rPr>
              <a:t>These inputs can be connected to the outputs of other blocks</a:t>
            </a:r>
          </a:p>
        </p:txBody>
      </p:sp>
      <p:sp>
        <p:nvSpPr>
          <p:cNvPr id="18466" name="Left Brace 35"/>
          <p:cNvSpPr>
            <a:spLocks/>
          </p:cNvSpPr>
          <p:nvPr/>
        </p:nvSpPr>
        <p:spPr bwMode="auto">
          <a:xfrm>
            <a:off x="1764705" y="1428751"/>
            <a:ext cx="239712" cy="860822"/>
          </a:xfrm>
          <a:prstGeom prst="leftBrace">
            <a:avLst>
              <a:gd name="adj1" fmla="val 8313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1600"/>
          </a:p>
        </p:txBody>
      </p:sp>
      <p:grpSp>
        <p:nvGrpSpPr>
          <p:cNvPr id="44" name="Group 43"/>
          <p:cNvGrpSpPr/>
          <p:nvPr/>
        </p:nvGrpSpPr>
        <p:grpSpPr>
          <a:xfrm>
            <a:off x="7440614" y="228600"/>
            <a:ext cx="1169987" cy="457200"/>
            <a:chOff x="6781800" y="228600"/>
            <a:chExt cx="1828800" cy="762000"/>
          </a:xfrm>
        </p:grpSpPr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6934200" y="228600"/>
              <a:ext cx="1524000" cy="7620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100"/>
                <a:t>Counter block</a:t>
              </a:r>
            </a:p>
          </p:txBody>
        </p:sp>
        <p:sp>
          <p:nvSpPr>
            <p:cNvPr id="46" name="Line 39"/>
            <p:cNvSpPr>
              <a:spLocks noChangeShapeType="1"/>
            </p:cNvSpPr>
            <p:nvPr/>
          </p:nvSpPr>
          <p:spPr bwMode="auto">
            <a:xfrm>
              <a:off x="6781800" y="3810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00"/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>
              <a:off x="6781800" y="6858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00"/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8458200" y="4572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00"/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>
              <a:off x="8458200" y="6096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00"/>
            </a:p>
          </p:txBody>
        </p:sp>
        <p:sp>
          <p:nvSpPr>
            <p:cNvPr id="50" name="Line 43"/>
            <p:cNvSpPr>
              <a:spLocks noChangeShapeType="1"/>
            </p:cNvSpPr>
            <p:nvPr/>
          </p:nvSpPr>
          <p:spPr bwMode="auto">
            <a:xfrm>
              <a:off x="8458200" y="7620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00"/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>
              <a:off x="6781800" y="5334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00"/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6781800" y="8382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614989" y="3802262"/>
            <a:ext cx="3148012" cy="7402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81627" tIns="40814" rIns="81627" bIns="40814" rtlCol="0">
            <a:spAutoFit/>
          </a:bodyPr>
          <a:lstStyle/>
          <a:p>
            <a:r>
              <a:rPr lang="en-US" sz="1400" dirty="0"/>
              <a:t>Mode1:  	1= up or left</a:t>
            </a:r>
          </a:p>
          <a:p>
            <a:r>
              <a:rPr lang="en-US" sz="1400" dirty="0"/>
              <a:t>	0= </a:t>
            </a:r>
            <a:r>
              <a:rPr lang="en-US" sz="1400" dirty="0" err="1"/>
              <a:t>dn</a:t>
            </a:r>
            <a:r>
              <a:rPr lang="en-US" sz="1400" dirty="0"/>
              <a:t> or right</a:t>
            </a:r>
          </a:p>
          <a:p>
            <a:r>
              <a:rPr lang="en-US" sz="1400" dirty="0"/>
              <a:t>Mode0:  	enable for counter</a:t>
            </a:r>
          </a:p>
        </p:txBody>
      </p:sp>
    </p:spTree>
    <p:extLst>
      <p:ext uri="{BB962C8B-B14F-4D97-AF65-F5344CB8AC3E}">
        <p14:creationId xmlns:p14="http://schemas.microsoft.com/office/powerpoint/2010/main" val="818926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Counter Block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  <a:defRPr/>
            </a:pPr>
            <a:r>
              <a:rPr lang="en-US" altLang="en-US" sz="1600" b="1" dirty="0"/>
              <a:t>Counter Block Inputs</a:t>
            </a:r>
            <a:endParaRPr lang="en-US" sz="1600" b="1" dirty="0">
              <a:solidFill>
                <a:srgbClr val="002060"/>
              </a:solidFill>
            </a:endParaRPr>
          </a:p>
          <a:p>
            <a:pPr lvl="0"/>
            <a:r>
              <a:rPr lang="en-US" sz="1200" b="1" dirty="0"/>
              <a:t>RESET</a:t>
            </a:r>
            <a:r>
              <a:rPr lang="en-US" sz="1200" dirty="0"/>
              <a:t> : (synchronous reset input) If this input is high, the counter will reset to 0 on the next clock cycle.</a:t>
            </a:r>
          </a:p>
          <a:p>
            <a:pPr lvl="0"/>
            <a:r>
              <a:rPr lang="en-US" sz="1200" b="1" dirty="0"/>
              <a:t>MODE_0</a:t>
            </a:r>
            <a:r>
              <a:rPr lang="en-US" sz="1200" dirty="0"/>
              <a:t> : (Counter enable) counting operation only when this input is high. If this input is low, then no up or down counting will take place.</a:t>
            </a:r>
          </a:p>
          <a:p>
            <a:pPr lvl="0"/>
            <a:r>
              <a:rPr lang="en-US" sz="1200" b="1" dirty="0"/>
              <a:t>MODE_1</a:t>
            </a:r>
            <a:r>
              <a:rPr lang="en-US" sz="1200" dirty="0"/>
              <a:t> : (Counter direction) High 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/>
              <a:t> counter will increment on every clock cycle. Low 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/>
              <a:t> Decrements for every clock cycle.</a:t>
            </a:r>
          </a:p>
          <a:p>
            <a:pPr lvl="0"/>
            <a:r>
              <a:rPr lang="en-US" sz="1200" b="1" dirty="0"/>
              <a:t>EVENT</a:t>
            </a:r>
            <a:r>
              <a:rPr lang="en-US" sz="1200" dirty="0"/>
              <a:t> : Triggering actions on rising edge of the EVENT input. Following actions can be selected</a:t>
            </a:r>
          </a:p>
          <a:p>
            <a:pPr lvl="1"/>
            <a:r>
              <a:rPr lang="en-US" sz="1200" dirty="0"/>
              <a:t>Load a predefined 32-bit value “LOAD VALUE”</a:t>
            </a:r>
          </a:p>
          <a:p>
            <a:pPr lvl="1"/>
            <a:r>
              <a:rPr lang="en-US" sz="1200" dirty="0"/>
              <a:t>Right/Left shift the contents </a:t>
            </a:r>
          </a:p>
          <a:p>
            <a:pPr lvl="1"/>
            <a:r>
              <a:rPr lang="en-US" sz="1200" dirty="0"/>
              <a:t>Add/subtract a predefined 32-bit value</a:t>
            </a:r>
          </a:p>
          <a:p>
            <a:pPr marL="0" indent="0">
              <a:buFontTx/>
              <a:buNone/>
              <a:defRPr/>
            </a:pPr>
            <a:endParaRPr lang="en-US" sz="1200" dirty="0"/>
          </a:p>
          <a:p>
            <a:pPr>
              <a:defRPr/>
            </a:pPr>
            <a:endParaRPr lang="en-US" sz="1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  <a:defRPr/>
            </a:pPr>
            <a:r>
              <a:rPr lang="en-US" altLang="en-US" sz="1600" b="1" dirty="0"/>
              <a:t>Counter Block outputs</a:t>
            </a:r>
            <a:endParaRPr lang="en-US" sz="1600" b="1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sz="1200" b="1" dirty="0">
                <a:solidFill>
                  <a:srgbClr val="002060"/>
                </a:solidFill>
              </a:rPr>
              <a:t>ZERO</a:t>
            </a:r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/>
              <a:t>: This output goes high whenever the counter value is 0.</a:t>
            </a:r>
          </a:p>
          <a:p>
            <a:pPr>
              <a:defRPr/>
            </a:pPr>
            <a:r>
              <a:rPr lang="en-US" sz="1200" b="1" dirty="0">
                <a:solidFill>
                  <a:srgbClr val="002060"/>
                </a:solidFill>
              </a:rPr>
              <a:t>MATCH1</a:t>
            </a:r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/>
              <a:t>: This output goes high whenever the counter value equals the MATCH1 reference value</a:t>
            </a:r>
          </a:p>
          <a:p>
            <a:pPr>
              <a:defRPr/>
            </a:pPr>
            <a:r>
              <a:rPr lang="en-US" sz="1200" b="1" dirty="0">
                <a:solidFill>
                  <a:srgbClr val="002060"/>
                </a:solidFill>
              </a:rPr>
              <a:t>MATCH2</a:t>
            </a:r>
            <a:r>
              <a:rPr lang="en-US" sz="1200" dirty="0">
                <a:solidFill>
                  <a:srgbClr val="002060"/>
                </a:solidFill>
              </a:rPr>
              <a:t> </a:t>
            </a:r>
            <a:r>
              <a:rPr lang="en-US" sz="1200" dirty="0"/>
              <a:t>: This output goes high whenever the counter value equals the MATCH2 reference value</a:t>
            </a:r>
          </a:p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sz="1200" dirty="0"/>
              <a:t>MATCH1 and MATCH2 reference values can be set statically through the CPU interface logic or it can be dynamically modified by the HLC while operating.</a:t>
            </a:r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 marL="0" indent="0">
              <a:buNone/>
              <a:defRPr/>
            </a:pPr>
            <a:endParaRPr lang="en-US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7440613" y="228600"/>
            <a:ext cx="1169987" cy="457200"/>
            <a:chOff x="6781800" y="228600"/>
            <a:chExt cx="1828800" cy="762000"/>
          </a:xfrm>
        </p:grpSpPr>
        <p:sp>
          <p:nvSpPr>
            <p:cNvPr id="5" name="Rectangle 38"/>
            <p:cNvSpPr>
              <a:spLocks noChangeArrowheads="1"/>
            </p:cNvSpPr>
            <p:nvPr/>
          </p:nvSpPr>
          <p:spPr bwMode="auto">
            <a:xfrm>
              <a:off x="6934200" y="228600"/>
              <a:ext cx="1524000" cy="7620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200"/>
                <a:t>Counter block</a:t>
              </a:r>
            </a:p>
          </p:txBody>
        </p:sp>
        <p:sp>
          <p:nvSpPr>
            <p:cNvPr id="6" name="Line 39"/>
            <p:cNvSpPr>
              <a:spLocks noChangeShapeType="1"/>
            </p:cNvSpPr>
            <p:nvPr/>
          </p:nvSpPr>
          <p:spPr bwMode="auto">
            <a:xfrm>
              <a:off x="6781800" y="3810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" name="Line 40"/>
            <p:cNvSpPr>
              <a:spLocks noChangeShapeType="1"/>
            </p:cNvSpPr>
            <p:nvPr/>
          </p:nvSpPr>
          <p:spPr bwMode="auto">
            <a:xfrm>
              <a:off x="6781800" y="6858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8" name="Line 41"/>
            <p:cNvSpPr>
              <a:spLocks noChangeShapeType="1"/>
            </p:cNvSpPr>
            <p:nvPr/>
          </p:nvSpPr>
          <p:spPr bwMode="auto">
            <a:xfrm>
              <a:off x="8458200" y="4572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9" name="Line 42"/>
            <p:cNvSpPr>
              <a:spLocks noChangeShapeType="1"/>
            </p:cNvSpPr>
            <p:nvPr/>
          </p:nvSpPr>
          <p:spPr bwMode="auto">
            <a:xfrm>
              <a:off x="8458200" y="6096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0" name="Line 43"/>
            <p:cNvSpPr>
              <a:spLocks noChangeShapeType="1"/>
            </p:cNvSpPr>
            <p:nvPr/>
          </p:nvSpPr>
          <p:spPr bwMode="auto">
            <a:xfrm>
              <a:off x="8458200" y="7620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1" name="Line 52"/>
            <p:cNvSpPr>
              <a:spLocks noChangeShapeType="1"/>
            </p:cNvSpPr>
            <p:nvPr/>
          </p:nvSpPr>
          <p:spPr bwMode="auto">
            <a:xfrm>
              <a:off x="6781800" y="5334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2" name="Line 53"/>
            <p:cNvSpPr>
              <a:spLocks noChangeShapeType="1"/>
            </p:cNvSpPr>
            <p:nvPr/>
          </p:nvSpPr>
          <p:spPr bwMode="auto">
            <a:xfrm>
              <a:off x="6781800" y="8382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838615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Operating Modes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60040"/>
              </p:ext>
            </p:extLst>
          </p:nvPr>
        </p:nvGraphicFramePr>
        <p:xfrm>
          <a:off x="79875" y="685074"/>
          <a:ext cx="4931182" cy="27983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2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1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01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>
                          <a:effectLst/>
                        </a:rPr>
                        <a:t>EVENT</a:t>
                      </a:r>
                      <a:endParaRPr lang="en-US" sz="1050" b="1" u="none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dirty="0">
                          <a:effectLst/>
                        </a:rPr>
                        <a:t>MODE0</a:t>
                      </a:r>
                      <a:endParaRPr lang="en-US" sz="1050" b="1" u="none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dirty="0">
                          <a:effectLst/>
                        </a:rPr>
                        <a:t>MODE1</a:t>
                      </a:r>
                      <a:endParaRPr lang="en-US" sz="1050" b="1" u="none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dirty="0">
                          <a:effectLst/>
                        </a:rPr>
                        <a:t>COUNT_EVENT_CTRL</a:t>
                      </a:r>
                      <a:endParaRPr lang="en-US" sz="1050" b="1" u="none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dirty="0">
                          <a:effectLst/>
                        </a:rPr>
                        <a:t>COUNT_ADD_SHIFT</a:t>
                      </a:r>
                      <a:endParaRPr lang="en-US" sz="1050" b="1" u="none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dirty="0">
                          <a:effectLst/>
                        </a:rPr>
                        <a:t>COUNT_DIR</a:t>
                      </a:r>
                      <a:endParaRPr lang="en-US" sz="1050" b="1" u="none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u="none" dirty="0">
                          <a:effectLst/>
                        </a:rPr>
                        <a:t>Action on CNTVAL</a:t>
                      </a:r>
                      <a:endParaRPr lang="en-US" sz="1050" b="1" u="none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 Change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2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 Change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2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Count Down (CNTVAL-1)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27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Count Up (CNTVAL+1)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Load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1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Shift Right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1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Shift Left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1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Subtract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1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Add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 rot="10800000" flipV="1">
            <a:off x="442684" y="4068261"/>
            <a:ext cx="823322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u="sng" dirty="0"/>
              <a:t>Note</a:t>
            </a:r>
            <a:r>
              <a:rPr lang="en-US" sz="1100" dirty="0"/>
              <a:t> - The effect of a rising edge on the EVENT input only lasts for one cycle. On the very next cycle, the counter operation will continue based on the MODE_0, MODE_1 and RESET inputs</a:t>
            </a:r>
          </a:p>
        </p:txBody>
      </p:sp>
      <p:sp>
        <p:nvSpPr>
          <p:cNvPr id="8" name="Rectangle 7"/>
          <p:cNvSpPr/>
          <p:nvPr/>
        </p:nvSpPr>
        <p:spPr>
          <a:xfrm>
            <a:off x="5076372" y="1560285"/>
            <a:ext cx="396965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Load: 	CNTVAL = EVENT_LOAD_VAL</a:t>
            </a:r>
          </a:p>
          <a:p>
            <a:r>
              <a:rPr lang="en-US" sz="1100" dirty="0"/>
              <a:t>Shift right: 	CNTVAL = CNTVAL &gt;&gt; EVENT_LOAD_VAL</a:t>
            </a:r>
          </a:p>
          <a:p>
            <a:r>
              <a:rPr lang="en-US" sz="1100" dirty="0"/>
              <a:t>Shift left: 	CNTVAL = CNTVAL &lt;&lt; EVENT_LOAD_VAL</a:t>
            </a:r>
          </a:p>
          <a:p>
            <a:r>
              <a:rPr lang="en-US" sz="1100" dirty="0"/>
              <a:t>Subtract: 	CNTVAL = CNTVAL - EVENT_LOAD_VAL</a:t>
            </a:r>
          </a:p>
          <a:p>
            <a:r>
              <a:rPr lang="en-US" sz="1100" dirty="0"/>
              <a:t>Add: 	CNTVAL = CNTVAL + EVENT_LOAD_VAL</a:t>
            </a:r>
          </a:p>
        </p:txBody>
      </p:sp>
    </p:spTree>
    <p:extLst>
      <p:ext uri="{BB962C8B-B14F-4D97-AF65-F5344CB8AC3E}">
        <p14:creationId xmlns:p14="http://schemas.microsoft.com/office/powerpoint/2010/main" val="3891515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4484603" y="1200152"/>
            <a:ext cx="1863442" cy="808433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1310" tIns="30654" rIns="61310" bIns="30654" numCol="1" rtlCol="0" anchor="t" anchorCtr="0" compatLnSpc="1">
            <a:prstTxWarp prst="textNoShape">
              <a:avLst/>
            </a:prstTxWarp>
          </a:bodyPr>
          <a:lstStyle/>
          <a:p>
            <a:pPr algn="ctr" defTabSz="613090" eaLnBrk="0" hangingPunct="0"/>
            <a:r>
              <a:rPr lang="en-US" sz="1000">
                <a:latin typeface="Arial" pitchFamily="34" charset="0"/>
              </a:rPr>
              <a:t>Instruction Mem </a:t>
            </a: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51272"/>
          </a:xfrm>
        </p:spPr>
        <p:txBody>
          <a:bodyPr/>
          <a:lstStyle/>
          <a:p>
            <a:r>
              <a:rPr lang="en-US" altLang="en-US" sz="1800"/>
              <a:t>HLC Architecture</a:t>
            </a:r>
            <a:br>
              <a:rPr lang="en-US" altLang="en-US" sz="1800"/>
            </a:br>
            <a:r>
              <a:rPr lang="en-US" altLang="en-US" sz="1600"/>
              <a:t>(High-Level-Controller)</a:t>
            </a:r>
          </a:p>
        </p:txBody>
      </p:sp>
      <p:sp>
        <p:nvSpPr>
          <p:cNvPr id="22532" name="Rectangle 35"/>
          <p:cNvSpPr>
            <a:spLocks noChangeArrowheads="1"/>
          </p:cNvSpPr>
          <p:nvPr/>
        </p:nvSpPr>
        <p:spPr bwMode="auto">
          <a:xfrm>
            <a:off x="152401" y="-19247"/>
            <a:ext cx="164917" cy="267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27" tIns="40814" rIns="81627" bIns="40814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16" name="TextBox 15"/>
          <p:cNvSpPr txBox="1"/>
          <p:nvPr/>
        </p:nvSpPr>
        <p:spPr>
          <a:xfrm>
            <a:off x="6749087" y="1028701"/>
            <a:ext cx="2177086" cy="3688543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lIns="61310" tIns="30654" rIns="61310" bIns="30654" rtlCol="0">
            <a:spAutoFit/>
          </a:bodyPr>
          <a:lstStyle/>
          <a:p>
            <a:pPr algn="ctr"/>
            <a:r>
              <a:rPr lang="en-US" sz="1100" b="1" dirty="0"/>
              <a:t>HLC</a:t>
            </a:r>
          </a:p>
          <a:p>
            <a:pPr algn="ctr">
              <a:spcAft>
                <a:spcPts val="402"/>
              </a:spcAft>
            </a:pPr>
            <a:r>
              <a:rPr lang="en-US" sz="1100" b="1" u="sng" dirty="0"/>
              <a:t>Instructions</a:t>
            </a:r>
          </a:p>
          <a:p>
            <a:pPr marL="191591" indent="-191591">
              <a:spcAft>
                <a:spcPts val="402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Mov</a:t>
            </a:r>
            <a:r>
              <a:rPr lang="en-US" sz="1200" dirty="0"/>
              <a:t> &lt;</a:t>
            </a:r>
            <a:r>
              <a:rPr lang="en-US" sz="1200" dirty="0" err="1"/>
              <a:t>src</a:t>
            </a:r>
            <a:r>
              <a:rPr lang="en-US" sz="1200" dirty="0"/>
              <a:t>&gt;,&lt;</a:t>
            </a:r>
            <a:r>
              <a:rPr lang="en-US" sz="1200" dirty="0" err="1"/>
              <a:t>dst</a:t>
            </a:r>
            <a:r>
              <a:rPr lang="en-US" sz="1200" dirty="0"/>
              <a:t>&gt;</a:t>
            </a:r>
          </a:p>
          <a:p>
            <a:pPr marL="191591" indent="-191591">
              <a:spcAft>
                <a:spcPts val="402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Mov_T1 &lt;</a:t>
            </a:r>
            <a:r>
              <a:rPr lang="en-US" sz="1200" dirty="0" err="1"/>
              <a:t>src</a:t>
            </a:r>
            <a:r>
              <a:rPr lang="en-US" sz="1200" dirty="0"/>
              <a:t>&gt;,&lt;</a:t>
            </a:r>
            <a:r>
              <a:rPr lang="en-US" sz="1200" dirty="0" err="1"/>
              <a:t>dst</a:t>
            </a:r>
            <a:r>
              <a:rPr lang="en-US" sz="1200" dirty="0"/>
              <a:t>&gt;</a:t>
            </a:r>
          </a:p>
          <a:p>
            <a:pPr marL="191591" indent="-191591">
              <a:spcAft>
                <a:spcPts val="402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Mov_T2 &lt;</a:t>
            </a:r>
            <a:r>
              <a:rPr lang="en-US" sz="1200" dirty="0" err="1"/>
              <a:t>src</a:t>
            </a:r>
            <a:r>
              <a:rPr lang="en-US" sz="1200" dirty="0"/>
              <a:t>&gt;,&lt;</a:t>
            </a:r>
            <a:r>
              <a:rPr lang="en-US" sz="1200" dirty="0" err="1"/>
              <a:t>dst</a:t>
            </a:r>
            <a:r>
              <a:rPr lang="en-US" sz="1200" dirty="0"/>
              <a:t>&gt;</a:t>
            </a:r>
          </a:p>
          <a:p>
            <a:pPr marL="191591" indent="-191591">
              <a:spcAft>
                <a:spcPts val="402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ADD	&lt;</a:t>
            </a:r>
            <a:r>
              <a:rPr lang="en-US" sz="1200" dirty="0" err="1"/>
              <a:t>src</a:t>
            </a:r>
            <a:r>
              <a:rPr lang="en-US" sz="1200" dirty="0"/>
              <a:t>&gt;,&lt;</a:t>
            </a:r>
            <a:r>
              <a:rPr lang="en-US" sz="1200" dirty="0" err="1"/>
              <a:t>dst</a:t>
            </a:r>
            <a:r>
              <a:rPr lang="en-US" sz="1200" dirty="0"/>
              <a:t>&gt;</a:t>
            </a:r>
          </a:p>
          <a:p>
            <a:pPr marL="191591" indent="-191591">
              <a:spcAft>
                <a:spcPts val="402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Sub	&lt;</a:t>
            </a:r>
            <a:r>
              <a:rPr lang="en-US" sz="1200" dirty="0" err="1"/>
              <a:t>src</a:t>
            </a:r>
            <a:r>
              <a:rPr lang="en-US" sz="1200" dirty="0"/>
              <a:t>&gt;,&lt;</a:t>
            </a:r>
            <a:r>
              <a:rPr lang="en-US" sz="1200" dirty="0" err="1"/>
              <a:t>dst</a:t>
            </a:r>
            <a:r>
              <a:rPr lang="en-US" sz="1200" dirty="0"/>
              <a:t>&gt;</a:t>
            </a:r>
          </a:p>
          <a:p>
            <a:pPr marL="191591" indent="-191591">
              <a:spcAft>
                <a:spcPts val="402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PUSH &lt;</a:t>
            </a:r>
            <a:r>
              <a:rPr lang="en-US" sz="1200" dirty="0" err="1"/>
              <a:t>src</a:t>
            </a:r>
            <a:r>
              <a:rPr lang="en-US" sz="1200" dirty="0"/>
              <a:t>&gt;</a:t>
            </a:r>
          </a:p>
          <a:p>
            <a:pPr marL="191591" indent="-191591">
              <a:spcAft>
                <a:spcPts val="402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PULL &lt;</a:t>
            </a:r>
            <a:r>
              <a:rPr lang="en-US" sz="1200" dirty="0" err="1"/>
              <a:t>src</a:t>
            </a:r>
            <a:r>
              <a:rPr lang="en-US" sz="1200" dirty="0"/>
              <a:t>&gt;</a:t>
            </a:r>
          </a:p>
          <a:p>
            <a:pPr marL="191591" indent="-191591">
              <a:spcAft>
                <a:spcPts val="402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INTR &lt;const:6&gt;</a:t>
            </a:r>
          </a:p>
          <a:p>
            <a:pPr marL="191591" indent="-191591">
              <a:spcAft>
                <a:spcPts val="402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spcAft>
                <a:spcPts val="402"/>
              </a:spcAft>
            </a:pPr>
            <a:r>
              <a:rPr lang="en-US" sz="1200" b="1" u="sng" dirty="0"/>
              <a:t>Where</a:t>
            </a:r>
            <a:r>
              <a:rPr lang="en-US" sz="1200" dirty="0"/>
              <a:t> &lt;</a:t>
            </a:r>
            <a:r>
              <a:rPr lang="en-US" sz="1200" dirty="0" err="1"/>
              <a:t>src</a:t>
            </a:r>
            <a:r>
              <a:rPr lang="en-US" sz="1200" dirty="0"/>
              <a:t>/</a:t>
            </a:r>
            <a:r>
              <a:rPr lang="en-US" sz="1200" dirty="0" err="1"/>
              <a:t>dst</a:t>
            </a:r>
            <a:r>
              <a:rPr lang="en-US" sz="1200" dirty="0"/>
              <a:t>&gt; =</a:t>
            </a:r>
          </a:p>
          <a:p>
            <a:pPr marL="191591" indent="-191591">
              <a:spcAft>
                <a:spcPts val="402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R0-R3 (HLC </a:t>
            </a:r>
            <a:r>
              <a:rPr lang="en-US" sz="1200" dirty="0" err="1"/>
              <a:t>Regs</a:t>
            </a:r>
            <a:r>
              <a:rPr lang="en-US" sz="1200" dirty="0"/>
              <a:t>)</a:t>
            </a:r>
          </a:p>
          <a:p>
            <a:pPr marL="191591" indent="-191591">
              <a:spcAft>
                <a:spcPts val="402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C0-C2 (Counter values)</a:t>
            </a:r>
          </a:p>
          <a:p>
            <a:pPr marL="191591" indent="-191591">
              <a:spcAft>
                <a:spcPts val="402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91591" indent="-191591">
              <a:buFont typeface="Arial" panose="020B0604020202020204" pitchFamily="34" charset="0"/>
              <a:buChar char="•"/>
            </a:pPr>
            <a:endParaRPr lang="en-US" sz="1200" u="sng" dirty="0"/>
          </a:p>
        </p:txBody>
      </p:sp>
      <p:sp>
        <p:nvSpPr>
          <p:cNvPr id="22535" name="Rectangle 1100"/>
          <p:cNvSpPr>
            <a:spLocks noChangeArrowheads="1"/>
          </p:cNvSpPr>
          <p:nvPr/>
        </p:nvSpPr>
        <p:spPr bwMode="auto">
          <a:xfrm>
            <a:off x="2327077" y="3002757"/>
            <a:ext cx="712788" cy="178594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627" tIns="40814" rIns="81627" bIns="40814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900" b="1">
                <a:ea typeface="Times New Roman" pitchFamily="18" charset="0"/>
                <a:cs typeface="Arial" charset="0"/>
              </a:rPr>
              <a:t>R0</a:t>
            </a:r>
            <a:endParaRPr lang="en-US" altLang="en-US" sz="1100">
              <a:ea typeface="Times New Roman" pitchFamily="18" charset="0"/>
              <a:cs typeface="Arial" charset="0"/>
            </a:endParaRPr>
          </a:p>
        </p:txBody>
      </p:sp>
      <p:sp>
        <p:nvSpPr>
          <p:cNvPr id="22536" name="Rectangle 1101"/>
          <p:cNvSpPr>
            <a:spLocks noChangeArrowheads="1"/>
          </p:cNvSpPr>
          <p:nvPr/>
        </p:nvSpPr>
        <p:spPr bwMode="auto">
          <a:xfrm>
            <a:off x="2422100" y="1666876"/>
            <a:ext cx="1443492" cy="683419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627" tIns="40814" rIns="81627" bIns="40814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 b="1">
                <a:ea typeface="Times New Roman" pitchFamily="18" charset="0"/>
                <a:cs typeface="Arial" charset="0"/>
              </a:rPr>
              <a:t>Event processing Block</a:t>
            </a:r>
            <a:endParaRPr lang="en-US" altLang="en-US" sz="1400">
              <a:ea typeface="Times New Roman" pitchFamily="18" charset="0"/>
              <a:cs typeface="Arial" charset="0"/>
            </a:endParaRPr>
          </a:p>
        </p:txBody>
      </p:sp>
      <p:sp>
        <p:nvSpPr>
          <p:cNvPr id="22537" name="Rectangle 1105"/>
          <p:cNvSpPr>
            <a:spLocks noChangeArrowheads="1"/>
          </p:cNvSpPr>
          <p:nvPr/>
        </p:nvSpPr>
        <p:spPr bwMode="auto">
          <a:xfrm>
            <a:off x="2208015" y="1400175"/>
            <a:ext cx="1928812" cy="2309812"/>
          </a:xfrm>
          <a:prstGeom prst="rect">
            <a:avLst/>
          </a:prstGeom>
          <a:noFill/>
          <a:ln w="25400">
            <a:solidFill>
              <a:srgbClr val="243F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1627" tIns="40814" rIns="81627" bIns="40814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22540" name="Right Arrow 1109"/>
          <p:cNvSpPr>
            <a:spLocks noChangeArrowheads="1"/>
          </p:cNvSpPr>
          <p:nvPr/>
        </p:nvSpPr>
        <p:spPr bwMode="auto">
          <a:xfrm>
            <a:off x="4132005" y="2458640"/>
            <a:ext cx="1505432" cy="236934"/>
          </a:xfrm>
          <a:prstGeom prst="rightArrow">
            <a:avLst>
              <a:gd name="adj1" fmla="val 50000"/>
              <a:gd name="adj2" fmla="val 48719"/>
            </a:avLst>
          </a:prstGeom>
          <a:solidFill>
            <a:srgbClr val="CC99FF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lIns="81627" tIns="40814" rIns="81627" bIns="40814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1100"/>
          </a:p>
        </p:txBody>
      </p:sp>
      <p:sp>
        <p:nvSpPr>
          <p:cNvPr id="22542" name="Text Box 387"/>
          <p:cNvSpPr txBox="1">
            <a:spLocks noChangeArrowheads="1"/>
          </p:cNvSpPr>
          <p:nvPr/>
        </p:nvSpPr>
        <p:spPr bwMode="auto">
          <a:xfrm>
            <a:off x="1478248" y="1600200"/>
            <a:ext cx="949325" cy="17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>
                <a:ea typeface="Times New Roman" pitchFamily="18" charset="0"/>
                <a:cs typeface="Arial" charset="0"/>
              </a:rPr>
              <a:t>Event 0</a:t>
            </a:r>
            <a:endParaRPr lang="en-US" altLang="en-US" sz="1400">
              <a:ea typeface="Times New Roman" pitchFamily="18" charset="0"/>
              <a:cs typeface="Arial" charset="0"/>
            </a:endParaRPr>
          </a:p>
        </p:txBody>
      </p:sp>
      <p:sp>
        <p:nvSpPr>
          <p:cNvPr id="22547" name="Line 20"/>
          <p:cNvSpPr>
            <a:spLocks noChangeShapeType="1"/>
          </p:cNvSpPr>
          <p:nvPr/>
        </p:nvSpPr>
        <p:spPr bwMode="auto">
          <a:xfrm>
            <a:off x="1249081" y="1859755"/>
            <a:ext cx="949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1627" tIns="40814" rIns="81627" bIns="40814"/>
          <a:lstStyle/>
          <a:p>
            <a:endParaRPr lang="en-US" sz="1400"/>
          </a:p>
        </p:txBody>
      </p:sp>
      <p:sp>
        <p:nvSpPr>
          <p:cNvPr id="22551" name="Text Box 387"/>
          <p:cNvSpPr txBox="1">
            <a:spLocks noChangeArrowheads="1"/>
          </p:cNvSpPr>
          <p:nvPr/>
        </p:nvSpPr>
        <p:spPr bwMode="auto">
          <a:xfrm>
            <a:off x="1478248" y="1943100"/>
            <a:ext cx="949325" cy="177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>
                <a:ea typeface="Times New Roman" pitchFamily="18" charset="0"/>
                <a:cs typeface="Arial" charset="0"/>
              </a:rPr>
              <a:t>Event 1</a:t>
            </a:r>
            <a:endParaRPr lang="en-US" altLang="en-US" sz="1400">
              <a:ea typeface="Times New Roman" pitchFamily="18" charset="0"/>
              <a:cs typeface="Arial" charset="0"/>
            </a:endParaRPr>
          </a:p>
        </p:txBody>
      </p:sp>
      <p:sp>
        <p:nvSpPr>
          <p:cNvPr id="22552" name="Line 15"/>
          <p:cNvSpPr>
            <a:spLocks noChangeShapeType="1"/>
          </p:cNvSpPr>
          <p:nvPr/>
        </p:nvSpPr>
        <p:spPr bwMode="auto">
          <a:xfrm>
            <a:off x="1249081" y="2215752"/>
            <a:ext cx="949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1627" tIns="40814" rIns="81627" bIns="40814"/>
          <a:lstStyle/>
          <a:p>
            <a:endParaRPr lang="en-US" sz="1400"/>
          </a:p>
        </p:txBody>
      </p:sp>
      <p:sp>
        <p:nvSpPr>
          <p:cNvPr id="22553" name="Text Box 387"/>
          <p:cNvSpPr txBox="1">
            <a:spLocks noChangeArrowheads="1"/>
          </p:cNvSpPr>
          <p:nvPr/>
        </p:nvSpPr>
        <p:spPr bwMode="auto">
          <a:xfrm>
            <a:off x="1478248" y="2322910"/>
            <a:ext cx="949325" cy="17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>
                <a:ea typeface="Times New Roman" pitchFamily="18" charset="0"/>
                <a:cs typeface="Arial" charset="0"/>
              </a:rPr>
              <a:t>Event 2</a:t>
            </a:r>
            <a:endParaRPr lang="en-US" altLang="en-US" sz="1400">
              <a:ea typeface="Times New Roman" pitchFamily="18" charset="0"/>
              <a:cs typeface="Arial" charset="0"/>
            </a:endParaRPr>
          </a:p>
        </p:txBody>
      </p:sp>
      <p:sp>
        <p:nvSpPr>
          <p:cNvPr id="22554" name="Line 13"/>
          <p:cNvSpPr>
            <a:spLocks noChangeShapeType="1"/>
          </p:cNvSpPr>
          <p:nvPr/>
        </p:nvSpPr>
        <p:spPr bwMode="auto">
          <a:xfrm>
            <a:off x="1249081" y="2571749"/>
            <a:ext cx="949325" cy="11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1627" tIns="40814" rIns="81627" bIns="40814"/>
          <a:lstStyle/>
          <a:p>
            <a:endParaRPr lang="en-US" sz="1400"/>
          </a:p>
        </p:txBody>
      </p:sp>
      <p:sp>
        <p:nvSpPr>
          <p:cNvPr id="22555" name="Text Box 387"/>
          <p:cNvSpPr txBox="1">
            <a:spLocks noChangeArrowheads="1"/>
          </p:cNvSpPr>
          <p:nvPr/>
        </p:nvSpPr>
        <p:spPr bwMode="auto">
          <a:xfrm>
            <a:off x="1478248" y="2671763"/>
            <a:ext cx="949325" cy="17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>
                <a:ea typeface="Times New Roman" pitchFamily="18" charset="0"/>
                <a:cs typeface="Arial" charset="0"/>
              </a:rPr>
              <a:t>Event 3</a:t>
            </a:r>
            <a:endParaRPr lang="en-US" altLang="en-US" sz="1400">
              <a:ea typeface="Times New Roman" pitchFamily="18" charset="0"/>
              <a:cs typeface="Arial" charset="0"/>
            </a:endParaRPr>
          </a:p>
        </p:txBody>
      </p:sp>
      <p:sp>
        <p:nvSpPr>
          <p:cNvPr id="22556" name="Line 11"/>
          <p:cNvSpPr>
            <a:spLocks noChangeShapeType="1"/>
          </p:cNvSpPr>
          <p:nvPr/>
        </p:nvSpPr>
        <p:spPr bwMode="auto">
          <a:xfrm>
            <a:off x="1249081" y="2928936"/>
            <a:ext cx="949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1627" tIns="40814" rIns="81627" bIns="40814"/>
          <a:lstStyle/>
          <a:p>
            <a:endParaRPr lang="en-US" sz="1400"/>
          </a:p>
        </p:txBody>
      </p:sp>
      <p:sp>
        <p:nvSpPr>
          <p:cNvPr id="22557" name="Rectangle 1100"/>
          <p:cNvSpPr>
            <a:spLocks noChangeArrowheads="1"/>
          </p:cNvSpPr>
          <p:nvPr/>
        </p:nvSpPr>
        <p:spPr bwMode="auto">
          <a:xfrm>
            <a:off x="2327077" y="3270648"/>
            <a:ext cx="712788" cy="178594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627" tIns="40814" rIns="81627" bIns="40814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900" b="1">
                <a:ea typeface="Times New Roman" pitchFamily="18" charset="0"/>
                <a:cs typeface="Arial" charset="0"/>
              </a:rPr>
              <a:t>R1</a:t>
            </a:r>
            <a:endParaRPr lang="en-US" altLang="en-US" sz="1100">
              <a:ea typeface="Times New Roman" pitchFamily="18" charset="0"/>
              <a:cs typeface="Arial" charset="0"/>
            </a:endParaRPr>
          </a:p>
        </p:txBody>
      </p:sp>
      <p:sp>
        <p:nvSpPr>
          <p:cNvPr id="22558" name="Rectangle 1100"/>
          <p:cNvSpPr>
            <a:spLocks noChangeArrowheads="1"/>
          </p:cNvSpPr>
          <p:nvPr/>
        </p:nvSpPr>
        <p:spPr bwMode="auto">
          <a:xfrm>
            <a:off x="3276402" y="3002757"/>
            <a:ext cx="712788" cy="178594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627" tIns="40814" rIns="81627" bIns="40814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900" b="1">
                <a:ea typeface="Times New Roman" pitchFamily="18" charset="0"/>
                <a:cs typeface="Arial" charset="0"/>
              </a:rPr>
              <a:t>R2</a:t>
            </a:r>
            <a:endParaRPr lang="en-US" altLang="en-US" sz="1100">
              <a:ea typeface="Times New Roman" pitchFamily="18" charset="0"/>
              <a:cs typeface="Arial" charset="0"/>
            </a:endParaRPr>
          </a:p>
        </p:txBody>
      </p:sp>
      <p:sp>
        <p:nvSpPr>
          <p:cNvPr id="22559" name="Rectangle 1100"/>
          <p:cNvSpPr>
            <a:spLocks noChangeArrowheads="1"/>
          </p:cNvSpPr>
          <p:nvPr/>
        </p:nvSpPr>
        <p:spPr bwMode="auto">
          <a:xfrm>
            <a:off x="3276402" y="3270648"/>
            <a:ext cx="712788" cy="178594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627" tIns="40814" rIns="81627" bIns="40814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900" b="1">
                <a:ea typeface="Times New Roman" pitchFamily="18" charset="0"/>
                <a:cs typeface="Arial" charset="0"/>
              </a:rPr>
              <a:t>R3</a:t>
            </a:r>
            <a:endParaRPr lang="en-US" altLang="en-US" sz="1100">
              <a:ea typeface="Times New Roman" pitchFamily="18" charset="0"/>
              <a:cs typeface="Arial" charset="0"/>
            </a:endParaRPr>
          </a:p>
        </p:txBody>
      </p:sp>
      <p:sp>
        <p:nvSpPr>
          <p:cNvPr id="22560" name="Right Arrow 1109"/>
          <p:cNvSpPr>
            <a:spLocks noChangeArrowheads="1"/>
          </p:cNvSpPr>
          <p:nvPr/>
        </p:nvSpPr>
        <p:spPr bwMode="auto">
          <a:xfrm rot="10800000">
            <a:off x="4126066" y="3092054"/>
            <a:ext cx="1505432" cy="238125"/>
          </a:xfrm>
          <a:prstGeom prst="rightArrow">
            <a:avLst>
              <a:gd name="adj1" fmla="val 50000"/>
              <a:gd name="adj2" fmla="val 48475"/>
            </a:avLst>
          </a:prstGeom>
          <a:solidFill>
            <a:srgbClr val="CC99FF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rot="10800000" lIns="81627" tIns="40814" rIns="81627" bIns="40814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1100"/>
          </a:p>
        </p:txBody>
      </p:sp>
      <p:sp>
        <p:nvSpPr>
          <p:cNvPr id="22561" name="AutoShape 6"/>
          <p:cNvSpPr>
            <a:spLocks noChangeArrowheads="1"/>
          </p:cNvSpPr>
          <p:nvPr/>
        </p:nvSpPr>
        <p:spPr bwMode="auto">
          <a:xfrm>
            <a:off x="4108253" y="1666876"/>
            <a:ext cx="355600" cy="89297"/>
          </a:xfrm>
          <a:prstGeom prst="leftRightArrow">
            <a:avLst>
              <a:gd name="adj1" fmla="val 50000"/>
              <a:gd name="adj2" fmla="val 597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22562" name="Text Box 387"/>
          <p:cNvSpPr txBox="1">
            <a:spLocks noChangeArrowheads="1"/>
          </p:cNvSpPr>
          <p:nvPr/>
        </p:nvSpPr>
        <p:spPr bwMode="auto">
          <a:xfrm>
            <a:off x="4312728" y="2646761"/>
            <a:ext cx="1300957" cy="35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ea typeface="Times New Roman" pitchFamily="18" charset="0"/>
                <a:cs typeface="Arial" charset="0"/>
              </a:rPr>
              <a:t>Push to Shared Mem</a:t>
            </a:r>
            <a:endParaRPr lang="en-US" altLang="en-US" sz="1100">
              <a:ea typeface="Times New Roman" pitchFamily="18" charset="0"/>
              <a:cs typeface="Arial" charset="0"/>
            </a:endParaRPr>
          </a:p>
        </p:txBody>
      </p:sp>
      <p:sp>
        <p:nvSpPr>
          <p:cNvPr id="22563" name="Text Box 387"/>
          <p:cNvSpPr txBox="1">
            <a:spLocks noChangeArrowheads="1"/>
          </p:cNvSpPr>
          <p:nvPr/>
        </p:nvSpPr>
        <p:spPr bwMode="auto">
          <a:xfrm>
            <a:off x="4353750" y="3270648"/>
            <a:ext cx="1391272" cy="35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 b="1">
                <a:ea typeface="Times New Roman" pitchFamily="18" charset="0"/>
                <a:cs typeface="Arial" charset="0"/>
              </a:rPr>
              <a:t>Pull</a:t>
            </a:r>
            <a:r>
              <a:rPr lang="en-US" altLang="en-US" sz="1200">
                <a:ea typeface="Times New Roman" pitchFamily="18" charset="0"/>
                <a:cs typeface="Arial" charset="0"/>
              </a:rPr>
              <a:t> from </a:t>
            </a:r>
          </a:p>
          <a:p>
            <a:r>
              <a:rPr lang="en-US" altLang="en-US" sz="1200">
                <a:ea typeface="Times New Roman" pitchFamily="18" charset="0"/>
                <a:cs typeface="Arial" charset="0"/>
              </a:rPr>
              <a:t>Shared Mem</a:t>
            </a:r>
            <a:endParaRPr lang="en-US" altLang="en-US" sz="1100">
              <a:ea typeface="Times New Roman" pitchFamily="18" charset="0"/>
              <a:cs typeface="Arial" charset="0"/>
            </a:endParaRPr>
          </a:p>
        </p:txBody>
      </p:sp>
      <p:sp>
        <p:nvSpPr>
          <p:cNvPr id="22564" name="Right Arrow 1109"/>
          <p:cNvSpPr>
            <a:spLocks noChangeArrowheads="1"/>
          </p:cNvSpPr>
          <p:nvPr/>
        </p:nvSpPr>
        <p:spPr bwMode="auto">
          <a:xfrm rot="16200000">
            <a:off x="3039667" y="3716139"/>
            <a:ext cx="355997" cy="355600"/>
          </a:xfrm>
          <a:prstGeom prst="rightArrow">
            <a:avLst>
              <a:gd name="adj1" fmla="val 55824"/>
              <a:gd name="adj2" fmla="val 23940"/>
            </a:avLst>
          </a:prstGeom>
          <a:solidFill>
            <a:srgbClr val="993366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eaVert" lIns="81627" tIns="40814" rIns="81627" bIns="40814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22565" name="Text Box 387"/>
          <p:cNvSpPr txBox="1">
            <a:spLocks noChangeArrowheads="1"/>
          </p:cNvSpPr>
          <p:nvPr/>
        </p:nvSpPr>
        <p:spPr bwMode="auto">
          <a:xfrm>
            <a:off x="1906475" y="4071939"/>
            <a:ext cx="3078729" cy="35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1200">
                <a:ea typeface="Times New Roman" pitchFamily="18" charset="0"/>
                <a:cs typeface="Arial" charset="0"/>
              </a:rPr>
              <a:t>Host MCU Bus Interface</a:t>
            </a:r>
          </a:p>
          <a:p>
            <a:pPr algn="ctr">
              <a:lnSpc>
                <a:spcPct val="80000"/>
              </a:lnSpc>
            </a:pPr>
            <a:r>
              <a:rPr lang="en-US" altLang="en-US" sz="1200">
                <a:ea typeface="Times New Roman" pitchFamily="18" charset="0"/>
                <a:cs typeface="Arial" charset="0"/>
              </a:rPr>
              <a:t>(HLC Registers are write-only)</a:t>
            </a:r>
            <a:endParaRPr lang="en-US" altLang="en-US" sz="1600">
              <a:ea typeface="Times New Roman" pitchFamily="18" charset="0"/>
              <a:cs typeface="Arial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4136826" y="2231231"/>
            <a:ext cx="147685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 Box 387"/>
          <p:cNvSpPr txBox="1">
            <a:spLocks noChangeArrowheads="1"/>
          </p:cNvSpPr>
          <p:nvPr/>
        </p:nvSpPr>
        <p:spPr bwMode="auto">
          <a:xfrm>
            <a:off x="4484604" y="2193132"/>
            <a:ext cx="949325" cy="17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1310" tIns="0" rIns="6131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200">
                <a:ea typeface="Times New Roman" pitchFamily="18" charset="0"/>
                <a:cs typeface="Arial" charset="0"/>
              </a:rPr>
              <a:t>Interrupt</a:t>
            </a:r>
            <a:endParaRPr lang="en-US" altLang="en-US" sz="1400">
              <a:ea typeface="Times New Roman" pitchFamily="18" charset="0"/>
              <a:cs typeface="Arial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514710" y="1406130"/>
            <a:ext cx="1772897" cy="569191"/>
            <a:chOff x="6004719" y="2499784"/>
            <a:chExt cx="3079973" cy="1011895"/>
          </a:xfrm>
        </p:grpSpPr>
        <p:sp>
          <p:nvSpPr>
            <p:cNvPr id="53" name="Rectangle 52"/>
            <p:cNvSpPr/>
            <p:nvPr/>
          </p:nvSpPr>
          <p:spPr bwMode="auto">
            <a:xfrm>
              <a:off x="6004719" y="3132217"/>
              <a:ext cx="3079973" cy="37946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613090" eaLnBrk="0" hangingPunct="0"/>
              <a:endParaRPr lang="en-US" sz="1000">
                <a:latin typeface="Arial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6004719" y="2752758"/>
              <a:ext cx="3079973" cy="37946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613090" eaLnBrk="0" hangingPunct="0"/>
              <a:endParaRPr lang="en-US" sz="1000">
                <a:latin typeface="Arial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6004719" y="3005731"/>
              <a:ext cx="3079973" cy="37946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613090" eaLnBrk="0" hangingPunct="0"/>
              <a:endParaRPr lang="en-US" sz="1000">
                <a:latin typeface="Arial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6004719" y="2879244"/>
              <a:ext cx="3079973" cy="37946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613090" eaLnBrk="0" hangingPunct="0"/>
              <a:endParaRPr lang="en-US" sz="1000">
                <a:latin typeface="Arial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6004719" y="2626271"/>
              <a:ext cx="3079973" cy="37946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613090" eaLnBrk="0" hangingPunct="0"/>
              <a:endParaRPr lang="en-US" sz="1000">
                <a:latin typeface="Arial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6004719" y="2499784"/>
              <a:ext cx="3079973" cy="37946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613090" eaLnBrk="0" hangingPunct="0"/>
              <a:endParaRPr lang="en-US" sz="1000">
                <a:latin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004720" y="2499784"/>
              <a:ext cx="1524000" cy="101189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613090" eaLnBrk="0" hangingPunct="0"/>
              <a:endParaRPr lang="en-US" sz="1000">
                <a:latin typeface="Arial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6806761" y="2499785"/>
              <a:ext cx="1555973" cy="101189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613090" eaLnBrk="0" hangingPunct="0"/>
              <a:endParaRPr lang="en-US" sz="1000">
                <a:latin typeface="Arial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7528719" y="2499785"/>
              <a:ext cx="1555973" cy="1011894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613090" eaLnBrk="0" hangingPunct="0"/>
              <a:endParaRPr lang="en-US" sz="1000">
                <a:latin typeface="Arial" pitchFamily="34" charset="0"/>
              </a:endParaRPr>
            </a:p>
          </p:txBody>
        </p:sp>
      </p:grpSp>
      <p:sp>
        <p:nvSpPr>
          <p:cNvPr id="22541" name="Text Box 387"/>
          <p:cNvSpPr txBox="1">
            <a:spLocks noChangeArrowheads="1"/>
          </p:cNvSpPr>
          <p:nvPr/>
        </p:nvSpPr>
        <p:spPr bwMode="auto">
          <a:xfrm>
            <a:off x="275121" y="3366608"/>
            <a:ext cx="1546877" cy="44499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200">
                <a:ea typeface="Times New Roman" pitchFamily="18" charset="0"/>
                <a:cs typeface="Arial" charset="0"/>
              </a:rPr>
              <a:t>Outputs of all Cell components</a:t>
            </a:r>
            <a:endParaRPr lang="en-US" altLang="en-US" sz="1400">
              <a:ea typeface="Times New Roman" pitchFamily="18" charset="0"/>
              <a:cs typeface="Arial" charset="0"/>
            </a:endParaRPr>
          </a:p>
        </p:txBody>
      </p:sp>
      <p:sp>
        <p:nvSpPr>
          <p:cNvPr id="22538" name="Right Arrow 1106"/>
          <p:cNvSpPr>
            <a:spLocks noChangeArrowheads="1"/>
          </p:cNvSpPr>
          <p:nvPr/>
        </p:nvSpPr>
        <p:spPr bwMode="auto">
          <a:xfrm>
            <a:off x="715872" y="1756172"/>
            <a:ext cx="457200" cy="236934"/>
          </a:xfrm>
          <a:prstGeom prst="rightArrow">
            <a:avLst>
              <a:gd name="adj1" fmla="val 50000"/>
              <a:gd name="adj2" fmla="val 50124"/>
            </a:avLst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lIns="81627" tIns="40814" rIns="81627" bIns="40814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22543" name="Right Arrow 1106"/>
          <p:cNvSpPr>
            <a:spLocks noChangeArrowheads="1"/>
          </p:cNvSpPr>
          <p:nvPr/>
        </p:nvSpPr>
        <p:spPr bwMode="auto">
          <a:xfrm>
            <a:off x="715872" y="2112170"/>
            <a:ext cx="457200" cy="238125"/>
          </a:xfrm>
          <a:prstGeom prst="rightArrow">
            <a:avLst>
              <a:gd name="adj1" fmla="val 50000"/>
              <a:gd name="adj2" fmla="val 49873"/>
            </a:avLst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lIns="81627" tIns="40814" rIns="81627" bIns="40814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22544" name="Right Arrow 1106"/>
          <p:cNvSpPr>
            <a:spLocks noChangeArrowheads="1"/>
          </p:cNvSpPr>
          <p:nvPr/>
        </p:nvSpPr>
        <p:spPr bwMode="auto">
          <a:xfrm>
            <a:off x="715872" y="2469358"/>
            <a:ext cx="457200" cy="236935"/>
          </a:xfrm>
          <a:prstGeom prst="rightArrow">
            <a:avLst>
              <a:gd name="adj1" fmla="val 50000"/>
              <a:gd name="adj2" fmla="val 50124"/>
            </a:avLst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lIns="81627" tIns="40814" rIns="81627" bIns="40814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22545" name="Right Arrow 1106"/>
          <p:cNvSpPr>
            <a:spLocks noChangeArrowheads="1"/>
          </p:cNvSpPr>
          <p:nvPr/>
        </p:nvSpPr>
        <p:spPr bwMode="auto">
          <a:xfrm>
            <a:off x="715872" y="2825353"/>
            <a:ext cx="457200" cy="236934"/>
          </a:xfrm>
          <a:prstGeom prst="rightArrow">
            <a:avLst>
              <a:gd name="adj1" fmla="val 50000"/>
              <a:gd name="adj2" fmla="val 50124"/>
            </a:avLst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lIns="81627" tIns="40814" rIns="81627" bIns="40814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22546" name="AutoShape 21"/>
          <p:cNvSpPr>
            <a:spLocks noChangeArrowheads="1"/>
          </p:cNvSpPr>
          <p:nvPr/>
        </p:nvSpPr>
        <p:spPr bwMode="auto">
          <a:xfrm rot="16200000">
            <a:off x="1131004" y="1726406"/>
            <a:ext cx="357188" cy="238125"/>
          </a:xfrm>
          <a:custGeom>
            <a:avLst/>
            <a:gdLst>
              <a:gd name="T0" fmla="*/ 9165012 w 21600"/>
              <a:gd name="T1" fmla="*/ 1309147 h 21600"/>
              <a:gd name="T2" fmla="*/ 5237163 w 21600"/>
              <a:gd name="T3" fmla="*/ 2618295 h 21600"/>
              <a:gd name="T4" fmla="*/ 1309291 w 21600"/>
              <a:gd name="T5" fmla="*/ 1309147 h 21600"/>
              <a:gd name="T6" fmla="*/ 52371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627" tIns="40814" rIns="81627" bIns="40814"/>
          <a:lstStyle/>
          <a:p>
            <a:endParaRPr lang="en-US" sz="1400"/>
          </a:p>
        </p:txBody>
      </p:sp>
      <p:sp>
        <p:nvSpPr>
          <p:cNvPr id="22548" name="AutoShape 19"/>
          <p:cNvSpPr>
            <a:spLocks noChangeArrowheads="1"/>
          </p:cNvSpPr>
          <p:nvPr/>
        </p:nvSpPr>
        <p:spPr bwMode="auto">
          <a:xfrm rot="16200000">
            <a:off x="1131600" y="2083000"/>
            <a:ext cx="355997" cy="238125"/>
          </a:xfrm>
          <a:custGeom>
            <a:avLst/>
            <a:gdLst>
              <a:gd name="T0" fmla="*/ 9134472 w 21600"/>
              <a:gd name="T1" fmla="*/ 1309147 h 21600"/>
              <a:gd name="T2" fmla="*/ 5219711 w 21600"/>
              <a:gd name="T3" fmla="*/ 2618295 h 21600"/>
              <a:gd name="T4" fmla="*/ 1304928 w 21600"/>
              <a:gd name="T5" fmla="*/ 1309147 h 21600"/>
              <a:gd name="T6" fmla="*/ 521971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627" tIns="40814" rIns="81627" bIns="40814"/>
          <a:lstStyle/>
          <a:p>
            <a:endParaRPr lang="en-US" sz="1400"/>
          </a:p>
        </p:txBody>
      </p:sp>
      <p:sp>
        <p:nvSpPr>
          <p:cNvPr id="22549" name="AutoShape 18"/>
          <p:cNvSpPr>
            <a:spLocks noChangeArrowheads="1"/>
          </p:cNvSpPr>
          <p:nvPr/>
        </p:nvSpPr>
        <p:spPr bwMode="auto">
          <a:xfrm rot="16200000">
            <a:off x="1131601" y="2438996"/>
            <a:ext cx="355997" cy="238125"/>
          </a:xfrm>
          <a:custGeom>
            <a:avLst/>
            <a:gdLst>
              <a:gd name="T0" fmla="*/ 9134453 w 21600"/>
              <a:gd name="T1" fmla="*/ 1309147 h 21600"/>
              <a:gd name="T2" fmla="*/ 5219700 w 21600"/>
              <a:gd name="T3" fmla="*/ 2618295 h 21600"/>
              <a:gd name="T4" fmla="*/ 1304925 w 21600"/>
              <a:gd name="T5" fmla="*/ 1309147 h 21600"/>
              <a:gd name="T6" fmla="*/ 52197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627" tIns="40814" rIns="81627" bIns="40814"/>
          <a:lstStyle/>
          <a:p>
            <a:endParaRPr lang="en-US" sz="1400"/>
          </a:p>
        </p:txBody>
      </p:sp>
      <p:sp>
        <p:nvSpPr>
          <p:cNvPr id="22550" name="AutoShape 17"/>
          <p:cNvSpPr>
            <a:spLocks noChangeArrowheads="1"/>
          </p:cNvSpPr>
          <p:nvPr/>
        </p:nvSpPr>
        <p:spPr bwMode="auto">
          <a:xfrm rot="16200000">
            <a:off x="1131600" y="2794993"/>
            <a:ext cx="355997" cy="238125"/>
          </a:xfrm>
          <a:custGeom>
            <a:avLst/>
            <a:gdLst>
              <a:gd name="T0" fmla="*/ 9132560 w 21600"/>
              <a:gd name="T1" fmla="*/ 1309147 h 21600"/>
              <a:gd name="T2" fmla="*/ 5218612 w 21600"/>
              <a:gd name="T3" fmla="*/ 2618295 h 21600"/>
              <a:gd name="T4" fmla="*/ 1304642 w 21600"/>
              <a:gd name="T5" fmla="*/ 1309147 h 21600"/>
              <a:gd name="T6" fmla="*/ 521861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627" tIns="40814" rIns="81627" bIns="40814"/>
          <a:lstStyle/>
          <a:p>
            <a:endParaRPr lang="en-US" sz="1400"/>
          </a:p>
        </p:txBody>
      </p:sp>
      <p:sp>
        <p:nvSpPr>
          <p:cNvPr id="22539" name="Rectangle 1107"/>
          <p:cNvSpPr>
            <a:spLocks noChangeArrowheads="1"/>
          </p:cNvSpPr>
          <p:nvPr/>
        </p:nvSpPr>
        <p:spPr bwMode="auto">
          <a:xfrm>
            <a:off x="708361" y="1825230"/>
            <a:ext cx="137261" cy="1534715"/>
          </a:xfrm>
          <a:prstGeom prst="rect">
            <a:avLst/>
          </a:prstGeom>
          <a:solidFill>
            <a:srgbClr val="4F81BD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lIns="81627" tIns="40814" rIns="81627" bIns="40814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50" name="Rounded Rectangle 49"/>
          <p:cNvSpPr/>
          <p:nvPr/>
        </p:nvSpPr>
        <p:spPr bwMode="auto">
          <a:xfrm>
            <a:off x="7772400" y="251842"/>
            <a:ext cx="1066800" cy="3429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1627" tIns="40814" rIns="81627" bIns="40814" numCol="1" rtlCol="0" anchor="t" anchorCtr="0" compatLnSpc="1">
            <a:prstTxWarp prst="textNoShape">
              <a:avLst/>
            </a:prstTxWarp>
          </a:bodyPr>
          <a:lstStyle/>
          <a:p>
            <a:pPr algn="ctr" defTabSz="816268"/>
            <a:r>
              <a:rPr lang="en-US" sz="1600" b="1">
                <a:latin typeface="Arial" pitchFamily="34" charset="0"/>
              </a:rPr>
              <a:t>HLC</a:t>
            </a:r>
          </a:p>
        </p:txBody>
      </p:sp>
    </p:spTree>
    <p:extLst>
      <p:ext uri="{BB962C8B-B14F-4D97-AF65-F5344CB8AC3E}">
        <p14:creationId xmlns:p14="http://schemas.microsoft.com/office/powerpoint/2010/main" val="761055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HLC (High Level Controller)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Provides a means of communication and data exchange with the CPU system interface. </a:t>
            </a:r>
          </a:p>
          <a:p>
            <a:pPr lvl="0"/>
            <a:r>
              <a:rPr lang="en-US" dirty="0"/>
              <a:t>Provides an event based programmable action system which includes both computation and data movement. </a:t>
            </a:r>
          </a:p>
          <a:p>
            <a:r>
              <a:rPr lang="en-US" dirty="0"/>
              <a:t>4 events – each has  a dedicated address from which instructions are executed. </a:t>
            </a:r>
          </a:p>
          <a:p>
            <a:r>
              <a:rPr lang="en-US" dirty="0"/>
              <a:t>Event 0 is the highest priority and Event 3 is the lowest priority. </a:t>
            </a:r>
          </a:p>
          <a:p>
            <a:r>
              <a:rPr lang="en-US" dirty="0"/>
              <a:t>Instruction memory supports up to 8 instructions per event. </a:t>
            </a:r>
          </a:p>
          <a:p>
            <a:r>
              <a:rPr lang="en-US" dirty="0"/>
              <a:t>Each instruction sequence gets triggered on the rising edge of the corresponding event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43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1" y="560145"/>
            <a:ext cx="84001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MOV &lt;</a:t>
            </a:r>
            <a:r>
              <a:rPr lang="en-US" sz="1200" b="1" dirty="0" err="1"/>
              <a:t>Src</a:t>
            </a:r>
            <a:r>
              <a:rPr lang="en-US" sz="1200" b="1" dirty="0"/>
              <a:t>&gt; &lt;</a:t>
            </a:r>
            <a:r>
              <a:rPr lang="en-US" sz="1200" b="1" dirty="0" err="1"/>
              <a:t>Dest</a:t>
            </a:r>
            <a:r>
              <a:rPr lang="en-US" sz="1200" b="1" dirty="0"/>
              <a:t>&gt;: </a:t>
            </a:r>
            <a:r>
              <a:rPr lang="en-US" sz="1200" dirty="0"/>
              <a:t>This instruction moves &lt;</a:t>
            </a:r>
            <a:r>
              <a:rPr lang="en-US" sz="1200" dirty="0" err="1"/>
              <a:t>Src</a:t>
            </a:r>
            <a:r>
              <a:rPr lang="en-US" sz="1200" dirty="0"/>
              <a:t>&gt; to &lt;</a:t>
            </a:r>
            <a:r>
              <a:rPr lang="en-US" sz="1200" dirty="0" err="1"/>
              <a:t>Dest</a:t>
            </a:r>
            <a:r>
              <a:rPr lang="en-US" sz="1200" dirty="0"/>
              <a:t>&gt;. Both &lt;</a:t>
            </a:r>
            <a:r>
              <a:rPr lang="en-US" sz="1200" dirty="0" err="1"/>
              <a:t>Src</a:t>
            </a:r>
            <a:r>
              <a:rPr lang="en-US" sz="1200" dirty="0"/>
              <a:t>&gt; and &lt;</a:t>
            </a:r>
            <a:r>
              <a:rPr lang="en-US" sz="1200" dirty="0" err="1"/>
              <a:t>Dest</a:t>
            </a:r>
            <a:r>
              <a:rPr lang="en-US" sz="1200" dirty="0"/>
              <a:t>&gt;  </a:t>
            </a:r>
          </a:p>
          <a:p>
            <a:endParaRPr lang="en-US" sz="1200" b="1" dirty="0"/>
          </a:p>
          <a:p>
            <a:r>
              <a:rPr lang="en-US" sz="1200" b="1" dirty="0"/>
              <a:t>MOV_T1 &lt;</a:t>
            </a:r>
            <a:r>
              <a:rPr lang="en-US" sz="1200" b="1" dirty="0" err="1"/>
              <a:t>Src</a:t>
            </a:r>
            <a:r>
              <a:rPr lang="en-US" sz="1200" b="1" dirty="0"/>
              <a:t>&gt; &lt;</a:t>
            </a:r>
            <a:r>
              <a:rPr lang="en-US" sz="1200" b="1" dirty="0" err="1"/>
              <a:t>Dest</a:t>
            </a:r>
            <a:r>
              <a:rPr lang="en-US" sz="1200" b="1" dirty="0"/>
              <a:t>&gt;: </a:t>
            </a:r>
            <a:r>
              <a:rPr lang="en-US" sz="1200" dirty="0"/>
              <a:t>This instruction moves &lt;</a:t>
            </a:r>
            <a:r>
              <a:rPr lang="en-US" sz="1200" dirty="0" err="1"/>
              <a:t>Src</a:t>
            </a:r>
            <a:r>
              <a:rPr lang="en-US" sz="1200" dirty="0"/>
              <a:t>&gt; specifically to the Match1 register of the &lt;</a:t>
            </a:r>
            <a:r>
              <a:rPr lang="en-US" sz="1200" dirty="0" err="1"/>
              <a:t>Dest</a:t>
            </a:r>
            <a:r>
              <a:rPr lang="en-US" sz="1200" dirty="0"/>
              <a:t>&gt; counter.   </a:t>
            </a:r>
          </a:p>
          <a:p>
            <a:endParaRPr lang="en-US" sz="1200" b="1" dirty="0"/>
          </a:p>
          <a:p>
            <a:r>
              <a:rPr lang="en-US" sz="1200" b="1" dirty="0"/>
              <a:t>MOV_T2 &lt;</a:t>
            </a:r>
            <a:r>
              <a:rPr lang="en-US" sz="1200" b="1" dirty="0" err="1"/>
              <a:t>Src</a:t>
            </a:r>
            <a:r>
              <a:rPr lang="en-US" sz="1200" b="1" dirty="0"/>
              <a:t>&gt; &lt;</a:t>
            </a:r>
            <a:r>
              <a:rPr lang="en-US" sz="1200" b="1" dirty="0" err="1"/>
              <a:t>Dest</a:t>
            </a:r>
            <a:r>
              <a:rPr lang="en-US" sz="1200" b="1" dirty="0"/>
              <a:t>&gt;: </a:t>
            </a:r>
            <a:r>
              <a:rPr lang="en-US" sz="1200" dirty="0"/>
              <a:t>This instruction moves &lt;</a:t>
            </a:r>
            <a:r>
              <a:rPr lang="en-US" sz="1200" dirty="0" err="1"/>
              <a:t>Src</a:t>
            </a:r>
            <a:r>
              <a:rPr lang="en-US" sz="1200" dirty="0"/>
              <a:t>&gt; specifically to the Match2 register of the &lt;</a:t>
            </a:r>
            <a:r>
              <a:rPr lang="en-US" sz="1200" dirty="0" err="1"/>
              <a:t>Dest</a:t>
            </a:r>
            <a:r>
              <a:rPr lang="en-US" sz="1200" dirty="0"/>
              <a:t>&gt; counter.</a:t>
            </a:r>
          </a:p>
          <a:p>
            <a:endParaRPr lang="en-US" sz="1200" b="1" dirty="0"/>
          </a:p>
          <a:p>
            <a:r>
              <a:rPr lang="en-US" sz="1200" b="1" dirty="0"/>
              <a:t>ADD &lt;</a:t>
            </a:r>
            <a:r>
              <a:rPr lang="en-US" sz="1200" b="1" dirty="0" err="1"/>
              <a:t>Src</a:t>
            </a:r>
            <a:r>
              <a:rPr lang="en-US" sz="1200" b="1" dirty="0"/>
              <a:t>&gt; &lt;</a:t>
            </a:r>
            <a:r>
              <a:rPr lang="en-US" sz="1200" b="1" dirty="0" err="1"/>
              <a:t>Dest</a:t>
            </a:r>
            <a:r>
              <a:rPr lang="en-US" sz="1200" b="1" dirty="0"/>
              <a:t>&gt;:  </a:t>
            </a:r>
            <a:r>
              <a:rPr lang="en-US" sz="1200" dirty="0"/>
              <a:t>&lt;</a:t>
            </a:r>
            <a:r>
              <a:rPr lang="en-US" sz="1200" dirty="0" err="1"/>
              <a:t>Dest</a:t>
            </a:r>
            <a:r>
              <a:rPr lang="en-US" sz="1200" dirty="0"/>
              <a:t>&gt; = &lt;</a:t>
            </a:r>
            <a:r>
              <a:rPr lang="en-US" sz="1200" dirty="0" err="1"/>
              <a:t>Dest</a:t>
            </a:r>
            <a:r>
              <a:rPr lang="en-US" sz="1200" dirty="0"/>
              <a:t>&gt; + &lt;</a:t>
            </a:r>
            <a:r>
              <a:rPr lang="en-US" sz="1200" dirty="0" err="1"/>
              <a:t>Src</a:t>
            </a:r>
            <a:r>
              <a:rPr lang="en-US" sz="1200" dirty="0"/>
              <a:t>&gt;  . </a:t>
            </a:r>
          </a:p>
          <a:p>
            <a:r>
              <a:rPr lang="en-US" sz="1200" dirty="0"/>
              <a:t>&lt;</a:t>
            </a:r>
            <a:r>
              <a:rPr lang="en-US" sz="1200" dirty="0" err="1"/>
              <a:t>Src</a:t>
            </a:r>
            <a:r>
              <a:rPr lang="en-US" sz="1200" dirty="0"/>
              <a:t>&gt; can be any of R0 to R3 and C0 to C2, but &lt;</a:t>
            </a:r>
            <a:r>
              <a:rPr lang="en-US" sz="1200" dirty="0" err="1"/>
              <a:t>Dest</a:t>
            </a:r>
            <a:r>
              <a:rPr lang="en-US" sz="1200" dirty="0"/>
              <a:t>&gt; can only be R0 to R3. The addition is an unsigned 32-bit addition.</a:t>
            </a:r>
          </a:p>
          <a:p>
            <a:r>
              <a:rPr lang="en-US" sz="1200" dirty="0"/>
              <a:t> </a:t>
            </a:r>
          </a:p>
          <a:p>
            <a:r>
              <a:rPr lang="en-US" sz="1200" b="1" dirty="0"/>
              <a:t>SUB &lt;</a:t>
            </a:r>
            <a:r>
              <a:rPr lang="en-US" sz="1200" b="1" dirty="0" err="1"/>
              <a:t>Src</a:t>
            </a:r>
            <a:r>
              <a:rPr lang="en-US" sz="1200" b="1" dirty="0"/>
              <a:t>&gt; &lt;</a:t>
            </a:r>
            <a:r>
              <a:rPr lang="en-US" sz="1200" b="1" dirty="0" err="1"/>
              <a:t>Dest</a:t>
            </a:r>
            <a:r>
              <a:rPr lang="en-US" sz="1200" b="1" dirty="0"/>
              <a:t>&gt;: </a:t>
            </a:r>
            <a:r>
              <a:rPr lang="en-US" sz="1200" dirty="0"/>
              <a:t>&lt;</a:t>
            </a:r>
            <a:r>
              <a:rPr lang="en-US" sz="1200" dirty="0" err="1"/>
              <a:t>Dest</a:t>
            </a:r>
            <a:r>
              <a:rPr lang="en-US" sz="1200" dirty="0"/>
              <a:t>&gt; = &lt;</a:t>
            </a:r>
            <a:r>
              <a:rPr lang="en-US" sz="1200" dirty="0" err="1"/>
              <a:t>Dest</a:t>
            </a:r>
            <a:r>
              <a:rPr lang="en-US" sz="1200" dirty="0"/>
              <a:t>&gt; - &lt;</a:t>
            </a:r>
            <a:r>
              <a:rPr lang="en-US" sz="1200" dirty="0" err="1"/>
              <a:t>Src</a:t>
            </a:r>
            <a:r>
              <a:rPr lang="en-US" sz="1200" dirty="0"/>
              <a:t>&gt; . </a:t>
            </a:r>
          </a:p>
          <a:p>
            <a:r>
              <a:rPr lang="en-US" sz="1200" dirty="0"/>
              <a:t> &lt;</a:t>
            </a:r>
            <a:r>
              <a:rPr lang="en-US" sz="1200" dirty="0" err="1"/>
              <a:t>Src</a:t>
            </a:r>
            <a:r>
              <a:rPr lang="en-US" sz="1200" dirty="0"/>
              <a:t>&gt; can be any of R0 to R3 and C0 to C2, but &lt;</a:t>
            </a:r>
            <a:r>
              <a:rPr lang="en-US" sz="1200" dirty="0" err="1"/>
              <a:t>Dest</a:t>
            </a:r>
            <a:r>
              <a:rPr lang="en-US" sz="1200" dirty="0"/>
              <a:t>&gt; can only be R0 to R3.</a:t>
            </a:r>
          </a:p>
          <a:p>
            <a:r>
              <a:rPr lang="en-US" sz="1200" dirty="0"/>
              <a:t> </a:t>
            </a:r>
          </a:p>
          <a:p>
            <a:r>
              <a:rPr lang="en-US" sz="1200" b="1" dirty="0"/>
              <a:t>PUSH &lt;</a:t>
            </a:r>
            <a:r>
              <a:rPr lang="en-US" sz="1200" b="1" dirty="0" err="1"/>
              <a:t>Src</a:t>
            </a:r>
            <a:r>
              <a:rPr lang="en-US" sz="1200" b="1" dirty="0"/>
              <a:t>&gt;: </a:t>
            </a:r>
            <a:r>
              <a:rPr lang="en-US" sz="1200" dirty="0"/>
              <a:t>This instruction transfers data from &lt;</a:t>
            </a:r>
            <a:r>
              <a:rPr lang="en-US" sz="1200" dirty="0" err="1"/>
              <a:t>Src</a:t>
            </a:r>
            <a:r>
              <a:rPr lang="en-US" sz="1200" dirty="0"/>
              <a:t>&gt; to the data exchange push memory buffer in the CPU interface. The term PUSH is used as seen from the High Level controller and a PUSH operation pushes data into a FIFO.</a:t>
            </a:r>
          </a:p>
          <a:p>
            <a:r>
              <a:rPr lang="en-US" sz="1200" dirty="0"/>
              <a:t> </a:t>
            </a:r>
          </a:p>
          <a:p>
            <a:r>
              <a:rPr lang="en-US" sz="1200" b="1" dirty="0"/>
              <a:t>PULL &lt;</a:t>
            </a:r>
            <a:r>
              <a:rPr lang="en-US" sz="1200" b="1" dirty="0" err="1"/>
              <a:t>Dest</a:t>
            </a:r>
            <a:r>
              <a:rPr lang="en-US" sz="1200" b="1" dirty="0"/>
              <a:t>&gt;: </a:t>
            </a:r>
            <a:r>
              <a:rPr lang="en-US" sz="1200" dirty="0"/>
              <a:t>This instruction transfers data from to the data exchange pull memory buffer in the CPU interface to the &lt;</a:t>
            </a:r>
            <a:r>
              <a:rPr lang="en-US" sz="1200" dirty="0" err="1"/>
              <a:t>Dest</a:t>
            </a:r>
            <a:r>
              <a:rPr lang="en-US" sz="1200" dirty="0"/>
              <a:t>&gt; register. The term PULL is used as seen from the High Level controller and a PULL operation reads(pulls) data from a FIFO</a:t>
            </a:r>
          </a:p>
          <a:p>
            <a:r>
              <a:rPr lang="en-US" sz="1200" dirty="0"/>
              <a:t> </a:t>
            </a:r>
          </a:p>
          <a:p>
            <a:r>
              <a:rPr lang="en-US" sz="1200" b="1" dirty="0"/>
              <a:t>INTR &lt;6-bit constant&gt;: </a:t>
            </a:r>
            <a:r>
              <a:rPr lang="en-US" sz="1200" dirty="0"/>
              <a:t>This instruction will flag an interrupt through the CPU interface. Additionally, the 6-bit constant will be stored in the interrupt flag </a:t>
            </a:r>
            <a:r>
              <a:rPr lang="en-US" sz="1200" dirty="0" err="1"/>
              <a:t>regsiter</a:t>
            </a:r>
            <a:r>
              <a:rPr lang="en-US" sz="1200" dirty="0"/>
              <a:t> (CLB_INTR_TAG) in the CPU interface.</a:t>
            </a:r>
          </a:p>
        </p:txBody>
      </p:sp>
    </p:spTree>
    <p:extLst>
      <p:ext uri="{BB962C8B-B14F-4D97-AF65-F5344CB8AC3E}">
        <p14:creationId xmlns:p14="http://schemas.microsoft.com/office/powerpoint/2010/main" val="247907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HLC Event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65171" y="2325914"/>
            <a:ext cx="4435933" cy="2169893"/>
          </a:xfrm>
        </p:spPr>
        <p:txBody>
          <a:bodyPr/>
          <a:lstStyle/>
          <a:p>
            <a:r>
              <a:rPr lang="en-US" sz="1400" dirty="0" err="1"/>
              <a:t>HLC_EVENTx_SEL</a:t>
            </a:r>
            <a:r>
              <a:rPr lang="en-US" sz="1400" dirty="0"/>
              <a:t>: 5 bit select value for </a:t>
            </a:r>
            <a:r>
              <a:rPr lang="en-US" sz="1400" dirty="0" err="1"/>
              <a:t>EVENTx</a:t>
            </a:r>
            <a:r>
              <a:rPr lang="en-US" sz="1400" dirty="0"/>
              <a:t> of the High Level Controller</a:t>
            </a:r>
          </a:p>
          <a:p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7225006"/>
              </p:ext>
            </p:extLst>
          </p:nvPr>
        </p:nvGraphicFramePr>
        <p:xfrm>
          <a:off x="1018407" y="751521"/>
          <a:ext cx="2519450" cy="411429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09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2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Bit position</a:t>
                      </a:r>
                      <a:endParaRPr lang="en-US" sz="8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Signal connection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8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Always ‘0’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8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COUNTER_0 MATCH2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8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COUNTER_0 ZERO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COUNTER_0 MATCH1</a:t>
                      </a:r>
                      <a:endParaRPr lang="en-US" sz="8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FSM_0 STATE_BIT_0</a:t>
                      </a:r>
                      <a:endParaRPr lang="en-US" sz="8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1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FSM_0 STATE_BIT_1</a:t>
                      </a:r>
                      <a:endParaRPr lang="en-US" sz="8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1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FSM_0 LUT output</a:t>
                      </a:r>
                      <a:endParaRPr lang="en-US" sz="8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1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LUT4_0 output</a:t>
                      </a:r>
                      <a:endParaRPr lang="en-US" sz="8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1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Always ‘1’</a:t>
                      </a:r>
                      <a:endParaRPr lang="en-US" sz="8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1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COUNTER_1 MATCH2</a:t>
                      </a:r>
                      <a:endParaRPr lang="en-US" sz="8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1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COUNTER_1 ZERO</a:t>
                      </a:r>
                      <a:endParaRPr lang="en-US" sz="8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1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COUNTER_1 MATCH1</a:t>
                      </a:r>
                      <a:endParaRPr lang="en-US" sz="8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1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FSM_1 STATE_BIT_0</a:t>
                      </a:r>
                      <a:endParaRPr lang="en-US" sz="8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1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FSM_1 STATE_BIT_1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1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FSM_1 LUT output</a:t>
                      </a:r>
                      <a:endParaRPr lang="en-US" sz="8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1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LUT4_1 output</a:t>
                      </a:r>
                      <a:endParaRPr lang="en-US" sz="8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11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Always ‘0’</a:t>
                      </a:r>
                      <a:endParaRPr lang="en-US" sz="8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11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COUNTER_2 MATCH2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11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COUNTER_2 ZERO</a:t>
                      </a:r>
                      <a:endParaRPr lang="en-US" sz="8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11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COUNTER_2 MATCH1</a:t>
                      </a:r>
                      <a:endParaRPr lang="en-US" sz="8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11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FSM_2 STATE_BIT_0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11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FSM_2 STATE_BIT_1</a:t>
                      </a:r>
                      <a:endParaRPr lang="en-US" sz="8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11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FSM_2 LUT output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11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LUT4_2 output</a:t>
                      </a:r>
                      <a:endParaRPr lang="en-US" sz="8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11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External Input 0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11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External Input 1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11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External Input 2</a:t>
                      </a:r>
                      <a:endParaRPr lang="en-US" sz="8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11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External Input 3</a:t>
                      </a:r>
                      <a:endParaRPr lang="en-US" sz="8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11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External Input 4</a:t>
                      </a:r>
                      <a:endParaRPr lang="en-US" sz="8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11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External Input 5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394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External Input 6</a:t>
                      </a:r>
                      <a:endParaRPr lang="en-US" sz="8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114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en-US" sz="800" b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effectLst/>
                        </a:rPr>
                        <a:t>External Input 7</a:t>
                      </a:r>
                      <a:endParaRPr lang="en-US" sz="8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46876" marR="46876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5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srgbClr val="FF0000"/>
                </a:solidFill>
              </a:rPr>
              <a:t>CLB </a:t>
            </a:r>
            <a:r>
              <a:rPr lang="en-US" dirty="0">
                <a:solidFill>
                  <a:srgbClr val="FF0000"/>
                </a:solidFill>
              </a:rPr>
              <a:t>Overview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831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Switch block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109099" y="803325"/>
            <a:ext cx="7227960" cy="3637324"/>
            <a:chOff x="13690" y="13859"/>
            <a:chExt cx="72279" cy="36369"/>
          </a:xfrm>
        </p:grpSpPr>
        <p:sp>
          <p:nvSpPr>
            <p:cNvPr id="8" name="Text Box 387"/>
            <p:cNvSpPr txBox="1">
              <a:spLocks noChangeArrowheads="1"/>
            </p:cNvSpPr>
            <p:nvPr/>
          </p:nvSpPr>
          <p:spPr bwMode="auto">
            <a:xfrm>
              <a:off x="34566" y="13859"/>
              <a:ext cx="12982" cy="41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Load values for the counter blocks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1091"/>
            <p:cNvSpPr>
              <a:spLocks noChangeArrowheads="1"/>
            </p:cNvSpPr>
            <p:nvPr/>
          </p:nvSpPr>
          <p:spPr bwMode="auto">
            <a:xfrm>
              <a:off x="17989" y="33924"/>
              <a:ext cx="5817" cy="39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LUT-4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387"/>
            <p:cNvSpPr txBox="1">
              <a:spLocks noChangeArrowheads="1"/>
            </p:cNvSpPr>
            <p:nvPr/>
          </p:nvSpPr>
          <p:spPr bwMode="auto">
            <a:xfrm>
              <a:off x="70551" y="35989"/>
              <a:ext cx="8309" cy="41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8 External inputs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388"/>
            <p:cNvSpPr>
              <a:spLocks noChangeArrowheads="1"/>
            </p:cNvSpPr>
            <p:nvPr/>
          </p:nvSpPr>
          <p:spPr bwMode="auto">
            <a:xfrm>
              <a:off x="43332" y="33406"/>
              <a:ext cx="20041" cy="1139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Static switch block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403"/>
            <p:cNvSpPr>
              <a:spLocks noChangeArrowheads="1"/>
            </p:cNvSpPr>
            <p:nvPr/>
          </p:nvSpPr>
          <p:spPr bwMode="auto">
            <a:xfrm>
              <a:off x="18594" y="41952"/>
              <a:ext cx="5733" cy="238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FSM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096"/>
            <p:cNvSpPr>
              <a:spLocks noChangeArrowheads="1"/>
            </p:cNvSpPr>
            <p:nvPr/>
          </p:nvSpPr>
          <p:spPr bwMode="auto">
            <a:xfrm>
              <a:off x="43332" y="17999"/>
              <a:ext cx="20040" cy="10135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 </a:t>
              </a: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 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High Level controller and sequencer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(HLC)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ight Arrow 1097"/>
            <p:cNvSpPr>
              <a:spLocks noChangeArrowheads="1"/>
            </p:cNvSpPr>
            <p:nvPr/>
          </p:nvSpPr>
          <p:spPr bwMode="auto">
            <a:xfrm>
              <a:off x="32969" y="37096"/>
              <a:ext cx="10363" cy="3168"/>
            </a:xfrm>
            <a:prstGeom prst="rightArrow">
              <a:avLst>
                <a:gd name="adj1" fmla="val 50000"/>
                <a:gd name="adj2" fmla="val 50006"/>
              </a:avLst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98"/>
            <p:cNvSpPr>
              <a:spLocks noChangeArrowheads="1"/>
            </p:cNvSpPr>
            <p:nvPr/>
          </p:nvSpPr>
          <p:spPr bwMode="auto">
            <a:xfrm>
              <a:off x="19631" y="31914"/>
              <a:ext cx="5820" cy="393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LUT-4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099"/>
            <p:cNvSpPr>
              <a:spLocks noChangeArrowheads="1"/>
            </p:cNvSpPr>
            <p:nvPr/>
          </p:nvSpPr>
          <p:spPr bwMode="auto">
            <a:xfrm>
              <a:off x="17603" y="20175"/>
              <a:ext cx="9217" cy="713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Complex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Block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100"/>
            <p:cNvSpPr>
              <a:spLocks noChangeArrowheads="1"/>
            </p:cNvSpPr>
            <p:nvPr/>
          </p:nvSpPr>
          <p:spPr bwMode="auto">
            <a:xfrm>
              <a:off x="19631" y="19054"/>
              <a:ext cx="9214" cy="713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Complex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Block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101"/>
            <p:cNvSpPr>
              <a:spLocks noChangeArrowheads="1"/>
            </p:cNvSpPr>
            <p:nvPr/>
          </p:nvSpPr>
          <p:spPr bwMode="auto">
            <a:xfrm>
              <a:off x="22070" y="17789"/>
              <a:ext cx="9214" cy="713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Counter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Block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102"/>
            <p:cNvSpPr>
              <a:spLocks noChangeArrowheads="1"/>
            </p:cNvSpPr>
            <p:nvPr/>
          </p:nvSpPr>
          <p:spPr bwMode="auto">
            <a:xfrm>
              <a:off x="22070" y="29576"/>
              <a:ext cx="5816" cy="39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LUT-4</a:t>
              </a:r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103"/>
            <p:cNvSpPr>
              <a:spLocks noChangeArrowheads="1"/>
            </p:cNvSpPr>
            <p:nvPr/>
          </p:nvSpPr>
          <p:spPr bwMode="auto">
            <a:xfrm>
              <a:off x="19997" y="40765"/>
              <a:ext cx="5728" cy="2382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FSM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1104"/>
            <p:cNvSpPr>
              <a:spLocks noChangeArrowheads="1"/>
            </p:cNvSpPr>
            <p:nvPr/>
          </p:nvSpPr>
          <p:spPr bwMode="auto">
            <a:xfrm>
              <a:off x="22637" y="39390"/>
              <a:ext cx="5728" cy="238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FSM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1105"/>
            <p:cNvSpPr>
              <a:spLocks noChangeArrowheads="1"/>
            </p:cNvSpPr>
            <p:nvPr/>
          </p:nvSpPr>
          <p:spPr bwMode="auto">
            <a:xfrm>
              <a:off x="13690" y="15497"/>
              <a:ext cx="19279" cy="30785"/>
            </a:xfrm>
            <a:prstGeom prst="rect">
              <a:avLst/>
            </a:prstGeom>
            <a:noFill/>
            <a:ln w="25400">
              <a:solidFill>
                <a:srgbClr val="243F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ight Arrow 1106"/>
            <p:cNvSpPr>
              <a:spLocks noChangeArrowheads="1"/>
            </p:cNvSpPr>
            <p:nvPr/>
          </p:nvSpPr>
          <p:spPr bwMode="auto">
            <a:xfrm>
              <a:off x="38760" y="21531"/>
              <a:ext cx="4566" cy="3162"/>
            </a:xfrm>
            <a:prstGeom prst="rightArrow">
              <a:avLst>
                <a:gd name="adj1" fmla="val 50000"/>
                <a:gd name="adj2" fmla="val 50006"/>
              </a:avLst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1107"/>
            <p:cNvSpPr>
              <a:spLocks noChangeArrowheads="1"/>
            </p:cNvSpPr>
            <p:nvPr/>
          </p:nvSpPr>
          <p:spPr bwMode="auto">
            <a:xfrm>
              <a:off x="36550" y="22279"/>
              <a:ext cx="2210" cy="17111"/>
            </a:xfrm>
            <a:prstGeom prst="rect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Down Arrow 1108"/>
            <p:cNvSpPr>
              <a:spLocks noChangeArrowheads="1"/>
            </p:cNvSpPr>
            <p:nvPr/>
          </p:nvSpPr>
          <p:spPr bwMode="auto">
            <a:xfrm rot="5400000">
              <a:off x="64692" y="35284"/>
              <a:ext cx="3810" cy="6450"/>
            </a:xfrm>
            <a:prstGeom prst="downArrow">
              <a:avLst>
                <a:gd name="adj1" fmla="val 50000"/>
                <a:gd name="adj2" fmla="val 50004"/>
              </a:avLst>
            </a:prstGeom>
            <a:solidFill>
              <a:srgbClr val="FFC000"/>
            </a:solidFill>
            <a:ln w="25400">
              <a:solidFill>
                <a:srgbClr val="E36C0A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ight Arrow 1109"/>
            <p:cNvSpPr>
              <a:spLocks noChangeArrowheads="1"/>
            </p:cNvSpPr>
            <p:nvPr/>
          </p:nvSpPr>
          <p:spPr bwMode="auto">
            <a:xfrm>
              <a:off x="36550" y="29547"/>
              <a:ext cx="31623" cy="3162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1110"/>
            <p:cNvSpPr>
              <a:spLocks noChangeArrowheads="1"/>
            </p:cNvSpPr>
            <p:nvPr/>
          </p:nvSpPr>
          <p:spPr bwMode="auto">
            <a:xfrm>
              <a:off x="68173" y="28826"/>
              <a:ext cx="5817" cy="39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LUT-3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1111"/>
            <p:cNvSpPr>
              <a:spLocks noChangeArrowheads="1"/>
            </p:cNvSpPr>
            <p:nvPr/>
          </p:nvSpPr>
          <p:spPr bwMode="auto">
            <a:xfrm>
              <a:off x="68525" y="28134"/>
              <a:ext cx="5817" cy="39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LUT-3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1112"/>
            <p:cNvSpPr>
              <a:spLocks noChangeArrowheads="1"/>
            </p:cNvSpPr>
            <p:nvPr/>
          </p:nvSpPr>
          <p:spPr bwMode="auto">
            <a:xfrm>
              <a:off x="69135" y="27308"/>
              <a:ext cx="5817" cy="393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LUT-3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1113"/>
            <p:cNvSpPr>
              <a:spLocks noChangeArrowheads="1"/>
            </p:cNvSpPr>
            <p:nvPr/>
          </p:nvSpPr>
          <p:spPr bwMode="auto">
            <a:xfrm>
              <a:off x="69821" y="26594"/>
              <a:ext cx="5816" cy="393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LUT-3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1114"/>
            <p:cNvSpPr>
              <a:spLocks noChangeArrowheads="1"/>
            </p:cNvSpPr>
            <p:nvPr/>
          </p:nvSpPr>
          <p:spPr bwMode="auto">
            <a:xfrm>
              <a:off x="70202" y="25692"/>
              <a:ext cx="5816" cy="393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LUT-3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1115"/>
            <p:cNvSpPr>
              <a:spLocks noChangeArrowheads="1"/>
            </p:cNvSpPr>
            <p:nvPr/>
          </p:nvSpPr>
          <p:spPr bwMode="auto">
            <a:xfrm>
              <a:off x="70551" y="25000"/>
              <a:ext cx="5817" cy="393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LUT-3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1116"/>
            <p:cNvSpPr>
              <a:spLocks noChangeArrowheads="1"/>
            </p:cNvSpPr>
            <p:nvPr/>
          </p:nvSpPr>
          <p:spPr bwMode="auto">
            <a:xfrm>
              <a:off x="71161" y="24181"/>
              <a:ext cx="5816" cy="393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LUT-3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1117"/>
            <p:cNvSpPr>
              <a:spLocks noChangeArrowheads="1"/>
            </p:cNvSpPr>
            <p:nvPr/>
          </p:nvSpPr>
          <p:spPr bwMode="auto">
            <a:xfrm>
              <a:off x="71846" y="23463"/>
              <a:ext cx="5817" cy="393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LUT-3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 Box 387"/>
            <p:cNvSpPr txBox="1">
              <a:spLocks noChangeArrowheads="1"/>
            </p:cNvSpPr>
            <p:nvPr/>
          </p:nvSpPr>
          <p:spPr bwMode="auto">
            <a:xfrm>
              <a:off x="77663" y="28112"/>
              <a:ext cx="8306" cy="2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8 Outputs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Straight Arrow Connector 1119"/>
            <p:cNvSpPr>
              <a:spLocks noChangeShapeType="1"/>
            </p:cNvSpPr>
            <p:nvPr/>
          </p:nvSpPr>
          <p:spPr bwMode="auto">
            <a:xfrm>
              <a:off x="77663" y="25692"/>
              <a:ext cx="3718" cy="0"/>
            </a:xfrm>
            <a:prstGeom prst="straightConnector1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Straight Arrow Connector 320"/>
            <p:cNvSpPr>
              <a:spLocks noChangeShapeType="1"/>
            </p:cNvSpPr>
            <p:nvPr/>
          </p:nvSpPr>
          <p:spPr bwMode="auto">
            <a:xfrm>
              <a:off x="74097" y="31239"/>
              <a:ext cx="3715" cy="0"/>
            </a:xfrm>
            <a:prstGeom prst="straightConnector1">
              <a:avLst/>
            </a:prstGeom>
            <a:noFill/>
            <a:ln w="9525">
              <a:solidFill>
                <a:srgbClr val="4579B8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Down Arrow 321"/>
            <p:cNvSpPr>
              <a:spLocks noChangeArrowheads="1"/>
            </p:cNvSpPr>
            <p:nvPr/>
          </p:nvSpPr>
          <p:spPr bwMode="auto">
            <a:xfrm rot="5400000">
              <a:off x="35639" y="14234"/>
              <a:ext cx="3810" cy="10966"/>
            </a:xfrm>
            <a:prstGeom prst="downArrow">
              <a:avLst>
                <a:gd name="adj1" fmla="val 50000"/>
                <a:gd name="adj2" fmla="val 52941"/>
              </a:avLst>
            </a:prstGeom>
            <a:solidFill>
              <a:srgbClr val="FFFF00"/>
            </a:solidFill>
            <a:ln w="25400">
              <a:solidFill>
                <a:srgbClr val="FFFF00"/>
              </a:solidFill>
              <a:miter lim="800000"/>
              <a:headEnd/>
              <a:tailEnd/>
            </a:ln>
          </p:spPr>
          <p:txBody>
            <a:bodyPr rot="10800000" vert="eaVert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Down Arrow 322"/>
            <p:cNvSpPr>
              <a:spLocks noChangeArrowheads="1"/>
            </p:cNvSpPr>
            <p:nvPr/>
          </p:nvSpPr>
          <p:spPr bwMode="auto">
            <a:xfrm rot="5400000">
              <a:off x="36246" y="37251"/>
              <a:ext cx="3810" cy="10363"/>
            </a:xfrm>
            <a:prstGeom prst="downArrow">
              <a:avLst>
                <a:gd name="adj1" fmla="val 50000"/>
                <a:gd name="adj2" fmla="val 50004"/>
              </a:avLst>
            </a:prstGeom>
            <a:solidFill>
              <a:srgbClr val="FFFF00"/>
            </a:solidFill>
            <a:ln w="25400">
              <a:solidFill>
                <a:srgbClr val="FFFF00"/>
              </a:solidFill>
              <a:miter lim="800000"/>
              <a:headEnd/>
              <a:tailEnd/>
            </a:ln>
          </p:spPr>
          <p:txBody>
            <a:bodyPr rot="10800000" vert="eaVert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 Box 387"/>
            <p:cNvSpPr txBox="1">
              <a:spLocks noChangeArrowheads="1"/>
            </p:cNvSpPr>
            <p:nvPr/>
          </p:nvSpPr>
          <p:spPr bwMode="auto">
            <a:xfrm>
              <a:off x="34436" y="43936"/>
              <a:ext cx="8299" cy="62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Inputs for the various blocks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4434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6" name="Straight Connector 1035"/>
          <p:cNvCxnSpPr/>
          <p:nvPr/>
        </p:nvCxnSpPr>
        <p:spPr>
          <a:xfrm>
            <a:off x="7911380" y="918139"/>
            <a:ext cx="0" cy="4222466"/>
          </a:xfrm>
          <a:prstGeom prst="line">
            <a:avLst/>
          </a:prstGeom>
          <a:ln w="9525">
            <a:solidFill>
              <a:srgbClr val="FF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/>
          <p:cNvCxnSpPr/>
          <p:nvPr/>
        </p:nvCxnSpPr>
        <p:spPr>
          <a:xfrm>
            <a:off x="6241690" y="2400987"/>
            <a:ext cx="0" cy="2742514"/>
          </a:xfrm>
          <a:prstGeom prst="line">
            <a:avLst/>
          </a:prstGeom>
          <a:ln w="9525">
            <a:solidFill>
              <a:srgbClr val="FF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/>
          <p:cNvCxnSpPr/>
          <p:nvPr/>
        </p:nvCxnSpPr>
        <p:spPr>
          <a:xfrm>
            <a:off x="4116630" y="2398092"/>
            <a:ext cx="0" cy="2742514"/>
          </a:xfrm>
          <a:prstGeom prst="line">
            <a:avLst/>
          </a:prstGeom>
          <a:ln w="9525">
            <a:solidFill>
              <a:srgbClr val="FF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/>
          <p:nvPr/>
        </p:nvCxnSpPr>
        <p:spPr>
          <a:xfrm>
            <a:off x="1536200" y="2400987"/>
            <a:ext cx="0" cy="2742514"/>
          </a:xfrm>
          <a:prstGeom prst="line">
            <a:avLst/>
          </a:prstGeom>
          <a:ln w="9525">
            <a:solidFill>
              <a:srgbClr val="FF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/>
          <p:cNvCxnSpPr/>
          <p:nvPr/>
        </p:nvCxnSpPr>
        <p:spPr>
          <a:xfrm>
            <a:off x="7152430" y="-16834"/>
            <a:ext cx="2" cy="4677837"/>
          </a:xfrm>
          <a:prstGeom prst="line">
            <a:avLst/>
          </a:prstGeom>
          <a:ln w="9525">
            <a:solidFill>
              <a:srgbClr val="FF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/>
          <p:cNvCxnSpPr/>
          <p:nvPr/>
        </p:nvCxnSpPr>
        <p:spPr>
          <a:xfrm flipH="1">
            <a:off x="5330951" y="1"/>
            <a:ext cx="1" cy="4149086"/>
          </a:xfrm>
          <a:prstGeom prst="line">
            <a:avLst/>
          </a:prstGeom>
          <a:ln w="9525">
            <a:solidFill>
              <a:srgbClr val="FF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Connector 1025"/>
          <p:cNvCxnSpPr/>
          <p:nvPr/>
        </p:nvCxnSpPr>
        <p:spPr>
          <a:xfrm flipH="1">
            <a:off x="3281785" y="-2896"/>
            <a:ext cx="75895" cy="4175839"/>
          </a:xfrm>
          <a:prstGeom prst="line">
            <a:avLst/>
          </a:prstGeom>
          <a:ln w="9525">
            <a:solidFill>
              <a:srgbClr val="FF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/>
          <p:nvPr/>
        </p:nvCxnSpPr>
        <p:spPr>
          <a:xfrm flipH="1">
            <a:off x="777250" y="-2895"/>
            <a:ext cx="75894" cy="3994781"/>
          </a:xfrm>
          <a:prstGeom prst="line">
            <a:avLst/>
          </a:prstGeom>
          <a:ln w="9525">
            <a:solidFill>
              <a:srgbClr val="FF00FF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371045" y="1259667"/>
            <a:ext cx="0" cy="3472195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522835" y="1430431"/>
            <a:ext cx="0" cy="3301431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1">
            <a:off x="2978205" y="1771959"/>
            <a:ext cx="0" cy="3187589"/>
          </a:xfrm>
          <a:prstGeom prst="line">
            <a:avLst/>
          </a:prstGeom>
          <a:ln w="19050"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V="1">
            <a:off x="4875580" y="1771959"/>
            <a:ext cx="0" cy="3187589"/>
          </a:xfrm>
          <a:prstGeom prst="line">
            <a:avLst/>
          </a:prstGeom>
          <a:ln w="19050"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V="1">
            <a:off x="381000" y="633534"/>
            <a:ext cx="0" cy="4326014"/>
          </a:xfrm>
          <a:prstGeom prst="line">
            <a:avLst/>
          </a:prstGeom>
          <a:ln w="19050"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1384410" y="1544273"/>
            <a:ext cx="6982340" cy="0"/>
          </a:xfrm>
          <a:prstGeom prst="line">
            <a:avLst/>
          </a:prstGeom>
          <a:ln w="19050"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1384410" y="2682697"/>
            <a:ext cx="6982340" cy="0"/>
          </a:xfrm>
          <a:prstGeom prst="line">
            <a:avLst/>
          </a:prstGeom>
          <a:ln w="19050"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1384410" y="3821123"/>
            <a:ext cx="6982340" cy="0"/>
          </a:xfrm>
          <a:prstGeom prst="line">
            <a:avLst/>
          </a:prstGeom>
          <a:ln w="19050"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>
          <a:xfrm>
            <a:off x="397775" y="4959548"/>
            <a:ext cx="8044870" cy="0"/>
          </a:xfrm>
          <a:prstGeom prst="line">
            <a:avLst/>
          </a:prstGeom>
          <a:ln w="19050"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 flipV="1">
            <a:off x="8442645" y="292006"/>
            <a:ext cx="0" cy="4667543"/>
          </a:xfrm>
          <a:prstGeom prst="line">
            <a:avLst/>
          </a:prstGeom>
          <a:ln w="19050"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>
          <a:xfrm flipH="1" flipV="1">
            <a:off x="8356367" y="3821123"/>
            <a:ext cx="86279" cy="56921"/>
          </a:xfrm>
          <a:prstGeom prst="line">
            <a:avLst/>
          </a:prstGeom>
          <a:ln w="19050"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230"/>
          <p:cNvSpPr>
            <a:spLocks noChangeArrowheads="1"/>
          </p:cNvSpPr>
          <p:nvPr/>
        </p:nvSpPr>
        <p:spPr bwMode="auto">
          <a:xfrm flipV="1">
            <a:off x="853146" y="4162651"/>
            <a:ext cx="303579" cy="569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9" name="Rectangle 230"/>
          <p:cNvSpPr>
            <a:spLocks noChangeArrowheads="1"/>
          </p:cNvSpPr>
          <p:nvPr/>
        </p:nvSpPr>
        <p:spPr bwMode="auto">
          <a:xfrm flipV="1">
            <a:off x="777251" y="4105729"/>
            <a:ext cx="303579" cy="569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8" name="Rectangle 230"/>
          <p:cNvSpPr>
            <a:spLocks noChangeArrowheads="1"/>
          </p:cNvSpPr>
          <p:nvPr/>
        </p:nvSpPr>
        <p:spPr bwMode="auto">
          <a:xfrm flipV="1">
            <a:off x="701356" y="4048808"/>
            <a:ext cx="303579" cy="569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5" name="Rectangle 230"/>
          <p:cNvSpPr>
            <a:spLocks noChangeArrowheads="1"/>
          </p:cNvSpPr>
          <p:nvPr/>
        </p:nvSpPr>
        <p:spPr bwMode="auto">
          <a:xfrm flipV="1">
            <a:off x="625462" y="3991887"/>
            <a:ext cx="303579" cy="569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397777" y="4105729"/>
            <a:ext cx="303580" cy="341528"/>
            <a:chOff x="1232620" y="3049525"/>
            <a:chExt cx="75895" cy="45537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232620" y="3504895"/>
              <a:ext cx="7589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232620" y="3353105"/>
              <a:ext cx="7589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232620" y="3049525"/>
              <a:ext cx="7589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232620" y="3125420"/>
              <a:ext cx="7589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232620" y="3429000"/>
              <a:ext cx="7589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reeform 12"/>
          <p:cNvSpPr/>
          <p:nvPr/>
        </p:nvSpPr>
        <p:spPr>
          <a:xfrm rot="16200000">
            <a:off x="549567" y="4200597"/>
            <a:ext cx="455370" cy="151792"/>
          </a:xfrm>
          <a:custGeom>
            <a:avLst/>
            <a:gdLst>
              <a:gd name="connsiteX0" fmla="*/ 0 w 290557"/>
              <a:gd name="connsiteY0" fmla="*/ 8546 h 145278"/>
              <a:gd name="connsiteX1" fmla="*/ 76912 w 290557"/>
              <a:gd name="connsiteY1" fmla="*/ 145278 h 145278"/>
              <a:gd name="connsiteX2" fmla="*/ 213645 w 290557"/>
              <a:gd name="connsiteY2" fmla="*/ 145278 h 145278"/>
              <a:gd name="connsiteX3" fmla="*/ 290557 w 290557"/>
              <a:gd name="connsiteY3" fmla="*/ 0 h 145278"/>
              <a:gd name="connsiteX4" fmla="*/ 0 w 290557"/>
              <a:gd name="connsiteY4" fmla="*/ 8546 h 145278"/>
              <a:gd name="connsiteX0" fmla="*/ 0 w 290557"/>
              <a:gd name="connsiteY0" fmla="*/ 0 h 145278"/>
              <a:gd name="connsiteX1" fmla="*/ 76912 w 290557"/>
              <a:gd name="connsiteY1" fmla="*/ 145278 h 145278"/>
              <a:gd name="connsiteX2" fmla="*/ 213645 w 290557"/>
              <a:gd name="connsiteY2" fmla="*/ 145278 h 145278"/>
              <a:gd name="connsiteX3" fmla="*/ 290557 w 290557"/>
              <a:gd name="connsiteY3" fmla="*/ 0 h 145278"/>
              <a:gd name="connsiteX4" fmla="*/ 0 w 290557"/>
              <a:gd name="connsiteY4" fmla="*/ 0 h 145278"/>
              <a:gd name="connsiteX0" fmla="*/ 0 w 296091"/>
              <a:gd name="connsiteY0" fmla="*/ 0 h 145278"/>
              <a:gd name="connsiteX1" fmla="*/ 76912 w 296091"/>
              <a:gd name="connsiteY1" fmla="*/ 145278 h 145278"/>
              <a:gd name="connsiteX2" fmla="*/ 213645 w 296091"/>
              <a:gd name="connsiteY2" fmla="*/ 145278 h 145278"/>
              <a:gd name="connsiteX3" fmla="*/ 296091 w 296091"/>
              <a:gd name="connsiteY3" fmla="*/ 0 h 145278"/>
              <a:gd name="connsiteX4" fmla="*/ 0 w 296091"/>
              <a:gd name="connsiteY4" fmla="*/ 0 h 145278"/>
              <a:gd name="connsiteX0" fmla="*/ 0 w 296091"/>
              <a:gd name="connsiteY0" fmla="*/ 0 h 145278"/>
              <a:gd name="connsiteX1" fmla="*/ 76912 w 296091"/>
              <a:gd name="connsiteY1" fmla="*/ 145278 h 145278"/>
              <a:gd name="connsiteX2" fmla="*/ 222067 w 296091"/>
              <a:gd name="connsiteY2" fmla="*/ 143933 h 145278"/>
              <a:gd name="connsiteX3" fmla="*/ 296091 w 296091"/>
              <a:gd name="connsiteY3" fmla="*/ 0 h 145278"/>
              <a:gd name="connsiteX4" fmla="*/ 0 w 296091"/>
              <a:gd name="connsiteY4" fmla="*/ 0 h 145278"/>
              <a:gd name="connsiteX0" fmla="*/ 0 w 296091"/>
              <a:gd name="connsiteY0" fmla="*/ 0 h 143933"/>
              <a:gd name="connsiteX1" fmla="*/ 74022 w 296091"/>
              <a:gd name="connsiteY1" fmla="*/ 143933 h 143933"/>
              <a:gd name="connsiteX2" fmla="*/ 222067 w 296091"/>
              <a:gd name="connsiteY2" fmla="*/ 143933 h 143933"/>
              <a:gd name="connsiteX3" fmla="*/ 296091 w 296091"/>
              <a:gd name="connsiteY3" fmla="*/ 0 h 143933"/>
              <a:gd name="connsiteX4" fmla="*/ 0 w 296091"/>
              <a:gd name="connsiteY4" fmla="*/ 0 h 14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091" h="143933">
                <a:moveTo>
                  <a:pt x="0" y="0"/>
                </a:moveTo>
                <a:lnTo>
                  <a:pt x="74022" y="143933"/>
                </a:lnTo>
                <a:lnTo>
                  <a:pt x="222067" y="143933"/>
                </a:lnTo>
                <a:lnTo>
                  <a:pt x="29609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 Box 263"/>
          <p:cNvSpPr txBox="1">
            <a:spLocks noChangeArrowheads="1"/>
          </p:cNvSpPr>
          <p:nvPr/>
        </p:nvSpPr>
        <p:spPr bwMode="auto">
          <a:xfrm rot="10800000" flipH="1" flipV="1">
            <a:off x="170091" y="3975711"/>
            <a:ext cx="2276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572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600"/>
              </a:lnSpc>
            </a:pPr>
            <a:r>
              <a:rPr lang="en-US" sz="700" dirty="0"/>
              <a:t>31</a:t>
            </a:r>
          </a:p>
          <a:p>
            <a:pPr algn="ctr" eaLnBrk="1" hangingPunct="1">
              <a:lnSpc>
                <a:spcPts val="600"/>
              </a:lnSpc>
            </a:pPr>
            <a:r>
              <a:rPr lang="en-US" sz="700" dirty="0"/>
              <a:t>30</a:t>
            </a:r>
          </a:p>
          <a:p>
            <a:pPr algn="ctr" eaLnBrk="1" hangingPunct="1">
              <a:lnSpc>
                <a:spcPts val="600"/>
              </a:lnSpc>
            </a:pPr>
            <a:r>
              <a:rPr lang="en-US" sz="700" b="1" dirty="0"/>
              <a:t>…</a:t>
            </a:r>
          </a:p>
          <a:p>
            <a:pPr algn="ctr" eaLnBrk="1" hangingPunct="1">
              <a:lnSpc>
                <a:spcPts val="600"/>
              </a:lnSpc>
            </a:pPr>
            <a:endParaRPr lang="en-US" sz="700" dirty="0"/>
          </a:p>
          <a:p>
            <a:pPr algn="ctr" eaLnBrk="1" hangingPunct="1">
              <a:lnSpc>
                <a:spcPts val="600"/>
              </a:lnSpc>
            </a:pPr>
            <a:r>
              <a:rPr lang="en-US" sz="700" dirty="0"/>
              <a:t>2</a:t>
            </a:r>
          </a:p>
          <a:p>
            <a:pPr algn="ctr" eaLnBrk="1" hangingPunct="1">
              <a:lnSpc>
                <a:spcPts val="600"/>
              </a:lnSpc>
            </a:pPr>
            <a:r>
              <a:rPr lang="en-US" sz="700" dirty="0"/>
              <a:t>1</a:t>
            </a:r>
          </a:p>
          <a:p>
            <a:pPr algn="ctr" eaLnBrk="1" hangingPunct="1">
              <a:lnSpc>
                <a:spcPts val="600"/>
              </a:lnSpc>
            </a:pPr>
            <a:r>
              <a:rPr lang="en-US" sz="700" dirty="0"/>
              <a:t>0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853146" y="4276493"/>
            <a:ext cx="531265" cy="0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8" idx="3"/>
          </p:cNvCxnSpPr>
          <p:nvPr/>
        </p:nvCxnSpPr>
        <p:spPr>
          <a:xfrm>
            <a:off x="1004935" y="4333414"/>
            <a:ext cx="379476" cy="0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9" idx="3"/>
          </p:cNvCxnSpPr>
          <p:nvPr/>
        </p:nvCxnSpPr>
        <p:spPr>
          <a:xfrm>
            <a:off x="1080830" y="4390336"/>
            <a:ext cx="303581" cy="0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156726" y="4447256"/>
            <a:ext cx="227685" cy="1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230"/>
          <p:cNvSpPr>
            <a:spLocks noChangeArrowheads="1"/>
          </p:cNvSpPr>
          <p:nvPr/>
        </p:nvSpPr>
        <p:spPr bwMode="auto">
          <a:xfrm flipV="1">
            <a:off x="1384411" y="3991887"/>
            <a:ext cx="758950" cy="7399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8" name="Rectangle 230"/>
          <p:cNvSpPr>
            <a:spLocks noChangeArrowheads="1"/>
          </p:cNvSpPr>
          <p:nvPr/>
        </p:nvSpPr>
        <p:spPr bwMode="auto">
          <a:xfrm flipV="1">
            <a:off x="1839781" y="4283937"/>
            <a:ext cx="151790" cy="1707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81" name="Straight Connector 80"/>
          <p:cNvCxnSpPr/>
          <p:nvPr/>
        </p:nvCxnSpPr>
        <p:spPr>
          <a:xfrm>
            <a:off x="1991571" y="4340857"/>
            <a:ext cx="379475" cy="0"/>
          </a:xfrm>
          <a:prstGeom prst="line">
            <a:avLst/>
          </a:prstGeom>
          <a:ln w="9525">
            <a:solidFill>
              <a:srgbClr val="0066FF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991571" y="4397779"/>
            <a:ext cx="531265" cy="0"/>
          </a:xfrm>
          <a:prstGeom prst="line">
            <a:avLst/>
          </a:prstGeom>
          <a:ln w="9525">
            <a:solidFill>
              <a:srgbClr val="00CC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263"/>
          <p:cNvSpPr txBox="1">
            <a:spLocks noChangeArrowheads="1"/>
          </p:cNvSpPr>
          <p:nvPr/>
        </p:nvSpPr>
        <p:spPr bwMode="auto">
          <a:xfrm rot="10800000" flipH="1" flipV="1">
            <a:off x="1612096" y="4248182"/>
            <a:ext cx="227685" cy="22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8288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700" dirty="0"/>
              <a:t>C2</a:t>
            </a:r>
          </a:p>
        </p:txBody>
      </p:sp>
      <p:sp>
        <p:nvSpPr>
          <p:cNvPr id="86" name="Text Box 372"/>
          <p:cNvSpPr txBox="1">
            <a:spLocks noChangeArrowheads="1"/>
          </p:cNvSpPr>
          <p:nvPr/>
        </p:nvSpPr>
        <p:spPr bwMode="auto">
          <a:xfrm rot="5400000">
            <a:off x="1221385" y="4234917"/>
            <a:ext cx="62613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900" b="1" i="1" dirty="0"/>
              <a:t>CTR_2</a:t>
            </a:r>
          </a:p>
        </p:txBody>
      </p:sp>
      <p:cxnSp>
        <p:nvCxnSpPr>
          <p:cNvPr id="568" name="Straight Connector 567"/>
          <p:cNvCxnSpPr/>
          <p:nvPr/>
        </p:nvCxnSpPr>
        <p:spPr>
          <a:xfrm flipV="1">
            <a:off x="1687991" y="3821123"/>
            <a:ext cx="0" cy="170764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/>
          <p:nvPr/>
        </p:nvCxnSpPr>
        <p:spPr>
          <a:xfrm flipV="1">
            <a:off x="1763886" y="3821123"/>
            <a:ext cx="0" cy="170764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 flipV="1">
            <a:off x="1839781" y="3821123"/>
            <a:ext cx="0" cy="170764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750521" y="3821124"/>
            <a:ext cx="1669691" cy="910741"/>
            <a:chOff x="2750520" y="6768381"/>
            <a:chExt cx="1669691" cy="1214321"/>
          </a:xfrm>
        </p:grpSpPr>
        <p:sp>
          <p:nvSpPr>
            <p:cNvPr id="680" name="Rectangle 230"/>
            <p:cNvSpPr>
              <a:spLocks noChangeArrowheads="1"/>
            </p:cNvSpPr>
            <p:nvPr/>
          </p:nvSpPr>
          <p:spPr bwMode="auto">
            <a:xfrm flipV="1">
              <a:off x="3433575" y="7223752"/>
              <a:ext cx="303579" cy="758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81" name="Rectangle 230"/>
            <p:cNvSpPr>
              <a:spLocks noChangeArrowheads="1"/>
            </p:cNvSpPr>
            <p:nvPr/>
          </p:nvSpPr>
          <p:spPr bwMode="auto">
            <a:xfrm flipV="1">
              <a:off x="3357680" y="7147857"/>
              <a:ext cx="303579" cy="758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82" name="Rectangle 230"/>
            <p:cNvSpPr>
              <a:spLocks noChangeArrowheads="1"/>
            </p:cNvSpPr>
            <p:nvPr/>
          </p:nvSpPr>
          <p:spPr bwMode="auto">
            <a:xfrm flipV="1">
              <a:off x="3281785" y="7071962"/>
              <a:ext cx="303579" cy="758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83" name="Rectangle 230"/>
            <p:cNvSpPr>
              <a:spLocks noChangeArrowheads="1"/>
            </p:cNvSpPr>
            <p:nvPr/>
          </p:nvSpPr>
          <p:spPr bwMode="auto">
            <a:xfrm flipV="1">
              <a:off x="3205891" y="6996067"/>
              <a:ext cx="303579" cy="758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684" name="Group 683"/>
            <p:cNvGrpSpPr/>
            <p:nvPr/>
          </p:nvGrpSpPr>
          <p:grpSpPr>
            <a:xfrm>
              <a:off x="2978206" y="7147857"/>
              <a:ext cx="303580" cy="455370"/>
              <a:chOff x="1232620" y="3049525"/>
              <a:chExt cx="75895" cy="455370"/>
            </a:xfrm>
          </p:grpSpPr>
          <p:cxnSp>
            <p:nvCxnSpPr>
              <p:cNvPr id="694" name="Straight Connector 693"/>
              <p:cNvCxnSpPr/>
              <p:nvPr/>
            </p:nvCxnSpPr>
            <p:spPr>
              <a:xfrm>
                <a:off x="1232620" y="3504895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/>
              <p:cNvCxnSpPr/>
              <p:nvPr/>
            </p:nvCxnSpPr>
            <p:spPr>
              <a:xfrm>
                <a:off x="1232620" y="3353105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/>
              <p:cNvCxnSpPr/>
              <p:nvPr/>
            </p:nvCxnSpPr>
            <p:spPr>
              <a:xfrm>
                <a:off x="1232620" y="3049525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/>
              <p:cNvCxnSpPr/>
              <p:nvPr/>
            </p:nvCxnSpPr>
            <p:spPr>
              <a:xfrm>
                <a:off x="1232620" y="3125420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Straight Connector 697"/>
              <p:cNvCxnSpPr/>
              <p:nvPr/>
            </p:nvCxnSpPr>
            <p:spPr>
              <a:xfrm>
                <a:off x="1232620" y="3429000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5" name="Freeform 684"/>
            <p:cNvSpPr/>
            <p:nvPr/>
          </p:nvSpPr>
          <p:spPr>
            <a:xfrm rot="16200000">
              <a:off x="3054101" y="7299646"/>
              <a:ext cx="607160" cy="151792"/>
            </a:xfrm>
            <a:custGeom>
              <a:avLst/>
              <a:gdLst>
                <a:gd name="connsiteX0" fmla="*/ 0 w 290557"/>
                <a:gd name="connsiteY0" fmla="*/ 8546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8546 h 145278"/>
                <a:gd name="connsiteX0" fmla="*/ 0 w 290557"/>
                <a:gd name="connsiteY0" fmla="*/ 0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13645 w 296091"/>
                <a:gd name="connsiteY2" fmla="*/ 145278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22067 w 296091"/>
                <a:gd name="connsiteY2" fmla="*/ 143933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3933"/>
                <a:gd name="connsiteX1" fmla="*/ 74022 w 296091"/>
                <a:gd name="connsiteY1" fmla="*/ 143933 h 143933"/>
                <a:gd name="connsiteX2" fmla="*/ 222067 w 296091"/>
                <a:gd name="connsiteY2" fmla="*/ 143933 h 143933"/>
                <a:gd name="connsiteX3" fmla="*/ 296091 w 296091"/>
                <a:gd name="connsiteY3" fmla="*/ 0 h 143933"/>
                <a:gd name="connsiteX4" fmla="*/ 0 w 296091"/>
                <a:gd name="connsiteY4" fmla="*/ 0 h 1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091" h="143933">
                  <a:moveTo>
                    <a:pt x="0" y="0"/>
                  </a:moveTo>
                  <a:lnTo>
                    <a:pt x="74022" y="143933"/>
                  </a:lnTo>
                  <a:lnTo>
                    <a:pt x="222067" y="143933"/>
                  </a:lnTo>
                  <a:lnTo>
                    <a:pt x="29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6" name="Text Box 263"/>
            <p:cNvSpPr txBox="1">
              <a:spLocks noChangeArrowheads="1"/>
            </p:cNvSpPr>
            <p:nvPr/>
          </p:nvSpPr>
          <p:spPr bwMode="auto">
            <a:xfrm rot="10800000" flipH="1" flipV="1">
              <a:off x="2750520" y="6974500"/>
              <a:ext cx="227685" cy="77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4572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31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30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b="1" dirty="0"/>
                <a:t>…</a:t>
              </a:r>
            </a:p>
            <a:p>
              <a:pPr algn="ctr" eaLnBrk="1" hangingPunct="1">
                <a:lnSpc>
                  <a:spcPts val="600"/>
                </a:lnSpc>
              </a:pPr>
              <a:endParaRPr lang="en-US" sz="700" dirty="0"/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2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1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0</a:t>
              </a:r>
            </a:p>
          </p:txBody>
        </p:sp>
        <p:cxnSp>
          <p:nvCxnSpPr>
            <p:cNvPr id="687" name="Straight Connector 686"/>
            <p:cNvCxnSpPr/>
            <p:nvPr/>
          </p:nvCxnSpPr>
          <p:spPr>
            <a:xfrm>
              <a:off x="3433575" y="7375542"/>
              <a:ext cx="531265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/>
            <p:cNvCxnSpPr>
              <a:stCxn id="682" idx="3"/>
            </p:cNvCxnSpPr>
            <p:nvPr/>
          </p:nvCxnSpPr>
          <p:spPr>
            <a:xfrm>
              <a:off x="3585364" y="7451437"/>
              <a:ext cx="379476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/>
            <p:cNvCxnSpPr>
              <a:stCxn id="681" idx="3"/>
            </p:cNvCxnSpPr>
            <p:nvPr/>
          </p:nvCxnSpPr>
          <p:spPr>
            <a:xfrm>
              <a:off x="3661259" y="7527332"/>
              <a:ext cx="303581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Connector 689"/>
            <p:cNvCxnSpPr>
              <a:stCxn id="680" idx="3"/>
            </p:cNvCxnSpPr>
            <p:nvPr/>
          </p:nvCxnSpPr>
          <p:spPr>
            <a:xfrm>
              <a:off x="3737154" y="7603227"/>
              <a:ext cx="227686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1" name="Rectangle 230"/>
            <p:cNvSpPr>
              <a:spLocks noChangeArrowheads="1"/>
            </p:cNvSpPr>
            <p:nvPr/>
          </p:nvSpPr>
          <p:spPr bwMode="auto">
            <a:xfrm flipV="1">
              <a:off x="3964841" y="6996065"/>
              <a:ext cx="455370" cy="986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92" name="Text Box 372"/>
            <p:cNvSpPr txBox="1">
              <a:spLocks noChangeArrowheads="1"/>
            </p:cNvSpPr>
            <p:nvPr/>
          </p:nvSpPr>
          <p:spPr bwMode="auto">
            <a:xfrm>
              <a:off x="3964839" y="7375540"/>
              <a:ext cx="455370" cy="3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1" i="1" dirty="0"/>
                <a:t>LUT_2</a:t>
              </a:r>
            </a:p>
          </p:txBody>
        </p:sp>
        <p:cxnSp>
          <p:nvCxnSpPr>
            <p:cNvPr id="693" name="Straight Connector 692"/>
            <p:cNvCxnSpPr/>
            <p:nvPr/>
          </p:nvCxnSpPr>
          <p:spPr>
            <a:xfrm flipV="1">
              <a:off x="4192525" y="6768381"/>
              <a:ext cx="0" cy="227685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647895" y="3821123"/>
            <a:ext cx="1669690" cy="910741"/>
            <a:chOff x="4647895" y="6768380"/>
            <a:chExt cx="1669690" cy="1214321"/>
          </a:xfrm>
        </p:grpSpPr>
        <p:sp>
          <p:nvSpPr>
            <p:cNvPr id="743" name="Rectangle 230"/>
            <p:cNvSpPr>
              <a:spLocks noChangeArrowheads="1"/>
            </p:cNvSpPr>
            <p:nvPr/>
          </p:nvSpPr>
          <p:spPr bwMode="auto">
            <a:xfrm flipV="1">
              <a:off x="5330950" y="7223751"/>
              <a:ext cx="303579" cy="758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4" name="Rectangle 230"/>
            <p:cNvSpPr>
              <a:spLocks noChangeArrowheads="1"/>
            </p:cNvSpPr>
            <p:nvPr/>
          </p:nvSpPr>
          <p:spPr bwMode="auto">
            <a:xfrm flipV="1">
              <a:off x="5255055" y="7147856"/>
              <a:ext cx="303579" cy="758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5" name="Rectangle 230"/>
            <p:cNvSpPr>
              <a:spLocks noChangeArrowheads="1"/>
            </p:cNvSpPr>
            <p:nvPr/>
          </p:nvSpPr>
          <p:spPr bwMode="auto">
            <a:xfrm flipV="1">
              <a:off x="5179160" y="7071961"/>
              <a:ext cx="303579" cy="758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6" name="Rectangle 230"/>
            <p:cNvSpPr>
              <a:spLocks noChangeArrowheads="1"/>
            </p:cNvSpPr>
            <p:nvPr/>
          </p:nvSpPr>
          <p:spPr bwMode="auto">
            <a:xfrm flipV="1">
              <a:off x="5103266" y="6996066"/>
              <a:ext cx="303579" cy="758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747" name="Group 746"/>
            <p:cNvGrpSpPr/>
            <p:nvPr/>
          </p:nvGrpSpPr>
          <p:grpSpPr>
            <a:xfrm>
              <a:off x="4875581" y="7147856"/>
              <a:ext cx="303580" cy="455370"/>
              <a:chOff x="1232620" y="3049525"/>
              <a:chExt cx="75895" cy="455370"/>
            </a:xfrm>
          </p:grpSpPr>
          <p:cxnSp>
            <p:nvCxnSpPr>
              <p:cNvPr id="759" name="Straight Connector 758"/>
              <p:cNvCxnSpPr/>
              <p:nvPr/>
            </p:nvCxnSpPr>
            <p:spPr>
              <a:xfrm>
                <a:off x="1232620" y="3504895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Straight Connector 759"/>
              <p:cNvCxnSpPr/>
              <p:nvPr/>
            </p:nvCxnSpPr>
            <p:spPr>
              <a:xfrm>
                <a:off x="1232620" y="3353105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/>
              <p:cNvCxnSpPr/>
              <p:nvPr/>
            </p:nvCxnSpPr>
            <p:spPr>
              <a:xfrm>
                <a:off x="1232620" y="3049525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/>
              <p:cNvCxnSpPr/>
              <p:nvPr/>
            </p:nvCxnSpPr>
            <p:spPr>
              <a:xfrm>
                <a:off x="1232620" y="3125420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/>
              <p:cNvCxnSpPr/>
              <p:nvPr/>
            </p:nvCxnSpPr>
            <p:spPr>
              <a:xfrm>
                <a:off x="1232620" y="3429000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8" name="Freeform 747"/>
            <p:cNvSpPr/>
            <p:nvPr/>
          </p:nvSpPr>
          <p:spPr>
            <a:xfrm rot="16200000">
              <a:off x="4951476" y="7299644"/>
              <a:ext cx="607160" cy="151792"/>
            </a:xfrm>
            <a:custGeom>
              <a:avLst/>
              <a:gdLst>
                <a:gd name="connsiteX0" fmla="*/ 0 w 290557"/>
                <a:gd name="connsiteY0" fmla="*/ 8546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8546 h 145278"/>
                <a:gd name="connsiteX0" fmla="*/ 0 w 290557"/>
                <a:gd name="connsiteY0" fmla="*/ 0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13645 w 296091"/>
                <a:gd name="connsiteY2" fmla="*/ 145278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22067 w 296091"/>
                <a:gd name="connsiteY2" fmla="*/ 143933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3933"/>
                <a:gd name="connsiteX1" fmla="*/ 74022 w 296091"/>
                <a:gd name="connsiteY1" fmla="*/ 143933 h 143933"/>
                <a:gd name="connsiteX2" fmla="*/ 222067 w 296091"/>
                <a:gd name="connsiteY2" fmla="*/ 143933 h 143933"/>
                <a:gd name="connsiteX3" fmla="*/ 296091 w 296091"/>
                <a:gd name="connsiteY3" fmla="*/ 0 h 143933"/>
                <a:gd name="connsiteX4" fmla="*/ 0 w 296091"/>
                <a:gd name="connsiteY4" fmla="*/ 0 h 1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091" h="143933">
                  <a:moveTo>
                    <a:pt x="0" y="0"/>
                  </a:moveTo>
                  <a:lnTo>
                    <a:pt x="74022" y="143933"/>
                  </a:lnTo>
                  <a:lnTo>
                    <a:pt x="222067" y="143933"/>
                  </a:lnTo>
                  <a:lnTo>
                    <a:pt x="29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9" name="Text Box 263"/>
            <p:cNvSpPr txBox="1">
              <a:spLocks noChangeArrowheads="1"/>
            </p:cNvSpPr>
            <p:nvPr/>
          </p:nvSpPr>
          <p:spPr bwMode="auto">
            <a:xfrm rot="10800000" flipH="1" flipV="1">
              <a:off x="4647895" y="6974499"/>
              <a:ext cx="227685" cy="77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4572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31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30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b="1" dirty="0"/>
                <a:t>…</a:t>
              </a:r>
            </a:p>
            <a:p>
              <a:pPr algn="ctr" eaLnBrk="1" hangingPunct="1">
                <a:lnSpc>
                  <a:spcPts val="600"/>
                </a:lnSpc>
              </a:pPr>
              <a:endParaRPr lang="en-US" sz="700" dirty="0"/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2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1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0</a:t>
              </a:r>
            </a:p>
          </p:txBody>
        </p:sp>
        <p:cxnSp>
          <p:nvCxnSpPr>
            <p:cNvPr id="750" name="Straight Connector 749"/>
            <p:cNvCxnSpPr/>
            <p:nvPr/>
          </p:nvCxnSpPr>
          <p:spPr>
            <a:xfrm>
              <a:off x="5330950" y="7375541"/>
              <a:ext cx="531265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Connector 750"/>
            <p:cNvCxnSpPr>
              <a:stCxn id="745" idx="3"/>
            </p:cNvCxnSpPr>
            <p:nvPr/>
          </p:nvCxnSpPr>
          <p:spPr>
            <a:xfrm>
              <a:off x="5482739" y="7451436"/>
              <a:ext cx="379476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>
              <a:stCxn id="744" idx="3"/>
            </p:cNvCxnSpPr>
            <p:nvPr/>
          </p:nvCxnSpPr>
          <p:spPr>
            <a:xfrm>
              <a:off x="5558634" y="7527331"/>
              <a:ext cx="303581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/>
            <p:cNvCxnSpPr/>
            <p:nvPr/>
          </p:nvCxnSpPr>
          <p:spPr>
            <a:xfrm>
              <a:off x="5634530" y="7603224"/>
              <a:ext cx="227685" cy="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4" name="Rectangle 230"/>
            <p:cNvSpPr>
              <a:spLocks noChangeArrowheads="1"/>
            </p:cNvSpPr>
            <p:nvPr/>
          </p:nvSpPr>
          <p:spPr bwMode="auto">
            <a:xfrm flipV="1">
              <a:off x="5862215" y="6996065"/>
              <a:ext cx="455370" cy="986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55" name="Text Box 372"/>
            <p:cNvSpPr txBox="1">
              <a:spLocks noChangeArrowheads="1"/>
            </p:cNvSpPr>
            <p:nvPr/>
          </p:nvSpPr>
          <p:spPr bwMode="auto">
            <a:xfrm>
              <a:off x="5862215" y="7375540"/>
              <a:ext cx="455370" cy="3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1" i="1" dirty="0"/>
                <a:t>FSM_2</a:t>
              </a:r>
            </a:p>
          </p:txBody>
        </p:sp>
        <p:cxnSp>
          <p:nvCxnSpPr>
            <p:cNvPr id="756" name="Straight Connector 755"/>
            <p:cNvCxnSpPr/>
            <p:nvPr/>
          </p:nvCxnSpPr>
          <p:spPr>
            <a:xfrm flipV="1">
              <a:off x="6014005" y="6768380"/>
              <a:ext cx="0" cy="227685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/>
            <p:cNvCxnSpPr/>
            <p:nvPr/>
          </p:nvCxnSpPr>
          <p:spPr>
            <a:xfrm flipV="1">
              <a:off x="6089900" y="6768380"/>
              <a:ext cx="0" cy="227685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/>
            <p:cNvCxnSpPr/>
            <p:nvPr/>
          </p:nvCxnSpPr>
          <p:spPr>
            <a:xfrm flipV="1">
              <a:off x="6165795" y="6768380"/>
              <a:ext cx="0" cy="227685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4" name="Straight Connector 763"/>
          <p:cNvCxnSpPr/>
          <p:nvPr/>
        </p:nvCxnSpPr>
        <p:spPr>
          <a:xfrm flipH="1" flipV="1">
            <a:off x="8366751" y="1544273"/>
            <a:ext cx="75894" cy="56921"/>
          </a:xfrm>
          <a:prstGeom prst="line">
            <a:avLst/>
          </a:prstGeom>
          <a:ln w="19050"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Straight Connector 764"/>
          <p:cNvCxnSpPr/>
          <p:nvPr/>
        </p:nvCxnSpPr>
        <p:spPr>
          <a:xfrm flipH="1" flipV="1">
            <a:off x="8366753" y="2682698"/>
            <a:ext cx="75893" cy="56921"/>
          </a:xfrm>
          <a:prstGeom prst="line">
            <a:avLst/>
          </a:prstGeom>
          <a:ln w="19050"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Straight Connector 765"/>
          <p:cNvCxnSpPr/>
          <p:nvPr/>
        </p:nvCxnSpPr>
        <p:spPr>
          <a:xfrm>
            <a:off x="0" y="294900"/>
            <a:ext cx="8366750" cy="0"/>
          </a:xfrm>
          <a:prstGeom prst="line">
            <a:avLst/>
          </a:prstGeom>
          <a:ln w="19050"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Rectangle 230"/>
          <p:cNvSpPr>
            <a:spLocks noChangeArrowheads="1"/>
          </p:cNvSpPr>
          <p:nvPr/>
        </p:nvSpPr>
        <p:spPr bwMode="auto">
          <a:xfrm flipV="1">
            <a:off x="853146" y="3024226"/>
            <a:ext cx="303579" cy="569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95" name="Rectangle 230"/>
          <p:cNvSpPr>
            <a:spLocks noChangeArrowheads="1"/>
          </p:cNvSpPr>
          <p:nvPr/>
        </p:nvSpPr>
        <p:spPr bwMode="auto">
          <a:xfrm flipV="1">
            <a:off x="777251" y="2967304"/>
            <a:ext cx="303579" cy="569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96" name="Rectangle 230"/>
          <p:cNvSpPr>
            <a:spLocks noChangeArrowheads="1"/>
          </p:cNvSpPr>
          <p:nvPr/>
        </p:nvSpPr>
        <p:spPr bwMode="auto">
          <a:xfrm flipV="1">
            <a:off x="701356" y="2910383"/>
            <a:ext cx="303579" cy="569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97" name="Rectangle 230"/>
          <p:cNvSpPr>
            <a:spLocks noChangeArrowheads="1"/>
          </p:cNvSpPr>
          <p:nvPr/>
        </p:nvSpPr>
        <p:spPr bwMode="auto">
          <a:xfrm flipV="1">
            <a:off x="625462" y="2853462"/>
            <a:ext cx="303579" cy="569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498" name="Group 497"/>
          <p:cNvGrpSpPr/>
          <p:nvPr/>
        </p:nvGrpSpPr>
        <p:grpSpPr>
          <a:xfrm>
            <a:off x="397777" y="2967304"/>
            <a:ext cx="303580" cy="341528"/>
            <a:chOff x="1232620" y="3049525"/>
            <a:chExt cx="75895" cy="455370"/>
          </a:xfrm>
        </p:grpSpPr>
        <p:cxnSp>
          <p:nvCxnSpPr>
            <p:cNvPr id="558" name="Straight Connector 557"/>
            <p:cNvCxnSpPr/>
            <p:nvPr/>
          </p:nvCxnSpPr>
          <p:spPr>
            <a:xfrm>
              <a:off x="1232620" y="3504895"/>
              <a:ext cx="7589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>
              <a:off x="1232620" y="3353105"/>
              <a:ext cx="7589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>
              <a:off x="1232620" y="3049525"/>
              <a:ext cx="7589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/>
            <p:cNvCxnSpPr/>
            <p:nvPr/>
          </p:nvCxnSpPr>
          <p:spPr>
            <a:xfrm>
              <a:off x="1232620" y="3125420"/>
              <a:ext cx="7589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>
              <a:off x="1232620" y="3429000"/>
              <a:ext cx="7589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9" name="Freeform 498"/>
          <p:cNvSpPr/>
          <p:nvPr/>
        </p:nvSpPr>
        <p:spPr>
          <a:xfrm rot="16200000">
            <a:off x="549567" y="3062172"/>
            <a:ext cx="455370" cy="151792"/>
          </a:xfrm>
          <a:custGeom>
            <a:avLst/>
            <a:gdLst>
              <a:gd name="connsiteX0" fmla="*/ 0 w 290557"/>
              <a:gd name="connsiteY0" fmla="*/ 8546 h 145278"/>
              <a:gd name="connsiteX1" fmla="*/ 76912 w 290557"/>
              <a:gd name="connsiteY1" fmla="*/ 145278 h 145278"/>
              <a:gd name="connsiteX2" fmla="*/ 213645 w 290557"/>
              <a:gd name="connsiteY2" fmla="*/ 145278 h 145278"/>
              <a:gd name="connsiteX3" fmla="*/ 290557 w 290557"/>
              <a:gd name="connsiteY3" fmla="*/ 0 h 145278"/>
              <a:gd name="connsiteX4" fmla="*/ 0 w 290557"/>
              <a:gd name="connsiteY4" fmla="*/ 8546 h 145278"/>
              <a:gd name="connsiteX0" fmla="*/ 0 w 290557"/>
              <a:gd name="connsiteY0" fmla="*/ 0 h 145278"/>
              <a:gd name="connsiteX1" fmla="*/ 76912 w 290557"/>
              <a:gd name="connsiteY1" fmla="*/ 145278 h 145278"/>
              <a:gd name="connsiteX2" fmla="*/ 213645 w 290557"/>
              <a:gd name="connsiteY2" fmla="*/ 145278 h 145278"/>
              <a:gd name="connsiteX3" fmla="*/ 290557 w 290557"/>
              <a:gd name="connsiteY3" fmla="*/ 0 h 145278"/>
              <a:gd name="connsiteX4" fmla="*/ 0 w 290557"/>
              <a:gd name="connsiteY4" fmla="*/ 0 h 145278"/>
              <a:gd name="connsiteX0" fmla="*/ 0 w 296091"/>
              <a:gd name="connsiteY0" fmla="*/ 0 h 145278"/>
              <a:gd name="connsiteX1" fmla="*/ 76912 w 296091"/>
              <a:gd name="connsiteY1" fmla="*/ 145278 h 145278"/>
              <a:gd name="connsiteX2" fmla="*/ 213645 w 296091"/>
              <a:gd name="connsiteY2" fmla="*/ 145278 h 145278"/>
              <a:gd name="connsiteX3" fmla="*/ 296091 w 296091"/>
              <a:gd name="connsiteY3" fmla="*/ 0 h 145278"/>
              <a:gd name="connsiteX4" fmla="*/ 0 w 296091"/>
              <a:gd name="connsiteY4" fmla="*/ 0 h 145278"/>
              <a:gd name="connsiteX0" fmla="*/ 0 w 296091"/>
              <a:gd name="connsiteY0" fmla="*/ 0 h 145278"/>
              <a:gd name="connsiteX1" fmla="*/ 76912 w 296091"/>
              <a:gd name="connsiteY1" fmla="*/ 145278 h 145278"/>
              <a:gd name="connsiteX2" fmla="*/ 222067 w 296091"/>
              <a:gd name="connsiteY2" fmla="*/ 143933 h 145278"/>
              <a:gd name="connsiteX3" fmla="*/ 296091 w 296091"/>
              <a:gd name="connsiteY3" fmla="*/ 0 h 145278"/>
              <a:gd name="connsiteX4" fmla="*/ 0 w 296091"/>
              <a:gd name="connsiteY4" fmla="*/ 0 h 145278"/>
              <a:gd name="connsiteX0" fmla="*/ 0 w 296091"/>
              <a:gd name="connsiteY0" fmla="*/ 0 h 143933"/>
              <a:gd name="connsiteX1" fmla="*/ 74022 w 296091"/>
              <a:gd name="connsiteY1" fmla="*/ 143933 h 143933"/>
              <a:gd name="connsiteX2" fmla="*/ 222067 w 296091"/>
              <a:gd name="connsiteY2" fmla="*/ 143933 h 143933"/>
              <a:gd name="connsiteX3" fmla="*/ 296091 w 296091"/>
              <a:gd name="connsiteY3" fmla="*/ 0 h 143933"/>
              <a:gd name="connsiteX4" fmla="*/ 0 w 296091"/>
              <a:gd name="connsiteY4" fmla="*/ 0 h 14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091" h="143933">
                <a:moveTo>
                  <a:pt x="0" y="0"/>
                </a:moveTo>
                <a:lnTo>
                  <a:pt x="74022" y="143933"/>
                </a:lnTo>
                <a:lnTo>
                  <a:pt x="222067" y="143933"/>
                </a:lnTo>
                <a:lnTo>
                  <a:pt x="29609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0" name="Text Box 263"/>
          <p:cNvSpPr txBox="1">
            <a:spLocks noChangeArrowheads="1"/>
          </p:cNvSpPr>
          <p:nvPr/>
        </p:nvSpPr>
        <p:spPr bwMode="auto">
          <a:xfrm rot="10800000" flipH="1" flipV="1">
            <a:off x="170091" y="2837286"/>
            <a:ext cx="2276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572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600"/>
              </a:lnSpc>
            </a:pPr>
            <a:r>
              <a:rPr lang="en-US" sz="700" dirty="0"/>
              <a:t>31</a:t>
            </a:r>
          </a:p>
          <a:p>
            <a:pPr algn="ctr" eaLnBrk="1" hangingPunct="1">
              <a:lnSpc>
                <a:spcPts val="600"/>
              </a:lnSpc>
            </a:pPr>
            <a:r>
              <a:rPr lang="en-US" sz="700" dirty="0"/>
              <a:t>30</a:t>
            </a:r>
          </a:p>
          <a:p>
            <a:pPr algn="ctr" eaLnBrk="1" hangingPunct="1">
              <a:lnSpc>
                <a:spcPts val="600"/>
              </a:lnSpc>
            </a:pPr>
            <a:r>
              <a:rPr lang="en-US" sz="700" b="1" dirty="0"/>
              <a:t>…</a:t>
            </a:r>
          </a:p>
          <a:p>
            <a:pPr algn="ctr" eaLnBrk="1" hangingPunct="1">
              <a:lnSpc>
                <a:spcPts val="600"/>
              </a:lnSpc>
            </a:pPr>
            <a:endParaRPr lang="en-US" sz="700" dirty="0"/>
          </a:p>
          <a:p>
            <a:pPr algn="ctr" eaLnBrk="1" hangingPunct="1">
              <a:lnSpc>
                <a:spcPts val="600"/>
              </a:lnSpc>
            </a:pPr>
            <a:r>
              <a:rPr lang="en-US" sz="700" dirty="0"/>
              <a:t>2</a:t>
            </a:r>
          </a:p>
          <a:p>
            <a:pPr algn="ctr" eaLnBrk="1" hangingPunct="1">
              <a:lnSpc>
                <a:spcPts val="600"/>
              </a:lnSpc>
            </a:pPr>
            <a:r>
              <a:rPr lang="en-US" sz="700" dirty="0"/>
              <a:t>1</a:t>
            </a:r>
          </a:p>
          <a:p>
            <a:pPr algn="ctr" eaLnBrk="1" hangingPunct="1">
              <a:lnSpc>
                <a:spcPts val="600"/>
              </a:lnSpc>
            </a:pPr>
            <a:r>
              <a:rPr lang="en-US" sz="700" dirty="0"/>
              <a:t>0</a:t>
            </a:r>
          </a:p>
        </p:txBody>
      </p:sp>
      <p:cxnSp>
        <p:nvCxnSpPr>
          <p:cNvPr id="501" name="Straight Connector 500"/>
          <p:cNvCxnSpPr/>
          <p:nvPr/>
        </p:nvCxnSpPr>
        <p:spPr>
          <a:xfrm>
            <a:off x="853146" y="3138068"/>
            <a:ext cx="531265" cy="0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/>
          <p:cNvCxnSpPr>
            <a:stCxn id="496" idx="3"/>
          </p:cNvCxnSpPr>
          <p:nvPr/>
        </p:nvCxnSpPr>
        <p:spPr>
          <a:xfrm>
            <a:off x="1004935" y="3194989"/>
            <a:ext cx="379476" cy="0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>
            <a:stCxn id="495" idx="3"/>
          </p:cNvCxnSpPr>
          <p:nvPr/>
        </p:nvCxnSpPr>
        <p:spPr>
          <a:xfrm>
            <a:off x="1080830" y="3251911"/>
            <a:ext cx="303581" cy="1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>
            <a:stCxn id="494" idx="3"/>
          </p:cNvCxnSpPr>
          <p:nvPr/>
        </p:nvCxnSpPr>
        <p:spPr>
          <a:xfrm>
            <a:off x="1156725" y="3308832"/>
            <a:ext cx="227686" cy="0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tangle 230"/>
          <p:cNvSpPr>
            <a:spLocks noChangeArrowheads="1"/>
          </p:cNvSpPr>
          <p:nvPr/>
        </p:nvSpPr>
        <p:spPr bwMode="auto">
          <a:xfrm flipV="1">
            <a:off x="1384411" y="2853462"/>
            <a:ext cx="758950" cy="7399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07" name="Rectangle 230"/>
          <p:cNvSpPr>
            <a:spLocks noChangeArrowheads="1"/>
          </p:cNvSpPr>
          <p:nvPr/>
        </p:nvSpPr>
        <p:spPr bwMode="auto">
          <a:xfrm flipV="1">
            <a:off x="1839781" y="3138069"/>
            <a:ext cx="151790" cy="1707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511" name="Straight Connector 510"/>
          <p:cNvCxnSpPr/>
          <p:nvPr/>
        </p:nvCxnSpPr>
        <p:spPr>
          <a:xfrm>
            <a:off x="1991571" y="3194989"/>
            <a:ext cx="379475" cy="0"/>
          </a:xfrm>
          <a:prstGeom prst="line">
            <a:avLst/>
          </a:prstGeom>
          <a:ln w="9525">
            <a:solidFill>
              <a:srgbClr val="0066FF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>
          <a:xfrm>
            <a:off x="1991571" y="3251911"/>
            <a:ext cx="531265" cy="0"/>
          </a:xfrm>
          <a:prstGeom prst="line">
            <a:avLst/>
          </a:prstGeom>
          <a:ln w="9525">
            <a:solidFill>
              <a:srgbClr val="00CC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 Box 263"/>
          <p:cNvSpPr txBox="1">
            <a:spLocks noChangeArrowheads="1"/>
          </p:cNvSpPr>
          <p:nvPr/>
        </p:nvSpPr>
        <p:spPr bwMode="auto">
          <a:xfrm rot="10800000" flipH="1" flipV="1">
            <a:off x="1612096" y="3109791"/>
            <a:ext cx="227685" cy="22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8288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700" dirty="0"/>
              <a:t>C1</a:t>
            </a:r>
          </a:p>
        </p:txBody>
      </p:sp>
      <p:sp>
        <p:nvSpPr>
          <p:cNvPr id="518" name="Text Box 372"/>
          <p:cNvSpPr txBox="1">
            <a:spLocks noChangeArrowheads="1"/>
          </p:cNvSpPr>
          <p:nvPr/>
        </p:nvSpPr>
        <p:spPr bwMode="auto">
          <a:xfrm rot="5400000">
            <a:off x="1221385" y="3096492"/>
            <a:ext cx="62613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900" b="1" i="1" dirty="0"/>
              <a:t>CTR_1</a:t>
            </a:r>
          </a:p>
        </p:txBody>
      </p:sp>
      <p:cxnSp>
        <p:nvCxnSpPr>
          <p:cNvPr id="520" name="Straight Connector 519"/>
          <p:cNvCxnSpPr/>
          <p:nvPr/>
        </p:nvCxnSpPr>
        <p:spPr>
          <a:xfrm flipV="1">
            <a:off x="1687991" y="2682698"/>
            <a:ext cx="0" cy="170764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 flipV="1">
            <a:off x="1763886" y="2682698"/>
            <a:ext cx="0" cy="170764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>
          <a:xfrm flipV="1">
            <a:off x="1839781" y="2682698"/>
            <a:ext cx="0" cy="170764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6" name="Group 565"/>
          <p:cNvGrpSpPr/>
          <p:nvPr/>
        </p:nvGrpSpPr>
        <p:grpSpPr>
          <a:xfrm>
            <a:off x="2750521" y="2682698"/>
            <a:ext cx="1669691" cy="910741"/>
            <a:chOff x="2750520" y="6768381"/>
            <a:chExt cx="1669691" cy="1214321"/>
          </a:xfrm>
        </p:grpSpPr>
        <p:sp>
          <p:nvSpPr>
            <p:cNvPr id="567" name="Rectangle 230"/>
            <p:cNvSpPr>
              <a:spLocks noChangeArrowheads="1"/>
            </p:cNvSpPr>
            <p:nvPr/>
          </p:nvSpPr>
          <p:spPr bwMode="auto">
            <a:xfrm flipV="1">
              <a:off x="3433575" y="7223752"/>
              <a:ext cx="303579" cy="758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99" name="Rectangle 230"/>
            <p:cNvSpPr>
              <a:spLocks noChangeArrowheads="1"/>
            </p:cNvSpPr>
            <p:nvPr/>
          </p:nvSpPr>
          <p:spPr bwMode="auto">
            <a:xfrm flipV="1">
              <a:off x="3357680" y="7147857"/>
              <a:ext cx="303579" cy="758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00" name="Rectangle 230"/>
            <p:cNvSpPr>
              <a:spLocks noChangeArrowheads="1"/>
            </p:cNvSpPr>
            <p:nvPr/>
          </p:nvSpPr>
          <p:spPr bwMode="auto">
            <a:xfrm flipV="1">
              <a:off x="3281785" y="7071962"/>
              <a:ext cx="303579" cy="758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01" name="Rectangle 230"/>
            <p:cNvSpPr>
              <a:spLocks noChangeArrowheads="1"/>
            </p:cNvSpPr>
            <p:nvPr/>
          </p:nvSpPr>
          <p:spPr bwMode="auto">
            <a:xfrm flipV="1">
              <a:off x="3205891" y="6996067"/>
              <a:ext cx="303579" cy="758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702" name="Group 701"/>
            <p:cNvGrpSpPr/>
            <p:nvPr/>
          </p:nvGrpSpPr>
          <p:grpSpPr>
            <a:xfrm>
              <a:off x="2978206" y="7147857"/>
              <a:ext cx="303580" cy="455370"/>
              <a:chOff x="1232620" y="3049525"/>
              <a:chExt cx="75895" cy="455370"/>
            </a:xfrm>
          </p:grpSpPr>
          <p:cxnSp>
            <p:nvCxnSpPr>
              <p:cNvPr id="712" name="Straight Connector 711"/>
              <p:cNvCxnSpPr/>
              <p:nvPr/>
            </p:nvCxnSpPr>
            <p:spPr>
              <a:xfrm>
                <a:off x="1232620" y="3504895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/>
              <p:cNvCxnSpPr/>
              <p:nvPr/>
            </p:nvCxnSpPr>
            <p:spPr>
              <a:xfrm>
                <a:off x="1232620" y="3353105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/>
              <p:cNvCxnSpPr/>
              <p:nvPr/>
            </p:nvCxnSpPr>
            <p:spPr>
              <a:xfrm>
                <a:off x="1232620" y="3049525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Connector 714"/>
              <p:cNvCxnSpPr/>
              <p:nvPr/>
            </p:nvCxnSpPr>
            <p:spPr>
              <a:xfrm>
                <a:off x="1232620" y="3125420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715"/>
              <p:cNvCxnSpPr/>
              <p:nvPr/>
            </p:nvCxnSpPr>
            <p:spPr>
              <a:xfrm>
                <a:off x="1232620" y="3429000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3" name="Freeform 702"/>
            <p:cNvSpPr/>
            <p:nvPr/>
          </p:nvSpPr>
          <p:spPr>
            <a:xfrm rot="16200000">
              <a:off x="3054101" y="7299646"/>
              <a:ext cx="607160" cy="151792"/>
            </a:xfrm>
            <a:custGeom>
              <a:avLst/>
              <a:gdLst>
                <a:gd name="connsiteX0" fmla="*/ 0 w 290557"/>
                <a:gd name="connsiteY0" fmla="*/ 8546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8546 h 145278"/>
                <a:gd name="connsiteX0" fmla="*/ 0 w 290557"/>
                <a:gd name="connsiteY0" fmla="*/ 0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13645 w 296091"/>
                <a:gd name="connsiteY2" fmla="*/ 145278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22067 w 296091"/>
                <a:gd name="connsiteY2" fmla="*/ 143933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3933"/>
                <a:gd name="connsiteX1" fmla="*/ 74022 w 296091"/>
                <a:gd name="connsiteY1" fmla="*/ 143933 h 143933"/>
                <a:gd name="connsiteX2" fmla="*/ 222067 w 296091"/>
                <a:gd name="connsiteY2" fmla="*/ 143933 h 143933"/>
                <a:gd name="connsiteX3" fmla="*/ 296091 w 296091"/>
                <a:gd name="connsiteY3" fmla="*/ 0 h 143933"/>
                <a:gd name="connsiteX4" fmla="*/ 0 w 296091"/>
                <a:gd name="connsiteY4" fmla="*/ 0 h 1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091" h="143933">
                  <a:moveTo>
                    <a:pt x="0" y="0"/>
                  </a:moveTo>
                  <a:lnTo>
                    <a:pt x="74022" y="143933"/>
                  </a:lnTo>
                  <a:lnTo>
                    <a:pt x="222067" y="143933"/>
                  </a:lnTo>
                  <a:lnTo>
                    <a:pt x="29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04" name="Text Box 263"/>
            <p:cNvSpPr txBox="1">
              <a:spLocks noChangeArrowheads="1"/>
            </p:cNvSpPr>
            <p:nvPr/>
          </p:nvSpPr>
          <p:spPr bwMode="auto">
            <a:xfrm rot="10800000" flipH="1" flipV="1">
              <a:off x="2750520" y="6974500"/>
              <a:ext cx="227685" cy="77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4572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31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30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b="1" dirty="0"/>
                <a:t>…</a:t>
              </a:r>
            </a:p>
            <a:p>
              <a:pPr algn="ctr" eaLnBrk="1" hangingPunct="1">
                <a:lnSpc>
                  <a:spcPts val="600"/>
                </a:lnSpc>
              </a:pPr>
              <a:endParaRPr lang="en-US" sz="700" dirty="0"/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2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1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0</a:t>
              </a:r>
            </a:p>
          </p:txBody>
        </p:sp>
        <p:cxnSp>
          <p:nvCxnSpPr>
            <p:cNvPr id="705" name="Straight Connector 704"/>
            <p:cNvCxnSpPr/>
            <p:nvPr/>
          </p:nvCxnSpPr>
          <p:spPr>
            <a:xfrm>
              <a:off x="3433575" y="7375539"/>
              <a:ext cx="531265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/>
            <p:cNvCxnSpPr>
              <a:stCxn id="700" idx="3"/>
            </p:cNvCxnSpPr>
            <p:nvPr/>
          </p:nvCxnSpPr>
          <p:spPr>
            <a:xfrm>
              <a:off x="3585364" y="7451437"/>
              <a:ext cx="379476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/>
            <p:cNvCxnSpPr>
              <a:stCxn id="699" idx="3"/>
            </p:cNvCxnSpPr>
            <p:nvPr/>
          </p:nvCxnSpPr>
          <p:spPr>
            <a:xfrm>
              <a:off x="3661259" y="7527332"/>
              <a:ext cx="303581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Connector 707"/>
            <p:cNvCxnSpPr>
              <a:stCxn id="567" idx="3"/>
            </p:cNvCxnSpPr>
            <p:nvPr/>
          </p:nvCxnSpPr>
          <p:spPr>
            <a:xfrm>
              <a:off x="3737154" y="7603227"/>
              <a:ext cx="227686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" name="Rectangle 230"/>
            <p:cNvSpPr>
              <a:spLocks noChangeArrowheads="1"/>
            </p:cNvSpPr>
            <p:nvPr/>
          </p:nvSpPr>
          <p:spPr bwMode="auto">
            <a:xfrm flipV="1">
              <a:off x="3964841" y="6996065"/>
              <a:ext cx="455370" cy="986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0" name="Text Box 372"/>
            <p:cNvSpPr txBox="1">
              <a:spLocks noChangeArrowheads="1"/>
            </p:cNvSpPr>
            <p:nvPr/>
          </p:nvSpPr>
          <p:spPr bwMode="auto">
            <a:xfrm>
              <a:off x="3964839" y="7375540"/>
              <a:ext cx="455370" cy="3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1" i="1" dirty="0"/>
                <a:t>LUT_1</a:t>
              </a:r>
            </a:p>
          </p:txBody>
        </p:sp>
        <p:cxnSp>
          <p:nvCxnSpPr>
            <p:cNvPr id="711" name="Straight Connector 710"/>
            <p:cNvCxnSpPr/>
            <p:nvPr/>
          </p:nvCxnSpPr>
          <p:spPr>
            <a:xfrm flipV="1">
              <a:off x="4192525" y="6768381"/>
              <a:ext cx="0" cy="227685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" name="Group 716"/>
          <p:cNvGrpSpPr/>
          <p:nvPr/>
        </p:nvGrpSpPr>
        <p:grpSpPr>
          <a:xfrm>
            <a:off x="4647895" y="2682698"/>
            <a:ext cx="1669690" cy="910741"/>
            <a:chOff x="4647895" y="6768380"/>
            <a:chExt cx="1669690" cy="1214321"/>
          </a:xfrm>
        </p:grpSpPr>
        <p:sp>
          <p:nvSpPr>
            <p:cNvPr id="718" name="Rectangle 230"/>
            <p:cNvSpPr>
              <a:spLocks noChangeArrowheads="1"/>
            </p:cNvSpPr>
            <p:nvPr/>
          </p:nvSpPr>
          <p:spPr bwMode="auto">
            <a:xfrm flipV="1">
              <a:off x="5330950" y="7223751"/>
              <a:ext cx="303579" cy="758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72" name="Rectangle 230"/>
            <p:cNvSpPr>
              <a:spLocks noChangeArrowheads="1"/>
            </p:cNvSpPr>
            <p:nvPr/>
          </p:nvSpPr>
          <p:spPr bwMode="auto">
            <a:xfrm flipV="1">
              <a:off x="5255055" y="7147856"/>
              <a:ext cx="303579" cy="758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73" name="Rectangle 230"/>
            <p:cNvSpPr>
              <a:spLocks noChangeArrowheads="1"/>
            </p:cNvSpPr>
            <p:nvPr/>
          </p:nvSpPr>
          <p:spPr bwMode="auto">
            <a:xfrm flipV="1">
              <a:off x="5179160" y="7071961"/>
              <a:ext cx="303579" cy="758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74" name="Rectangle 230"/>
            <p:cNvSpPr>
              <a:spLocks noChangeArrowheads="1"/>
            </p:cNvSpPr>
            <p:nvPr/>
          </p:nvSpPr>
          <p:spPr bwMode="auto">
            <a:xfrm flipV="1">
              <a:off x="5103266" y="6996066"/>
              <a:ext cx="303579" cy="758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775" name="Group 774"/>
            <p:cNvGrpSpPr/>
            <p:nvPr/>
          </p:nvGrpSpPr>
          <p:grpSpPr>
            <a:xfrm>
              <a:off x="4875581" y="7147856"/>
              <a:ext cx="303580" cy="455370"/>
              <a:chOff x="1232620" y="3049525"/>
              <a:chExt cx="75895" cy="455370"/>
            </a:xfrm>
          </p:grpSpPr>
          <p:cxnSp>
            <p:nvCxnSpPr>
              <p:cNvPr id="787" name="Straight Connector 786"/>
              <p:cNvCxnSpPr/>
              <p:nvPr/>
            </p:nvCxnSpPr>
            <p:spPr>
              <a:xfrm>
                <a:off x="1232620" y="3504895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8" name="Straight Connector 787"/>
              <p:cNvCxnSpPr/>
              <p:nvPr/>
            </p:nvCxnSpPr>
            <p:spPr>
              <a:xfrm>
                <a:off x="1232620" y="3353105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Connector 788"/>
              <p:cNvCxnSpPr/>
              <p:nvPr/>
            </p:nvCxnSpPr>
            <p:spPr>
              <a:xfrm>
                <a:off x="1232620" y="3049525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0" name="Straight Connector 789"/>
              <p:cNvCxnSpPr/>
              <p:nvPr/>
            </p:nvCxnSpPr>
            <p:spPr>
              <a:xfrm>
                <a:off x="1232620" y="3125420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Straight Connector 790"/>
              <p:cNvCxnSpPr/>
              <p:nvPr/>
            </p:nvCxnSpPr>
            <p:spPr>
              <a:xfrm>
                <a:off x="1232620" y="3429000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6" name="Freeform 775"/>
            <p:cNvSpPr/>
            <p:nvPr/>
          </p:nvSpPr>
          <p:spPr>
            <a:xfrm rot="16200000">
              <a:off x="4951476" y="7299644"/>
              <a:ext cx="607160" cy="151792"/>
            </a:xfrm>
            <a:custGeom>
              <a:avLst/>
              <a:gdLst>
                <a:gd name="connsiteX0" fmla="*/ 0 w 290557"/>
                <a:gd name="connsiteY0" fmla="*/ 8546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8546 h 145278"/>
                <a:gd name="connsiteX0" fmla="*/ 0 w 290557"/>
                <a:gd name="connsiteY0" fmla="*/ 0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13645 w 296091"/>
                <a:gd name="connsiteY2" fmla="*/ 145278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22067 w 296091"/>
                <a:gd name="connsiteY2" fmla="*/ 143933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3933"/>
                <a:gd name="connsiteX1" fmla="*/ 74022 w 296091"/>
                <a:gd name="connsiteY1" fmla="*/ 143933 h 143933"/>
                <a:gd name="connsiteX2" fmla="*/ 222067 w 296091"/>
                <a:gd name="connsiteY2" fmla="*/ 143933 h 143933"/>
                <a:gd name="connsiteX3" fmla="*/ 296091 w 296091"/>
                <a:gd name="connsiteY3" fmla="*/ 0 h 143933"/>
                <a:gd name="connsiteX4" fmla="*/ 0 w 296091"/>
                <a:gd name="connsiteY4" fmla="*/ 0 h 1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091" h="143933">
                  <a:moveTo>
                    <a:pt x="0" y="0"/>
                  </a:moveTo>
                  <a:lnTo>
                    <a:pt x="74022" y="143933"/>
                  </a:lnTo>
                  <a:lnTo>
                    <a:pt x="222067" y="143933"/>
                  </a:lnTo>
                  <a:lnTo>
                    <a:pt x="29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77" name="Text Box 263"/>
            <p:cNvSpPr txBox="1">
              <a:spLocks noChangeArrowheads="1"/>
            </p:cNvSpPr>
            <p:nvPr/>
          </p:nvSpPr>
          <p:spPr bwMode="auto">
            <a:xfrm rot="10800000" flipH="1" flipV="1">
              <a:off x="4647895" y="6974499"/>
              <a:ext cx="227685" cy="77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4572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31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30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b="1" dirty="0"/>
                <a:t>…</a:t>
              </a:r>
            </a:p>
            <a:p>
              <a:pPr algn="ctr" eaLnBrk="1" hangingPunct="1">
                <a:lnSpc>
                  <a:spcPts val="600"/>
                </a:lnSpc>
              </a:pPr>
              <a:endParaRPr lang="en-US" sz="700" dirty="0"/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2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1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0</a:t>
              </a:r>
            </a:p>
          </p:txBody>
        </p:sp>
        <p:cxnSp>
          <p:nvCxnSpPr>
            <p:cNvPr id="778" name="Straight Connector 777"/>
            <p:cNvCxnSpPr/>
            <p:nvPr/>
          </p:nvCxnSpPr>
          <p:spPr>
            <a:xfrm>
              <a:off x="5330950" y="7375541"/>
              <a:ext cx="531265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Straight Connector 778"/>
            <p:cNvCxnSpPr>
              <a:stCxn id="773" idx="3"/>
            </p:cNvCxnSpPr>
            <p:nvPr/>
          </p:nvCxnSpPr>
          <p:spPr>
            <a:xfrm>
              <a:off x="5482739" y="7451436"/>
              <a:ext cx="379476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Straight Connector 779"/>
            <p:cNvCxnSpPr>
              <a:stCxn id="772" idx="3"/>
            </p:cNvCxnSpPr>
            <p:nvPr/>
          </p:nvCxnSpPr>
          <p:spPr>
            <a:xfrm>
              <a:off x="5558634" y="7527331"/>
              <a:ext cx="303581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/>
            <p:cNvCxnSpPr>
              <a:stCxn id="718" idx="3"/>
            </p:cNvCxnSpPr>
            <p:nvPr/>
          </p:nvCxnSpPr>
          <p:spPr>
            <a:xfrm>
              <a:off x="5634529" y="7603226"/>
              <a:ext cx="227686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2" name="Rectangle 230"/>
            <p:cNvSpPr>
              <a:spLocks noChangeArrowheads="1"/>
            </p:cNvSpPr>
            <p:nvPr/>
          </p:nvSpPr>
          <p:spPr bwMode="auto">
            <a:xfrm flipV="1">
              <a:off x="5862215" y="6996065"/>
              <a:ext cx="455370" cy="986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83" name="Text Box 372"/>
            <p:cNvSpPr txBox="1">
              <a:spLocks noChangeArrowheads="1"/>
            </p:cNvSpPr>
            <p:nvPr/>
          </p:nvSpPr>
          <p:spPr bwMode="auto">
            <a:xfrm>
              <a:off x="5862215" y="7375540"/>
              <a:ext cx="455370" cy="3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1" i="1" dirty="0"/>
                <a:t>FSM_1</a:t>
              </a:r>
            </a:p>
          </p:txBody>
        </p:sp>
        <p:cxnSp>
          <p:nvCxnSpPr>
            <p:cNvPr id="784" name="Straight Connector 783"/>
            <p:cNvCxnSpPr/>
            <p:nvPr/>
          </p:nvCxnSpPr>
          <p:spPr>
            <a:xfrm flipV="1">
              <a:off x="6014005" y="6768380"/>
              <a:ext cx="0" cy="227685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/>
            <p:cNvCxnSpPr/>
            <p:nvPr/>
          </p:nvCxnSpPr>
          <p:spPr>
            <a:xfrm flipV="1">
              <a:off x="6089900" y="6768380"/>
              <a:ext cx="0" cy="227685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/>
            <p:cNvCxnSpPr/>
            <p:nvPr/>
          </p:nvCxnSpPr>
          <p:spPr>
            <a:xfrm flipV="1">
              <a:off x="6165795" y="6768380"/>
              <a:ext cx="0" cy="227685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3" name="Rectangle 230"/>
          <p:cNvSpPr>
            <a:spLocks noChangeArrowheads="1"/>
          </p:cNvSpPr>
          <p:nvPr/>
        </p:nvSpPr>
        <p:spPr bwMode="auto">
          <a:xfrm flipV="1">
            <a:off x="853146" y="1885801"/>
            <a:ext cx="303579" cy="569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4" name="Rectangle 230"/>
          <p:cNvSpPr>
            <a:spLocks noChangeArrowheads="1"/>
          </p:cNvSpPr>
          <p:nvPr/>
        </p:nvSpPr>
        <p:spPr bwMode="auto">
          <a:xfrm flipV="1">
            <a:off x="777251" y="1828879"/>
            <a:ext cx="303579" cy="569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5" name="Rectangle 230"/>
          <p:cNvSpPr>
            <a:spLocks noChangeArrowheads="1"/>
          </p:cNvSpPr>
          <p:nvPr/>
        </p:nvSpPr>
        <p:spPr bwMode="auto">
          <a:xfrm flipV="1">
            <a:off x="701356" y="1771958"/>
            <a:ext cx="303579" cy="569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96" name="Rectangle 230"/>
          <p:cNvSpPr>
            <a:spLocks noChangeArrowheads="1"/>
          </p:cNvSpPr>
          <p:nvPr/>
        </p:nvSpPr>
        <p:spPr bwMode="auto">
          <a:xfrm flipV="1">
            <a:off x="625462" y="1715037"/>
            <a:ext cx="303579" cy="569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797" name="Group 796"/>
          <p:cNvGrpSpPr/>
          <p:nvPr/>
        </p:nvGrpSpPr>
        <p:grpSpPr>
          <a:xfrm>
            <a:off x="397777" y="1828879"/>
            <a:ext cx="303580" cy="341528"/>
            <a:chOff x="1232620" y="3049525"/>
            <a:chExt cx="75895" cy="455370"/>
          </a:xfrm>
        </p:grpSpPr>
        <p:cxnSp>
          <p:nvCxnSpPr>
            <p:cNvPr id="821" name="Straight Connector 820"/>
            <p:cNvCxnSpPr/>
            <p:nvPr/>
          </p:nvCxnSpPr>
          <p:spPr>
            <a:xfrm>
              <a:off x="1232620" y="3504895"/>
              <a:ext cx="7589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Connector 821"/>
            <p:cNvCxnSpPr/>
            <p:nvPr/>
          </p:nvCxnSpPr>
          <p:spPr>
            <a:xfrm>
              <a:off x="1232620" y="3353105"/>
              <a:ext cx="7589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/>
            <p:cNvCxnSpPr/>
            <p:nvPr/>
          </p:nvCxnSpPr>
          <p:spPr>
            <a:xfrm>
              <a:off x="1232620" y="3049525"/>
              <a:ext cx="7589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/>
            <p:cNvCxnSpPr/>
            <p:nvPr/>
          </p:nvCxnSpPr>
          <p:spPr>
            <a:xfrm>
              <a:off x="1232620" y="3125420"/>
              <a:ext cx="7589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/>
            <p:cNvCxnSpPr/>
            <p:nvPr/>
          </p:nvCxnSpPr>
          <p:spPr>
            <a:xfrm>
              <a:off x="1232620" y="3429000"/>
              <a:ext cx="7589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8" name="Freeform 797"/>
          <p:cNvSpPr/>
          <p:nvPr/>
        </p:nvSpPr>
        <p:spPr>
          <a:xfrm rot="16200000">
            <a:off x="549567" y="1923747"/>
            <a:ext cx="455370" cy="151792"/>
          </a:xfrm>
          <a:custGeom>
            <a:avLst/>
            <a:gdLst>
              <a:gd name="connsiteX0" fmla="*/ 0 w 290557"/>
              <a:gd name="connsiteY0" fmla="*/ 8546 h 145278"/>
              <a:gd name="connsiteX1" fmla="*/ 76912 w 290557"/>
              <a:gd name="connsiteY1" fmla="*/ 145278 h 145278"/>
              <a:gd name="connsiteX2" fmla="*/ 213645 w 290557"/>
              <a:gd name="connsiteY2" fmla="*/ 145278 h 145278"/>
              <a:gd name="connsiteX3" fmla="*/ 290557 w 290557"/>
              <a:gd name="connsiteY3" fmla="*/ 0 h 145278"/>
              <a:gd name="connsiteX4" fmla="*/ 0 w 290557"/>
              <a:gd name="connsiteY4" fmla="*/ 8546 h 145278"/>
              <a:gd name="connsiteX0" fmla="*/ 0 w 290557"/>
              <a:gd name="connsiteY0" fmla="*/ 0 h 145278"/>
              <a:gd name="connsiteX1" fmla="*/ 76912 w 290557"/>
              <a:gd name="connsiteY1" fmla="*/ 145278 h 145278"/>
              <a:gd name="connsiteX2" fmla="*/ 213645 w 290557"/>
              <a:gd name="connsiteY2" fmla="*/ 145278 h 145278"/>
              <a:gd name="connsiteX3" fmla="*/ 290557 w 290557"/>
              <a:gd name="connsiteY3" fmla="*/ 0 h 145278"/>
              <a:gd name="connsiteX4" fmla="*/ 0 w 290557"/>
              <a:gd name="connsiteY4" fmla="*/ 0 h 145278"/>
              <a:gd name="connsiteX0" fmla="*/ 0 w 296091"/>
              <a:gd name="connsiteY0" fmla="*/ 0 h 145278"/>
              <a:gd name="connsiteX1" fmla="*/ 76912 w 296091"/>
              <a:gd name="connsiteY1" fmla="*/ 145278 h 145278"/>
              <a:gd name="connsiteX2" fmla="*/ 213645 w 296091"/>
              <a:gd name="connsiteY2" fmla="*/ 145278 h 145278"/>
              <a:gd name="connsiteX3" fmla="*/ 296091 w 296091"/>
              <a:gd name="connsiteY3" fmla="*/ 0 h 145278"/>
              <a:gd name="connsiteX4" fmla="*/ 0 w 296091"/>
              <a:gd name="connsiteY4" fmla="*/ 0 h 145278"/>
              <a:gd name="connsiteX0" fmla="*/ 0 w 296091"/>
              <a:gd name="connsiteY0" fmla="*/ 0 h 145278"/>
              <a:gd name="connsiteX1" fmla="*/ 76912 w 296091"/>
              <a:gd name="connsiteY1" fmla="*/ 145278 h 145278"/>
              <a:gd name="connsiteX2" fmla="*/ 222067 w 296091"/>
              <a:gd name="connsiteY2" fmla="*/ 143933 h 145278"/>
              <a:gd name="connsiteX3" fmla="*/ 296091 w 296091"/>
              <a:gd name="connsiteY3" fmla="*/ 0 h 145278"/>
              <a:gd name="connsiteX4" fmla="*/ 0 w 296091"/>
              <a:gd name="connsiteY4" fmla="*/ 0 h 145278"/>
              <a:gd name="connsiteX0" fmla="*/ 0 w 296091"/>
              <a:gd name="connsiteY0" fmla="*/ 0 h 143933"/>
              <a:gd name="connsiteX1" fmla="*/ 74022 w 296091"/>
              <a:gd name="connsiteY1" fmla="*/ 143933 h 143933"/>
              <a:gd name="connsiteX2" fmla="*/ 222067 w 296091"/>
              <a:gd name="connsiteY2" fmla="*/ 143933 h 143933"/>
              <a:gd name="connsiteX3" fmla="*/ 296091 w 296091"/>
              <a:gd name="connsiteY3" fmla="*/ 0 h 143933"/>
              <a:gd name="connsiteX4" fmla="*/ 0 w 296091"/>
              <a:gd name="connsiteY4" fmla="*/ 0 h 14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091" h="143933">
                <a:moveTo>
                  <a:pt x="0" y="0"/>
                </a:moveTo>
                <a:lnTo>
                  <a:pt x="74022" y="143933"/>
                </a:lnTo>
                <a:lnTo>
                  <a:pt x="222067" y="143933"/>
                </a:lnTo>
                <a:lnTo>
                  <a:pt x="29609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99" name="Text Box 263"/>
          <p:cNvSpPr txBox="1">
            <a:spLocks noChangeArrowheads="1"/>
          </p:cNvSpPr>
          <p:nvPr/>
        </p:nvSpPr>
        <p:spPr bwMode="auto">
          <a:xfrm rot="10800000" flipH="1" flipV="1">
            <a:off x="170091" y="1698861"/>
            <a:ext cx="2276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572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600"/>
              </a:lnSpc>
            </a:pPr>
            <a:r>
              <a:rPr lang="en-US" sz="700" dirty="0"/>
              <a:t>31</a:t>
            </a:r>
          </a:p>
          <a:p>
            <a:pPr algn="ctr" eaLnBrk="1" hangingPunct="1">
              <a:lnSpc>
                <a:spcPts val="600"/>
              </a:lnSpc>
            </a:pPr>
            <a:r>
              <a:rPr lang="en-US" sz="700" dirty="0"/>
              <a:t>30</a:t>
            </a:r>
          </a:p>
          <a:p>
            <a:pPr algn="ctr" eaLnBrk="1" hangingPunct="1">
              <a:lnSpc>
                <a:spcPts val="600"/>
              </a:lnSpc>
            </a:pPr>
            <a:r>
              <a:rPr lang="en-US" sz="700" b="1" dirty="0"/>
              <a:t>…</a:t>
            </a:r>
          </a:p>
          <a:p>
            <a:pPr algn="ctr" eaLnBrk="1" hangingPunct="1">
              <a:lnSpc>
                <a:spcPts val="600"/>
              </a:lnSpc>
            </a:pPr>
            <a:endParaRPr lang="en-US" sz="700" dirty="0"/>
          </a:p>
          <a:p>
            <a:pPr algn="ctr" eaLnBrk="1" hangingPunct="1">
              <a:lnSpc>
                <a:spcPts val="600"/>
              </a:lnSpc>
            </a:pPr>
            <a:r>
              <a:rPr lang="en-US" sz="700" dirty="0"/>
              <a:t>2</a:t>
            </a:r>
          </a:p>
          <a:p>
            <a:pPr algn="ctr" eaLnBrk="1" hangingPunct="1">
              <a:lnSpc>
                <a:spcPts val="600"/>
              </a:lnSpc>
            </a:pPr>
            <a:r>
              <a:rPr lang="en-US" sz="700" dirty="0"/>
              <a:t>1</a:t>
            </a:r>
          </a:p>
          <a:p>
            <a:pPr algn="ctr" eaLnBrk="1" hangingPunct="1">
              <a:lnSpc>
                <a:spcPts val="600"/>
              </a:lnSpc>
            </a:pPr>
            <a:r>
              <a:rPr lang="en-US" sz="700" dirty="0"/>
              <a:t>0</a:t>
            </a:r>
          </a:p>
        </p:txBody>
      </p:sp>
      <p:cxnSp>
        <p:nvCxnSpPr>
          <p:cNvPr id="800" name="Straight Connector 799"/>
          <p:cNvCxnSpPr/>
          <p:nvPr/>
        </p:nvCxnSpPr>
        <p:spPr>
          <a:xfrm>
            <a:off x="853146" y="1999643"/>
            <a:ext cx="531265" cy="0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Straight Connector 800"/>
          <p:cNvCxnSpPr>
            <a:stCxn id="795" idx="3"/>
          </p:cNvCxnSpPr>
          <p:nvPr/>
        </p:nvCxnSpPr>
        <p:spPr>
          <a:xfrm>
            <a:off x="1004935" y="2056564"/>
            <a:ext cx="379476" cy="0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Straight Connector 801"/>
          <p:cNvCxnSpPr>
            <a:stCxn id="794" idx="3"/>
          </p:cNvCxnSpPr>
          <p:nvPr/>
        </p:nvCxnSpPr>
        <p:spPr>
          <a:xfrm>
            <a:off x="1080830" y="2113486"/>
            <a:ext cx="303581" cy="0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Straight Connector 802"/>
          <p:cNvCxnSpPr>
            <a:stCxn id="793" idx="3"/>
          </p:cNvCxnSpPr>
          <p:nvPr/>
        </p:nvCxnSpPr>
        <p:spPr>
          <a:xfrm>
            <a:off x="1156725" y="2170407"/>
            <a:ext cx="227686" cy="0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4" name="Rectangle 230"/>
          <p:cNvSpPr>
            <a:spLocks noChangeArrowheads="1"/>
          </p:cNvSpPr>
          <p:nvPr/>
        </p:nvSpPr>
        <p:spPr bwMode="auto">
          <a:xfrm flipV="1">
            <a:off x="1384411" y="1715037"/>
            <a:ext cx="758950" cy="7399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05" name="Rectangle 230"/>
          <p:cNvSpPr>
            <a:spLocks noChangeArrowheads="1"/>
          </p:cNvSpPr>
          <p:nvPr/>
        </p:nvSpPr>
        <p:spPr bwMode="auto">
          <a:xfrm flipV="1">
            <a:off x="1839781" y="1998875"/>
            <a:ext cx="151790" cy="1707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808" name="Straight Connector 807"/>
          <p:cNvCxnSpPr/>
          <p:nvPr/>
        </p:nvCxnSpPr>
        <p:spPr>
          <a:xfrm flipV="1">
            <a:off x="1991571" y="2055795"/>
            <a:ext cx="379475" cy="2"/>
          </a:xfrm>
          <a:prstGeom prst="line">
            <a:avLst/>
          </a:prstGeom>
          <a:ln w="9525">
            <a:solidFill>
              <a:srgbClr val="0066FF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Connector 808"/>
          <p:cNvCxnSpPr/>
          <p:nvPr/>
        </p:nvCxnSpPr>
        <p:spPr>
          <a:xfrm flipV="1">
            <a:off x="1991571" y="2112717"/>
            <a:ext cx="531265" cy="2"/>
          </a:xfrm>
          <a:prstGeom prst="line">
            <a:avLst/>
          </a:prstGeom>
          <a:ln w="9525">
            <a:solidFill>
              <a:srgbClr val="00CC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4" name="Text Box 263"/>
          <p:cNvSpPr txBox="1">
            <a:spLocks noChangeArrowheads="1"/>
          </p:cNvSpPr>
          <p:nvPr/>
        </p:nvSpPr>
        <p:spPr bwMode="auto">
          <a:xfrm rot="10800000" flipH="1" flipV="1">
            <a:off x="1612096" y="1970597"/>
            <a:ext cx="227685" cy="22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8288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700" dirty="0"/>
              <a:t>C0</a:t>
            </a:r>
          </a:p>
        </p:txBody>
      </p:sp>
      <p:sp>
        <p:nvSpPr>
          <p:cNvPr id="817" name="Text Box 372"/>
          <p:cNvSpPr txBox="1">
            <a:spLocks noChangeArrowheads="1"/>
          </p:cNvSpPr>
          <p:nvPr/>
        </p:nvSpPr>
        <p:spPr bwMode="auto">
          <a:xfrm rot="5400000">
            <a:off x="1221385" y="1958067"/>
            <a:ext cx="62613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900" b="1" i="1" dirty="0"/>
              <a:t>CTR_0</a:t>
            </a:r>
          </a:p>
        </p:txBody>
      </p:sp>
      <p:cxnSp>
        <p:nvCxnSpPr>
          <p:cNvPr id="818" name="Straight Connector 817"/>
          <p:cNvCxnSpPr/>
          <p:nvPr/>
        </p:nvCxnSpPr>
        <p:spPr>
          <a:xfrm flipV="1">
            <a:off x="1687991" y="1544273"/>
            <a:ext cx="0" cy="170764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/>
          <p:cNvCxnSpPr/>
          <p:nvPr/>
        </p:nvCxnSpPr>
        <p:spPr>
          <a:xfrm flipV="1">
            <a:off x="1763886" y="1544273"/>
            <a:ext cx="0" cy="170764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/>
          <p:cNvCxnSpPr/>
          <p:nvPr/>
        </p:nvCxnSpPr>
        <p:spPr>
          <a:xfrm flipV="1">
            <a:off x="1839781" y="1544273"/>
            <a:ext cx="0" cy="170764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6" name="Group 825"/>
          <p:cNvGrpSpPr/>
          <p:nvPr/>
        </p:nvGrpSpPr>
        <p:grpSpPr>
          <a:xfrm>
            <a:off x="2750521" y="1544274"/>
            <a:ext cx="1669691" cy="910741"/>
            <a:chOff x="2750520" y="6768381"/>
            <a:chExt cx="1669691" cy="1214321"/>
          </a:xfrm>
        </p:grpSpPr>
        <p:sp>
          <p:nvSpPr>
            <p:cNvPr id="827" name="Rectangle 230"/>
            <p:cNvSpPr>
              <a:spLocks noChangeArrowheads="1"/>
            </p:cNvSpPr>
            <p:nvPr/>
          </p:nvSpPr>
          <p:spPr bwMode="auto">
            <a:xfrm flipV="1">
              <a:off x="3433575" y="7223752"/>
              <a:ext cx="303579" cy="758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8" name="Rectangle 230"/>
            <p:cNvSpPr>
              <a:spLocks noChangeArrowheads="1"/>
            </p:cNvSpPr>
            <p:nvPr/>
          </p:nvSpPr>
          <p:spPr bwMode="auto">
            <a:xfrm flipV="1">
              <a:off x="3357680" y="7147857"/>
              <a:ext cx="303579" cy="758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9" name="Rectangle 230"/>
            <p:cNvSpPr>
              <a:spLocks noChangeArrowheads="1"/>
            </p:cNvSpPr>
            <p:nvPr/>
          </p:nvSpPr>
          <p:spPr bwMode="auto">
            <a:xfrm flipV="1">
              <a:off x="3281785" y="7071962"/>
              <a:ext cx="303579" cy="758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30" name="Rectangle 230"/>
            <p:cNvSpPr>
              <a:spLocks noChangeArrowheads="1"/>
            </p:cNvSpPr>
            <p:nvPr/>
          </p:nvSpPr>
          <p:spPr bwMode="auto">
            <a:xfrm flipV="1">
              <a:off x="3205891" y="6996067"/>
              <a:ext cx="303579" cy="758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831" name="Group 830"/>
            <p:cNvGrpSpPr/>
            <p:nvPr/>
          </p:nvGrpSpPr>
          <p:grpSpPr>
            <a:xfrm>
              <a:off x="2978206" y="7147857"/>
              <a:ext cx="303580" cy="455370"/>
              <a:chOff x="1232620" y="3049525"/>
              <a:chExt cx="75895" cy="455370"/>
            </a:xfrm>
          </p:grpSpPr>
          <p:cxnSp>
            <p:nvCxnSpPr>
              <p:cNvPr id="841" name="Straight Connector 840"/>
              <p:cNvCxnSpPr/>
              <p:nvPr/>
            </p:nvCxnSpPr>
            <p:spPr>
              <a:xfrm>
                <a:off x="1232620" y="3504895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Connector 841"/>
              <p:cNvCxnSpPr/>
              <p:nvPr/>
            </p:nvCxnSpPr>
            <p:spPr>
              <a:xfrm>
                <a:off x="1232620" y="3353105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/>
              <p:cNvCxnSpPr/>
              <p:nvPr/>
            </p:nvCxnSpPr>
            <p:spPr>
              <a:xfrm>
                <a:off x="1232620" y="3049525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/>
              <p:cNvCxnSpPr/>
              <p:nvPr/>
            </p:nvCxnSpPr>
            <p:spPr>
              <a:xfrm>
                <a:off x="1232620" y="3125420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/>
              <p:cNvCxnSpPr/>
              <p:nvPr/>
            </p:nvCxnSpPr>
            <p:spPr>
              <a:xfrm>
                <a:off x="1232620" y="3429000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2" name="Freeform 831"/>
            <p:cNvSpPr/>
            <p:nvPr/>
          </p:nvSpPr>
          <p:spPr>
            <a:xfrm rot="16200000">
              <a:off x="3054101" y="7299646"/>
              <a:ext cx="607160" cy="151792"/>
            </a:xfrm>
            <a:custGeom>
              <a:avLst/>
              <a:gdLst>
                <a:gd name="connsiteX0" fmla="*/ 0 w 290557"/>
                <a:gd name="connsiteY0" fmla="*/ 8546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8546 h 145278"/>
                <a:gd name="connsiteX0" fmla="*/ 0 w 290557"/>
                <a:gd name="connsiteY0" fmla="*/ 0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13645 w 296091"/>
                <a:gd name="connsiteY2" fmla="*/ 145278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22067 w 296091"/>
                <a:gd name="connsiteY2" fmla="*/ 143933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3933"/>
                <a:gd name="connsiteX1" fmla="*/ 74022 w 296091"/>
                <a:gd name="connsiteY1" fmla="*/ 143933 h 143933"/>
                <a:gd name="connsiteX2" fmla="*/ 222067 w 296091"/>
                <a:gd name="connsiteY2" fmla="*/ 143933 h 143933"/>
                <a:gd name="connsiteX3" fmla="*/ 296091 w 296091"/>
                <a:gd name="connsiteY3" fmla="*/ 0 h 143933"/>
                <a:gd name="connsiteX4" fmla="*/ 0 w 296091"/>
                <a:gd name="connsiteY4" fmla="*/ 0 h 1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091" h="143933">
                  <a:moveTo>
                    <a:pt x="0" y="0"/>
                  </a:moveTo>
                  <a:lnTo>
                    <a:pt x="74022" y="143933"/>
                  </a:lnTo>
                  <a:lnTo>
                    <a:pt x="222067" y="143933"/>
                  </a:lnTo>
                  <a:lnTo>
                    <a:pt x="29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3" name="Text Box 263"/>
            <p:cNvSpPr txBox="1">
              <a:spLocks noChangeArrowheads="1"/>
            </p:cNvSpPr>
            <p:nvPr/>
          </p:nvSpPr>
          <p:spPr bwMode="auto">
            <a:xfrm rot="10800000" flipH="1" flipV="1">
              <a:off x="2750520" y="6974500"/>
              <a:ext cx="227685" cy="77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4572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31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30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b="1" dirty="0"/>
                <a:t>…</a:t>
              </a:r>
            </a:p>
            <a:p>
              <a:pPr algn="ctr" eaLnBrk="1" hangingPunct="1">
                <a:lnSpc>
                  <a:spcPts val="600"/>
                </a:lnSpc>
              </a:pPr>
              <a:endParaRPr lang="en-US" sz="700" dirty="0"/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2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1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0</a:t>
              </a:r>
            </a:p>
          </p:txBody>
        </p:sp>
        <p:cxnSp>
          <p:nvCxnSpPr>
            <p:cNvPr id="834" name="Straight Connector 833"/>
            <p:cNvCxnSpPr/>
            <p:nvPr/>
          </p:nvCxnSpPr>
          <p:spPr>
            <a:xfrm>
              <a:off x="3433575" y="7375542"/>
              <a:ext cx="531265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Straight Connector 834"/>
            <p:cNvCxnSpPr>
              <a:stCxn id="829" idx="3"/>
            </p:cNvCxnSpPr>
            <p:nvPr/>
          </p:nvCxnSpPr>
          <p:spPr>
            <a:xfrm>
              <a:off x="3585364" y="7451437"/>
              <a:ext cx="379476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Straight Connector 835"/>
            <p:cNvCxnSpPr>
              <a:stCxn id="828" idx="3"/>
            </p:cNvCxnSpPr>
            <p:nvPr/>
          </p:nvCxnSpPr>
          <p:spPr>
            <a:xfrm>
              <a:off x="3661259" y="7527332"/>
              <a:ext cx="303581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Straight Connector 836"/>
            <p:cNvCxnSpPr>
              <a:stCxn id="827" idx="3"/>
            </p:cNvCxnSpPr>
            <p:nvPr/>
          </p:nvCxnSpPr>
          <p:spPr>
            <a:xfrm>
              <a:off x="3737154" y="7603227"/>
              <a:ext cx="227686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8" name="Rectangle 230"/>
            <p:cNvSpPr>
              <a:spLocks noChangeArrowheads="1"/>
            </p:cNvSpPr>
            <p:nvPr/>
          </p:nvSpPr>
          <p:spPr bwMode="auto">
            <a:xfrm flipV="1">
              <a:off x="3964841" y="6996065"/>
              <a:ext cx="455370" cy="986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39" name="Text Box 372"/>
            <p:cNvSpPr txBox="1">
              <a:spLocks noChangeArrowheads="1"/>
            </p:cNvSpPr>
            <p:nvPr/>
          </p:nvSpPr>
          <p:spPr bwMode="auto">
            <a:xfrm>
              <a:off x="3964839" y="7375540"/>
              <a:ext cx="455370" cy="3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1" i="1" dirty="0"/>
                <a:t>LUT_0</a:t>
              </a:r>
            </a:p>
          </p:txBody>
        </p:sp>
        <p:cxnSp>
          <p:nvCxnSpPr>
            <p:cNvPr id="840" name="Straight Connector 839"/>
            <p:cNvCxnSpPr/>
            <p:nvPr/>
          </p:nvCxnSpPr>
          <p:spPr>
            <a:xfrm flipV="1">
              <a:off x="4192525" y="6768381"/>
              <a:ext cx="0" cy="227685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6" name="Group 845"/>
          <p:cNvGrpSpPr/>
          <p:nvPr/>
        </p:nvGrpSpPr>
        <p:grpSpPr>
          <a:xfrm>
            <a:off x="4647895" y="1544273"/>
            <a:ext cx="1669690" cy="910741"/>
            <a:chOff x="4647895" y="6768380"/>
            <a:chExt cx="1669690" cy="1214321"/>
          </a:xfrm>
        </p:grpSpPr>
        <p:sp>
          <p:nvSpPr>
            <p:cNvPr id="847" name="Rectangle 230"/>
            <p:cNvSpPr>
              <a:spLocks noChangeArrowheads="1"/>
            </p:cNvSpPr>
            <p:nvPr/>
          </p:nvSpPr>
          <p:spPr bwMode="auto">
            <a:xfrm flipV="1">
              <a:off x="5330950" y="7223751"/>
              <a:ext cx="303579" cy="758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8" name="Rectangle 230"/>
            <p:cNvSpPr>
              <a:spLocks noChangeArrowheads="1"/>
            </p:cNvSpPr>
            <p:nvPr/>
          </p:nvSpPr>
          <p:spPr bwMode="auto">
            <a:xfrm flipV="1">
              <a:off x="5255055" y="7147856"/>
              <a:ext cx="303579" cy="758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49" name="Rectangle 230"/>
            <p:cNvSpPr>
              <a:spLocks noChangeArrowheads="1"/>
            </p:cNvSpPr>
            <p:nvPr/>
          </p:nvSpPr>
          <p:spPr bwMode="auto">
            <a:xfrm flipV="1">
              <a:off x="5179160" y="7071961"/>
              <a:ext cx="303579" cy="758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50" name="Rectangle 230"/>
            <p:cNvSpPr>
              <a:spLocks noChangeArrowheads="1"/>
            </p:cNvSpPr>
            <p:nvPr/>
          </p:nvSpPr>
          <p:spPr bwMode="auto">
            <a:xfrm flipV="1">
              <a:off x="5103266" y="6996066"/>
              <a:ext cx="303579" cy="758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851" name="Group 850"/>
            <p:cNvGrpSpPr/>
            <p:nvPr/>
          </p:nvGrpSpPr>
          <p:grpSpPr>
            <a:xfrm>
              <a:off x="4875581" y="7147856"/>
              <a:ext cx="303580" cy="455370"/>
              <a:chOff x="1232620" y="3049525"/>
              <a:chExt cx="75895" cy="455370"/>
            </a:xfrm>
          </p:grpSpPr>
          <p:cxnSp>
            <p:nvCxnSpPr>
              <p:cNvPr id="863" name="Straight Connector 862"/>
              <p:cNvCxnSpPr/>
              <p:nvPr/>
            </p:nvCxnSpPr>
            <p:spPr>
              <a:xfrm>
                <a:off x="1232620" y="3504895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4" name="Straight Connector 863"/>
              <p:cNvCxnSpPr/>
              <p:nvPr/>
            </p:nvCxnSpPr>
            <p:spPr>
              <a:xfrm>
                <a:off x="1232620" y="3353105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5" name="Straight Connector 864"/>
              <p:cNvCxnSpPr/>
              <p:nvPr/>
            </p:nvCxnSpPr>
            <p:spPr>
              <a:xfrm>
                <a:off x="1232620" y="3049525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Straight Connector 865"/>
              <p:cNvCxnSpPr/>
              <p:nvPr/>
            </p:nvCxnSpPr>
            <p:spPr>
              <a:xfrm>
                <a:off x="1232620" y="3125420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Straight Connector 866"/>
              <p:cNvCxnSpPr/>
              <p:nvPr/>
            </p:nvCxnSpPr>
            <p:spPr>
              <a:xfrm>
                <a:off x="1232620" y="3429000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2" name="Freeform 851"/>
            <p:cNvSpPr/>
            <p:nvPr/>
          </p:nvSpPr>
          <p:spPr>
            <a:xfrm rot="16200000">
              <a:off x="4951476" y="7299644"/>
              <a:ext cx="607160" cy="151792"/>
            </a:xfrm>
            <a:custGeom>
              <a:avLst/>
              <a:gdLst>
                <a:gd name="connsiteX0" fmla="*/ 0 w 290557"/>
                <a:gd name="connsiteY0" fmla="*/ 8546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8546 h 145278"/>
                <a:gd name="connsiteX0" fmla="*/ 0 w 290557"/>
                <a:gd name="connsiteY0" fmla="*/ 0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13645 w 296091"/>
                <a:gd name="connsiteY2" fmla="*/ 145278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22067 w 296091"/>
                <a:gd name="connsiteY2" fmla="*/ 143933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3933"/>
                <a:gd name="connsiteX1" fmla="*/ 74022 w 296091"/>
                <a:gd name="connsiteY1" fmla="*/ 143933 h 143933"/>
                <a:gd name="connsiteX2" fmla="*/ 222067 w 296091"/>
                <a:gd name="connsiteY2" fmla="*/ 143933 h 143933"/>
                <a:gd name="connsiteX3" fmla="*/ 296091 w 296091"/>
                <a:gd name="connsiteY3" fmla="*/ 0 h 143933"/>
                <a:gd name="connsiteX4" fmla="*/ 0 w 296091"/>
                <a:gd name="connsiteY4" fmla="*/ 0 h 1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091" h="143933">
                  <a:moveTo>
                    <a:pt x="0" y="0"/>
                  </a:moveTo>
                  <a:lnTo>
                    <a:pt x="74022" y="143933"/>
                  </a:lnTo>
                  <a:lnTo>
                    <a:pt x="222067" y="143933"/>
                  </a:lnTo>
                  <a:lnTo>
                    <a:pt x="29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3" name="Text Box 263"/>
            <p:cNvSpPr txBox="1">
              <a:spLocks noChangeArrowheads="1"/>
            </p:cNvSpPr>
            <p:nvPr/>
          </p:nvSpPr>
          <p:spPr bwMode="auto">
            <a:xfrm rot="10800000" flipH="1" flipV="1">
              <a:off x="4647895" y="6974499"/>
              <a:ext cx="227685" cy="77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4572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31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30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b="1" dirty="0"/>
                <a:t>…</a:t>
              </a:r>
            </a:p>
            <a:p>
              <a:pPr algn="ctr" eaLnBrk="1" hangingPunct="1">
                <a:lnSpc>
                  <a:spcPts val="600"/>
                </a:lnSpc>
              </a:pPr>
              <a:endParaRPr lang="en-US" sz="700" dirty="0"/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2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1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0</a:t>
              </a:r>
            </a:p>
          </p:txBody>
        </p:sp>
        <p:cxnSp>
          <p:nvCxnSpPr>
            <p:cNvPr id="854" name="Straight Connector 853"/>
            <p:cNvCxnSpPr/>
            <p:nvPr/>
          </p:nvCxnSpPr>
          <p:spPr>
            <a:xfrm>
              <a:off x="5330950" y="7375541"/>
              <a:ext cx="531265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Straight Connector 854"/>
            <p:cNvCxnSpPr>
              <a:stCxn id="849" idx="3"/>
            </p:cNvCxnSpPr>
            <p:nvPr/>
          </p:nvCxnSpPr>
          <p:spPr>
            <a:xfrm>
              <a:off x="5482739" y="7451436"/>
              <a:ext cx="379476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/>
            <p:cNvCxnSpPr>
              <a:stCxn id="848" idx="3"/>
            </p:cNvCxnSpPr>
            <p:nvPr/>
          </p:nvCxnSpPr>
          <p:spPr>
            <a:xfrm>
              <a:off x="5558634" y="7527331"/>
              <a:ext cx="303581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Straight Connector 856"/>
            <p:cNvCxnSpPr>
              <a:stCxn id="847" idx="3"/>
            </p:cNvCxnSpPr>
            <p:nvPr/>
          </p:nvCxnSpPr>
          <p:spPr>
            <a:xfrm>
              <a:off x="5634529" y="7603226"/>
              <a:ext cx="227686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8" name="Rectangle 230"/>
            <p:cNvSpPr>
              <a:spLocks noChangeArrowheads="1"/>
            </p:cNvSpPr>
            <p:nvPr/>
          </p:nvSpPr>
          <p:spPr bwMode="auto">
            <a:xfrm flipV="1">
              <a:off x="5862215" y="6996065"/>
              <a:ext cx="455370" cy="9866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59" name="Text Box 372"/>
            <p:cNvSpPr txBox="1">
              <a:spLocks noChangeArrowheads="1"/>
            </p:cNvSpPr>
            <p:nvPr/>
          </p:nvSpPr>
          <p:spPr bwMode="auto">
            <a:xfrm>
              <a:off x="5862215" y="7375540"/>
              <a:ext cx="455370" cy="3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1" i="1" dirty="0"/>
                <a:t>FSM_0</a:t>
              </a:r>
            </a:p>
          </p:txBody>
        </p:sp>
        <p:cxnSp>
          <p:nvCxnSpPr>
            <p:cNvPr id="860" name="Straight Connector 859"/>
            <p:cNvCxnSpPr/>
            <p:nvPr/>
          </p:nvCxnSpPr>
          <p:spPr>
            <a:xfrm flipV="1">
              <a:off x="6014005" y="6768380"/>
              <a:ext cx="0" cy="227685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/>
            <p:cNvCxnSpPr/>
            <p:nvPr/>
          </p:nvCxnSpPr>
          <p:spPr>
            <a:xfrm flipV="1">
              <a:off x="6089900" y="6768380"/>
              <a:ext cx="0" cy="227685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/>
            <p:cNvCxnSpPr/>
            <p:nvPr/>
          </p:nvCxnSpPr>
          <p:spPr>
            <a:xfrm flipV="1">
              <a:off x="6165795" y="6768380"/>
              <a:ext cx="0" cy="227685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8" name="Straight Connector 867"/>
          <p:cNvCxnSpPr/>
          <p:nvPr/>
        </p:nvCxnSpPr>
        <p:spPr>
          <a:xfrm flipH="1" flipV="1">
            <a:off x="8366751" y="294900"/>
            <a:ext cx="75895" cy="54027"/>
          </a:xfrm>
          <a:prstGeom prst="line">
            <a:avLst/>
          </a:prstGeom>
          <a:ln w="19050"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Text Box 263"/>
          <p:cNvSpPr txBox="1">
            <a:spLocks noChangeArrowheads="1"/>
          </p:cNvSpPr>
          <p:nvPr/>
        </p:nvSpPr>
        <p:spPr bwMode="auto">
          <a:xfrm rot="10800000" flipH="1" flipV="1">
            <a:off x="8442645" y="186995"/>
            <a:ext cx="1517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9144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>
                <a:solidFill>
                  <a:schemeClr val="accent1"/>
                </a:solidFill>
              </a:rPr>
              <a:t>8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170090" y="560436"/>
            <a:ext cx="1214320" cy="756152"/>
            <a:chOff x="170090" y="751107"/>
            <a:chExt cx="1214320" cy="1008203"/>
          </a:xfrm>
        </p:grpSpPr>
        <p:sp>
          <p:nvSpPr>
            <p:cNvPr id="873" name="Rectangle 230"/>
            <p:cNvSpPr>
              <a:spLocks noChangeArrowheads="1"/>
            </p:cNvSpPr>
            <p:nvPr/>
          </p:nvSpPr>
          <p:spPr bwMode="auto">
            <a:xfrm flipV="1">
              <a:off x="853145" y="1000360"/>
              <a:ext cx="303579" cy="758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74" name="Rectangle 230"/>
            <p:cNvSpPr>
              <a:spLocks noChangeArrowheads="1"/>
            </p:cNvSpPr>
            <p:nvPr/>
          </p:nvSpPr>
          <p:spPr bwMode="auto">
            <a:xfrm flipV="1">
              <a:off x="777250" y="924465"/>
              <a:ext cx="303579" cy="758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75" name="Rectangle 230"/>
            <p:cNvSpPr>
              <a:spLocks noChangeArrowheads="1"/>
            </p:cNvSpPr>
            <p:nvPr/>
          </p:nvSpPr>
          <p:spPr bwMode="auto">
            <a:xfrm flipV="1">
              <a:off x="701355" y="848570"/>
              <a:ext cx="303579" cy="758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76" name="Rectangle 230"/>
            <p:cNvSpPr>
              <a:spLocks noChangeArrowheads="1"/>
            </p:cNvSpPr>
            <p:nvPr/>
          </p:nvSpPr>
          <p:spPr bwMode="auto">
            <a:xfrm flipV="1">
              <a:off x="625461" y="772675"/>
              <a:ext cx="303579" cy="758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877" name="Group 876"/>
            <p:cNvGrpSpPr/>
            <p:nvPr/>
          </p:nvGrpSpPr>
          <p:grpSpPr>
            <a:xfrm>
              <a:off x="397776" y="924465"/>
              <a:ext cx="303580" cy="455370"/>
              <a:chOff x="1232620" y="3049525"/>
              <a:chExt cx="75895" cy="455370"/>
            </a:xfrm>
          </p:grpSpPr>
          <p:cxnSp>
            <p:nvCxnSpPr>
              <p:cNvPr id="901" name="Straight Connector 900"/>
              <p:cNvCxnSpPr/>
              <p:nvPr/>
            </p:nvCxnSpPr>
            <p:spPr>
              <a:xfrm>
                <a:off x="1232620" y="3504895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2" name="Straight Connector 901"/>
              <p:cNvCxnSpPr/>
              <p:nvPr/>
            </p:nvCxnSpPr>
            <p:spPr>
              <a:xfrm>
                <a:off x="1232620" y="3353105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Straight Connector 902"/>
              <p:cNvCxnSpPr/>
              <p:nvPr/>
            </p:nvCxnSpPr>
            <p:spPr>
              <a:xfrm>
                <a:off x="1232620" y="3049525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4" name="Straight Connector 903"/>
              <p:cNvCxnSpPr/>
              <p:nvPr/>
            </p:nvCxnSpPr>
            <p:spPr>
              <a:xfrm>
                <a:off x="1232620" y="3125420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Straight Connector 904"/>
              <p:cNvCxnSpPr/>
              <p:nvPr/>
            </p:nvCxnSpPr>
            <p:spPr>
              <a:xfrm>
                <a:off x="1232620" y="3429000"/>
                <a:ext cx="7589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8" name="Freeform 877"/>
            <p:cNvSpPr/>
            <p:nvPr/>
          </p:nvSpPr>
          <p:spPr>
            <a:xfrm rot="16200000">
              <a:off x="473671" y="1076254"/>
              <a:ext cx="607160" cy="151792"/>
            </a:xfrm>
            <a:custGeom>
              <a:avLst/>
              <a:gdLst>
                <a:gd name="connsiteX0" fmla="*/ 0 w 290557"/>
                <a:gd name="connsiteY0" fmla="*/ 8546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8546 h 145278"/>
                <a:gd name="connsiteX0" fmla="*/ 0 w 290557"/>
                <a:gd name="connsiteY0" fmla="*/ 0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13645 w 296091"/>
                <a:gd name="connsiteY2" fmla="*/ 145278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22067 w 296091"/>
                <a:gd name="connsiteY2" fmla="*/ 143933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3933"/>
                <a:gd name="connsiteX1" fmla="*/ 74022 w 296091"/>
                <a:gd name="connsiteY1" fmla="*/ 143933 h 143933"/>
                <a:gd name="connsiteX2" fmla="*/ 222067 w 296091"/>
                <a:gd name="connsiteY2" fmla="*/ 143933 h 143933"/>
                <a:gd name="connsiteX3" fmla="*/ 296091 w 296091"/>
                <a:gd name="connsiteY3" fmla="*/ 0 h 143933"/>
                <a:gd name="connsiteX4" fmla="*/ 0 w 296091"/>
                <a:gd name="connsiteY4" fmla="*/ 0 h 1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091" h="143933">
                  <a:moveTo>
                    <a:pt x="0" y="0"/>
                  </a:moveTo>
                  <a:lnTo>
                    <a:pt x="74022" y="143933"/>
                  </a:lnTo>
                  <a:lnTo>
                    <a:pt x="222067" y="143933"/>
                  </a:lnTo>
                  <a:lnTo>
                    <a:pt x="29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9" name="Text Box 263"/>
            <p:cNvSpPr txBox="1">
              <a:spLocks noChangeArrowheads="1"/>
            </p:cNvSpPr>
            <p:nvPr/>
          </p:nvSpPr>
          <p:spPr bwMode="auto">
            <a:xfrm rot="10800000" flipH="1" flipV="1">
              <a:off x="170090" y="751107"/>
              <a:ext cx="227685" cy="77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4572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31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30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b="1" dirty="0"/>
                <a:t>…</a:t>
              </a:r>
            </a:p>
            <a:p>
              <a:pPr algn="ctr" eaLnBrk="1" hangingPunct="1">
                <a:lnSpc>
                  <a:spcPts val="600"/>
                </a:lnSpc>
              </a:pPr>
              <a:endParaRPr lang="en-US" sz="700" dirty="0"/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2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1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0</a:t>
              </a:r>
            </a:p>
          </p:txBody>
        </p:sp>
        <p:cxnSp>
          <p:nvCxnSpPr>
            <p:cNvPr id="880" name="Straight Connector 879"/>
            <p:cNvCxnSpPr/>
            <p:nvPr/>
          </p:nvCxnSpPr>
          <p:spPr>
            <a:xfrm>
              <a:off x="853145" y="1152150"/>
              <a:ext cx="531265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/>
            <p:cNvCxnSpPr/>
            <p:nvPr/>
          </p:nvCxnSpPr>
          <p:spPr>
            <a:xfrm>
              <a:off x="929040" y="1228045"/>
              <a:ext cx="455370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/>
            <p:cNvCxnSpPr/>
            <p:nvPr/>
          </p:nvCxnSpPr>
          <p:spPr>
            <a:xfrm>
              <a:off x="1004935" y="1303940"/>
              <a:ext cx="379475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Straight Connector 882"/>
            <p:cNvCxnSpPr/>
            <p:nvPr/>
          </p:nvCxnSpPr>
          <p:spPr>
            <a:xfrm>
              <a:off x="1080830" y="1379835"/>
              <a:ext cx="3035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4" name="Rectangle 230"/>
          <p:cNvSpPr>
            <a:spLocks noChangeArrowheads="1"/>
          </p:cNvSpPr>
          <p:nvPr/>
        </p:nvSpPr>
        <p:spPr bwMode="auto">
          <a:xfrm flipV="1">
            <a:off x="1384410" y="747375"/>
            <a:ext cx="1821480" cy="569213"/>
          </a:xfrm>
          <a:prstGeom prst="rect">
            <a:avLst/>
          </a:prstGeom>
          <a:solidFill>
            <a:schemeClr val="bg1"/>
          </a:solidFill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87" name="Rectangle 230"/>
          <p:cNvSpPr>
            <a:spLocks noChangeArrowheads="1"/>
          </p:cNvSpPr>
          <p:nvPr/>
        </p:nvSpPr>
        <p:spPr bwMode="auto">
          <a:xfrm rot="5400000" flipV="1">
            <a:off x="1441332" y="462772"/>
            <a:ext cx="113843" cy="2276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906" name="Straight Connector 905"/>
          <p:cNvCxnSpPr/>
          <p:nvPr/>
        </p:nvCxnSpPr>
        <p:spPr>
          <a:xfrm flipV="1">
            <a:off x="2522836" y="1430430"/>
            <a:ext cx="2656325" cy="2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Rectangle 230"/>
          <p:cNvSpPr>
            <a:spLocks noChangeArrowheads="1"/>
          </p:cNvSpPr>
          <p:nvPr/>
        </p:nvSpPr>
        <p:spPr bwMode="auto">
          <a:xfrm rot="5400000" flipV="1">
            <a:off x="1896702" y="462772"/>
            <a:ext cx="113843" cy="2276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08" name="Rectangle 230"/>
          <p:cNvSpPr>
            <a:spLocks noChangeArrowheads="1"/>
          </p:cNvSpPr>
          <p:nvPr/>
        </p:nvSpPr>
        <p:spPr bwMode="auto">
          <a:xfrm rot="5400000" flipV="1">
            <a:off x="2352072" y="462772"/>
            <a:ext cx="113843" cy="2276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09" name="Rectangle 230"/>
          <p:cNvSpPr>
            <a:spLocks noChangeArrowheads="1"/>
          </p:cNvSpPr>
          <p:nvPr/>
        </p:nvSpPr>
        <p:spPr bwMode="auto">
          <a:xfrm rot="5400000" flipV="1">
            <a:off x="2807442" y="462772"/>
            <a:ext cx="113843" cy="2276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928" name="Straight Connector 927"/>
          <p:cNvCxnSpPr/>
          <p:nvPr/>
        </p:nvCxnSpPr>
        <p:spPr>
          <a:xfrm flipV="1">
            <a:off x="1536200" y="633532"/>
            <a:ext cx="0" cy="113842"/>
          </a:xfrm>
          <a:prstGeom prst="line">
            <a:avLst/>
          </a:prstGeom>
          <a:ln w="19050">
            <a:solidFill>
              <a:srgbClr val="0066FF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Straight Connector 943"/>
          <p:cNvCxnSpPr/>
          <p:nvPr/>
        </p:nvCxnSpPr>
        <p:spPr>
          <a:xfrm flipV="1">
            <a:off x="1991570" y="633532"/>
            <a:ext cx="610" cy="113384"/>
          </a:xfrm>
          <a:prstGeom prst="line">
            <a:avLst/>
          </a:prstGeom>
          <a:ln w="19050">
            <a:solidFill>
              <a:srgbClr val="0066FF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Straight Connector 944"/>
          <p:cNvCxnSpPr/>
          <p:nvPr/>
        </p:nvCxnSpPr>
        <p:spPr>
          <a:xfrm flipV="1">
            <a:off x="2446940" y="633532"/>
            <a:ext cx="610" cy="113384"/>
          </a:xfrm>
          <a:prstGeom prst="line">
            <a:avLst/>
          </a:prstGeom>
          <a:ln w="19050">
            <a:solidFill>
              <a:srgbClr val="0066FF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Straight Connector 945"/>
          <p:cNvCxnSpPr/>
          <p:nvPr/>
        </p:nvCxnSpPr>
        <p:spPr>
          <a:xfrm flipV="1">
            <a:off x="2902310" y="633532"/>
            <a:ext cx="610" cy="113384"/>
          </a:xfrm>
          <a:prstGeom prst="line">
            <a:avLst/>
          </a:prstGeom>
          <a:ln w="19050">
            <a:solidFill>
              <a:srgbClr val="0066FF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Straight Connector 946"/>
          <p:cNvCxnSpPr/>
          <p:nvPr/>
        </p:nvCxnSpPr>
        <p:spPr>
          <a:xfrm flipV="1">
            <a:off x="1536200" y="405847"/>
            <a:ext cx="0" cy="113842"/>
          </a:xfrm>
          <a:prstGeom prst="line">
            <a:avLst/>
          </a:prstGeom>
          <a:ln w="19050">
            <a:solidFill>
              <a:srgbClr val="00CC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Straight Connector 947"/>
          <p:cNvCxnSpPr/>
          <p:nvPr/>
        </p:nvCxnSpPr>
        <p:spPr>
          <a:xfrm flipV="1">
            <a:off x="1991570" y="405847"/>
            <a:ext cx="610" cy="113384"/>
          </a:xfrm>
          <a:prstGeom prst="line">
            <a:avLst/>
          </a:prstGeom>
          <a:ln w="19050">
            <a:solidFill>
              <a:srgbClr val="00CC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Straight Connector 948"/>
          <p:cNvCxnSpPr/>
          <p:nvPr/>
        </p:nvCxnSpPr>
        <p:spPr>
          <a:xfrm flipV="1">
            <a:off x="2446940" y="405847"/>
            <a:ext cx="610" cy="113384"/>
          </a:xfrm>
          <a:prstGeom prst="line">
            <a:avLst/>
          </a:prstGeom>
          <a:ln w="19050">
            <a:solidFill>
              <a:srgbClr val="00CC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Straight Connector 949"/>
          <p:cNvCxnSpPr/>
          <p:nvPr/>
        </p:nvCxnSpPr>
        <p:spPr>
          <a:xfrm flipV="1">
            <a:off x="2902310" y="405847"/>
            <a:ext cx="610" cy="113384"/>
          </a:xfrm>
          <a:prstGeom prst="line">
            <a:avLst/>
          </a:prstGeom>
          <a:ln w="19050">
            <a:solidFill>
              <a:srgbClr val="00CC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1" name="Text Box 263"/>
          <p:cNvSpPr txBox="1">
            <a:spLocks noChangeArrowheads="1"/>
          </p:cNvSpPr>
          <p:nvPr/>
        </p:nvSpPr>
        <p:spPr bwMode="auto">
          <a:xfrm rot="10800000" flipH="1" flipV="1">
            <a:off x="1384411" y="498146"/>
            <a:ext cx="227685" cy="17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8288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/>
              <a:t>R3</a:t>
            </a:r>
          </a:p>
        </p:txBody>
      </p:sp>
      <p:sp>
        <p:nvSpPr>
          <p:cNvPr id="896" name="Text Box 263"/>
          <p:cNvSpPr txBox="1">
            <a:spLocks noChangeArrowheads="1"/>
          </p:cNvSpPr>
          <p:nvPr/>
        </p:nvSpPr>
        <p:spPr bwMode="auto">
          <a:xfrm rot="10800000" flipH="1" flipV="1">
            <a:off x="1839781" y="498143"/>
            <a:ext cx="227685" cy="17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8288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/>
              <a:t>R2</a:t>
            </a:r>
          </a:p>
        </p:txBody>
      </p:sp>
      <p:sp>
        <p:nvSpPr>
          <p:cNvPr id="894" name="Text Box 263"/>
          <p:cNvSpPr txBox="1">
            <a:spLocks noChangeArrowheads="1"/>
          </p:cNvSpPr>
          <p:nvPr/>
        </p:nvSpPr>
        <p:spPr bwMode="auto">
          <a:xfrm rot="10800000" flipH="1" flipV="1">
            <a:off x="2750521" y="498146"/>
            <a:ext cx="227685" cy="17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8288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/>
              <a:t>R0</a:t>
            </a:r>
          </a:p>
        </p:txBody>
      </p:sp>
      <p:sp>
        <p:nvSpPr>
          <p:cNvPr id="895" name="Text Box 263"/>
          <p:cNvSpPr txBox="1">
            <a:spLocks noChangeArrowheads="1"/>
          </p:cNvSpPr>
          <p:nvPr/>
        </p:nvSpPr>
        <p:spPr bwMode="auto">
          <a:xfrm rot="10800000" flipH="1" flipV="1">
            <a:off x="2295151" y="498146"/>
            <a:ext cx="227685" cy="17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8288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/>
              <a:t>R1</a:t>
            </a:r>
          </a:p>
        </p:txBody>
      </p:sp>
      <p:cxnSp>
        <p:nvCxnSpPr>
          <p:cNvPr id="952" name="Straight Connector 951"/>
          <p:cNvCxnSpPr/>
          <p:nvPr/>
        </p:nvCxnSpPr>
        <p:spPr>
          <a:xfrm flipV="1">
            <a:off x="1384410" y="405847"/>
            <a:ext cx="3794750" cy="5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3" name="Rectangle 230"/>
          <p:cNvSpPr>
            <a:spLocks noChangeArrowheads="1"/>
          </p:cNvSpPr>
          <p:nvPr/>
        </p:nvSpPr>
        <p:spPr bwMode="auto">
          <a:xfrm flipV="1">
            <a:off x="5406845" y="465664"/>
            <a:ext cx="683054" cy="9676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55" name="Rectangle 230"/>
          <p:cNvSpPr>
            <a:spLocks noChangeArrowheads="1"/>
          </p:cNvSpPr>
          <p:nvPr/>
        </p:nvSpPr>
        <p:spPr bwMode="auto">
          <a:xfrm flipV="1">
            <a:off x="3433576" y="1088903"/>
            <a:ext cx="1517900" cy="2276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956" name="Straight Connector 955"/>
          <p:cNvCxnSpPr/>
          <p:nvPr/>
        </p:nvCxnSpPr>
        <p:spPr>
          <a:xfrm flipH="1">
            <a:off x="3205893" y="861217"/>
            <a:ext cx="227683" cy="1"/>
          </a:xfrm>
          <a:prstGeom prst="line">
            <a:avLst/>
          </a:prstGeom>
          <a:ln w="19050">
            <a:solidFill>
              <a:srgbClr val="0066FF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Connector 956"/>
          <p:cNvCxnSpPr/>
          <p:nvPr/>
        </p:nvCxnSpPr>
        <p:spPr>
          <a:xfrm flipH="1">
            <a:off x="4951476" y="861217"/>
            <a:ext cx="227685" cy="0"/>
          </a:xfrm>
          <a:prstGeom prst="line">
            <a:avLst/>
          </a:prstGeom>
          <a:ln w="19050">
            <a:solidFill>
              <a:srgbClr val="00CC0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/>
          <p:cNvCxnSpPr/>
          <p:nvPr/>
        </p:nvCxnSpPr>
        <p:spPr>
          <a:xfrm>
            <a:off x="4951475" y="1202744"/>
            <a:ext cx="227684" cy="0"/>
          </a:xfrm>
          <a:prstGeom prst="line">
            <a:avLst/>
          </a:prstGeom>
          <a:ln w="19050">
            <a:solidFill>
              <a:srgbClr val="00CC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Straight Connector 958"/>
          <p:cNvCxnSpPr/>
          <p:nvPr/>
        </p:nvCxnSpPr>
        <p:spPr>
          <a:xfrm flipH="1">
            <a:off x="3205893" y="1145823"/>
            <a:ext cx="227683" cy="1"/>
          </a:xfrm>
          <a:prstGeom prst="line">
            <a:avLst/>
          </a:prstGeom>
          <a:ln w="19050">
            <a:solidFill>
              <a:srgbClr val="0066FF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Straight Connector 959"/>
          <p:cNvCxnSpPr/>
          <p:nvPr/>
        </p:nvCxnSpPr>
        <p:spPr>
          <a:xfrm flipV="1">
            <a:off x="3205890" y="1259665"/>
            <a:ext cx="227685" cy="2"/>
          </a:xfrm>
          <a:prstGeom prst="line">
            <a:avLst/>
          </a:prstGeom>
          <a:ln w="19050">
            <a:solidFill>
              <a:srgbClr val="0066FF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7" name="Text Box 372"/>
          <p:cNvSpPr txBox="1">
            <a:spLocks noChangeArrowheads="1"/>
          </p:cNvSpPr>
          <p:nvPr/>
        </p:nvSpPr>
        <p:spPr bwMode="auto">
          <a:xfrm>
            <a:off x="3661260" y="576611"/>
            <a:ext cx="10625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 b="1" i="1" dirty="0"/>
              <a:t>INSTR MEMORY</a:t>
            </a:r>
          </a:p>
        </p:txBody>
      </p:sp>
      <p:sp>
        <p:nvSpPr>
          <p:cNvPr id="961" name="Text Box 372"/>
          <p:cNvSpPr txBox="1">
            <a:spLocks noChangeArrowheads="1"/>
          </p:cNvSpPr>
          <p:nvPr/>
        </p:nvSpPr>
        <p:spPr bwMode="auto">
          <a:xfrm>
            <a:off x="3585366" y="1088902"/>
            <a:ext cx="121432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900" b="1" i="1" dirty="0"/>
              <a:t>DATA MEMORY</a:t>
            </a:r>
          </a:p>
        </p:txBody>
      </p:sp>
      <p:sp>
        <p:nvSpPr>
          <p:cNvPr id="968" name="Rectangle 230"/>
          <p:cNvSpPr>
            <a:spLocks noChangeArrowheads="1"/>
          </p:cNvSpPr>
          <p:nvPr/>
        </p:nvSpPr>
        <p:spPr bwMode="auto">
          <a:xfrm rot="5400000" flipV="1">
            <a:off x="5691451" y="576615"/>
            <a:ext cx="113843" cy="2276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983" name="Straight Connector 982"/>
          <p:cNvCxnSpPr/>
          <p:nvPr/>
        </p:nvCxnSpPr>
        <p:spPr>
          <a:xfrm>
            <a:off x="5179161" y="1034877"/>
            <a:ext cx="227685" cy="1"/>
          </a:xfrm>
          <a:prstGeom prst="line">
            <a:avLst/>
          </a:prstGeom>
          <a:ln w="19050">
            <a:solidFill>
              <a:srgbClr val="00CC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Rectangle 230"/>
          <p:cNvSpPr>
            <a:spLocks noChangeArrowheads="1"/>
          </p:cNvSpPr>
          <p:nvPr/>
        </p:nvSpPr>
        <p:spPr bwMode="auto">
          <a:xfrm rot="5400000" flipV="1">
            <a:off x="5691451" y="861221"/>
            <a:ext cx="113843" cy="2276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85" name="Rectangle 230"/>
          <p:cNvSpPr>
            <a:spLocks noChangeArrowheads="1"/>
          </p:cNvSpPr>
          <p:nvPr/>
        </p:nvSpPr>
        <p:spPr bwMode="auto">
          <a:xfrm rot="5400000" flipV="1">
            <a:off x="5691451" y="1145828"/>
            <a:ext cx="113843" cy="2276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88" name="Text Box 372"/>
          <p:cNvSpPr txBox="1">
            <a:spLocks noChangeArrowheads="1"/>
          </p:cNvSpPr>
          <p:nvPr/>
        </p:nvSpPr>
        <p:spPr bwMode="auto">
          <a:xfrm>
            <a:off x="2067466" y="921034"/>
            <a:ext cx="53126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900" b="1" i="1" dirty="0">
                <a:solidFill>
                  <a:srgbClr val="0066FF"/>
                </a:solidFill>
              </a:rPr>
              <a:t>HLC</a:t>
            </a:r>
          </a:p>
        </p:txBody>
      </p:sp>
      <p:cxnSp>
        <p:nvCxnSpPr>
          <p:cNvPr id="992" name="Straight Connector 991"/>
          <p:cNvCxnSpPr/>
          <p:nvPr/>
        </p:nvCxnSpPr>
        <p:spPr>
          <a:xfrm flipV="1">
            <a:off x="6317585" y="-2894"/>
            <a:ext cx="0" cy="1319481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3" name="Text Box 263"/>
          <p:cNvSpPr txBox="1">
            <a:spLocks noChangeArrowheads="1"/>
          </p:cNvSpPr>
          <p:nvPr/>
        </p:nvSpPr>
        <p:spPr bwMode="auto">
          <a:xfrm rot="10800000" flipH="1" flipV="1">
            <a:off x="5558635" y="493725"/>
            <a:ext cx="379475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700" dirty="0"/>
              <a:t>ADDR</a:t>
            </a:r>
          </a:p>
        </p:txBody>
      </p:sp>
      <p:sp>
        <p:nvSpPr>
          <p:cNvPr id="994" name="Text Box 263"/>
          <p:cNvSpPr txBox="1">
            <a:spLocks noChangeArrowheads="1"/>
          </p:cNvSpPr>
          <p:nvPr/>
        </p:nvSpPr>
        <p:spPr bwMode="auto">
          <a:xfrm rot="10800000" flipH="1" flipV="1">
            <a:off x="5558635" y="778331"/>
            <a:ext cx="379475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700" dirty="0"/>
              <a:t>DATA</a:t>
            </a:r>
          </a:p>
        </p:txBody>
      </p:sp>
      <p:sp>
        <p:nvSpPr>
          <p:cNvPr id="995" name="Text Box 263"/>
          <p:cNvSpPr txBox="1">
            <a:spLocks noChangeArrowheads="1"/>
          </p:cNvSpPr>
          <p:nvPr/>
        </p:nvSpPr>
        <p:spPr bwMode="auto">
          <a:xfrm rot="10800000" flipH="1" flipV="1">
            <a:off x="5558635" y="1055460"/>
            <a:ext cx="379475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700" dirty="0"/>
              <a:t>STRB</a:t>
            </a:r>
          </a:p>
        </p:txBody>
      </p:sp>
      <p:cxnSp>
        <p:nvCxnSpPr>
          <p:cNvPr id="1002" name="Straight Connector 1001"/>
          <p:cNvCxnSpPr/>
          <p:nvPr/>
        </p:nvCxnSpPr>
        <p:spPr>
          <a:xfrm flipV="1">
            <a:off x="5179160" y="405847"/>
            <a:ext cx="0" cy="1024583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/>
          <p:cNvCxnSpPr/>
          <p:nvPr/>
        </p:nvCxnSpPr>
        <p:spPr>
          <a:xfrm flipH="1">
            <a:off x="5862216" y="690454"/>
            <a:ext cx="455371" cy="0"/>
          </a:xfrm>
          <a:prstGeom prst="line">
            <a:avLst/>
          </a:prstGeom>
          <a:ln w="19050">
            <a:solidFill>
              <a:srgbClr val="FF00FF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1009"/>
          <p:cNvCxnSpPr/>
          <p:nvPr/>
        </p:nvCxnSpPr>
        <p:spPr>
          <a:xfrm flipH="1">
            <a:off x="5862216" y="1259666"/>
            <a:ext cx="455371" cy="0"/>
          </a:xfrm>
          <a:prstGeom prst="line">
            <a:avLst/>
          </a:prstGeom>
          <a:ln w="19050">
            <a:solidFill>
              <a:srgbClr val="FF00FF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/>
          <p:cNvCxnSpPr/>
          <p:nvPr/>
        </p:nvCxnSpPr>
        <p:spPr>
          <a:xfrm>
            <a:off x="5862215" y="975060"/>
            <a:ext cx="455370" cy="0"/>
          </a:xfrm>
          <a:prstGeom prst="line">
            <a:avLst/>
          </a:prstGeom>
          <a:ln w="19050">
            <a:solidFill>
              <a:srgbClr val="FF00FF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Text Box 263"/>
          <p:cNvSpPr txBox="1">
            <a:spLocks noChangeArrowheads="1"/>
          </p:cNvSpPr>
          <p:nvPr/>
        </p:nvSpPr>
        <p:spPr bwMode="auto">
          <a:xfrm rot="10800000" flipH="1" flipV="1">
            <a:off x="1384410" y="751572"/>
            <a:ext cx="60716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572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>
                <a:solidFill>
                  <a:srgbClr val="0066FF"/>
                </a:solidFill>
              </a:rPr>
              <a:t>4 EVENTS</a:t>
            </a:r>
          </a:p>
          <a:p>
            <a:pPr algn="ctr" eaLnBrk="1" hangingPunct="1"/>
            <a:r>
              <a:rPr lang="en-US" sz="700" dirty="0">
                <a:solidFill>
                  <a:srgbClr val="0066FF"/>
                </a:solidFill>
              </a:rPr>
              <a:t> triggered on</a:t>
            </a:r>
          </a:p>
          <a:p>
            <a:pPr algn="ctr" eaLnBrk="1" hangingPunct="1"/>
            <a:r>
              <a:rPr lang="en-US" sz="700" dirty="0">
                <a:solidFill>
                  <a:srgbClr val="0066FF"/>
                </a:solidFill>
              </a:rPr>
              <a:t>rising edges</a:t>
            </a:r>
          </a:p>
        </p:txBody>
      </p:sp>
      <p:sp>
        <p:nvSpPr>
          <p:cNvPr id="1025" name="Text Box 263"/>
          <p:cNvSpPr txBox="1">
            <a:spLocks noChangeArrowheads="1"/>
          </p:cNvSpPr>
          <p:nvPr/>
        </p:nvSpPr>
        <p:spPr bwMode="auto">
          <a:xfrm rot="10800000" flipH="1" flipV="1">
            <a:off x="853145" y="-21543"/>
            <a:ext cx="455370" cy="17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8288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>
                <a:solidFill>
                  <a:srgbClr val="FF00FF"/>
                </a:solidFill>
              </a:rPr>
              <a:t>CONFIG</a:t>
            </a:r>
          </a:p>
        </p:txBody>
      </p:sp>
      <p:sp>
        <p:nvSpPr>
          <p:cNvPr id="1029" name="Text Box 263"/>
          <p:cNvSpPr txBox="1">
            <a:spLocks noChangeArrowheads="1"/>
          </p:cNvSpPr>
          <p:nvPr/>
        </p:nvSpPr>
        <p:spPr bwMode="auto">
          <a:xfrm rot="10800000" flipH="1" flipV="1">
            <a:off x="3357680" y="-21543"/>
            <a:ext cx="455370" cy="17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8288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>
                <a:solidFill>
                  <a:srgbClr val="FF00FF"/>
                </a:solidFill>
              </a:rPr>
              <a:t>CONFIG</a:t>
            </a:r>
          </a:p>
        </p:txBody>
      </p:sp>
      <p:sp>
        <p:nvSpPr>
          <p:cNvPr id="1030" name="Text Box 263"/>
          <p:cNvSpPr txBox="1">
            <a:spLocks noChangeArrowheads="1"/>
          </p:cNvSpPr>
          <p:nvPr/>
        </p:nvSpPr>
        <p:spPr bwMode="auto">
          <a:xfrm rot="10800000" flipH="1" flipV="1">
            <a:off x="4875581" y="-20502"/>
            <a:ext cx="531265" cy="17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8288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>
                <a:solidFill>
                  <a:srgbClr val="FF00FF"/>
                </a:solidFill>
              </a:rPr>
              <a:t>CONFIG</a:t>
            </a:r>
          </a:p>
        </p:txBody>
      </p:sp>
      <p:sp>
        <p:nvSpPr>
          <p:cNvPr id="1031" name="Text Box 263"/>
          <p:cNvSpPr txBox="1">
            <a:spLocks noChangeArrowheads="1"/>
          </p:cNvSpPr>
          <p:nvPr/>
        </p:nvSpPr>
        <p:spPr bwMode="auto">
          <a:xfrm rot="10800000" flipH="1" flipV="1">
            <a:off x="7152430" y="-21543"/>
            <a:ext cx="455370" cy="17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8288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>
                <a:solidFill>
                  <a:srgbClr val="FF00FF"/>
                </a:solidFill>
              </a:rPr>
              <a:t>CONFIG</a:t>
            </a:r>
          </a:p>
        </p:txBody>
      </p:sp>
      <p:sp>
        <p:nvSpPr>
          <p:cNvPr id="1037" name="Text Box 263"/>
          <p:cNvSpPr txBox="1">
            <a:spLocks noChangeArrowheads="1"/>
          </p:cNvSpPr>
          <p:nvPr/>
        </p:nvSpPr>
        <p:spPr bwMode="auto">
          <a:xfrm rot="10800000" flipH="1" flipV="1">
            <a:off x="1460306" y="4968452"/>
            <a:ext cx="53126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9144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>
                <a:solidFill>
                  <a:srgbClr val="FF00FF"/>
                </a:solidFill>
              </a:rPr>
              <a:t>CONFIG</a:t>
            </a:r>
          </a:p>
        </p:txBody>
      </p:sp>
      <p:sp>
        <p:nvSpPr>
          <p:cNvPr id="1038" name="Text Box 263"/>
          <p:cNvSpPr txBox="1">
            <a:spLocks noChangeArrowheads="1"/>
          </p:cNvSpPr>
          <p:nvPr/>
        </p:nvSpPr>
        <p:spPr bwMode="auto">
          <a:xfrm rot="10800000" flipH="1" flipV="1">
            <a:off x="3661260" y="4965557"/>
            <a:ext cx="49590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9144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>
                <a:solidFill>
                  <a:srgbClr val="FF00FF"/>
                </a:solidFill>
              </a:rPr>
              <a:t>CONFIG</a:t>
            </a:r>
          </a:p>
        </p:txBody>
      </p:sp>
      <p:sp>
        <p:nvSpPr>
          <p:cNvPr id="1039" name="Text Box 263"/>
          <p:cNvSpPr txBox="1">
            <a:spLocks noChangeArrowheads="1"/>
          </p:cNvSpPr>
          <p:nvPr/>
        </p:nvSpPr>
        <p:spPr bwMode="auto">
          <a:xfrm rot="10800000" flipH="1" flipV="1">
            <a:off x="5786321" y="4968452"/>
            <a:ext cx="49590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9144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>
                <a:solidFill>
                  <a:srgbClr val="FF00FF"/>
                </a:solidFill>
              </a:rPr>
              <a:t>CONFIG</a:t>
            </a:r>
          </a:p>
        </p:txBody>
      </p:sp>
      <p:sp>
        <p:nvSpPr>
          <p:cNvPr id="1040" name="Text Box 263"/>
          <p:cNvSpPr txBox="1">
            <a:spLocks noChangeArrowheads="1"/>
          </p:cNvSpPr>
          <p:nvPr/>
        </p:nvSpPr>
        <p:spPr bwMode="auto">
          <a:xfrm rot="10800000" flipH="1" flipV="1">
            <a:off x="7456011" y="4965557"/>
            <a:ext cx="49590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9144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>
                <a:solidFill>
                  <a:srgbClr val="FF00FF"/>
                </a:solidFill>
              </a:rPr>
              <a:t>CONFIG</a:t>
            </a:r>
          </a:p>
        </p:txBody>
      </p:sp>
      <p:sp>
        <p:nvSpPr>
          <p:cNvPr id="1042" name="Text Box 263"/>
          <p:cNvSpPr txBox="1">
            <a:spLocks noChangeArrowheads="1"/>
          </p:cNvSpPr>
          <p:nvPr/>
        </p:nvSpPr>
        <p:spPr bwMode="auto">
          <a:xfrm rot="10800000" flipH="1" flipV="1">
            <a:off x="170091" y="248349"/>
            <a:ext cx="531265" cy="28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27432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/>
              <a:t>CELL_INP</a:t>
            </a:r>
          </a:p>
          <a:p>
            <a:pPr algn="ctr" eaLnBrk="1" hangingPunct="1"/>
            <a:r>
              <a:rPr lang="en-US" sz="700" dirty="0"/>
              <a:t> (7 : 0)</a:t>
            </a:r>
          </a:p>
        </p:txBody>
      </p:sp>
      <p:sp>
        <p:nvSpPr>
          <p:cNvPr id="767" name="Text Box 263"/>
          <p:cNvSpPr txBox="1">
            <a:spLocks noChangeArrowheads="1"/>
          </p:cNvSpPr>
          <p:nvPr/>
        </p:nvSpPr>
        <p:spPr bwMode="auto">
          <a:xfrm rot="10800000" flipH="1" flipV="1">
            <a:off x="8442646" y="1439262"/>
            <a:ext cx="1482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9144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768" name="Text Box 263"/>
          <p:cNvSpPr txBox="1">
            <a:spLocks noChangeArrowheads="1"/>
          </p:cNvSpPr>
          <p:nvPr/>
        </p:nvSpPr>
        <p:spPr bwMode="auto">
          <a:xfrm rot="10800000" flipH="1" flipV="1">
            <a:off x="8442646" y="2577687"/>
            <a:ext cx="1482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9144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769" name="Text Box 263"/>
          <p:cNvSpPr txBox="1">
            <a:spLocks noChangeArrowheads="1"/>
          </p:cNvSpPr>
          <p:nvPr/>
        </p:nvSpPr>
        <p:spPr bwMode="auto">
          <a:xfrm rot="10800000" flipH="1" flipV="1">
            <a:off x="8442646" y="3716112"/>
            <a:ext cx="1482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9144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>
                <a:solidFill>
                  <a:schemeClr val="accent1"/>
                </a:solidFill>
              </a:rPr>
              <a:t>8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594436" y="675064"/>
            <a:ext cx="549565" cy="4246097"/>
            <a:chOff x="8590854" y="900086"/>
            <a:chExt cx="477251" cy="5661462"/>
          </a:xfrm>
        </p:grpSpPr>
        <p:sp>
          <p:nvSpPr>
            <p:cNvPr id="1043" name="Text Box 263"/>
            <p:cNvSpPr txBox="1">
              <a:spLocks noChangeArrowheads="1"/>
            </p:cNvSpPr>
            <p:nvPr/>
          </p:nvSpPr>
          <p:spPr bwMode="auto">
            <a:xfrm rot="10800000" flipH="1" flipV="1">
              <a:off x="8590854" y="900086"/>
              <a:ext cx="462494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700" dirty="0"/>
                <a:t>CLB_OUT</a:t>
              </a:r>
            </a:p>
            <a:p>
              <a:pPr algn="ctr" eaLnBrk="1" hangingPunct="1"/>
              <a:r>
                <a:rPr lang="en-US" sz="700" dirty="0"/>
                <a:t> (0)</a:t>
              </a:r>
            </a:p>
          </p:txBody>
        </p:sp>
        <p:sp>
          <p:nvSpPr>
            <p:cNvPr id="1044" name="Text Box 263"/>
            <p:cNvSpPr txBox="1">
              <a:spLocks noChangeArrowheads="1"/>
            </p:cNvSpPr>
            <p:nvPr/>
          </p:nvSpPr>
          <p:spPr bwMode="auto">
            <a:xfrm rot="10800000" flipH="1" flipV="1">
              <a:off x="8590854" y="1659035"/>
              <a:ext cx="462494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700" dirty="0"/>
                <a:t>CLB_OUT</a:t>
              </a:r>
            </a:p>
            <a:p>
              <a:pPr algn="ctr" eaLnBrk="1" hangingPunct="1"/>
              <a:r>
                <a:rPr lang="en-US" sz="700" dirty="0"/>
                <a:t> (1)</a:t>
              </a:r>
            </a:p>
          </p:txBody>
        </p:sp>
        <p:sp>
          <p:nvSpPr>
            <p:cNvPr id="1045" name="Text Box 263"/>
            <p:cNvSpPr txBox="1">
              <a:spLocks noChangeArrowheads="1"/>
            </p:cNvSpPr>
            <p:nvPr/>
          </p:nvSpPr>
          <p:spPr bwMode="auto">
            <a:xfrm rot="10800000" flipH="1" flipV="1">
              <a:off x="8590854" y="2417986"/>
              <a:ext cx="462494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700" dirty="0"/>
                <a:t>CLB_OUT</a:t>
              </a:r>
            </a:p>
            <a:p>
              <a:pPr algn="ctr" eaLnBrk="1" hangingPunct="1"/>
              <a:r>
                <a:rPr lang="en-US" sz="700" dirty="0"/>
                <a:t> (2)</a:t>
              </a:r>
            </a:p>
          </p:txBody>
        </p:sp>
        <p:sp>
          <p:nvSpPr>
            <p:cNvPr id="1046" name="Text Box 263"/>
            <p:cNvSpPr txBox="1">
              <a:spLocks noChangeArrowheads="1"/>
            </p:cNvSpPr>
            <p:nvPr/>
          </p:nvSpPr>
          <p:spPr bwMode="auto">
            <a:xfrm rot="10800000" flipH="1" flipV="1">
              <a:off x="8590854" y="3176935"/>
              <a:ext cx="462494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700" dirty="0"/>
                <a:t>CLB_OUT</a:t>
              </a:r>
            </a:p>
            <a:p>
              <a:pPr algn="ctr" eaLnBrk="1" hangingPunct="1"/>
              <a:r>
                <a:rPr lang="en-US" sz="700" dirty="0"/>
                <a:t> (3)</a:t>
              </a:r>
            </a:p>
          </p:txBody>
        </p:sp>
        <p:sp>
          <p:nvSpPr>
            <p:cNvPr id="1047" name="Text Box 263"/>
            <p:cNvSpPr txBox="1">
              <a:spLocks noChangeArrowheads="1"/>
            </p:cNvSpPr>
            <p:nvPr/>
          </p:nvSpPr>
          <p:spPr bwMode="auto">
            <a:xfrm rot="10800000" flipH="1" flipV="1">
              <a:off x="8590854" y="3935886"/>
              <a:ext cx="462494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700" dirty="0"/>
                <a:t>CLB_OUT</a:t>
              </a:r>
            </a:p>
            <a:p>
              <a:pPr algn="ctr" eaLnBrk="1" hangingPunct="1"/>
              <a:r>
                <a:rPr lang="en-US" sz="700" dirty="0"/>
                <a:t> (4)</a:t>
              </a:r>
            </a:p>
          </p:txBody>
        </p:sp>
        <p:sp>
          <p:nvSpPr>
            <p:cNvPr id="1048" name="Text Box 263"/>
            <p:cNvSpPr txBox="1">
              <a:spLocks noChangeArrowheads="1"/>
            </p:cNvSpPr>
            <p:nvPr/>
          </p:nvSpPr>
          <p:spPr bwMode="auto">
            <a:xfrm rot="10800000" flipH="1" flipV="1">
              <a:off x="8605611" y="4694835"/>
              <a:ext cx="462494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700" dirty="0"/>
                <a:t>CLB_OUT</a:t>
              </a:r>
            </a:p>
            <a:p>
              <a:pPr algn="ctr" eaLnBrk="1" hangingPunct="1"/>
              <a:r>
                <a:rPr lang="en-US" sz="700" dirty="0"/>
                <a:t> (5)</a:t>
              </a:r>
            </a:p>
          </p:txBody>
        </p:sp>
        <p:sp>
          <p:nvSpPr>
            <p:cNvPr id="1049" name="Text Box 263"/>
            <p:cNvSpPr txBox="1">
              <a:spLocks noChangeArrowheads="1"/>
            </p:cNvSpPr>
            <p:nvPr/>
          </p:nvSpPr>
          <p:spPr bwMode="auto">
            <a:xfrm rot="10800000" flipH="1" flipV="1">
              <a:off x="8595439" y="5453786"/>
              <a:ext cx="462494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700" dirty="0"/>
                <a:t>CLB_OUT</a:t>
              </a:r>
            </a:p>
            <a:p>
              <a:pPr algn="ctr" eaLnBrk="1" hangingPunct="1"/>
              <a:r>
                <a:rPr lang="en-US" sz="700" dirty="0"/>
                <a:t> (6)</a:t>
              </a:r>
            </a:p>
          </p:txBody>
        </p:sp>
        <p:sp>
          <p:nvSpPr>
            <p:cNvPr id="1050" name="Text Box 263"/>
            <p:cNvSpPr txBox="1">
              <a:spLocks noChangeArrowheads="1"/>
            </p:cNvSpPr>
            <p:nvPr/>
          </p:nvSpPr>
          <p:spPr bwMode="auto">
            <a:xfrm rot="10800000" flipH="1" flipV="1">
              <a:off x="8590854" y="6212735"/>
              <a:ext cx="462494" cy="34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700" dirty="0"/>
                <a:t>CLB_OUT</a:t>
              </a:r>
            </a:p>
            <a:p>
              <a:pPr algn="ctr" eaLnBrk="1" hangingPunct="1"/>
              <a:r>
                <a:rPr lang="en-US" sz="700" dirty="0"/>
                <a:t> (7)</a:t>
              </a:r>
            </a:p>
          </p:txBody>
        </p:sp>
      </p:grpSp>
      <p:sp>
        <p:nvSpPr>
          <p:cNvPr id="1051" name="Text Box 372"/>
          <p:cNvSpPr txBox="1">
            <a:spLocks noChangeArrowheads="1"/>
          </p:cNvSpPr>
          <p:nvPr/>
        </p:nvSpPr>
        <p:spPr bwMode="auto">
          <a:xfrm>
            <a:off x="1460305" y="124136"/>
            <a:ext cx="83484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900" b="1" i="1" dirty="0"/>
              <a:t>ONE CLB TILE</a:t>
            </a:r>
          </a:p>
        </p:txBody>
      </p:sp>
      <p:cxnSp>
        <p:nvCxnSpPr>
          <p:cNvPr id="1052" name="Straight Connector 1051"/>
          <p:cNvCxnSpPr/>
          <p:nvPr/>
        </p:nvCxnSpPr>
        <p:spPr>
          <a:xfrm flipV="1">
            <a:off x="1460305" y="2682697"/>
            <a:ext cx="0" cy="116738"/>
          </a:xfrm>
          <a:prstGeom prst="line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Text Box 263"/>
          <p:cNvSpPr txBox="1">
            <a:spLocks noChangeArrowheads="1"/>
          </p:cNvSpPr>
          <p:nvPr/>
        </p:nvSpPr>
        <p:spPr bwMode="auto">
          <a:xfrm rot="10800000" flipH="1" flipV="1">
            <a:off x="1232620" y="2729049"/>
            <a:ext cx="15179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/>
              <a:t>‘1’</a:t>
            </a:r>
          </a:p>
        </p:txBody>
      </p:sp>
      <p:cxnSp>
        <p:nvCxnSpPr>
          <p:cNvPr id="1054" name="Straight Connector 1053"/>
          <p:cNvCxnSpPr/>
          <p:nvPr/>
        </p:nvCxnSpPr>
        <p:spPr>
          <a:xfrm flipV="1">
            <a:off x="1460305" y="3821122"/>
            <a:ext cx="0" cy="116738"/>
          </a:xfrm>
          <a:prstGeom prst="line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Text Box 263"/>
          <p:cNvSpPr txBox="1">
            <a:spLocks noChangeArrowheads="1"/>
          </p:cNvSpPr>
          <p:nvPr/>
        </p:nvSpPr>
        <p:spPr bwMode="auto">
          <a:xfrm rot="10800000" flipH="1" flipV="1">
            <a:off x="1232620" y="3867474"/>
            <a:ext cx="15179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/>
              <a:t>‘0’</a:t>
            </a:r>
          </a:p>
        </p:txBody>
      </p:sp>
      <p:cxnSp>
        <p:nvCxnSpPr>
          <p:cNvPr id="1056" name="Straight Connector 1055"/>
          <p:cNvCxnSpPr/>
          <p:nvPr/>
        </p:nvCxnSpPr>
        <p:spPr>
          <a:xfrm flipV="1">
            <a:off x="1460305" y="1547169"/>
            <a:ext cx="0" cy="113842"/>
          </a:xfrm>
          <a:prstGeom prst="line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7" name="Text Box 263"/>
          <p:cNvSpPr txBox="1">
            <a:spLocks noChangeArrowheads="1"/>
          </p:cNvSpPr>
          <p:nvPr/>
        </p:nvSpPr>
        <p:spPr bwMode="auto">
          <a:xfrm rot="10800000" flipH="1" flipV="1">
            <a:off x="1232620" y="1590624"/>
            <a:ext cx="15179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/>
              <a:t>‘0’</a:t>
            </a:r>
          </a:p>
        </p:txBody>
      </p:sp>
      <p:sp>
        <p:nvSpPr>
          <p:cNvPr id="1058" name="Text Box 263"/>
          <p:cNvSpPr txBox="1">
            <a:spLocks noChangeArrowheads="1"/>
          </p:cNvSpPr>
          <p:nvPr/>
        </p:nvSpPr>
        <p:spPr bwMode="auto">
          <a:xfrm rot="10800000" flipH="1" flipV="1">
            <a:off x="6317585" y="-21544"/>
            <a:ext cx="348457" cy="17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8288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>
                <a:solidFill>
                  <a:srgbClr val="FF00FF"/>
                </a:solidFill>
              </a:rPr>
              <a:t>DATA</a:t>
            </a:r>
          </a:p>
        </p:txBody>
      </p:sp>
      <p:cxnSp>
        <p:nvCxnSpPr>
          <p:cNvPr id="1059" name="Straight Connector 1058"/>
          <p:cNvCxnSpPr/>
          <p:nvPr/>
        </p:nvCxnSpPr>
        <p:spPr>
          <a:xfrm>
            <a:off x="3129995" y="-2896"/>
            <a:ext cx="0" cy="750270"/>
          </a:xfrm>
          <a:prstGeom prst="line">
            <a:avLst/>
          </a:prstGeom>
          <a:ln w="9525">
            <a:solidFill>
              <a:srgbClr val="FF00FF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Text Box 263"/>
          <p:cNvSpPr txBox="1">
            <a:spLocks noChangeArrowheads="1"/>
          </p:cNvSpPr>
          <p:nvPr/>
        </p:nvSpPr>
        <p:spPr bwMode="auto">
          <a:xfrm rot="10800000" flipH="1" flipV="1">
            <a:off x="2522835" y="-21544"/>
            <a:ext cx="683055" cy="17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8288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>
                <a:solidFill>
                  <a:srgbClr val="FF00FF"/>
                </a:solidFill>
              </a:rPr>
              <a:t>CLB_INTR</a:t>
            </a:r>
          </a:p>
        </p:txBody>
      </p:sp>
      <p:sp>
        <p:nvSpPr>
          <p:cNvPr id="1065" name="Rectangle 230"/>
          <p:cNvSpPr>
            <a:spLocks noChangeArrowheads="1"/>
          </p:cNvSpPr>
          <p:nvPr/>
        </p:nvSpPr>
        <p:spPr bwMode="auto">
          <a:xfrm flipV="1">
            <a:off x="3433575" y="747374"/>
            <a:ext cx="378864" cy="2276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66" name="Rectangle 230"/>
          <p:cNvSpPr>
            <a:spLocks noChangeArrowheads="1"/>
          </p:cNvSpPr>
          <p:nvPr/>
        </p:nvSpPr>
        <p:spPr bwMode="auto">
          <a:xfrm flipV="1">
            <a:off x="3813051" y="747374"/>
            <a:ext cx="378864" cy="2276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67" name="Rectangle 230"/>
          <p:cNvSpPr>
            <a:spLocks noChangeArrowheads="1"/>
          </p:cNvSpPr>
          <p:nvPr/>
        </p:nvSpPr>
        <p:spPr bwMode="auto">
          <a:xfrm flipV="1">
            <a:off x="4192526" y="747374"/>
            <a:ext cx="379475" cy="2276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68" name="Rectangle 230"/>
          <p:cNvSpPr>
            <a:spLocks noChangeArrowheads="1"/>
          </p:cNvSpPr>
          <p:nvPr/>
        </p:nvSpPr>
        <p:spPr bwMode="auto">
          <a:xfrm flipV="1">
            <a:off x="4572001" y="747374"/>
            <a:ext cx="379475" cy="2276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70" name="Text Box 263"/>
          <p:cNvSpPr txBox="1">
            <a:spLocks noChangeArrowheads="1"/>
          </p:cNvSpPr>
          <p:nvPr/>
        </p:nvSpPr>
        <p:spPr bwMode="auto">
          <a:xfrm rot="10800000" flipH="1" flipV="1">
            <a:off x="3813051" y="708903"/>
            <a:ext cx="3794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572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/>
              <a:t>EVENT</a:t>
            </a:r>
          </a:p>
          <a:p>
            <a:pPr algn="ctr" eaLnBrk="1" hangingPunct="1"/>
            <a:r>
              <a:rPr lang="en-US" sz="700" dirty="0"/>
              <a:t>2</a:t>
            </a:r>
          </a:p>
        </p:txBody>
      </p:sp>
      <p:sp>
        <p:nvSpPr>
          <p:cNvPr id="1071" name="Text Box 263"/>
          <p:cNvSpPr txBox="1">
            <a:spLocks noChangeArrowheads="1"/>
          </p:cNvSpPr>
          <p:nvPr/>
        </p:nvSpPr>
        <p:spPr bwMode="auto">
          <a:xfrm rot="10800000" flipH="1" flipV="1">
            <a:off x="3433576" y="708903"/>
            <a:ext cx="3794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572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/>
              <a:t>EVENT</a:t>
            </a:r>
          </a:p>
          <a:p>
            <a:pPr algn="ctr" eaLnBrk="1" hangingPunct="1"/>
            <a:r>
              <a:rPr lang="en-US" sz="700" dirty="0"/>
              <a:t>3</a:t>
            </a:r>
          </a:p>
        </p:txBody>
      </p:sp>
      <p:sp>
        <p:nvSpPr>
          <p:cNvPr id="1072" name="Text Box 263"/>
          <p:cNvSpPr txBox="1">
            <a:spLocks noChangeArrowheads="1"/>
          </p:cNvSpPr>
          <p:nvPr/>
        </p:nvSpPr>
        <p:spPr bwMode="auto">
          <a:xfrm rot="10800000" flipH="1" flipV="1">
            <a:off x="4192526" y="708903"/>
            <a:ext cx="3794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572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/>
              <a:t>EVENT</a:t>
            </a:r>
          </a:p>
          <a:p>
            <a:pPr algn="ctr" eaLnBrk="1" hangingPunct="1"/>
            <a:r>
              <a:rPr lang="en-US" sz="700" dirty="0"/>
              <a:t>1</a:t>
            </a:r>
          </a:p>
        </p:txBody>
      </p:sp>
      <p:sp>
        <p:nvSpPr>
          <p:cNvPr id="1073" name="Text Box 263"/>
          <p:cNvSpPr txBox="1">
            <a:spLocks noChangeArrowheads="1"/>
          </p:cNvSpPr>
          <p:nvPr/>
        </p:nvSpPr>
        <p:spPr bwMode="auto">
          <a:xfrm rot="10800000" flipH="1" flipV="1">
            <a:off x="4572001" y="708903"/>
            <a:ext cx="3794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4572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/>
              <a:t>EVENT</a:t>
            </a:r>
          </a:p>
          <a:p>
            <a:pPr algn="ctr" eaLnBrk="1" hangingPunct="1"/>
            <a:r>
              <a:rPr lang="en-US" sz="700" dirty="0"/>
              <a:t>0</a:t>
            </a:r>
          </a:p>
        </p:txBody>
      </p:sp>
      <p:sp>
        <p:nvSpPr>
          <p:cNvPr id="519" name="Line 39"/>
          <p:cNvSpPr>
            <a:spLocks noChangeShapeType="1"/>
          </p:cNvSpPr>
          <p:nvPr/>
        </p:nvSpPr>
        <p:spPr bwMode="auto">
          <a:xfrm flipH="1">
            <a:off x="321880" y="4788784"/>
            <a:ext cx="151790" cy="56921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556" name="Text Box 263"/>
          <p:cNvSpPr txBox="1">
            <a:spLocks noChangeArrowheads="1"/>
          </p:cNvSpPr>
          <p:nvPr/>
        </p:nvSpPr>
        <p:spPr bwMode="auto">
          <a:xfrm rot="10800000" flipH="1" flipV="1">
            <a:off x="170091" y="4718397"/>
            <a:ext cx="22768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>
                <a:solidFill>
                  <a:schemeClr val="accent1"/>
                </a:solidFill>
              </a:rPr>
              <a:t>32</a:t>
            </a:r>
          </a:p>
        </p:txBody>
      </p:sp>
      <p:cxnSp>
        <p:nvCxnSpPr>
          <p:cNvPr id="492" name="Straight Connector 491"/>
          <p:cNvCxnSpPr/>
          <p:nvPr/>
        </p:nvCxnSpPr>
        <p:spPr>
          <a:xfrm flipH="1">
            <a:off x="1384411" y="1661010"/>
            <a:ext cx="75895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flipV="1">
            <a:off x="1384411" y="2799435"/>
            <a:ext cx="75895" cy="1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>
            <a:off x="1384410" y="3937860"/>
            <a:ext cx="75896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533734" y="440655"/>
            <a:ext cx="2609115" cy="480377"/>
            <a:chOff x="9732860" y="1042912"/>
            <a:chExt cx="2609115" cy="640503"/>
          </a:xfrm>
        </p:grpSpPr>
        <p:sp>
          <p:nvSpPr>
            <p:cNvPr id="572" name="Rectangle 230"/>
            <p:cNvSpPr>
              <a:spLocks noChangeArrowheads="1"/>
            </p:cNvSpPr>
            <p:nvPr/>
          </p:nvSpPr>
          <p:spPr bwMode="auto">
            <a:xfrm flipV="1">
              <a:off x="10340021" y="1228045"/>
              <a:ext cx="303579" cy="4553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73" name="Rectangle 230"/>
            <p:cNvSpPr>
              <a:spLocks noChangeArrowheads="1"/>
            </p:cNvSpPr>
            <p:nvPr/>
          </p:nvSpPr>
          <p:spPr bwMode="auto">
            <a:xfrm flipV="1">
              <a:off x="10264126" y="1152150"/>
              <a:ext cx="303579" cy="4553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74" name="Rectangle 230"/>
            <p:cNvSpPr>
              <a:spLocks noChangeArrowheads="1"/>
            </p:cNvSpPr>
            <p:nvPr/>
          </p:nvSpPr>
          <p:spPr bwMode="auto">
            <a:xfrm flipV="1">
              <a:off x="10188232" y="1076255"/>
              <a:ext cx="303579" cy="4553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9960545" y="1152150"/>
              <a:ext cx="303580" cy="303580"/>
              <a:chOff x="9960545" y="1152150"/>
              <a:chExt cx="227685" cy="303580"/>
            </a:xfrm>
          </p:grpSpPr>
          <p:cxnSp>
            <p:nvCxnSpPr>
              <p:cNvPr id="575" name="Straight Connector 574"/>
              <p:cNvCxnSpPr/>
              <p:nvPr/>
            </p:nvCxnSpPr>
            <p:spPr>
              <a:xfrm>
                <a:off x="9960545" y="1379835"/>
                <a:ext cx="22768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/>
              <p:cNvCxnSpPr/>
              <p:nvPr/>
            </p:nvCxnSpPr>
            <p:spPr>
              <a:xfrm>
                <a:off x="9960546" y="1152150"/>
                <a:ext cx="22768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/>
              <p:cNvCxnSpPr/>
              <p:nvPr/>
            </p:nvCxnSpPr>
            <p:spPr>
              <a:xfrm>
                <a:off x="9960546" y="1228045"/>
                <a:ext cx="22768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/>
              <p:cNvCxnSpPr/>
              <p:nvPr/>
            </p:nvCxnSpPr>
            <p:spPr>
              <a:xfrm>
                <a:off x="9960545" y="1455730"/>
                <a:ext cx="22768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0" name="Text Box 263"/>
            <p:cNvSpPr txBox="1">
              <a:spLocks noChangeArrowheads="1"/>
            </p:cNvSpPr>
            <p:nvPr/>
          </p:nvSpPr>
          <p:spPr bwMode="auto">
            <a:xfrm rot="10800000" flipH="1" flipV="1">
              <a:off x="9732860" y="1042912"/>
              <a:ext cx="227685" cy="574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4572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31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30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b="1" dirty="0"/>
                <a:t>…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1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0</a:t>
              </a:r>
            </a:p>
          </p:txBody>
        </p:sp>
        <p:cxnSp>
          <p:nvCxnSpPr>
            <p:cNvPr id="581" name="Straight Connector 580"/>
            <p:cNvCxnSpPr/>
            <p:nvPr/>
          </p:nvCxnSpPr>
          <p:spPr>
            <a:xfrm flipV="1">
              <a:off x="10415915" y="1303940"/>
              <a:ext cx="455370" cy="1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/>
            <p:cNvCxnSpPr/>
            <p:nvPr/>
          </p:nvCxnSpPr>
          <p:spPr>
            <a:xfrm>
              <a:off x="10567705" y="1379835"/>
              <a:ext cx="3035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/>
            <p:cNvCxnSpPr/>
            <p:nvPr/>
          </p:nvCxnSpPr>
          <p:spPr>
            <a:xfrm>
              <a:off x="10643600" y="1455730"/>
              <a:ext cx="227685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4" name="Rectangle 230"/>
            <p:cNvSpPr>
              <a:spLocks noChangeArrowheads="1"/>
            </p:cNvSpPr>
            <p:nvPr/>
          </p:nvSpPr>
          <p:spPr bwMode="auto">
            <a:xfrm flipV="1">
              <a:off x="10871286" y="1076255"/>
              <a:ext cx="531265" cy="607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5" name="Text Box 372"/>
            <p:cNvSpPr txBox="1">
              <a:spLocks noChangeArrowheads="1"/>
            </p:cNvSpPr>
            <p:nvPr/>
          </p:nvSpPr>
          <p:spPr bwMode="auto">
            <a:xfrm>
              <a:off x="10871285" y="1228047"/>
              <a:ext cx="53126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900" b="1" i="1" dirty="0"/>
                <a:t>OUTLUT0</a:t>
              </a:r>
            </a:p>
          </p:txBody>
        </p:sp>
        <p:cxnSp>
          <p:nvCxnSpPr>
            <p:cNvPr id="586" name="Straight Connector 585"/>
            <p:cNvCxnSpPr/>
            <p:nvPr/>
          </p:nvCxnSpPr>
          <p:spPr>
            <a:xfrm>
              <a:off x="11402550" y="1379838"/>
              <a:ext cx="939425" cy="3857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9" name="Freeform 578"/>
            <p:cNvSpPr/>
            <p:nvPr/>
          </p:nvSpPr>
          <p:spPr>
            <a:xfrm rot="16200000">
              <a:off x="10158308" y="1226689"/>
              <a:ext cx="379473" cy="151792"/>
            </a:xfrm>
            <a:custGeom>
              <a:avLst/>
              <a:gdLst>
                <a:gd name="connsiteX0" fmla="*/ 0 w 290557"/>
                <a:gd name="connsiteY0" fmla="*/ 8546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8546 h 145278"/>
                <a:gd name="connsiteX0" fmla="*/ 0 w 290557"/>
                <a:gd name="connsiteY0" fmla="*/ 0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13645 w 296091"/>
                <a:gd name="connsiteY2" fmla="*/ 145278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22067 w 296091"/>
                <a:gd name="connsiteY2" fmla="*/ 143933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3933"/>
                <a:gd name="connsiteX1" fmla="*/ 74022 w 296091"/>
                <a:gd name="connsiteY1" fmla="*/ 143933 h 143933"/>
                <a:gd name="connsiteX2" fmla="*/ 222067 w 296091"/>
                <a:gd name="connsiteY2" fmla="*/ 143933 h 143933"/>
                <a:gd name="connsiteX3" fmla="*/ 296091 w 296091"/>
                <a:gd name="connsiteY3" fmla="*/ 0 h 143933"/>
                <a:gd name="connsiteX4" fmla="*/ 0 w 296091"/>
                <a:gd name="connsiteY4" fmla="*/ 0 h 1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091" h="143933">
                  <a:moveTo>
                    <a:pt x="0" y="0"/>
                  </a:moveTo>
                  <a:lnTo>
                    <a:pt x="74022" y="143933"/>
                  </a:lnTo>
                  <a:lnTo>
                    <a:pt x="222067" y="143933"/>
                  </a:lnTo>
                  <a:lnTo>
                    <a:pt x="29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87" name="Group 586"/>
          <p:cNvGrpSpPr/>
          <p:nvPr/>
        </p:nvGrpSpPr>
        <p:grpSpPr>
          <a:xfrm>
            <a:off x="6534886" y="971396"/>
            <a:ext cx="2609115" cy="518849"/>
            <a:chOff x="9732860" y="991616"/>
            <a:chExt cx="2609115" cy="691799"/>
          </a:xfrm>
        </p:grpSpPr>
        <p:sp>
          <p:nvSpPr>
            <p:cNvPr id="588" name="Rectangle 230"/>
            <p:cNvSpPr>
              <a:spLocks noChangeArrowheads="1"/>
            </p:cNvSpPr>
            <p:nvPr/>
          </p:nvSpPr>
          <p:spPr bwMode="auto">
            <a:xfrm flipV="1">
              <a:off x="10340021" y="1228045"/>
              <a:ext cx="303579" cy="4553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89" name="Rectangle 230"/>
            <p:cNvSpPr>
              <a:spLocks noChangeArrowheads="1"/>
            </p:cNvSpPr>
            <p:nvPr/>
          </p:nvSpPr>
          <p:spPr bwMode="auto">
            <a:xfrm flipV="1">
              <a:off x="10264126" y="1152150"/>
              <a:ext cx="303579" cy="4553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90" name="Rectangle 230"/>
            <p:cNvSpPr>
              <a:spLocks noChangeArrowheads="1"/>
            </p:cNvSpPr>
            <p:nvPr/>
          </p:nvSpPr>
          <p:spPr bwMode="auto">
            <a:xfrm flipV="1">
              <a:off x="10188232" y="1076255"/>
              <a:ext cx="303579" cy="4553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591" name="Group 590"/>
            <p:cNvGrpSpPr/>
            <p:nvPr/>
          </p:nvGrpSpPr>
          <p:grpSpPr>
            <a:xfrm>
              <a:off x="9960545" y="1152150"/>
              <a:ext cx="303580" cy="303580"/>
              <a:chOff x="9960545" y="1152150"/>
              <a:chExt cx="227685" cy="303580"/>
            </a:xfrm>
          </p:grpSpPr>
          <p:cxnSp>
            <p:nvCxnSpPr>
              <p:cNvPr id="600" name="Straight Connector 599"/>
              <p:cNvCxnSpPr/>
              <p:nvPr/>
            </p:nvCxnSpPr>
            <p:spPr>
              <a:xfrm>
                <a:off x="9960545" y="1379835"/>
                <a:ext cx="22768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/>
              <p:cNvCxnSpPr/>
              <p:nvPr/>
            </p:nvCxnSpPr>
            <p:spPr>
              <a:xfrm>
                <a:off x="9960546" y="1152150"/>
                <a:ext cx="22768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/>
              <p:cNvCxnSpPr/>
              <p:nvPr/>
            </p:nvCxnSpPr>
            <p:spPr>
              <a:xfrm>
                <a:off x="9960546" y="1228045"/>
                <a:ext cx="22768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/>
              <p:cNvCxnSpPr/>
              <p:nvPr/>
            </p:nvCxnSpPr>
            <p:spPr>
              <a:xfrm>
                <a:off x="9960545" y="1455730"/>
                <a:ext cx="22768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2" name="Text Box 263"/>
            <p:cNvSpPr txBox="1">
              <a:spLocks noChangeArrowheads="1"/>
            </p:cNvSpPr>
            <p:nvPr/>
          </p:nvSpPr>
          <p:spPr bwMode="auto">
            <a:xfrm rot="10800000" flipH="1" flipV="1">
              <a:off x="9732860" y="991616"/>
              <a:ext cx="227685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4572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31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30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b="1" dirty="0"/>
                <a:t>…</a:t>
              </a:r>
            </a:p>
            <a:p>
              <a:pPr algn="ctr" eaLnBrk="1" hangingPunct="1">
                <a:lnSpc>
                  <a:spcPts val="600"/>
                </a:lnSpc>
              </a:pPr>
              <a:endParaRPr lang="en-US" sz="700" dirty="0"/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1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0</a:t>
              </a:r>
            </a:p>
          </p:txBody>
        </p:sp>
        <p:cxnSp>
          <p:nvCxnSpPr>
            <p:cNvPr id="593" name="Straight Connector 592"/>
            <p:cNvCxnSpPr/>
            <p:nvPr/>
          </p:nvCxnSpPr>
          <p:spPr>
            <a:xfrm flipV="1">
              <a:off x="10415915" y="1303940"/>
              <a:ext cx="455370" cy="1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/>
            <p:cNvCxnSpPr/>
            <p:nvPr/>
          </p:nvCxnSpPr>
          <p:spPr>
            <a:xfrm>
              <a:off x="10567705" y="1379835"/>
              <a:ext cx="3035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/>
            <p:cNvCxnSpPr/>
            <p:nvPr/>
          </p:nvCxnSpPr>
          <p:spPr>
            <a:xfrm>
              <a:off x="10643600" y="1455730"/>
              <a:ext cx="227685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6" name="Rectangle 230"/>
            <p:cNvSpPr>
              <a:spLocks noChangeArrowheads="1"/>
            </p:cNvSpPr>
            <p:nvPr/>
          </p:nvSpPr>
          <p:spPr bwMode="auto">
            <a:xfrm flipV="1">
              <a:off x="10871286" y="1076255"/>
              <a:ext cx="531265" cy="607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97" name="Text Box 372"/>
            <p:cNvSpPr txBox="1">
              <a:spLocks noChangeArrowheads="1"/>
            </p:cNvSpPr>
            <p:nvPr/>
          </p:nvSpPr>
          <p:spPr bwMode="auto">
            <a:xfrm>
              <a:off x="10871285" y="1228045"/>
              <a:ext cx="53126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900" b="1" i="1" dirty="0"/>
                <a:t>OUTLUT1</a:t>
              </a:r>
            </a:p>
          </p:txBody>
        </p:sp>
        <p:cxnSp>
          <p:nvCxnSpPr>
            <p:cNvPr id="598" name="Straight Connector 597"/>
            <p:cNvCxnSpPr/>
            <p:nvPr/>
          </p:nvCxnSpPr>
          <p:spPr>
            <a:xfrm>
              <a:off x="11402550" y="1379838"/>
              <a:ext cx="939425" cy="3857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9" name="Freeform 598"/>
            <p:cNvSpPr/>
            <p:nvPr/>
          </p:nvSpPr>
          <p:spPr>
            <a:xfrm rot="16200000">
              <a:off x="10158308" y="1226689"/>
              <a:ext cx="379473" cy="151792"/>
            </a:xfrm>
            <a:custGeom>
              <a:avLst/>
              <a:gdLst>
                <a:gd name="connsiteX0" fmla="*/ 0 w 290557"/>
                <a:gd name="connsiteY0" fmla="*/ 8546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8546 h 145278"/>
                <a:gd name="connsiteX0" fmla="*/ 0 w 290557"/>
                <a:gd name="connsiteY0" fmla="*/ 0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13645 w 296091"/>
                <a:gd name="connsiteY2" fmla="*/ 145278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22067 w 296091"/>
                <a:gd name="connsiteY2" fmla="*/ 143933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3933"/>
                <a:gd name="connsiteX1" fmla="*/ 74022 w 296091"/>
                <a:gd name="connsiteY1" fmla="*/ 143933 h 143933"/>
                <a:gd name="connsiteX2" fmla="*/ 222067 w 296091"/>
                <a:gd name="connsiteY2" fmla="*/ 143933 h 143933"/>
                <a:gd name="connsiteX3" fmla="*/ 296091 w 296091"/>
                <a:gd name="connsiteY3" fmla="*/ 0 h 143933"/>
                <a:gd name="connsiteX4" fmla="*/ 0 w 296091"/>
                <a:gd name="connsiteY4" fmla="*/ 0 h 1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091" h="143933">
                  <a:moveTo>
                    <a:pt x="0" y="0"/>
                  </a:moveTo>
                  <a:lnTo>
                    <a:pt x="74022" y="143933"/>
                  </a:lnTo>
                  <a:lnTo>
                    <a:pt x="222067" y="143933"/>
                  </a:lnTo>
                  <a:lnTo>
                    <a:pt x="29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04" name="Group 603"/>
          <p:cNvGrpSpPr/>
          <p:nvPr/>
        </p:nvGrpSpPr>
        <p:grpSpPr>
          <a:xfrm>
            <a:off x="6534886" y="1540609"/>
            <a:ext cx="2609115" cy="518849"/>
            <a:chOff x="9732860" y="991616"/>
            <a:chExt cx="2609115" cy="691799"/>
          </a:xfrm>
        </p:grpSpPr>
        <p:sp>
          <p:nvSpPr>
            <p:cNvPr id="605" name="Rectangle 230"/>
            <p:cNvSpPr>
              <a:spLocks noChangeArrowheads="1"/>
            </p:cNvSpPr>
            <p:nvPr/>
          </p:nvSpPr>
          <p:spPr bwMode="auto">
            <a:xfrm flipV="1">
              <a:off x="10340021" y="1228045"/>
              <a:ext cx="303579" cy="4553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6" name="Rectangle 230"/>
            <p:cNvSpPr>
              <a:spLocks noChangeArrowheads="1"/>
            </p:cNvSpPr>
            <p:nvPr/>
          </p:nvSpPr>
          <p:spPr bwMode="auto">
            <a:xfrm flipV="1">
              <a:off x="10264126" y="1152150"/>
              <a:ext cx="303579" cy="4553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7" name="Rectangle 230"/>
            <p:cNvSpPr>
              <a:spLocks noChangeArrowheads="1"/>
            </p:cNvSpPr>
            <p:nvPr/>
          </p:nvSpPr>
          <p:spPr bwMode="auto">
            <a:xfrm flipV="1">
              <a:off x="10188232" y="1076255"/>
              <a:ext cx="303579" cy="4553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608" name="Group 607"/>
            <p:cNvGrpSpPr/>
            <p:nvPr/>
          </p:nvGrpSpPr>
          <p:grpSpPr>
            <a:xfrm>
              <a:off x="9960545" y="1152150"/>
              <a:ext cx="303580" cy="303580"/>
              <a:chOff x="9960545" y="1152150"/>
              <a:chExt cx="227685" cy="303580"/>
            </a:xfrm>
          </p:grpSpPr>
          <p:cxnSp>
            <p:nvCxnSpPr>
              <p:cNvPr id="617" name="Straight Connector 616"/>
              <p:cNvCxnSpPr/>
              <p:nvPr/>
            </p:nvCxnSpPr>
            <p:spPr>
              <a:xfrm>
                <a:off x="9960545" y="1379835"/>
                <a:ext cx="22768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/>
              <p:cNvCxnSpPr/>
              <p:nvPr/>
            </p:nvCxnSpPr>
            <p:spPr>
              <a:xfrm>
                <a:off x="9960546" y="1152150"/>
                <a:ext cx="22768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/>
              <p:cNvCxnSpPr/>
              <p:nvPr/>
            </p:nvCxnSpPr>
            <p:spPr>
              <a:xfrm>
                <a:off x="9960546" y="1228045"/>
                <a:ext cx="22768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/>
              <p:cNvCxnSpPr/>
              <p:nvPr/>
            </p:nvCxnSpPr>
            <p:spPr>
              <a:xfrm>
                <a:off x="9960545" y="1455730"/>
                <a:ext cx="22768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9" name="Text Box 263"/>
            <p:cNvSpPr txBox="1">
              <a:spLocks noChangeArrowheads="1"/>
            </p:cNvSpPr>
            <p:nvPr/>
          </p:nvSpPr>
          <p:spPr bwMode="auto">
            <a:xfrm rot="10800000" flipH="1" flipV="1">
              <a:off x="9732860" y="991616"/>
              <a:ext cx="227685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4572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31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30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b="1" dirty="0"/>
                <a:t>…</a:t>
              </a:r>
            </a:p>
            <a:p>
              <a:pPr algn="ctr" eaLnBrk="1" hangingPunct="1">
                <a:lnSpc>
                  <a:spcPts val="600"/>
                </a:lnSpc>
              </a:pPr>
              <a:endParaRPr lang="en-US" sz="700" dirty="0"/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1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0</a:t>
              </a:r>
            </a:p>
          </p:txBody>
        </p:sp>
        <p:cxnSp>
          <p:nvCxnSpPr>
            <p:cNvPr id="610" name="Straight Connector 609"/>
            <p:cNvCxnSpPr/>
            <p:nvPr/>
          </p:nvCxnSpPr>
          <p:spPr>
            <a:xfrm flipV="1">
              <a:off x="10415915" y="1303940"/>
              <a:ext cx="455370" cy="1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/>
            <p:cNvCxnSpPr/>
            <p:nvPr/>
          </p:nvCxnSpPr>
          <p:spPr>
            <a:xfrm>
              <a:off x="10567705" y="1379835"/>
              <a:ext cx="3035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/>
            <p:cNvCxnSpPr/>
            <p:nvPr/>
          </p:nvCxnSpPr>
          <p:spPr>
            <a:xfrm>
              <a:off x="10643600" y="1455730"/>
              <a:ext cx="227685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3" name="Rectangle 230"/>
            <p:cNvSpPr>
              <a:spLocks noChangeArrowheads="1"/>
            </p:cNvSpPr>
            <p:nvPr/>
          </p:nvSpPr>
          <p:spPr bwMode="auto">
            <a:xfrm flipV="1">
              <a:off x="10871286" y="1076255"/>
              <a:ext cx="531265" cy="607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14" name="Text Box 372"/>
            <p:cNvSpPr txBox="1">
              <a:spLocks noChangeArrowheads="1"/>
            </p:cNvSpPr>
            <p:nvPr/>
          </p:nvSpPr>
          <p:spPr bwMode="auto">
            <a:xfrm>
              <a:off x="10871285" y="1228045"/>
              <a:ext cx="53126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900" b="1" i="1" dirty="0"/>
                <a:t>OUTLUT2</a:t>
              </a:r>
            </a:p>
          </p:txBody>
        </p:sp>
        <p:cxnSp>
          <p:nvCxnSpPr>
            <p:cNvPr id="615" name="Straight Connector 614"/>
            <p:cNvCxnSpPr/>
            <p:nvPr/>
          </p:nvCxnSpPr>
          <p:spPr>
            <a:xfrm>
              <a:off x="11402550" y="1379838"/>
              <a:ext cx="939425" cy="3857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6" name="Freeform 615"/>
            <p:cNvSpPr/>
            <p:nvPr/>
          </p:nvSpPr>
          <p:spPr>
            <a:xfrm rot="16200000">
              <a:off x="10158308" y="1226689"/>
              <a:ext cx="379473" cy="151792"/>
            </a:xfrm>
            <a:custGeom>
              <a:avLst/>
              <a:gdLst>
                <a:gd name="connsiteX0" fmla="*/ 0 w 290557"/>
                <a:gd name="connsiteY0" fmla="*/ 8546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8546 h 145278"/>
                <a:gd name="connsiteX0" fmla="*/ 0 w 290557"/>
                <a:gd name="connsiteY0" fmla="*/ 0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13645 w 296091"/>
                <a:gd name="connsiteY2" fmla="*/ 145278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22067 w 296091"/>
                <a:gd name="connsiteY2" fmla="*/ 143933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3933"/>
                <a:gd name="connsiteX1" fmla="*/ 74022 w 296091"/>
                <a:gd name="connsiteY1" fmla="*/ 143933 h 143933"/>
                <a:gd name="connsiteX2" fmla="*/ 222067 w 296091"/>
                <a:gd name="connsiteY2" fmla="*/ 143933 h 143933"/>
                <a:gd name="connsiteX3" fmla="*/ 296091 w 296091"/>
                <a:gd name="connsiteY3" fmla="*/ 0 h 143933"/>
                <a:gd name="connsiteX4" fmla="*/ 0 w 296091"/>
                <a:gd name="connsiteY4" fmla="*/ 0 h 1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091" h="143933">
                  <a:moveTo>
                    <a:pt x="0" y="0"/>
                  </a:moveTo>
                  <a:lnTo>
                    <a:pt x="74022" y="143933"/>
                  </a:lnTo>
                  <a:lnTo>
                    <a:pt x="222067" y="143933"/>
                  </a:lnTo>
                  <a:lnTo>
                    <a:pt x="29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21" name="Group 620"/>
          <p:cNvGrpSpPr/>
          <p:nvPr/>
        </p:nvGrpSpPr>
        <p:grpSpPr>
          <a:xfrm>
            <a:off x="6534886" y="2109821"/>
            <a:ext cx="2609115" cy="518849"/>
            <a:chOff x="9732860" y="991616"/>
            <a:chExt cx="2609115" cy="691799"/>
          </a:xfrm>
        </p:grpSpPr>
        <p:sp>
          <p:nvSpPr>
            <p:cNvPr id="622" name="Rectangle 230"/>
            <p:cNvSpPr>
              <a:spLocks noChangeArrowheads="1"/>
            </p:cNvSpPr>
            <p:nvPr/>
          </p:nvSpPr>
          <p:spPr bwMode="auto">
            <a:xfrm flipV="1">
              <a:off x="10340021" y="1228045"/>
              <a:ext cx="303579" cy="4553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3" name="Rectangle 230"/>
            <p:cNvSpPr>
              <a:spLocks noChangeArrowheads="1"/>
            </p:cNvSpPr>
            <p:nvPr/>
          </p:nvSpPr>
          <p:spPr bwMode="auto">
            <a:xfrm flipV="1">
              <a:off x="10264126" y="1152150"/>
              <a:ext cx="303579" cy="4553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24" name="Rectangle 230"/>
            <p:cNvSpPr>
              <a:spLocks noChangeArrowheads="1"/>
            </p:cNvSpPr>
            <p:nvPr/>
          </p:nvSpPr>
          <p:spPr bwMode="auto">
            <a:xfrm flipV="1">
              <a:off x="10188232" y="1076255"/>
              <a:ext cx="303579" cy="4553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625" name="Group 624"/>
            <p:cNvGrpSpPr/>
            <p:nvPr/>
          </p:nvGrpSpPr>
          <p:grpSpPr>
            <a:xfrm>
              <a:off x="9960545" y="1152150"/>
              <a:ext cx="303580" cy="303580"/>
              <a:chOff x="9960545" y="1152150"/>
              <a:chExt cx="227685" cy="303580"/>
            </a:xfrm>
          </p:grpSpPr>
          <p:cxnSp>
            <p:nvCxnSpPr>
              <p:cNvPr id="634" name="Straight Connector 633"/>
              <p:cNvCxnSpPr/>
              <p:nvPr/>
            </p:nvCxnSpPr>
            <p:spPr>
              <a:xfrm>
                <a:off x="9960545" y="1379835"/>
                <a:ext cx="22768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/>
              <p:cNvCxnSpPr/>
              <p:nvPr/>
            </p:nvCxnSpPr>
            <p:spPr>
              <a:xfrm>
                <a:off x="9960546" y="1152150"/>
                <a:ext cx="22768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/>
              <p:cNvCxnSpPr/>
              <p:nvPr/>
            </p:nvCxnSpPr>
            <p:spPr>
              <a:xfrm>
                <a:off x="9960546" y="1228045"/>
                <a:ext cx="22768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/>
              <p:cNvCxnSpPr/>
              <p:nvPr/>
            </p:nvCxnSpPr>
            <p:spPr>
              <a:xfrm>
                <a:off x="9960545" y="1455730"/>
                <a:ext cx="22768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6" name="Text Box 263"/>
            <p:cNvSpPr txBox="1">
              <a:spLocks noChangeArrowheads="1"/>
            </p:cNvSpPr>
            <p:nvPr/>
          </p:nvSpPr>
          <p:spPr bwMode="auto">
            <a:xfrm rot="10800000" flipH="1" flipV="1">
              <a:off x="9732860" y="991616"/>
              <a:ext cx="227685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4572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31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30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b="1" dirty="0"/>
                <a:t>…</a:t>
              </a:r>
            </a:p>
            <a:p>
              <a:pPr algn="ctr" eaLnBrk="1" hangingPunct="1">
                <a:lnSpc>
                  <a:spcPts val="600"/>
                </a:lnSpc>
              </a:pPr>
              <a:endParaRPr lang="en-US" sz="700" dirty="0"/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1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0</a:t>
              </a:r>
            </a:p>
          </p:txBody>
        </p:sp>
        <p:cxnSp>
          <p:nvCxnSpPr>
            <p:cNvPr id="627" name="Straight Connector 626"/>
            <p:cNvCxnSpPr/>
            <p:nvPr/>
          </p:nvCxnSpPr>
          <p:spPr>
            <a:xfrm flipV="1">
              <a:off x="10415915" y="1303940"/>
              <a:ext cx="455370" cy="1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/>
            <p:cNvCxnSpPr/>
            <p:nvPr/>
          </p:nvCxnSpPr>
          <p:spPr>
            <a:xfrm>
              <a:off x="10567705" y="1379835"/>
              <a:ext cx="3035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/>
            <p:cNvCxnSpPr/>
            <p:nvPr/>
          </p:nvCxnSpPr>
          <p:spPr>
            <a:xfrm>
              <a:off x="10643600" y="1455730"/>
              <a:ext cx="227685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" name="Rectangle 230"/>
            <p:cNvSpPr>
              <a:spLocks noChangeArrowheads="1"/>
            </p:cNvSpPr>
            <p:nvPr/>
          </p:nvSpPr>
          <p:spPr bwMode="auto">
            <a:xfrm flipV="1">
              <a:off x="10871286" y="1076255"/>
              <a:ext cx="531265" cy="607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31" name="Text Box 372"/>
            <p:cNvSpPr txBox="1">
              <a:spLocks noChangeArrowheads="1"/>
            </p:cNvSpPr>
            <p:nvPr/>
          </p:nvSpPr>
          <p:spPr bwMode="auto">
            <a:xfrm>
              <a:off x="10871285" y="1228045"/>
              <a:ext cx="53126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900" b="1" i="1" dirty="0"/>
                <a:t>OUTLUT3</a:t>
              </a:r>
            </a:p>
          </p:txBody>
        </p:sp>
        <p:cxnSp>
          <p:nvCxnSpPr>
            <p:cNvPr id="632" name="Straight Connector 631"/>
            <p:cNvCxnSpPr/>
            <p:nvPr/>
          </p:nvCxnSpPr>
          <p:spPr>
            <a:xfrm>
              <a:off x="11402550" y="1379838"/>
              <a:ext cx="939425" cy="3857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3" name="Freeform 632"/>
            <p:cNvSpPr/>
            <p:nvPr/>
          </p:nvSpPr>
          <p:spPr>
            <a:xfrm rot="16200000">
              <a:off x="10158308" y="1226689"/>
              <a:ext cx="379473" cy="151792"/>
            </a:xfrm>
            <a:custGeom>
              <a:avLst/>
              <a:gdLst>
                <a:gd name="connsiteX0" fmla="*/ 0 w 290557"/>
                <a:gd name="connsiteY0" fmla="*/ 8546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8546 h 145278"/>
                <a:gd name="connsiteX0" fmla="*/ 0 w 290557"/>
                <a:gd name="connsiteY0" fmla="*/ 0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13645 w 296091"/>
                <a:gd name="connsiteY2" fmla="*/ 145278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22067 w 296091"/>
                <a:gd name="connsiteY2" fmla="*/ 143933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3933"/>
                <a:gd name="connsiteX1" fmla="*/ 74022 w 296091"/>
                <a:gd name="connsiteY1" fmla="*/ 143933 h 143933"/>
                <a:gd name="connsiteX2" fmla="*/ 222067 w 296091"/>
                <a:gd name="connsiteY2" fmla="*/ 143933 h 143933"/>
                <a:gd name="connsiteX3" fmla="*/ 296091 w 296091"/>
                <a:gd name="connsiteY3" fmla="*/ 0 h 143933"/>
                <a:gd name="connsiteX4" fmla="*/ 0 w 296091"/>
                <a:gd name="connsiteY4" fmla="*/ 0 h 1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091" h="143933">
                  <a:moveTo>
                    <a:pt x="0" y="0"/>
                  </a:moveTo>
                  <a:lnTo>
                    <a:pt x="74022" y="143933"/>
                  </a:lnTo>
                  <a:lnTo>
                    <a:pt x="222067" y="143933"/>
                  </a:lnTo>
                  <a:lnTo>
                    <a:pt x="29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38" name="Group 637"/>
          <p:cNvGrpSpPr/>
          <p:nvPr/>
        </p:nvGrpSpPr>
        <p:grpSpPr>
          <a:xfrm>
            <a:off x="6534886" y="2679034"/>
            <a:ext cx="2609115" cy="518849"/>
            <a:chOff x="9732860" y="991616"/>
            <a:chExt cx="2609115" cy="691799"/>
          </a:xfrm>
        </p:grpSpPr>
        <p:sp>
          <p:nvSpPr>
            <p:cNvPr id="639" name="Rectangle 230"/>
            <p:cNvSpPr>
              <a:spLocks noChangeArrowheads="1"/>
            </p:cNvSpPr>
            <p:nvPr/>
          </p:nvSpPr>
          <p:spPr bwMode="auto">
            <a:xfrm flipV="1">
              <a:off x="10340021" y="1228045"/>
              <a:ext cx="303579" cy="4553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0" name="Rectangle 230"/>
            <p:cNvSpPr>
              <a:spLocks noChangeArrowheads="1"/>
            </p:cNvSpPr>
            <p:nvPr/>
          </p:nvSpPr>
          <p:spPr bwMode="auto">
            <a:xfrm flipV="1">
              <a:off x="10264126" y="1152150"/>
              <a:ext cx="303579" cy="4553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1" name="Rectangle 230"/>
            <p:cNvSpPr>
              <a:spLocks noChangeArrowheads="1"/>
            </p:cNvSpPr>
            <p:nvPr/>
          </p:nvSpPr>
          <p:spPr bwMode="auto">
            <a:xfrm flipV="1">
              <a:off x="10188232" y="1076255"/>
              <a:ext cx="303579" cy="4553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642" name="Group 641"/>
            <p:cNvGrpSpPr/>
            <p:nvPr/>
          </p:nvGrpSpPr>
          <p:grpSpPr>
            <a:xfrm>
              <a:off x="9960545" y="1152150"/>
              <a:ext cx="303580" cy="303580"/>
              <a:chOff x="9960545" y="1152150"/>
              <a:chExt cx="227685" cy="303580"/>
            </a:xfrm>
          </p:grpSpPr>
          <p:cxnSp>
            <p:nvCxnSpPr>
              <p:cNvPr id="651" name="Straight Connector 650"/>
              <p:cNvCxnSpPr/>
              <p:nvPr/>
            </p:nvCxnSpPr>
            <p:spPr>
              <a:xfrm>
                <a:off x="9960545" y="1379835"/>
                <a:ext cx="22768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/>
              <p:cNvCxnSpPr/>
              <p:nvPr/>
            </p:nvCxnSpPr>
            <p:spPr>
              <a:xfrm>
                <a:off x="9960546" y="1152150"/>
                <a:ext cx="22768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/>
              <p:cNvCxnSpPr/>
              <p:nvPr/>
            </p:nvCxnSpPr>
            <p:spPr>
              <a:xfrm>
                <a:off x="9960546" y="1228045"/>
                <a:ext cx="22768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/>
              <p:cNvCxnSpPr/>
              <p:nvPr/>
            </p:nvCxnSpPr>
            <p:spPr>
              <a:xfrm>
                <a:off x="9960545" y="1455730"/>
                <a:ext cx="22768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3" name="Text Box 263"/>
            <p:cNvSpPr txBox="1">
              <a:spLocks noChangeArrowheads="1"/>
            </p:cNvSpPr>
            <p:nvPr/>
          </p:nvSpPr>
          <p:spPr bwMode="auto">
            <a:xfrm rot="10800000" flipH="1" flipV="1">
              <a:off x="9732860" y="991616"/>
              <a:ext cx="227685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4572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31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30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b="1" dirty="0"/>
                <a:t>…</a:t>
              </a:r>
            </a:p>
            <a:p>
              <a:pPr algn="ctr" eaLnBrk="1" hangingPunct="1">
                <a:lnSpc>
                  <a:spcPts val="600"/>
                </a:lnSpc>
              </a:pPr>
              <a:endParaRPr lang="en-US" sz="700" dirty="0"/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1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0</a:t>
              </a:r>
            </a:p>
          </p:txBody>
        </p:sp>
        <p:cxnSp>
          <p:nvCxnSpPr>
            <p:cNvPr id="644" name="Straight Connector 643"/>
            <p:cNvCxnSpPr/>
            <p:nvPr/>
          </p:nvCxnSpPr>
          <p:spPr>
            <a:xfrm flipV="1">
              <a:off x="10415915" y="1303940"/>
              <a:ext cx="455370" cy="1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/>
            <p:cNvCxnSpPr/>
            <p:nvPr/>
          </p:nvCxnSpPr>
          <p:spPr>
            <a:xfrm>
              <a:off x="10567705" y="1379835"/>
              <a:ext cx="3035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/>
            <p:cNvCxnSpPr/>
            <p:nvPr/>
          </p:nvCxnSpPr>
          <p:spPr>
            <a:xfrm>
              <a:off x="10643600" y="1455730"/>
              <a:ext cx="227685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" name="Rectangle 230"/>
            <p:cNvSpPr>
              <a:spLocks noChangeArrowheads="1"/>
            </p:cNvSpPr>
            <p:nvPr/>
          </p:nvSpPr>
          <p:spPr bwMode="auto">
            <a:xfrm flipV="1">
              <a:off x="10871286" y="1076255"/>
              <a:ext cx="531265" cy="607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48" name="Text Box 372"/>
            <p:cNvSpPr txBox="1">
              <a:spLocks noChangeArrowheads="1"/>
            </p:cNvSpPr>
            <p:nvPr/>
          </p:nvSpPr>
          <p:spPr bwMode="auto">
            <a:xfrm>
              <a:off x="10871285" y="1228045"/>
              <a:ext cx="53126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900" b="1" i="1" dirty="0"/>
                <a:t>OUTLUT4</a:t>
              </a:r>
            </a:p>
          </p:txBody>
        </p:sp>
        <p:cxnSp>
          <p:nvCxnSpPr>
            <p:cNvPr id="649" name="Straight Connector 648"/>
            <p:cNvCxnSpPr/>
            <p:nvPr/>
          </p:nvCxnSpPr>
          <p:spPr>
            <a:xfrm>
              <a:off x="11402550" y="1379838"/>
              <a:ext cx="939425" cy="3857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Freeform 649"/>
            <p:cNvSpPr/>
            <p:nvPr/>
          </p:nvSpPr>
          <p:spPr>
            <a:xfrm rot="16200000">
              <a:off x="10158308" y="1226689"/>
              <a:ext cx="379473" cy="151792"/>
            </a:xfrm>
            <a:custGeom>
              <a:avLst/>
              <a:gdLst>
                <a:gd name="connsiteX0" fmla="*/ 0 w 290557"/>
                <a:gd name="connsiteY0" fmla="*/ 8546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8546 h 145278"/>
                <a:gd name="connsiteX0" fmla="*/ 0 w 290557"/>
                <a:gd name="connsiteY0" fmla="*/ 0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13645 w 296091"/>
                <a:gd name="connsiteY2" fmla="*/ 145278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22067 w 296091"/>
                <a:gd name="connsiteY2" fmla="*/ 143933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3933"/>
                <a:gd name="connsiteX1" fmla="*/ 74022 w 296091"/>
                <a:gd name="connsiteY1" fmla="*/ 143933 h 143933"/>
                <a:gd name="connsiteX2" fmla="*/ 222067 w 296091"/>
                <a:gd name="connsiteY2" fmla="*/ 143933 h 143933"/>
                <a:gd name="connsiteX3" fmla="*/ 296091 w 296091"/>
                <a:gd name="connsiteY3" fmla="*/ 0 h 143933"/>
                <a:gd name="connsiteX4" fmla="*/ 0 w 296091"/>
                <a:gd name="connsiteY4" fmla="*/ 0 h 1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091" h="143933">
                  <a:moveTo>
                    <a:pt x="0" y="0"/>
                  </a:moveTo>
                  <a:lnTo>
                    <a:pt x="74022" y="143933"/>
                  </a:lnTo>
                  <a:lnTo>
                    <a:pt x="222067" y="143933"/>
                  </a:lnTo>
                  <a:lnTo>
                    <a:pt x="29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55" name="Group 654"/>
          <p:cNvGrpSpPr/>
          <p:nvPr/>
        </p:nvGrpSpPr>
        <p:grpSpPr>
          <a:xfrm>
            <a:off x="6534886" y="3248246"/>
            <a:ext cx="2609115" cy="518849"/>
            <a:chOff x="9732860" y="991616"/>
            <a:chExt cx="2609115" cy="691799"/>
          </a:xfrm>
        </p:grpSpPr>
        <p:sp>
          <p:nvSpPr>
            <p:cNvPr id="656" name="Rectangle 230"/>
            <p:cNvSpPr>
              <a:spLocks noChangeArrowheads="1"/>
            </p:cNvSpPr>
            <p:nvPr/>
          </p:nvSpPr>
          <p:spPr bwMode="auto">
            <a:xfrm flipV="1">
              <a:off x="10340021" y="1228045"/>
              <a:ext cx="303579" cy="4553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57" name="Rectangle 230"/>
            <p:cNvSpPr>
              <a:spLocks noChangeArrowheads="1"/>
            </p:cNvSpPr>
            <p:nvPr/>
          </p:nvSpPr>
          <p:spPr bwMode="auto">
            <a:xfrm flipV="1">
              <a:off x="10264126" y="1152150"/>
              <a:ext cx="303579" cy="4553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58" name="Rectangle 230"/>
            <p:cNvSpPr>
              <a:spLocks noChangeArrowheads="1"/>
            </p:cNvSpPr>
            <p:nvPr/>
          </p:nvSpPr>
          <p:spPr bwMode="auto">
            <a:xfrm flipV="1">
              <a:off x="10188232" y="1076255"/>
              <a:ext cx="303579" cy="4553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659" name="Group 658"/>
            <p:cNvGrpSpPr/>
            <p:nvPr/>
          </p:nvGrpSpPr>
          <p:grpSpPr>
            <a:xfrm>
              <a:off x="9960545" y="1152150"/>
              <a:ext cx="303580" cy="303580"/>
              <a:chOff x="9960545" y="1152150"/>
              <a:chExt cx="227685" cy="303580"/>
            </a:xfrm>
          </p:grpSpPr>
          <p:cxnSp>
            <p:nvCxnSpPr>
              <p:cNvPr id="668" name="Straight Connector 667"/>
              <p:cNvCxnSpPr/>
              <p:nvPr/>
            </p:nvCxnSpPr>
            <p:spPr>
              <a:xfrm>
                <a:off x="9960545" y="1379835"/>
                <a:ext cx="22768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/>
              <p:cNvCxnSpPr/>
              <p:nvPr/>
            </p:nvCxnSpPr>
            <p:spPr>
              <a:xfrm>
                <a:off x="9960546" y="1152150"/>
                <a:ext cx="22768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/>
              <p:cNvCxnSpPr/>
              <p:nvPr/>
            </p:nvCxnSpPr>
            <p:spPr>
              <a:xfrm>
                <a:off x="9960546" y="1228045"/>
                <a:ext cx="22768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Straight Connector 670"/>
              <p:cNvCxnSpPr/>
              <p:nvPr/>
            </p:nvCxnSpPr>
            <p:spPr>
              <a:xfrm>
                <a:off x="9960545" y="1455730"/>
                <a:ext cx="22768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0" name="Text Box 263"/>
            <p:cNvSpPr txBox="1">
              <a:spLocks noChangeArrowheads="1"/>
            </p:cNvSpPr>
            <p:nvPr/>
          </p:nvSpPr>
          <p:spPr bwMode="auto">
            <a:xfrm rot="10800000" flipH="1" flipV="1">
              <a:off x="9732860" y="991616"/>
              <a:ext cx="227685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4572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31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30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b="1" dirty="0"/>
                <a:t>…</a:t>
              </a:r>
            </a:p>
            <a:p>
              <a:pPr algn="ctr" eaLnBrk="1" hangingPunct="1">
                <a:lnSpc>
                  <a:spcPts val="600"/>
                </a:lnSpc>
              </a:pPr>
              <a:endParaRPr lang="en-US" sz="700" dirty="0"/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1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0</a:t>
              </a:r>
            </a:p>
          </p:txBody>
        </p:sp>
        <p:cxnSp>
          <p:nvCxnSpPr>
            <p:cNvPr id="661" name="Straight Connector 660"/>
            <p:cNvCxnSpPr/>
            <p:nvPr/>
          </p:nvCxnSpPr>
          <p:spPr>
            <a:xfrm flipV="1">
              <a:off x="10415915" y="1303940"/>
              <a:ext cx="455370" cy="1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Connector 661"/>
            <p:cNvCxnSpPr/>
            <p:nvPr/>
          </p:nvCxnSpPr>
          <p:spPr>
            <a:xfrm>
              <a:off x="10567705" y="1379835"/>
              <a:ext cx="3035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/>
            <p:cNvCxnSpPr/>
            <p:nvPr/>
          </p:nvCxnSpPr>
          <p:spPr>
            <a:xfrm>
              <a:off x="10643600" y="1455730"/>
              <a:ext cx="227685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" name="Rectangle 230"/>
            <p:cNvSpPr>
              <a:spLocks noChangeArrowheads="1"/>
            </p:cNvSpPr>
            <p:nvPr/>
          </p:nvSpPr>
          <p:spPr bwMode="auto">
            <a:xfrm flipV="1">
              <a:off x="10871286" y="1076255"/>
              <a:ext cx="531265" cy="607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65" name="Text Box 372"/>
            <p:cNvSpPr txBox="1">
              <a:spLocks noChangeArrowheads="1"/>
            </p:cNvSpPr>
            <p:nvPr/>
          </p:nvSpPr>
          <p:spPr bwMode="auto">
            <a:xfrm>
              <a:off x="10871285" y="1228045"/>
              <a:ext cx="53126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900" b="1" i="1" dirty="0"/>
                <a:t>OUTLUT5</a:t>
              </a:r>
            </a:p>
          </p:txBody>
        </p:sp>
        <p:cxnSp>
          <p:nvCxnSpPr>
            <p:cNvPr id="666" name="Straight Connector 665"/>
            <p:cNvCxnSpPr/>
            <p:nvPr/>
          </p:nvCxnSpPr>
          <p:spPr>
            <a:xfrm>
              <a:off x="11402550" y="1379838"/>
              <a:ext cx="939425" cy="3857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Freeform 666"/>
            <p:cNvSpPr/>
            <p:nvPr/>
          </p:nvSpPr>
          <p:spPr>
            <a:xfrm rot="16200000">
              <a:off x="10158308" y="1226689"/>
              <a:ext cx="379473" cy="151792"/>
            </a:xfrm>
            <a:custGeom>
              <a:avLst/>
              <a:gdLst>
                <a:gd name="connsiteX0" fmla="*/ 0 w 290557"/>
                <a:gd name="connsiteY0" fmla="*/ 8546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8546 h 145278"/>
                <a:gd name="connsiteX0" fmla="*/ 0 w 290557"/>
                <a:gd name="connsiteY0" fmla="*/ 0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13645 w 296091"/>
                <a:gd name="connsiteY2" fmla="*/ 145278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22067 w 296091"/>
                <a:gd name="connsiteY2" fmla="*/ 143933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3933"/>
                <a:gd name="connsiteX1" fmla="*/ 74022 w 296091"/>
                <a:gd name="connsiteY1" fmla="*/ 143933 h 143933"/>
                <a:gd name="connsiteX2" fmla="*/ 222067 w 296091"/>
                <a:gd name="connsiteY2" fmla="*/ 143933 h 143933"/>
                <a:gd name="connsiteX3" fmla="*/ 296091 w 296091"/>
                <a:gd name="connsiteY3" fmla="*/ 0 h 143933"/>
                <a:gd name="connsiteX4" fmla="*/ 0 w 296091"/>
                <a:gd name="connsiteY4" fmla="*/ 0 h 1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091" h="143933">
                  <a:moveTo>
                    <a:pt x="0" y="0"/>
                  </a:moveTo>
                  <a:lnTo>
                    <a:pt x="74022" y="143933"/>
                  </a:lnTo>
                  <a:lnTo>
                    <a:pt x="222067" y="143933"/>
                  </a:lnTo>
                  <a:lnTo>
                    <a:pt x="29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72" name="Group 671"/>
          <p:cNvGrpSpPr/>
          <p:nvPr/>
        </p:nvGrpSpPr>
        <p:grpSpPr>
          <a:xfrm>
            <a:off x="6545271" y="3817459"/>
            <a:ext cx="2609115" cy="518849"/>
            <a:chOff x="9732860" y="991616"/>
            <a:chExt cx="2609115" cy="691799"/>
          </a:xfrm>
        </p:grpSpPr>
        <p:sp>
          <p:nvSpPr>
            <p:cNvPr id="673" name="Rectangle 230"/>
            <p:cNvSpPr>
              <a:spLocks noChangeArrowheads="1"/>
            </p:cNvSpPr>
            <p:nvPr/>
          </p:nvSpPr>
          <p:spPr bwMode="auto">
            <a:xfrm flipV="1">
              <a:off x="10340021" y="1228045"/>
              <a:ext cx="303579" cy="4553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74" name="Rectangle 230"/>
            <p:cNvSpPr>
              <a:spLocks noChangeArrowheads="1"/>
            </p:cNvSpPr>
            <p:nvPr/>
          </p:nvSpPr>
          <p:spPr bwMode="auto">
            <a:xfrm flipV="1">
              <a:off x="10264126" y="1152150"/>
              <a:ext cx="303579" cy="4553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75" name="Rectangle 230"/>
            <p:cNvSpPr>
              <a:spLocks noChangeArrowheads="1"/>
            </p:cNvSpPr>
            <p:nvPr/>
          </p:nvSpPr>
          <p:spPr bwMode="auto">
            <a:xfrm flipV="1">
              <a:off x="10188232" y="1076255"/>
              <a:ext cx="303579" cy="4553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676" name="Group 675"/>
            <p:cNvGrpSpPr/>
            <p:nvPr/>
          </p:nvGrpSpPr>
          <p:grpSpPr>
            <a:xfrm>
              <a:off x="9960545" y="1152150"/>
              <a:ext cx="303580" cy="303580"/>
              <a:chOff x="9960545" y="1152150"/>
              <a:chExt cx="227685" cy="303580"/>
            </a:xfrm>
          </p:grpSpPr>
          <p:cxnSp>
            <p:nvCxnSpPr>
              <p:cNvPr id="725" name="Straight Connector 724"/>
              <p:cNvCxnSpPr/>
              <p:nvPr/>
            </p:nvCxnSpPr>
            <p:spPr>
              <a:xfrm>
                <a:off x="9960545" y="1379835"/>
                <a:ext cx="22768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/>
              <p:cNvCxnSpPr/>
              <p:nvPr/>
            </p:nvCxnSpPr>
            <p:spPr>
              <a:xfrm>
                <a:off x="9960546" y="1152150"/>
                <a:ext cx="22768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Straight Connector 726"/>
              <p:cNvCxnSpPr/>
              <p:nvPr/>
            </p:nvCxnSpPr>
            <p:spPr>
              <a:xfrm>
                <a:off x="9960546" y="1228045"/>
                <a:ext cx="22768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/>
              <p:cNvCxnSpPr/>
              <p:nvPr/>
            </p:nvCxnSpPr>
            <p:spPr>
              <a:xfrm>
                <a:off x="9960545" y="1455730"/>
                <a:ext cx="22768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7" name="Text Box 263"/>
            <p:cNvSpPr txBox="1">
              <a:spLocks noChangeArrowheads="1"/>
            </p:cNvSpPr>
            <p:nvPr/>
          </p:nvSpPr>
          <p:spPr bwMode="auto">
            <a:xfrm rot="10800000" flipH="1" flipV="1">
              <a:off x="9732860" y="991616"/>
              <a:ext cx="227685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4572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31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30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b="1" dirty="0"/>
                <a:t>…</a:t>
              </a:r>
            </a:p>
            <a:p>
              <a:pPr algn="ctr" eaLnBrk="1" hangingPunct="1">
                <a:lnSpc>
                  <a:spcPts val="600"/>
                </a:lnSpc>
              </a:pPr>
              <a:endParaRPr lang="en-US" sz="700" dirty="0"/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1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0</a:t>
              </a:r>
            </a:p>
          </p:txBody>
        </p:sp>
        <p:cxnSp>
          <p:nvCxnSpPr>
            <p:cNvPr id="678" name="Straight Connector 677"/>
            <p:cNvCxnSpPr/>
            <p:nvPr/>
          </p:nvCxnSpPr>
          <p:spPr>
            <a:xfrm flipV="1">
              <a:off x="10415915" y="1303940"/>
              <a:ext cx="455370" cy="1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/>
            <p:cNvCxnSpPr/>
            <p:nvPr/>
          </p:nvCxnSpPr>
          <p:spPr>
            <a:xfrm>
              <a:off x="10567705" y="1379835"/>
              <a:ext cx="3035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Connector 719"/>
            <p:cNvCxnSpPr/>
            <p:nvPr/>
          </p:nvCxnSpPr>
          <p:spPr>
            <a:xfrm>
              <a:off x="10643600" y="1455730"/>
              <a:ext cx="227685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1" name="Rectangle 230"/>
            <p:cNvSpPr>
              <a:spLocks noChangeArrowheads="1"/>
            </p:cNvSpPr>
            <p:nvPr/>
          </p:nvSpPr>
          <p:spPr bwMode="auto">
            <a:xfrm flipV="1">
              <a:off x="10871286" y="1076255"/>
              <a:ext cx="531265" cy="607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22" name="Text Box 372"/>
            <p:cNvSpPr txBox="1">
              <a:spLocks noChangeArrowheads="1"/>
            </p:cNvSpPr>
            <p:nvPr/>
          </p:nvSpPr>
          <p:spPr bwMode="auto">
            <a:xfrm>
              <a:off x="10871285" y="1228045"/>
              <a:ext cx="53126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900" b="1" i="1" dirty="0"/>
                <a:t>OUTLUT6</a:t>
              </a:r>
            </a:p>
          </p:txBody>
        </p:sp>
        <p:cxnSp>
          <p:nvCxnSpPr>
            <p:cNvPr id="723" name="Straight Connector 722"/>
            <p:cNvCxnSpPr/>
            <p:nvPr/>
          </p:nvCxnSpPr>
          <p:spPr>
            <a:xfrm>
              <a:off x="11402550" y="1379838"/>
              <a:ext cx="939425" cy="3857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4" name="Freeform 723"/>
            <p:cNvSpPr/>
            <p:nvPr/>
          </p:nvSpPr>
          <p:spPr>
            <a:xfrm rot="16200000">
              <a:off x="10158308" y="1226689"/>
              <a:ext cx="379473" cy="151792"/>
            </a:xfrm>
            <a:custGeom>
              <a:avLst/>
              <a:gdLst>
                <a:gd name="connsiteX0" fmla="*/ 0 w 290557"/>
                <a:gd name="connsiteY0" fmla="*/ 8546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8546 h 145278"/>
                <a:gd name="connsiteX0" fmla="*/ 0 w 290557"/>
                <a:gd name="connsiteY0" fmla="*/ 0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13645 w 296091"/>
                <a:gd name="connsiteY2" fmla="*/ 145278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22067 w 296091"/>
                <a:gd name="connsiteY2" fmla="*/ 143933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3933"/>
                <a:gd name="connsiteX1" fmla="*/ 74022 w 296091"/>
                <a:gd name="connsiteY1" fmla="*/ 143933 h 143933"/>
                <a:gd name="connsiteX2" fmla="*/ 222067 w 296091"/>
                <a:gd name="connsiteY2" fmla="*/ 143933 h 143933"/>
                <a:gd name="connsiteX3" fmla="*/ 296091 w 296091"/>
                <a:gd name="connsiteY3" fmla="*/ 0 h 143933"/>
                <a:gd name="connsiteX4" fmla="*/ 0 w 296091"/>
                <a:gd name="connsiteY4" fmla="*/ 0 h 1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091" h="143933">
                  <a:moveTo>
                    <a:pt x="0" y="0"/>
                  </a:moveTo>
                  <a:lnTo>
                    <a:pt x="74022" y="143933"/>
                  </a:lnTo>
                  <a:lnTo>
                    <a:pt x="222067" y="143933"/>
                  </a:lnTo>
                  <a:lnTo>
                    <a:pt x="29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29" name="Group 728"/>
          <p:cNvGrpSpPr/>
          <p:nvPr/>
        </p:nvGrpSpPr>
        <p:grpSpPr>
          <a:xfrm>
            <a:off x="6534886" y="4386671"/>
            <a:ext cx="2609115" cy="518849"/>
            <a:chOff x="9732860" y="991616"/>
            <a:chExt cx="2609115" cy="691799"/>
          </a:xfrm>
        </p:grpSpPr>
        <p:sp>
          <p:nvSpPr>
            <p:cNvPr id="730" name="Rectangle 230"/>
            <p:cNvSpPr>
              <a:spLocks noChangeArrowheads="1"/>
            </p:cNvSpPr>
            <p:nvPr/>
          </p:nvSpPr>
          <p:spPr bwMode="auto">
            <a:xfrm flipV="1">
              <a:off x="10340021" y="1228045"/>
              <a:ext cx="303579" cy="4553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31" name="Rectangle 230"/>
            <p:cNvSpPr>
              <a:spLocks noChangeArrowheads="1"/>
            </p:cNvSpPr>
            <p:nvPr/>
          </p:nvSpPr>
          <p:spPr bwMode="auto">
            <a:xfrm flipV="1">
              <a:off x="10264126" y="1152150"/>
              <a:ext cx="303579" cy="4553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32" name="Rectangle 230"/>
            <p:cNvSpPr>
              <a:spLocks noChangeArrowheads="1"/>
            </p:cNvSpPr>
            <p:nvPr/>
          </p:nvSpPr>
          <p:spPr bwMode="auto">
            <a:xfrm flipV="1">
              <a:off x="10188232" y="1076255"/>
              <a:ext cx="303579" cy="4553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733" name="Group 732"/>
            <p:cNvGrpSpPr/>
            <p:nvPr/>
          </p:nvGrpSpPr>
          <p:grpSpPr>
            <a:xfrm>
              <a:off x="9960545" y="1152150"/>
              <a:ext cx="303580" cy="303580"/>
              <a:chOff x="9960545" y="1152150"/>
              <a:chExt cx="227685" cy="303580"/>
            </a:xfrm>
          </p:grpSpPr>
          <p:cxnSp>
            <p:nvCxnSpPr>
              <p:cNvPr id="742" name="Straight Connector 741"/>
              <p:cNvCxnSpPr/>
              <p:nvPr/>
            </p:nvCxnSpPr>
            <p:spPr>
              <a:xfrm>
                <a:off x="9960545" y="1379835"/>
                <a:ext cx="22768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/>
              <p:cNvCxnSpPr/>
              <p:nvPr/>
            </p:nvCxnSpPr>
            <p:spPr>
              <a:xfrm>
                <a:off x="9960546" y="1152150"/>
                <a:ext cx="22768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>
                <a:off x="9960546" y="1228045"/>
                <a:ext cx="22768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Straight Connector 869"/>
              <p:cNvCxnSpPr/>
              <p:nvPr/>
            </p:nvCxnSpPr>
            <p:spPr>
              <a:xfrm>
                <a:off x="9960545" y="1455730"/>
                <a:ext cx="22768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4" name="Text Box 263"/>
            <p:cNvSpPr txBox="1">
              <a:spLocks noChangeArrowheads="1"/>
            </p:cNvSpPr>
            <p:nvPr/>
          </p:nvSpPr>
          <p:spPr bwMode="auto">
            <a:xfrm rot="10800000" flipH="1" flipV="1">
              <a:off x="9732860" y="991616"/>
              <a:ext cx="227685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4572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31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30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b="1" dirty="0"/>
                <a:t>…</a:t>
              </a:r>
            </a:p>
            <a:p>
              <a:pPr algn="ctr" eaLnBrk="1" hangingPunct="1">
                <a:lnSpc>
                  <a:spcPts val="600"/>
                </a:lnSpc>
              </a:pPr>
              <a:endParaRPr lang="en-US" sz="700" dirty="0"/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1</a:t>
              </a:r>
            </a:p>
            <a:p>
              <a:pPr algn="ctr" eaLnBrk="1" hangingPunct="1">
                <a:lnSpc>
                  <a:spcPts val="600"/>
                </a:lnSpc>
              </a:pPr>
              <a:r>
                <a:rPr lang="en-US" sz="700" dirty="0"/>
                <a:t>0</a:t>
              </a:r>
            </a:p>
          </p:txBody>
        </p:sp>
        <p:cxnSp>
          <p:nvCxnSpPr>
            <p:cNvPr id="735" name="Straight Connector 734"/>
            <p:cNvCxnSpPr/>
            <p:nvPr/>
          </p:nvCxnSpPr>
          <p:spPr>
            <a:xfrm flipV="1">
              <a:off x="10415915" y="1303940"/>
              <a:ext cx="455370" cy="1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/>
            <p:cNvCxnSpPr/>
            <p:nvPr/>
          </p:nvCxnSpPr>
          <p:spPr>
            <a:xfrm>
              <a:off x="10567705" y="1379835"/>
              <a:ext cx="303580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Connector 736"/>
            <p:cNvCxnSpPr/>
            <p:nvPr/>
          </p:nvCxnSpPr>
          <p:spPr>
            <a:xfrm>
              <a:off x="10643600" y="1455730"/>
              <a:ext cx="227685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8" name="Rectangle 230"/>
            <p:cNvSpPr>
              <a:spLocks noChangeArrowheads="1"/>
            </p:cNvSpPr>
            <p:nvPr/>
          </p:nvSpPr>
          <p:spPr bwMode="auto">
            <a:xfrm flipV="1">
              <a:off x="10871286" y="1076255"/>
              <a:ext cx="531265" cy="607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39" name="Text Box 372"/>
            <p:cNvSpPr txBox="1">
              <a:spLocks noChangeArrowheads="1"/>
            </p:cNvSpPr>
            <p:nvPr/>
          </p:nvSpPr>
          <p:spPr bwMode="auto">
            <a:xfrm>
              <a:off x="10871285" y="1228045"/>
              <a:ext cx="53126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900" b="1" i="1" dirty="0"/>
                <a:t>OUTLUT7</a:t>
              </a:r>
            </a:p>
          </p:txBody>
        </p:sp>
        <p:cxnSp>
          <p:nvCxnSpPr>
            <p:cNvPr id="740" name="Straight Connector 739"/>
            <p:cNvCxnSpPr/>
            <p:nvPr/>
          </p:nvCxnSpPr>
          <p:spPr>
            <a:xfrm>
              <a:off x="11402550" y="1379838"/>
              <a:ext cx="939425" cy="3857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1" name="Freeform 740"/>
            <p:cNvSpPr/>
            <p:nvPr/>
          </p:nvSpPr>
          <p:spPr>
            <a:xfrm rot="16200000">
              <a:off x="10158308" y="1226689"/>
              <a:ext cx="379473" cy="151792"/>
            </a:xfrm>
            <a:custGeom>
              <a:avLst/>
              <a:gdLst>
                <a:gd name="connsiteX0" fmla="*/ 0 w 290557"/>
                <a:gd name="connsiteY0" fmla="*/ 8546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8546 h 145278"/>
                <a:gd name="connsiteX0" fmla="*/ 0 w 290557"/>
                <a:gd name="connsiteY0" fmla="*/ 0 h 145278"/>
                <a:gd name="connsiteX1" fmla="*/ 76912 w 290557"/>
                <a:gd name="connsiteY1" fmla="*/ 145278 h 145278"/>
                <a:gd name="connsiteX2" fmla="*/ 213645 w 290557"/>
                <a:gd name="connsiteY2" fmla="*/ 145278 h 145278"/>
                <a:gd name="connsiteX3" fmla="*/ 290557 w 290557"/>
                <a:gd name="connsiteY3" fmla="*/ 0 h 145278"/>
                <a:gd name="connsiteX4" fmla="*/ 0 w 290557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13645 w 296091"/>
                <a:gd name="connsiteY2" fmla="*/ 145278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5278"/>
                <a:gd name="connsiteX1" fmla="*/ 76912 w 296091"/>
                <a:gd name="connsiteY1" fmla="*/ 145278 h 145278"/>
                <a:gd name="connsiteX2" fmla="*/ 222067 w 296091"/>
                <a:gd name="connsiteY2" fmla="*/ 143933 h 145278"/>
                <a:gd name="connsiteX3" fmla="*/ 296091 w 296091"/>
                <a:gd name="connsiteY3" fmla="*/ 0 h 145278"/>
                <a:gd name="connsiteX4" fmla="*/ 0 w 296091"/>
                <a:gd name="connsiteY4" fmla="*/ 0 h 145278"/>
                <a:gd name="connsiteX0" fmla="*/ 0 w 296091"/>
                <a:gd name="connsiteY0" fmla="*/ 0 h 143933"/>
                <a:gd name="connsiteX1" fmla="*/ 74022 w 296091"/>
                <a:gd name="connsiteY1" fmla="*/ 143933 h 143933"/>
                <a:gd name="connsiteX2" fmla="*/ 222067 w 296091"/>
                <a:gd name="connsiteY2" fmla="*/ 143933 h 143933"/>
                <a:gd name="connsiteX3" fmla="*/ 296091 w 296091"/>
                <a:gd name="connsiteY3" fmla="*/ 0 h 143933"/>
                <a:gd name="connsiteX4" fmla="*/ 0 w 296091"/>
                <a:gd name="connsiteY4" fmla="*/ 0 h 1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091" h="143933">
                  <a:moveTo>
                    <a:pt x="0" y="0"/>
                  </a:moveTo>
                  <a:lnTo>
                    <a:pt x="74022" y="143933"/>
                  </a:lnTo>
                  <a:lnTo>
                    <a:pt x="222067" y="143933"/>
                  </a:lnTo>
                  <a:lnTo>
                    <a:pt x="2960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719" name="Straight Connector 718"/>
          <p:cNvCxnSpPr/>
          <p:nvPr/>
        </p:nvCxnSpPr>
        <p:spPr>
          <a:xfrm flipV="1">
            <a:off x="6772955" y="462769"/>
            <a:ext cx="0" cy="4496779"/>
          </a:xfrm>
          <a:prstGeom prst="line">
            <a:avLst/>
          </a:prstGeom>
          <a:ln w="19050">
            <a:solidFill>
              <a:srgbClr val="E46C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Text Box 263"/>
          <p:cNvSpPr txBox="1">
            <a:spLocks noChangeArrowheads="1"/>
          </p:cNvSpPr>
          <p:nvPr/>
        </p:nvSpPr>
        <p:spPr bwMode="auto">
          <a:xfrm rot="10800000" flipH="1" flipV="1">
            <a:off x="8460946" y="-21159"/>
            <a:ext cx="68305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600"/>
              </a:lnSpc>
            </a:pPr>
            <a:r>
              <a:rPr lang="en-US" sz="700" dirty="0" err="1"/>
              <a:t>pg</a:t>
            </a:r>
            <a:r>
              <a:rPr lang="en-US" sz="700" dirty="0"/>
              <a:t>  7-23-19</a:t>
            </a:r>
          </a:p>
        </p:txBody>
      </p:sp>
    </p:spTree>
    <p:extLst>
      <p:ext uri="{BB962C8B-B14F-4D97-AF65-F5344CB8AC3E}">
        <p14:creationId xmlns:p14="http://schemas.microsoft.com/office/powerpoint/2010/main" val="865016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srgbClr val="FF0000"/>
                </a:solidFill>
              </a:rPr>
              <a:t>CLB </a:t>
            </a:r>
            <a:r>
              <a:rPr lang="en-US" dirty="0">
                <a:solidFill>
                  <a:srgbClr val="FF0000"/>
                </a:solidFill>
              </a:rPr>
              <a:t>Connectivity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379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CLB Connections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0" y="742950"/>
            <a:ext cx="2971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Local (input) B</a:t>
            </a:r>
            <a:r>
              <a:rPr lang="en-US" sz="1400" dirty="0"/>
              <a:t>us has dedicated connections to specific instances of EPWM,EQEP,ECAP</a:t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Output bus </a:t>
            </a:r>
            <a:r>
              <a:rPr lang="en-US" sz="1400" dirty="0"/>
              <a:t>(duplicated from 8 to 16) has direct connections to these same peripherals, plus CLB (system) crossbar</a:t>
            </a:r>
            <a:br>
              <a:rPr lang="en-US" sz="1400" dirty="0"/>
            </a:b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Global (input) Bus</a:t>
            </a:r>
            <a:r>
              <a:rPr lang="en-US" sz="1400" dirty="0"/>
              <a:t> has connections to many peripherals, including system crossbars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40" y="628651"/>
            <a:ext cx="5495760" cy="387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699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415652" y="2913744"/>
            <a:ext cx="8229600" cy="1494972"/>
          </a:xfrm>
        </p:spPr>
        <p:txBody>
          <a:bodyPr/>
          <a:lstStyle/>
          <a:p>
            <a:pPr>
              <a:defRPr/>
            </a:pPr>
            <a:r>
              <a:rPr lang="en-US" sz="1200" b="1" dirty="0"/>
              <a:t>The Local Bus </a:t>
            </a:r>
            <a:r>
              <a:rPr lang="en-US" sz="1200" dirty="0"/>
              <a:t>connects 1 CLB to multiple signals within one instance of the </a:t>
            </a:r>
            <a:r>
              <a:rPr lang="en-US" sz="1200" dirty="0" err="1"/>
              <a:t>ePWM</a:t>
            </a:r>
            <a:r>
              <a:rPr lang="en-US" sz="1200" dirty="0"/>
              <a:t>, </a:t>
            </a:r>
            <a:r>
              <a:rPr lang="en-US" sz="1200" dirty="0" err="1"/>
              <a:t>eQEP</a:t>
            </a:r>
            <a:r>
              <a:rPr lang="en-US" sz="1200" dirty="0"/>
              <a:t>, and </a:t>
            </a:r>
            <a:r>
              <a:rPr lang="en-US" sz="1200" dirty="0" err="1"/>
              <a:t>eCAP</a:t>
            </a:r>
            <a:r>
              <a:rPr lang="en-US" sz="1200" dirty="0"/>
              <a:t> blocks.</a:t>
            </a:r>
          </a:p>
          <a:p>
            <a:pPr lvl="1">
              <a:defRPr/>
            </a:pPr>
            <a:r>
              <a:rPr lang="en-US" sz="1200" dirty="0"/>
              <a:t>Each CLB is connected to a </a:t>
            </a:r>
            <a:r>
              <a:rPr lang="en-US" sz="1200" b="1" dirty="0"/>
              <a:t>unique</a:t>
            </a:r>
            <a:r>
              <a:rPr lang="en-US" sz="1200" dirty="0"/>
              <a:t> peripheral instance.</a:t>
            </a:r>
          </a:p>
          <a:p>
            <a:pPr lvl="1">
              <a:defRPr/>
            </a:pPr>
            <a:r>
              <a:rPr lang="en-US" sz="1200" dirty="0"/>
              <a:t>Examples:  PWM Digital Compare events, </a:t>
            </a:r>
            <a:r>
              <a:rPr lang="en-US" sz="1200" dirty="0" err="1"/>
              <a:t>eCAP</a:t>
            </a:r>
            <a:r>
              <a:rPr lang="en-US" sz="1200" dirty="0"/>
              <a:t> Capture event inputs, QEP A/B and Index/Strobe outputs.</a:t>
            </a:r>
          </a:p>
          <a:p>
            <a:pPr>
              <a:defRPr/>
            </a:pPr>
            <a:r>
              <a:rPr lang="en-US" sz="1200" b="1" dirty="0"/>
              <a:t>The GLOBAL Bus </a:t>
            </a:r>
            <a:r>
              <a:rPr lang="en-US" sz="1200" dirty="0"/>
              <a:t>connects to ALL CLBs and passes various signals of PWMs 1-4 and the CLB </a:t>
            </a:r>
            <a:r>
              <a:rPr lang="en-US" sz="1200" dirty="0" err="1"/>
              <a:t>Xbar</a:t>
            </a:r>
            <a:r>
              <a:rPr lang="en-US" sz="1200" dirty="0"/>
              <a:t>.</a:t>
            </a:r>
          </a:p>
          <a:p>
            <a:pPr>
              <a:defRPr/>
            </a:pPr>
            <a:r>
              <a:rPr lang="en-US" sz="1200" dirty="0"/>
              <a:t>The </a:t>
            </a:r>
            <a:r>
              <a:rPr lang="en-US" sz="1200" dirty="0" err="1"/>
              <a:t>Muxes</a:t>
            </a:r>
            <a:r>
              <a:rPr lang="en-US" sz="1200" dirty="0"/>
              <a:t> for both buses are contained in the Input Select block, which also contains input latching/filtering functions </a:t>
            </a:r>
          </a:p>
        </p:txBody>
      </p:sp>
      <p:sp>
        <p:nvSpPr>
          <p:cNvPr id="10244" name="Title 1"/>
          <p:cNvSpPr txBox="1">
            <a:spLocks/>
          </p:cNvSpPr>
          <p:nvPr/>
        </p:nvSpPr>
        <p:spPr bwMode="auto">
          <a:xfrm>
            <a:off x="446995" y="220265"/>
            <a:ext cx="8229600" cy="508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629" tIns="40815" rIns="81629" bIns="40815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3200" dirty="0">
                <a:solidFill>
                  <a:schemeClr val="tx2"/>
                </a:solidFill>
              </a:rPr>
              <a:t>CLB Input Connections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09" b="76479"/>
          <a:stretch/>
        </p:blipFill>
        <p:spPr bwMode="auto">
          <a:xfrm>
            <a:off x="1057327" y="728881"/>
            <a:ext cx="7238636" cy="1665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2359352" y="857250"/>
            <a:ext cx="744793" cy="15430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1311" tIns="30655" rIns="61311" bIns="30655" numCol="1" rtlCol="0" anchor="t" anchorCtr="0" compatLnSpc="1">
            <a:prstTxWarp prst="textNoShape">
              <a:avLst/>
            </a:prstTxWarp>
          </a:bodyPr>
          <a:lstStyle/>
          <a:p>
            <a:pPr defTabSz="613105" eaLnBrk="0" hangingPunct="0"/>
            <a:endParaRPr lang="en-US" sz="1000"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86956" y="1200150"/>
            <a:ext cx="1801252" cy="10091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1311" tIns="30655" rIns="61311" bIns="30655" numCol="1" rtlCol="0" anchor="t" anchorCtr="0" compatLnSpc="1">
            <a:prstTxWarp prst="textNoShape">
              <a:avLst/>
            </a:prstTxWarp>
          </a:bodyPr>
          <a:lstStyle/>
          <a:p>
            <a:pPr defTabSz="613105" eaLnBrk="0" hangingPunct="0"/>
            <a:endParaRPr lang="en-US" sz="1000">
              <a:latin typeface="Arial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2744219" y="1298210"/>
            <a:ext cx="24865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Elbow Connector 30"/>
          <p:cNvCxnSpPr>
            <a:stCxn id="18" idx="0"/>
          </p:cNvCxnSpPr>
          <p:nvPr/>
        </p:nvCxnSpPr>
        <p:spPr bwMode="auto">
          <a:xfrm flipV="1">
            <a:off x="3325905" y="1414463"/>
            <a:ext cx="648135" cy="342900"/>
          </a:xfrm>
          <a:prstGeom prst="bentConnector3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5853" name="Group 35852"/>
          <p:cNvGrpSpPr/>
          <p:nvPr/>
        </p:nvGrpSpPr>
        <p:grpSpPr>
          <a:xfrm>
            <a:off x="1968582" y="1714500"/>
            <a:ext cx="1019749" cy="481907"/>
            <a:chOff x="2618283" y="2971800"/>
            <a:chExt cx="1356302" cy="856724"/>
          </a:xfrm>
        </p:grpSpPr>
        <p:grpSp>
          <p:nvGrpSpPr>
            <p:cNvPr id="35844" name="Group 35843"/>
            <p:cNvGrpSpPr/>
            <p:nvPr/>
          </p:nvGrpSpPr>
          <p:grpSpPr>
            <a:xfrm>
              <a:off x="2627481" y="3352800"/>
              <a:ext cx="1347104" cy="76200"/>
              <a:chOff x="2642721" y="3352800"/>
              <a:chExt cx="1347104" cy="76200"/>
            </a:xfrm>
          </p:grpSpPr>
          <p:cxnSp>
            <p:nvCxnSpPr>
              <p:cNvPr id="35842" name="Straight Connector 35841"/>
              <p:cNvCxnSpPr/>
              <p:nvPr/>
            </p:nvCxnSpPr>
            <p:spPr bwMode="auto">
              <a:xfrm flipH="1">
                <a:off x="2642721" y="3352800"/>
                <a:ext cx="1337906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 flipH="1">
                <a:off x="2651919" y="3429000"/>
                <a:ext cx="1337906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0" name="Group 39"/>
            <p:cNvGrpSpPr/>
            <p:nvPr/>
          </p:nvGrpSpPr>
          <p:grpSpPr>
            <a:xfrm>
              <a:off x="2618283" y="3752324"/>
              <a:ext cx="1347104" cy="76200"/>
              <a:chOff x="2642721" y="3352800"/>
              <a:chExt cx="1347104" cy="76200"/>
            </a:xfrm>
          </p:grpSpPr>
          <p:cxnSp>
            <p:nvCxnSpPr>
              <p:cNvPr id="41" name="Straight Connector 40"/>
              <p:cNvCxnSpPr/>
              <p:nvPr/>
            </p:nvCxnSpPr>
            <p:spPr bwMode="auto">
              <a:xfrm flipH="1">
                <a:off x="2642721" y="3352800"/>
                <a:ext cx="1337906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 flipH="1">
                <a:off x="2651919" y="3429000"/>
                <a:ext cx="1337906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3" name="Group 42"/>
            <p:cNvGrpSpPr/>
            <p:nvPr/>
          </p:nvGrpSpPr>
          <p:grpSpPr>
            <a:xfrm>
              <a:off x="2618283" y="2971800"/>
              <a:ext cx="1347104" cy="76200"/>
              <a:chOff x="2642721" y="3352800"/>
              <a:chExt cx="1347104" cy="76200"/>
            </a:xfrm>
          </p:grpSpPr>
          <p:cxnSp>
            <p:nvCxnSpPr>
              <p:cNvPr id="44" name="Straight Connector 43"/>
              <p:cNvCxnSpPr/>
              <p:nvPr/>
            </p:nvCxnSpPr>
            <p:spPr bwMode="auto">
              <a:xfrm flipH="1">
                <a:off x="2642721" y="3352800"/>
                <a:ext cx="1337906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 flipH="1">
                <a:off x="2651919" y="3429000"/>
                <a:ext cx="1337906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5852" name="Group 35851"/>
          <p:cNvGrpSpPr/>
          <p:nvPr/>
        </p:nvGrpSpPr>
        <p:grpSpPr>
          <a:xfrm>
            <a:off x="2159077" y="1393031"/>
            <a:ext cx="406105" cy="1050131"/>
            <a:chOff x="2871648" y="2400300"/>
            <a:chExt cx="540134" cy="1866900"/>
          </a:xfrm>
        </p:grpSpPr>
        <p:sp>
          <p:nvSpPr>
            <p:cNvPr id="35850" name="Rectangle 35849"/>
            <p:cNvSpPr/>
            <p:nvPr/>
          </p:nvSpPr>
          <p:spPr bwMode="auto">
            <a:xfrm>
              <a:off x="2880519" y="2400300"/>
              <a:ext cx="76200" cy="18669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613105" eaLnBrk="0" hangingPunct="0"/>
              <a:endParaRPr lang="en-US" sz="1000">
                <a:latin typeface="Arial" pitchFamily="34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 bwMode="auto">
            <a:xfrm flipV="1">
              <a:off x="2956719" y="2481420"/>
              <a:ext cx="0" cy="17857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51" name="Rectangle 35850"/>
            <p:cNvSpPr/>
            <p:nvPr/>
          </p:nvSpPr>
          <p:spPr bwMode="auto">
            <a:xfrm>
              <a:off x="2871648" y="2400300"/>
              <a:ext cx="302008" cy="762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613105" eaLnBrk="0" hangingPunct="0"/>
              <a:endParaRPr lang="en-US" sz="1000">
                <a:latin typeface="Arial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 flipV="1">
              <a:off x="2880519" y="2400300"/>
              <a:ext cx="0" cy="18669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 flipH="1">
              <a:off x="2871648" y="2400300"/>
              <a:ext cx="53644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/>
            <p:cNvCxnSpPr/>
            <p:nvPr/>
          </p:nvCxnSpPr>
          <p:spPr bwMode="auto">
            <a:xfrm flipH="1">
              <a:off x="2956719" y="2476500"/>
              <a:ext cx="45506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" name="Trapezoid 21"/>
          <p:cNvSpPr/>
          <p:nvPr/>
        </p:nvSpPr>
        <p:spPr bwMode="auto">
          <a:xfrm rot="5400000">
            <a:off x="2136557" y="1021114"/>
            <a:ext cx="857250" cy="358073"/>
          </a:xfrm>
          <a:prstGeom prst="trapezoid">
            <a:avLst>
              <a:gd name="adj" fmla="val 41552"/>
            </a:avLst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30655" rIns="0" bIns="30655" numCol="1" rtlCol="0" anchor="ctr" anchorCtr="0" compatLnSpc="1">
            <a:prstTxWarp prst="textNoShape">
              <a:avLst/>
            </a:prstTxWarp>
          </a:bodyPr>
          <a:lstStyle/>
          <a:p>
            <a:pPr algn="ctr" defTabSz="613105" eaLnBrk="0" hangingPunct="0"/>
            <a:r>
              <a:rPr lang="en-US" sz="1400" b="1">
                <a:latin typeface="Arial" pitchFamily="34" charset="0"/>
              </a:rPr>
              <a:t>Global</a:t>
            </a:r>
          </a:p>
        </p:txBody>
      </p:sp>
      <p:sp>
        <p:nvSpPr>
          <p:cNvPr id="18" name="Trapezoid 17"/>
          <p:cNvSpPr/>
          <p:nvPr/>
        </p:nvSpPr>
        <p:spPr bwMode="auto">
          <a:xfrm rot="5400000">
            <a:off x="2589656" y="1578326"/>
            <a:ext cx="1114425" cy="358073"/>
          </a:xfrm>
          <a:prstGeom prst="trapezoid">
            <a:avLst>
              <a:gd name="adj" fmla="val 41552"/>
            </a:avLst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1311" tIns="30655" rIns="61311" bIns="30655" numCol="1" rtlCol="0" anchor="ctr" anchorCtr="0" compatLnSpc="1">
            <a:prstTxWarp prst="textNoShape">
              <a:avLst/>
            </a:prstTxWarp>
          </a:bodyPr>
          <a:lstStyle/>
          <a:p>
            <a:pPr algn="ctr" defTabSz="613105" eaLnBrk="0" hangingPunct="0"/>
            <a:r>
              <a:rPr lang="en-US" sz="1600" b="1">
                <a:latin typeface="Arial" pitchFamily="34" charset="0"/>
              </a:rPr>
              <a:t>Local</a:t>
            </a:r>
          </a:p>
        </p:txBody>
      </p:sp>
      <p:sp>
        <p:nvSpPr>
          <p:cNvPr id="35854" name="Rectangle 35853"/>
          <p:cNvSpPr/>
          <p:nvPr/>
        </p:nvSpPr>
        <p:spPr bwMode="auto">
          <a:xfrm>
            <a:off x="1057326" y="814388"/>
            <a:ext cx="911256" cy="48348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1311" tIns="30655" rIns="61311" bIns="30655" numCol="1" rtlCol="0" anchor="t" anchorCtr="0" compatLnSpc="1">
            <a:prstTxWarp prst="textNoShape">
              <a:avLst/>
            </a:prstTxWarp>
          </a:bodyPr>
          <a:lstStyle/>
          <a:p>
            <a:pPr defTabSz="613105" eaLnBrk="0" hangingPunct="0"/>
            <a:endParaRPr lang="en-US" sz="1000">
              <a:latin typeface="Arial" pitchFamily="34" charset="0"/>
            </a:endParaRPr>
          </a:p>
        </p:txBody>
      </p:sp>
      <p:sp>
        <p:nvSpPr>
          <p:cNvPr id="35855" name="Rectangle 35854"/>
          <p:cNvSpPr/>
          <p:nvPr/>
        </p:nvSpPr>
        <p:spPr bwMode="auto">
          <a:xfrm>
            <a:off x="3974040" y="1266703"/>
            <a:ext cx="893751" cy="349758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1311" tIns="30655" rIns="61311" bIns="30655" numCol="1" rtlCol="0" anchor="t" anchorCtr="0" compatLnSpc="1">
            <a:prstTxWarp prst="textNoShape">
              <a:avLst/>
            </a:prstTxWarp>
          </a:bodyPr>
          <a:lstStyle/>
          <a:p>
            <a:pPr defTabSz="613105" eaLnBrk="0" hangingPunct="0"/>
            <a:endParaRPr lang="en-US" sz="10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6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5854" grpId="0" animBg="1"/>
      <p:bldP spid="358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CLB Output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629" y="3242129"/>
            <a:ext cx="8229600" cy="970643"/>
          </a:xfrm>
        </p:spPr>
        <p:txBody>
          <a:bodyPr/>
          <a:lstStyle/>
          <a:p>
            <a:r>
              <a:rPr lang="en-US" sz="1600" dirty="0"/>
              <a:t>The 8 CLB outputs are copied to yield an additional 8 outputs: </a:t>
            </a:r>
            <a:br>
              <a:rPr lang="en-US" sz="1600" dirty="0"/>
            </a:br>
            <a:r>
              <a:rPr lang="en-US" sz="1600" dirty="0"/>
              <a:t>CLB_OUT8 = CLB_OUT0</a:t>
            </a:r>
            <a:br>
              <a:rPr lang="en-US" sz="1600" dirty="0"/>
            </a:br>
            <a:r>
              <a:rPr lang="en-US" sz="1600" dirty="0"/>
              <a:t>CLB_OUT9 = CLB_OUT1, etc.</a:t>
            </a:r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9" r="121" b="76479"/>
          <a:stretch/>
        </p:blipFill>
        <p:spPr bwMode="auto">
          <a:xfrm>
            <a:off x="759223" y="983243"/>
            <a:ext cx="7322925" cy="1665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630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CLB Xbar Connections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796206"/>
              </p:ext>
            </p:extLst>
          </p:nvPr>
        </p:nvGraphicFramePr>
        <p:xfrm>
          <a:off x="1254748" y="638707"/>
          <a:ext cx="3947461" cy="4104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" name="Visio" r:id="rId4" imgW="5503484" imgH="8138116" progId="Visio.Drawing.11">
                  <p:embed/>
                </p:oleObj>
              </mc:Choice>
              <mc:Fallback>
                <p:oleObj name="Visio" r:id="rId4" imgW="5503484" imgH="813811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748" y="638707"/>
                        <a:ext cx="3947461" cy="4104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675242" y="642937"/>
            <a:ext cx="579048" cy="3986213"/>
            <a:chOff x="3558165" y="1143000"/>
            <a:chExt cx="770154" cy="7086600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3566319" y="1143000"/>
              <a:ext cx="762000" cy="1524000"/>
            </a:xfrm>
            <a:prstGeom prst="round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613105" eaLnBrk="0" hangingPunct="0"/>
              <a:endParaRPr lang="en-US" sz="1200">
                <a:latin typeface="Arial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3558165" y="6248400"/>
              <a:ext cx="762000" cy="1981200"/>
            </a:xfrm>
            <a:prstGeom prst="round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613105" eaLnBrk="0" hangingPunct="0"/>
              <a:endParaRPr lang="en-US" sz="120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575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230"/>
          <p:cNvSpPr>
            <a:spLocks noChangeArrowheads="1"/>
          </p:cNvSpPr>
          <p:nvPr/>
        </p:nvSpPr>
        <p:spPr bwMode="auto">
          <a:xfrm flipV="1">
            <a:off x="321881" y="864113"/>
            <a:ext cx="8035863" cy="36429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2" name="Rectangle 230"/>
          <p:cNvSpPr>
            <a:spLocks noChangeArrowheads="1"/>
          </p:cNvSpPr>
          <p:nvPr/>
        </p:nvSpPr>
        <p:spPr bwMode="auto">
          <a:xfrm flipV="1">
            <a:off x="6393480" y="2571748"/>
            <a:ext cx="531266" cy="1366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" name="Rectangle 230"/>
          <p:cNvSpPr>
            <a:spLocks noChangeArrowheads="1"/>
          </p:cNvSpPr>
          <p:nvPr/>
        </p:nvSpPr>
        <p:spPr bwMode="auto">
          <a:xfrm flipV="1">
            <a:off x="5558636" y="1490247"/>
            <a:ext cx="531265" cy="9676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5" name="Text Box 372"/>
          <p:cNvSpPr txBox="1">
            <a:spLocks noChangeArrowheads="1"/>
          </p:cNvSpPr>
          <p:nvPr/>
        </p:nvSpPr>
        <p:spPr bwMode="auto">
          <a:xfrm>
            <a:off x="5473733" y="1490247"/>
            <a:ext cx="6830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 b="1" i="1" dirty="0"/>
              <a:t>CLB XBAR</a:t>
            </a:r>
          </a:p>
        </p:txBody>
      </p:sp>
      <p:sp>
        <p:nvSpPr>
          <p:cNvPr id="19" name="Rectangle 230"/>
          <p:cNvSpPr>
            <a:spLocks noChangeArrowheads="1"/>
          </p:cNvSpPr>
          <p:nvPr/>
        </p:nvSpPr>
        <p:spPr bwMode="auto">
          <a:xfrm flipV="1">
            <a:off x="2143361" y="1490247"/>
            <a:ext cx="3111695" cy="14230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Rectangle 230"/>
          <p:cNvSpPr>
            <a:spLocks noChangeArrowheads="1"/>
          </p:cNvSpPr>
          <p:nvPr/>
        </p:nvSpPr>
        <p:spPr bwMode="auto">
          <a:xfrm flipV="1">
            <a:off x="920033" y="1490247"/>
            <a:ext cx="607159" cy="2447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" name="Cloud 17"/>
          <p:cNvSpPr/>
          <p:nvPr/>
        </p:nvSpPr>
        <p:spPr>
          <a:xfrm>
            <a:off x="3281785" y="1945618"/>
            <a:ext cx="910740" cy="512291"/>
          </a:xfrm>
          <a:prstGeom prst="cloud">
            <a:avLst/>
          </a:prstGeom>
          <a:solidFill>
            <a:srgbClr val="CCFFCC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46"/>
          <p:cNvSpPr>
            <a:spLocks noChangeArrowheads="1"/>
          </p:cNvSpPr>
          <p:nvPr/>
        </p:nvSpPr>
        <p:spPr bwMode="auto">
          <a:xfrm flipH="1">
            <a:off x="3799325" y="2059460"/>
            <a:ext cx="152400" cy="114300"/>
          </a:xfrm>
          <a:prstGeom prst="flowChartDelay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248"/>
          <p:cNvGrpSpPr>
            <a:grpSpLocks/>
          </p:cNvGrpSpPr>
          <p:nvPr/>
        </p:nvGrpSpPr>
        <p:grpSpPr bwMode="auto">
          <a:xfrm rot="10800000">
            <a:off x="3495136" y="2116381"/>
            <a:ext cx="152400" cy="114300"/>
            <a:chOff x="4272" y="1968"/>
            <a:chExt cx="384" cy="384"/>
          </a:xfrm>
          <a:solidFill>
            <a:schemeClr val="bg1"/>
          </a:solidFill>
        </p:grpSpPr>
        <p:sp>
          <p:nvSpPr>
            <p:cNvPr id="8" name="Freeform 249"/>
            <p:cNvSpPr>
              <a:spLocks/>
            </p:cNvSpPr>
            <p:nvPr/>
          </p:nvSpPr>
          <p:spPr bwMode="auto">
            <a:xfrm>
              <a:off x="4272" y="1968"/>
              <a:ext cx="384" cy="384"/>
            </a:xfrm>
            <a:custGeom>
              <a:avLst/>
              <a:gdLst>
                <a:gd name="T0" fmla="*/ 0 w 384"/>
                <a:gd name="T1" fmla="*/ 0 h 384"/>
                <a:gd name="T2" fmla="*/ 33 w 384"/>
                <a:gd name="T3" fmla="*/ 78 h 384"/>
                <a:gd name="T4" fmla="*/ 48 w 384"/>
                <a:gd name="T5" fmla="*/ 144 h 384"/>
                <a:gd name="T6" fmla="*/ 48 w 384"/>
                <a:gd name="T7" fmla="*/ 240 h 384"/>
                <a:gd name="T8" fmla="*/ 30 w 384"/>
                <a:gd name="T9" fmla="*/ 312 h 384"/>
                <a:gd name="T10" fmla="*/ 0 w 384"/>
                <a:gd name="T11" fmla="*/ 384 h 384"/>
                <a:gd name="T12" fmla="*/ 225 w 384"/>
                <a:gd name="T13" fmla="*/ 318 h 384"/>
                <a:gd name="T14" fmla="*/ 384 w 384"/>
                <a:gd name="T15" fmla="*/ 192 h 384"/>
                <a:gd name="T16" fmla="*/ 222 w 384"/>
                <a:gd name="T17" fmla="*/ 57 h 384"/>
                <a:gd name="T18" fmla="*/ 0 w 384"/>
                <a:gd name="T19" fmla="*/ 0 h 3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84" h="384">
                  <a:moveTo>
                    <a:pt x="0" y="0"/>
                  </a:moveTo>
                  <a:lnTo>
                    <a:pt x="33" y="78"/>
                  </a:lnTo>
                  <a:lnTo>
                    <a:pt x="48" y="144"/>
                  </a:lnTo>
                  <a:lnTo>
                    <a:pt x="48" y="240"/>
                  </a:lnTo>
                  <a:lnTo>
                    <a:pt x="30" y="312"/>
                  </a:lnTo>
                  <a:lnTo>
                    <a:pt x="0" y="384"/>
                  </a:lnTo>
                  <a:lnTo>
                    <a:pt x="225" y="318"/>
                  </a:lnTo>
                  <a:lnTo>
                    <a:pt x="384" y="192"/>
                  </a:lnTo>
                  <a:lnTo>
                    <a:pt x="222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50"/>
            <p:cNvSpPr>
              <a:spLocks/>
            </p:cNvSpPr>
            <p:nvPr/>
          </p:nvSpPr>
          <p:spPr bwMode="auto">
            <a:xfrm>
              <a:off x="4272" y="1968"/>
              <a:ext cx="384" cy="192"/>
            </a:xfrm>
            <a:custGeom>
              <a:avLst/>
              <a:gdLst>
                <a:gd name="T0" fmla="*/ 0 w 240"/>
                <a:gd name="T1" fmla="*/ 0 h 192"/>
                <a:gd name="T2" fmla="*/ 2147483647 w 240"/>
                <a:gd name="T3" fmla="*/ 48 h 192"/>
                <a:gd name="T4" fmla="*/ 2147483647 w 240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192">
                  <a:moveTo>
                    <a:pt x="0" y="0"/>
                  </a:moveTo>
                  <a:cubicBezTo>
                    <a:pt x="52" y="8"/>
                    <a:pt x="104" y="16"/>
                    <a:pt x="144" y="48"/>
                  </a:cubicBezTo>
                  <a:cubicBezTo>
                    <a:pt x="184" y="80"/>
                    <a:pt x="212" y="136"/>
                    <a:pt x="240" y="192"/>
                  </a:cubicBezTo>
                </a:path>
              </a:pathLst>
            </a:custGeom>
            <a:grp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51"/>
            <p:cNvSpPr>
              <a:spLocks/>
            </p:cNvSpPr>
            <p:nvPr/>
          </p:nvSpPr>
          <p:spPr bwMode="auto">
            <a:xfrm flipV="1">
              <a:off x="4272" y="2160"/>
              <a:ext cx="384" cy="192"/>
            </a:xfrm>
            <a:custGeom>
              <a:avLst/>
              <a:gdLst>
                <a:gd name="T0" fmla="*/ 0 w 240"/>
                <a:gd name="T1" fmla="*/ 0 h 192"/>
                <a:gd name="T2" fmla="*/ 2147483647 w 240"/>
                <a:gd name="T3" fmla="*/ 48 h 192"/>
                <a:gd name="T4" fmla="*/ 2147483647 w 240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192">
                  <a:moveTo>
                    <a:pt x="0" y="0"/>
                  </a:moveTo>
                  <a:cubicBezTo>
                    <a:pt x="52" y="8"/>
                    <a:pt x="104" y="16"/>
                    <a:pt x="144" y="48"/>
                  </a:cubicBezTo>
                  <a:cubicBezTo>
                    <a:pt x="184" y="80"/>
                    <a:pt x="212" y="136"/>
                    <a:pt x="240" y="192"/>
                  </a:cubicBezTo>
                </a:path>
              </a:pathLst>
            </a:custGeom>
            <a:grp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Line 341"/>
          <p:cNvSpPr>
            <a:spLocks noChangeShapeType="1"/>
          </p:cNvSpPr>
          <p:nvPr/>
        </p:nvSpPr>
        <p:spPr bwMode="auto">
          <a:xfrm rot="10800000" flipV="1">
            <a:off x="3647535" y="2116380"/>
            <a:ext cx="151789" cy="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341"/>
          <p:cNvSpPr>
            <a:spLocks noChangeShapeType="1"/>
          </p:cNvSpPr>
          <p:nvPr/>
        </p:nvSpPr>
        <p:spPr bwMode="auto">
          <a:xfrm rot="10800000">
            <a:off x="3647534" y="2230223"/>
            <a:ext cx="7589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41"/>
          <p:cNvSpPr>
            <a:spLocks noChangeShapeType="1"/>
          </p:cNvSpPr>
          <p:nvPr/>
        </p:nvSpPr>
        <p:spPr bwMode="auto">
          <a:xfrm rot="10800000" flipV="1">
            <a:off x="3951115" y="2059460"/>
            <a:ext cx="136611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341"/>
          <p:cNvSpPr>
            <a:spLocks noChangeShapeType="1"/>
          </p:cNvSpPr>
          <p:nvPr/>
        </p:nvSpPr>
        <p:spPr bwMode="auto">
          <a:xfrm rot="10800000" flipV="1">
            <a:off x="3951115" y="2173302"/>
            <a:ext cx="129021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341"/>
          <p:cNvSpPr>
            <a:spLocks noChangeShapeType="1"/>
          </p:cNvSpPr>
          <p:nvPr/>
        </p:nvSpPr>
        <p:spPr bwMode="auto">
          <a:xfrm rot="10800000">
            <a:off x="2978206" y="2173302"/>
            <a:ext cx="517539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41"/>
          <p:cNvSpPr>
            <a:spLocks noChangeShapeType="1"/>
          </p:cNvSpPr>
          <p:nvPr/>
        </p:nvSpPr>
        <p:spPr bwMode="auto">
          <a:xfrm rot="5400000" flipH="1">
            <a:off x="4132865" y="1587855"/>
            <a:ext cx="1" cy="230932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341"/>
          <p:cNvSpPr>
            <a:spLocks noChangeShapeType="1"/>
          </p:cNvSpPr>
          <p:nvPr/>
        </p:nvSpPr>
        <p:spPr bwMode="auto">
          <a:xfrm rot="5400000" flipH="1">
            <a:off x="4482379" y="1528195"/>
            <a:ext cx="2" cy="1517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41"/>
          <p:cNvSpPr>
            <a:spLocks noChangeShapeType="1"/>
          </p:cNvSpPr>
          <p:nvPr/>
        </p:nvSpPr>
        <p:spPr bwMode="auto">
          <a:xfrm rot="5400000" flipV="1">
            <a:off x="2693600" y="2457909"/>
            <a:ext cx="569211" cy="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41"/>
          <p:cNvSpPr>
            <a:spLocks noChangeShapeType="1"/>
          </p:cNvSpPr>
          <p:nvPr/>
        </p:nvSpPr>
        <p:spPr bwMode="auto">
          <a:xfrm rot="10800000" flipH="1" flipV="1">
            <a:off x="3723429" y="2230223"/>
            <a:ext cx="0" cy="5692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30"/>
          <p:cNvSpPr>
            <a:spLocks noChangeArrowheads="1"/>
          </p:cNvSpPr>
          <p:nvPr/>
        </p:nvSpPr>
        <p:spPr bwMode="auto">
          <a:xfrm flipV="1">
            <a:off x="2143361" y="3368648"/>
            <a:ext cx="3102687" cy="5692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7" name="Rectangle 230"/>
          <p:cNvSpPr>
            <a:spLocks noChangeArrowheads="1"/>
          </p:cNvSpPr>
          <p:nvPr/>
        </p:nvSpPr>
        <p:spPr bwMode="auto">
          <a:xfrm flipV="1">
            <a:off x="7228326" y="1490247"/>
            <a:ext cx="531265" cy="2447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7" name="Text Box 263"/>
          <p:cNvSpPr txBox="1">
            <a:spLocks noChangeArrowheads="1"/>
          </p:cNvSpPr>
          <p:nvPr/>
        </p:nvSpPr>
        <p:spPr bwMode="auto">
          <a:xfrm rot="10800000" flipH="1" flipV="1">
            <a:off x="8741791" y="1806767"/>
            <a:ext cx="37947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/>
              <a:t>Pins</a:t>
            </a:r>
          </a:p>
        </p:txBody>
      </p:sp>
      <p:sp>
        <p:nvSpPr>
          <p:cNvPr id="118" name="Line 341"/>
          <p:cNvSpPr>
            <a:spLocks noChangeShapeType="1"/>
          </p:cNvSpPr>
          <p:nvPr/>
        </p:nvSpPr>
        <p:spPr bwMode="auto">
          <a:xfrm rot="5400000" flipV="1">
            <a:off x="6687078" y="2472378"/>
            <a:ext cx="2" cy="54027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341"/>
          <p:cNvSpPr>
            <a:spLocks noChangeShapeType="1"/>
          </p:cNvSpPr>
          <p:nvPr/>
        </p:nvSpPr>
        <p:spPr bwMode="auto">
          <a:xfrm rot="5400000" flipH="1">
            <a:off x="5806037" y="2017007"/>
            <a:ext cx="2" cy="54027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341"/>
          <p:cNvSpPr>
            <a:spLocks noChangeShapeType="1"/>
          </p:cNvSpPr>
          <p:nvPr/>
        </p:nvSpPr>
        <p:spPr bwMode="auto">
          <a:xfrm rot="5400000" flipH="1">
            <a:off x="5810542" y="1907669"/>
            <a:ext cx="1" cy="53126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Line 341"/>
          <p:cNvSpPr>
            <a:spLocks noChangeShapeType="1"/>
          </p:cNvSpPr>
          <p:nvPr/>
        </p:nvSpPr>
        <p:spPr bwMode="auto">
          <a:xfrm rot="5400000" flipH="1">
            <a:off x="5806038" y="1789322"/>
            <a:ext cx="2" cy="54027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341"/>
          <p:cNvSpPr>
            <a:spLocks noChangeShapeType="1"/>
          </p:cNvSpPr>
          <p:nvPr/>
        </p:nvSpPr>
        <p:spPr bwMode="auto">
          <a:xfrm rot="5400000">
            <a:off x="7062808" y="1907670"/>
            <a:ext cx="2" cy="303581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341"/>
          <p:cNvSpPr>
            <a:spLocks noChangeShapeType="1"/>
          </p:cNvSpPr>
          <p:nvPr/>
        </p:nvSpPr>
        <p:spPr bwMode="auto">
          <a:xfrm rot="5400000">
            <a:off x="7062809" y="2021514"/>
            <a:ext cx="1" cy="303581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Line 341"/>
          <p:cNvSpPr>
            <a:spLocks noChangeShapeType="1"/>
          </p:cNvSpPr>
          <p:nvPr/>
        </p:nvSpPr>
        <p:spPr bwMode="auto">
          <a:xfrm rot="5400000" flipH="1">
            <a:off x="7062809" y="2135354"/>
            <a:ext cx="0" cy="303581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" name="Line 341"/>
          <p:cNvSpPr>
            <a:spLocks noChangeShapeType="1"/>
          </p:cNvSpPr>
          <p:nvPr/>
        </p:nvSpPr>
        <p:spPr bwMode="auto">
          <a:xfrm rot="16200000">
            <a:off x="7104503" y="2595229"/>
            <a:ext cx="0" cy="294572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Line 341"/>
          <p:cNvSpPr>
            <a:spLocks noChangeShapeType="1"/>
          </p:cNvSpPr>
          <p:nvPr/>
        </p:nvSpPr>
        <p:spPr bwMode="auto">
          <a:xfrm rot="5400000" flipH="1">
            <a:off x="7480233" y="1793828"/>
            <a:ext cx="0" cy="53126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341"/>
          <p:cNvSpPr>
            <a:spLocks noChangeShapeType="1"/>
          </p:cNvSpPr>
          <p:nvPr/>
        </p:nvSpPr>
        <p:spPr bwMode="auto">
          <a:xfrm rot="5400000" flipH="1">
            <a:off x="7480233" y="1907670"/>
            <a:ext cx="0" cy="53126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341"/>
          <p:cNvSpPr>
            <a:spLocks noChangeShapeType="1"/>
          </p:cNvSpPr>
          <p:nvPr/>
        </p:nvSpPr>
        <p:spPr bwMode="auto">
          <a:xfrm rot="5400000" flipH="1">
            <a:off x="7480233" y="2021513"/>
            <a:ext cx="0" cy="53126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Line 341"/>
          <p:cNvSpPr>
            <a:spLocks noChangeShapeType="1"/>
          </p:cNvSpPr>
          <p:nvPr/>
        </p:nvSpPr>
        <p:spPr bwMode="auto">
          <a:xfrm rot="16200000">
            <a:off x="7526429" y="2476882"/>
            <a:ext cx="0" cy="53126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341"/>
          <p:cNvSpPr>
            <a:spLocks noChangeShapeType="1"/>
          </p:cNvSpPr>
          <p:nvPr/>
        </p:nvSpPr>
        <p:spPr bwMode="auto">
          <a:xfrm rot="10800000" flipH="1" flipV="1">
            <a:off x="7745865" y="2287144"/>
            <a:ext cx="11294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341"/>
          <p:cNvSpPr>
            <a:spLocks noChangeShapeType="1"/>
          </p:cNvSpPr>
          <p:nvPr/>
        </p:nvSpPr>
        <p:spPr bwMode="auto">
          <a:xfrm rot="10800000" flipH="1" flipV="1">
            <a:off x="7792059" y="2742514"/>
            <a:ext cx="11059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341"/>
          <p:cNvSpPr>
            <a:spLocks noChangeShapeType="1"/>
          </p:cNvSpPr>
          <p:nvPr/>
        </p:nvSpPr>
        <p:spPr bwMode="auto">
          <a:xfrm rot="10800000" flipH="1" flipV="1">
            <a:off x="7745865" y="2173301"/>
            <a:ext cx="11294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Line 341"/>
          <p:cNvSpPr>
            <a:spLocks noChangeShapeType="1"/>
          </p:cNvSpPr>
          <p:nvPr/>
        </p:nvSpPr>
        <p:spPr bwMode="auto">
          <a:xfrm rot="10800000" flipH="1" flipV="1">
            <a:off x="7745865" y="2059459"/>
            <a:ext cx="11294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Text Box 263"/>
          <p:cNvSpPr txBox="1">
            <a:spLocks noChangeArrowheads="1"/>
          </p:cNvSpPr>
          <p:nvPr/>
        </p:nvSpPr>
        <p:spPr bwMode="auto">
          <a:xfrm rot="10800000" flipH="1" flipV="1">
            <a:off x="8746225" y="2774428"/>
            <a:ext cx="42123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700" dirty="0"/>
              <a:t>Pins</a:t>
            </a:r>
          </a:p>
        </p:txBody>
      </p:sp>
      <p:sp>
        <p:nvSpPr>
          <p:cNvPr id="138" name="Text Box 372"/>
          <p:cNvSpPr txBox="1">
            <a:spLocks noChangeArrowheads="1"/>
          </p:cNvSpPr>
          <p:nvPr/>
        </p:nvSpPr>
        <p:spPr bwMode="auto">
          <a:xfrm>
            <a:off x="3433576" y="1490247"/>
            <a:ext cx="53126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900" b="1" i="1" dirty="0"/>
              <a:t>CLB3</a:t>
            </a:r>
          </a:p>
        </p:txBody>
      </p:sp>
      <p:sp>
        <p:nvSpPr>
          <p:cNvPr id="140" name="Text Box 372"/>
          <p:cNvSpPr txBox="1">
            <a:spLocks noChangeArrowheads="1"/>
          </p:cNvSpPr>
          <p:nvPr/>
        </p:nvSpPr>
        <p:spPr bwMode="auto">
          <a:xfrm>
            <a:off x="7228326" y="1490247"/>
            <a:ext cx="5312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 b="1" i="1" dirty="0"/>
              <a:t>GPIO MUX</a:t>
            </a:r>
          </a:p>
        </p:txBody>
      </p:sp>
      <p:sp>
        <p:nvSpPr>
          <p:cNvPr id="141" name="Text Box 372"/>
          <p:cNvSpPr txBox="1">
            <a:spLocks noChangeArrowheads="1"/>
          </p:cNvSpPr>
          <p:nvPr/>
        </p:nvSpPr>
        <p:spPr bwMode="auto">
          <a:xfrm>
            <a:off x="920034" y="1490247"/>
            <a:ext cx="60716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900" b="1" i="1" dirty="0"/>
              <a:t>CPU</a:t>
            </a:r>
          </a:p>
        </p:txBody>
      </p:sp>
      <p:sp>
        <p:nvSpPr>
          <p:cNvPr id="142" name="Text Box 372"/>
          <p:cNvSpPr txBox="1">
            <a:spLocks noChangeArrowheads="1"/>
          </p:cNvSpPr>
          <p:nvPr/>
        </p:nvSpPr>
        <p:spPr bwMode="auto">
          <a:xfrm>
            <a:off x="3054101" y="3539412"/>
            <a:ext cx="129021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900" b="1" i="1" dirty="0"/>
              <a:t>PERIPHERAL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873379" y="2030884"/>
            <a:ext cx="96425" cy="742111"/>
            <a:chOff x="8873378" y="2707845"/>
            <a:chExt cx="96425" cy="989481"/>
          </a:xfrm>
        </p:grpSpPr>
        <p:sp>
          <p:nvSpPr>
            <p:cNvPr id="56" name="Rectangle 55"/>
            <p:cNvSpPr/>
            <p:nvPr/>
          </p:nvSpPr>
          <p:spPr>
            <a:xfrm>
              <a:off x="8873378" y="3011425"/>
              <a:ext cx="75895" cy="75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893908" y="3621431"/>
              <a:ext cx="75895" cy="75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873378" y="2859635"/>
              <a:ext cx="75895" cy="75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873378" y="2707845"/>
              <a:ext cx="75895" cy="75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 Box 372"/>
          <p:cNvSpPr txBox="1">
            <a:spLocks noChangeArrowheads="1"/>
          </p:cNvSpPr>
          <p:nvPr/>
        </p:nvSpPr>
        <p:spPr bwMode="auto">
          <a:xfrm>
            <a:off x="3728148" y="864112"/>
            <a:ext cx="129021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900" b="1" i="1" dirty="0"/>
              <a:t>C2000 MCU</a:t>
            </a:r>
          </a:p>
        </p:txBody>
      </p:sp>
      <p:sp>
        <p:nvSpPr>
          <p:cNvPr id="69" name="Line 341"/>
          <p:cNvSpPr>
            <a:spLocks noChangeShapeType="1"/>
          </p:cNvSpPr>
          <p:nvPr/>
        </p:nvSpPr>
        <p:spPr bwMode="auto">
          <a:xfrm rot="5400000" flipH="1">
            <a:off x="5393120" y="1907670"/>
            <a:ext cx="0" cy="30358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341"/>
          <p:cNvSpPr>
            <a:spLocks noChangeShapeType="1"/>
          </p:cNvSpPr>
          <p:nvPr/>
        </p:nvSpPr>
        <p:spPr bwMode="auto">
          <a:xfrm rot="5400000" flipH="1">
            <a:off x="5393120" y="2021512"/>
            <a:ext cx="0" cy="30358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341"/>
          <p:cNvSpPr>
            <a:spLocks noChangeShapeType="1"/>
          </p:cNvSpPr>
          <p:nvPr/>
        </p:nvSpPr>
        <p:spPr bwMode="auto">
          <a:xfrm rot="5400000" flipH="1">
            <a:off x="5393120" y="2135355"/>
            <a:ext cx="0" cy="30358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341"/>
          <p:cNvSpPr>
            <a:spLocks noChangeShapeType="1"/>
          </p:cNvSpPr>
          <p:nvPr/>
        </p:nvSpPr>
        <p:spPr bwMode="auto">
          <a:xfrm rot="16200000">
            <a:off x="5856738" y="2173301"/>
            <a:ext cx="0" cy="1138427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Text Box 372"/>
          <p:cNvSpPr txBox="1">
            <a:spLocks noChangeArrowheads="1"/>
          </p:cNvSpPr>
          <p:nvPr/>
        </p:nvSpPr>
        <p:spPr bwMode="auto">
          <a:xfrm>
            <a:off x="6317586" y="3653254"/>
            <a:ext cx="6830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 b="1" i="1" dirty="0"/>
              <a:t>OUTPUT XBAR</a:t>
            </a:r>
          </a:p>
        </p:txBody>
      </p:sp>
      <p:sp>
        <p:nvSpPr>
          <p:cNvPr id="73" name="Rectangle 230"/>
          <p:cNvSpPr>
            <a:spLocks noChangeArrowheads="1"/>
          </p:cNvSpPr>
          <p:nvPr/>
        </p:nvSpPr>
        <p:spPr bwMode="auto">
          <a:xfrm flipV="1">
            <a:off x="6393481" y="1490247"/>
            <a:ext cx="531265" cy="9676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4" name="Line 341"/>
          <p:cNvSpPr>
            <a:spLocks noChangeShapeType="1"/>
          </p:cNvSpPr>
          <p:nvPr/>
        </p:nvSpPr>
        <p:spPr bwMode="auto">
          <a:xfrm rot="5400000">
            <a:off x="6227964" y="1907670"/>
            <a:ext cx="2" cy="30358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341"/>
          <p:cNvSpPr>
            <a:spLocks noChangeShapeType="1"/>
          </p:cNvSpPr>
          <p:nvPr/>
        </p:nvSpPr>
        <p:spPr bwMode="auto">
          <a:xfrm rot="5400000">
            <a:off x="6227965" y="2021514"/>
            <a:ext cx="1" cy="30358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341"/>
          <p:cNvSpPr>
            <a:spLocks noChangeShapeType="1"/>
          </p:cNvSpPr>
          <p:nvPr/>
        </p:nvSpPr>
        <p:spPr bwMode="auto">
          <a:xfrm rot="5400000" flipH="1">
            <a:off x="6227965" y="2135355"/>
            <a:ext cx="0" cy="30358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341"/>
          <p:cNvSpPr>
            <a:spLocks noChangeShapeType="1"/>
          </p:cNvSpPr>
          <p:nvPr/>
        </p:nvSpPr>
        <p:spPr bwMode="auto">
          <a:xfrm rot="5400000" flipH="1">
            <a:off x="6649890" y="2017009"/>
            <a:ext cx="2" cy="54027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341"/>
          <p:cNvSpPr>
            <a:spLocks noChangeShapeType="1"/>
          </p:cNvSpPr>
          <p:nvPr/>
        </p:nvSpPr>
        <p:spPr bwMode="auto">
          <a:xfrm rot="5400000" flipH="1">
            <a:off x="6654395" y="1907671"/>
            <a:ext cx="1" cy="53126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341"/>
          <p:cNvSpPr>
            <a:spLocks noChangeShapeType="1"/>
          </p:cNvSpPr>
          <p:nvPr/>
        </p:nvSpPr>
        <p:spPr bwMode="auto">
          <a:xfrm rot="5400000" flipH="1">
            <a:off x="6649891" y="1789324"/>
            <a:ext cx="2" cy="54027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Text Box 372"/>
          <p:cNvSpPr txBox="1">
            <a:spLocks noChangeArrowheads="1"/>
          </p:cNvSpPr>
          <p:nvPr/>
        </p:nvSpPr>
        <p:spPr bwMode="auto">
          <a:xfrm>
            <a:off x="6317586" y="1490247"/>
            <a:ext cx="6830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 b="1" i="1" dirty="0"/>
              <a:t>INPUT XBAR</a:t>
            </a:r>
          </a:p>
        </p:txBody>
      </p:sp>
      <p:sp>
        <p:nvSpPr>
          <p:cNvPr id="82" name="Text Box 372"/>
          <p:cNvSpPr txBox="1">
            <a:spLocks noChangeArrowheads="1"/>
          </p:cNvSpPr>
          <p:nvPr/>
        </p:nvSpPr>
        <p:spPr bwMode="auto">
          <a:xfrm>
            <a:off x="2295150" y="3695"/>
            <a:ext cx="42501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FF00FF"/>
                </a:solidFill>
              </a:rPr>
              <a:t>Using CLB to Implement External Glue Logic</a:t>
            </a:r>
          </a:p>
        </p:txBody>
      </p:sp>
    </p:spTree>
    <p:extLst>
      <p:ext uri="{BB962C8B-B14F-4D97-AF65-F5344CB8AC3E}">
        <p14:creationId xmlns:p14="http://schemas.microsoft.com/office/powerpoint/2010/main" val="1946419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oup 284"/>
          <p:cNvGrpSpPr/>
          <p:nvPr/>
        </p:nvGrpSpPr>
        <p:grpSpPr>
          <a:xfrm>
            <a:off x="-31690" y="0"/>
            <a:ext cx="8707699" cy="4963552"/>
            <a:chOff x="-31690" y="0"/>
            <a:chExt cx="8707699" cy="6618069"/>
          </a:xfrm>
        </p:grpSpPr>
        <p:grpSp>
          <p:nvGrpSpPr>
            <p:cNvPr id="289" name="Group 288"/>
            <p:cNvGrpSpPr/>
            <p:nvPr/>
          </p:nvGrpSpPr>
          <p:grpSpPr>
            <a:xfrm>
              <a:off x="0" y="1478"/>
              <a:ext cx="8676009" cy="6616591"/>
              <a:chOff x="0" y="1478"/>
              <a:chExt cx="8676009" cy="6616591"/>
            </a:xfrm>
          </p:grpSpPr>
          <p:sp>
            <p:nvSpPr>
              <p:cNvPr id="324" name="Rectangle 230"/>
              <p:cNvSpPr>
                <a:spLocks noChangeArrowheads="1"/>
              </p:cNvSpPr>
              <p:nvPr/>
            </p:nvSpPr>
            <p:spPr bwMode="auto">
              <a:xfrm flipV="1">
                <a:off x="4951475" y="2216158"/>
                <a:ext cx="910740" cy="28825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25" name="Rectangle 230"/>
              <p:cNvSpPr>
                <a:spLocks noChangeArrowheads="1"/>
              </p:cNvSpPr>
              <p:nvPr/>
            </p:nvSpPr>
            <p:spPr bwMode="auto">
              <a:xfrm flipV="1">
                <a:off x="2902310" y="2216156"/>
                <a:ext cx="910740" cy="28825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26" name="Rectangle 230"/>
              <p:cNvSpPr>
                <a:spLocks noChangeArrowheads="1"/>
              </p:cNvSpPr>
              <p:nvPr/>
            </p:nvSpPr>
            <p:spPr bwMode="auto">
              <a:xfrm rot="5400000" flipV="1">
                <a:off x="94934" y="3202056"/>
                <a:ext cx="2882533" cy="9107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27" name="Rectangle 230"/>
              <p:cNvSpPr>
                <a:spLocks noChangeArrowheads="1"/>
              </p:cNvSpPr>
              <p:nvPr/>
            </p:nvSpPr>
            <p:spPr bwMode="auto">
              <a:xfrm flipV="1">
                <a:off x="549565" y="2670050"/>
                <a:ext cx="5843915" cy="19732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28" name="Line 341"/>
              <p:cNvSpPr>
                <a:spLocks noChangeShapeType="1"/>
              </p:cNvSpPr>
              <p:nvPr/>
            </p:nvSpPr>
            <p:spPr bwMode="auto">
              <a:xfrm rot="10800000" flipH="1" flipV="1">
                <a:off x="0" y="3808475"/>
                <a:ext cx="4951475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round/>
                <a:headEnd type="triangle" w="sm" len="sm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" name="Rectangle 230"/>
              <p:cNvSpPr>
                <a:spLocks noChangeArrowheads="1"/>
              </p:cNvSpPr>
              <p:nvPr/>
            </p:nvSpPr>
            <p:spPr bwMode="auto">
              <a:xfrm flipV="1">
                <a:off x="701355" y="2897735"/>
                <a:ext cx="5540335" cy="37947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30" name="Rectangle 230"/>
              <p:cNvSpPr>
                <a:spLocks noChangeArrowheads="1"/>
              </p:cNvSpPr>
              <p:nvPr/>
            </p:nvSpPr>
            <p:spPr bwMode="auto">
              <a:xfrm flipV="1">
                <a:off x="7228325" y="1381313"/>
                <a:ext cx="1062529" cy="42501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331" name="Group 330"/>
              <p:cNvGrpSpPr/>
              <p:nvPr/>
            </p:nvGrpSpPr>
            <p:grpSpPr>
              <a:xfrm>
                <a:off x="8296533" y="1759310"/>
                <a:ext cx="379476" cy="3567065"/>
                <a:chOff x="8296533" y="1759310"/>
                <a:chExt cx="379476" cy="3567065"/>
              </a:xfrm>
              <a:solidFill>
                <a:schemeClr val="bg1">
                  <a:lumMod val="95000"/>
                </a:schemeClr>
              </a:solidFill>
            </p:grpSpPr>
            <p:grpSp>
              <p:nvGrpSpPr>
                <p:cNvPr id="494" name="Group 493"/>
                <p:cNvGrpSpPr/>
                <p:nvPr/>
              </p:nvGrpSpPr>
              <p:grpSpPr>
                <a:xfrm>
                  <a:off x="8296533" y="1797258"/>
                  <a:ext cx="303581" cy="3491170"/>
                  <a:chOff x="9429280" y="1873153"/>
                  <a:chExt cx="455371" cy="3491170"/>
                </a:xfrm>
                <a:grpFill/>
              </p:grpSpPr>
              <p:sp>
                <p:nvSpPr>
                  <p:cNvPr id="520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9429280" y="1873153"/>
                    <a:ext cx="455371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1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9429280" y="2024943"/>
                    <a:ext cx="455371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2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9429280" y="2176733"/>
                    <a:ext cx="455371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3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9429280" y="2328523"/>
                    <a:ext cx="455371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4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9429280" y="2480313"/>
                    <a:ext cx="455371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5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9429280" y="2632103"/>
                    <a:ext cx="455371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6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9429280" y="2783893"/>
                    <a:ext cx="455371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7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9429280" y="2935683"/>
                    <a:ext cx="455371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8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9429280" y="3087473"/>
                    <a:ext cx="455371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9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9429280" y="3239263"/>
                    <a:ext cx="455371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0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9429280" y="3391053"/>
                    <a:ext cx="455371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1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9429280" y="3542843"/>
                    <a:ext cx="455371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2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9429280" y="4301793"/>
                    <a:ext cx="455371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3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9429280" y="4453583"/>
                    <a:ext cx="455371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4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9429280" y="4605373"/>
                    <a:ext cx="455371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5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9429280" y="4757163"/>
                    <a:ext cx="455371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6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9429280" y="4908953"/>
                    <a:ext cx="455371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7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9429280" y="5060743"/>
                    <a:ext cx="455371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8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9429280" y="5212533"/>
                    <a:ext cx="455371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9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9429280" y="5364323"/>
                    <a:ext cx="455371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0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9429280" y="3694633"/>
                    <a:ext cx="455371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1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9429280" y="3846423"/>
                    <a:ext cx="455371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2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9429280" y="3998213"/>
                    <a:ext cx="455371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3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9429280" y="4150003"/>
                    <a:ext cx="455371" cy="0"/>
                  </a:xfrm>
                  <a:prstGeom prst="line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5" name="Group 494"/>
                <p:cNvGrpSpPr/>
                <p:nvPr/>
              </p:nvGrpSpPr>
              <p:grpSpPr>
                <a:xfrm>
                  <a:off x="8600114" y="1759310"/>
                  <a:ext cx="75895" cy="3567065"/>
                  <a:chOff x="8600114" y="1759310"/>
                  <a:chExt cx="75895" cy="3567065"/>
                </a:xfrm>
                <a:grpFill/>
              </p:grpSpPr>
              <p:sp>
                <p:nvSpPr>
                  <p:cNvPr id="496" name="Rectangle 495"/>
                  <p:cNvSpPr/>
                  <p:nvPr/>
                </p:nvSpPr>
                <p:spPr>
                  <a:xfrm>
                    <a:off x="8600114" y="1759310"/>
                    <a:ext cx="75895" cy="75895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7" name="Rectangle 496"/>
                  <p:cNvSpPr/>
                  <p:nvPr/>
                </p:nvSpPr>
                <p:spPr>
                  <a:xfrm>
                    <a:off x="8600114" y="1911100"/>
                    <a:ext cx="75895" cy="75895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8" name="Rectangle 497"/>
                  <p:cNvSpPr/>
                  <p:nvPr/>
                </p:nvSpPr>
                <p:spPr>
                  <a:xfrm>
                    <a:off x="8600114" y="2062890"/>
                    <a:ext cx="75895" cy="75895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9" name="Rectangle 498"/>
                  <p:cNvSpPr/>
                  <p:nvPr/>
                </p:nvSpPr>
                <p:spPr>
                  <a:xfrm>
                    <a:off x="8600114" y="2214680"/>
                    <a:ext cx="75895" cy="75895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0" name="Rectangle 499"/>
                  <p:cNvSpPr/>
                  <p:nvPr/>
                </p:nvSpPr>
                <p:spPr>
                  <a:xfrm>
                    <a:off x="8600114" y="2366470"/>
                    <a:ext cx="75895" cy="75895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1" name="Rectangle 500"/>
                  <p:cNvSpPr/>
                  <p:nvPr/>
                </p:nvSpPr>
                <p:spPr>
                  <a:xfrm>
                    <a:off x="8600114" y="2518260"/>
                    <a:ext cx="75895" cy="75895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2" name="Rectangle 501"/>
                  <p:cNvSpPr/>
                  <p:nvPr/>
                </p:nvSpPr>
                <p:spPr>
                  <a:xfrm>
                    <a:off x="8600114" y="2670050"/>
                    <a:ext cx="75895" cy="75895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3" name="Rectangle 502"/>
                  <p:cNvSpPr/>
                  <p:nvPr/>
                </p:nvSpPr>
                <p:spPr>
                  <a:xfrm>
                    <a:off x="8600114" y="2821840"/>
                    <a:ext cx="75895" cy="75895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4" name="Rectangle 503"/>
                  <p:cNvSpPr/>
                  <p:nvPr/>
                </p:nvSpPr>
                <p:spPr>
                  <a:xfrm>
                    <a:off x="8600114" y="2973630"/>
                    <a:ext cx="75895" cy="75895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" name="Rectangle 504"/>
                  <p:cNvSpPr/>
                  <p:nvPr/>
                </p:nvSpPr>
                <p:spPr>
                  <a:xfrm>
                    <a:off x="8600114" y="3125420"/>
                    <a:ext cx="75895" cy="75895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6" name="Rectangle 505"/>
                  <p:cNvSpPr/>
                  <p:nvPr/>
                </p:nvSpPr>
                <p:spPr>
                  <a:xfrm>
                    <a:off x="8600114" y="3277210"/>
                    <a:ext cx="75895" cy="75895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7" name="Rectangle 506"/>
                  <p:cNvSpPr/>
                  <p:nvPr/>
                </p:nvSpPr>
                <p:spPr>
                  <a:xfrm>
                    <a:off x="8600114" y="3429000"/>
                    <a:ext cx="75895" cy="75895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8" name="Rectangle 507"/>
                  <p:cNvSpPr/>
                  <p:nvPr/>
                </p:nvSpPr>
                <p:spPr>
                  <a:xfrm>
                    <a:off x="8600114" y="4187950"/>
                    <a:ext cx="75895" cy="75895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9" name="Rectangle 508"/>
                  <p:cNvSpPr/>
                  <p:nvPr/>
                </p:nvSpPr>
                <p:spPr>
                  <a:xfrm>
                    <a:off x="8600114" y="4339740"/>
                    <a:ext cx="75895" cy="75895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0" name="Rectangle 509"/>
                  <p:cNvSpPr/>
                  <p:nvPr/>
                </p:nvSpPr>
                <p:spPr>
                  <a:xfrm>
                    <a:off x="8600114" y="4491530"/>
                    <a:ext cx="75895" cy="75895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" name="Rectangle 510"/>
                  <p:cNvSpPr/>
                  <p:nvPr/>
                </p:nvSpPr>
                <p:spPr>
                  <a:xfrm>
                    <a:off x="8600114" y="4643320"/>
                    <a:ext cx="75895" cy="75895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" name="Rectangle 511"/>
                  <p:cNvSpPr/>
                  <p:nvPr/>
                </p:nvSpPr>
                <p:spPr>
                  <a:xfrm>
                    <a:off x="8600114" y="4795110"/>
                    <a:ext cx="75895" cy="75895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" name="Rectangle 512"/>
                  <p:cNvSpPr/>
                  <p:nvPr/>
                </p:nvSpPr>
                <p:spPr>
                  <a:xfrm>
                    <a:off x="8600114" y="4946900"/>
                    <a:ext cx="75895" cy="75895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" name="Rectangle 513"/>
                  <p:cNvSpPr/>
                  <p:nvPr/>
                </p:nvSpPr>
                <p:spPr>
                  <a:xfrm>
                    <a:off x="8600114" y="5098690"/>
                    <a:ext cx="75895" cy="75895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" name="Rectangle 514"/>
                  <p:cNvSpPr/>
                  <p:nvPr/>
                </p:nvSpPr>
                <p:spPr>
                  <a:xfrm>
                    <a:off x="8600114" y="5250480"/>
                    <a:ext cx="75895" cy="75895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" name="Rectangle 515"/>
                  <p:cNvSpPr/>
                  <p:nvPr/>
                </p:nvSpPr>
                <p:spPr>
                  <a:xfrm>
                    <a:off x="8600114" y="3580790"/>
                    <a:ext cx="75895" cy="75895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" name="Rectangle 516"/>
                  <p:cNvSpPr/>
                  <p:nvPr/>
                </p:nvSpPr>
                <p:spPr>
                  <a:xfrm>
                    <a:off x="8600114" y="3732580"/>
                    <a:ext cx="75895" cy="75895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" name="Rectangle 517"/>
                  <p:cNvSpPr/>
                  <p:nvPr/>
                </p:nvSpPr>
                <p:spPr>
                  <a:xfrm>
                    <a:off x="8600114" y="3884370"/>
                    <a:ext cx="75895" cy="75895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9" name="Rectangle 518"/>
                  <p:cNvSpPr/>
                  <p:nvPr/>
                </p:nvSpPr>
                <p:spPr>
                  <a:xfrm>
                    <a:off x="8600114" y="4036160"/>
                    <a:ext cx="75895" cy="75895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32" name="Rectangle 230"/>
              <p:cNvSpPr>
                <a:spLocks noChangeArrowheads="1"/>
              </p:cNvSpPr>
              <p:nvPr/>
            </p:nvSpPr>
            <p:spPr bwMode="auto">
              <a:xfrm flipV="1">
                <a:off x="7228325" y="6009428"/>
                <a:ext cx="1062531" cy="3035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33" name="Rectangle 230"/>
              <p:cNvSpPr>
                <a:spLocks noChangeArrowheads="1"/>
              </p:cNvSpPr>
              <p:nvPr/>
            </p:nvSpPr>
            <p:spPr bwMode="auto">
              <a:xfrm flipV="1">
                <a:off x="7228325" y="696779"/>
                <a:ext cx="1062531" cy="3035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34" name="Rectangle 230"/>
              <p:cNvSpPr>
                <a:spLocks noChangeArrowheads="1"/>
              </p:cNvSpPr>
              <p:nvPr/>
            </p:nvSpPr>
            <p:spPr bwMode="auto">
              <a:xfrm flipV="1">
                <a:off x="5330950" y="696779"/>
                <a:ext cx="1062530" cy="3035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35" name="Rectangle 230"/>
              <p:cNvSpPr>
                <a:spLocks noChangeArrowheads="1"/>
              </p:cNvSpPr>
              <p:nvPr/>
            </p:nvSpPr>
            <p:spPr bwMode="auto">
              <a:xfrm flipV="1">
                <a:off x="5330949" y="6009429"/>
                <a:ext cx="1062531" cy="3035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36" name="Rectangle 230"/>
              <p:cNvSpPr>
                <a:spLocks noChangeArrowheads="1"/>
              </p:cNvSpPr>
              <p:nvPr/>
            </p:nvSpPr>
            <p:spPr bwMode="auto">
              <a:xfrm flipV="1">
                <a:off x="4344315" y="6009429"/>
                <a:ext cx="455370" cy="3035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37" name="Rectangle 230"/>
              <p:cNvSpPr>
                <a:spLocks noChangeArrowheads="1"/>
              </p:cNvSpPr>
              <p:nvPr/>
            </p:nvSpPr>
            <p:spPr bwMode="auto">
              <a:xfrm flipV="1">
                <a:off x="2750520" y="6009428"/>
                <a:ext cx="455370" cy="3035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38" name="Rectangle 230"/>
              <p:cNvSpPr>
                <a:spLocks noChangeArrowheads="1"/>
              </p:cNvSpPr>
              <p:nvPr/>
            </p:nvSpPr>
            <p:spPr bwMode="auto">
              <a:xfrm flipV="1">
                <a:off x="3433575" y="6009429"/>
                <a:ext cx="455370" cy="3035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cxnSp>
            <p:nvCxnSpPr>
              <p:cNvPr id="339" name="Straight Connector 338"/>
              <p:cNvCxnSpPr/>
              <p:nvPr/>
            </p:nvCxnSpPr>
            <p:spPr>
              <a:xfrm>
                <a:off x="397775" y="772675"/>
                <a:ext cx="493317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/>
              <p:nvPr/>
            </p:nvCxnSpPr>
            <p:spPr>
              <a:xfrm flipV="1">
                <a:off x="397775" y="772675"/>
                <a:ext cx="0" cy="220095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/>
              <p:nvPr/>
            </p:nvCxnSpPr>
            <p:spPr>
              <a:xfrm>
                <a:off x="321880" y="469095"/>
                <a:ext cx="751360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>
                <a:off x="321880" y="6616590"/>
                <a:ext cx="7589500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/>
              <p:nvPr/>
            </p:nvCxnSpPr>
            <p:spPr>
              <a:xfrm flipV="1">
                <a:off x="7911380" y="6313010"/>
                <a:ext cx="0" cy="305059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>
                <a:off x="2371045" y="4339740"/>
                <a:ext cx="4401910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>
                <a:endCxn id="333" idx="2"/>
              </p:cNvCxnSpPr>
              <p:nvPr/>
            </p:nvCxnSpPr>
            <p:spPr>
              <a:xfrm>
                <a:off x="7759590" y="470573"/>
                <a:ext cx="1" cy="226206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Rectangle 230"/>
              <p:cNvSpPr>
                <a:spLocks noChangeArrowheads="1"/>
              </p:cNvSpPr>
              <p:nvPr/>
            </p:nvSpPr>
            <p:spPr bwMode="auto">
              <a:xfrm flipV="1">
                <a:off x="1080830" y="3430477"/>
                <a:ext cx="455370" cy="45598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47" name="Rectangle 230"/>
              <p:cNvSpPr>
                <a:spLocks noChangeArrowheads="1"/>
              </p:cNvSpPr>
              <p:nvPr/>
            </p:nvSpPr>
            <p:spPr bwMode="auto">
              <a:xfrm flipV="1">
                <a:off x="4951475" y="3430477"/>
                <a:ext cx="455370" cy="455981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48" name="Rectangle 230"/>
              <p:cNvSpPr>
                <a:spLocks noChangeArrowheads="1"/>
              </p:cNvSpPr>
              <p:nvPr/>
            </p:nvSpPr>
            <p:spPr bwMode="auto">
              <a:xfrm flipV="1">
                <a:off x="2902310" y="3430480"/>
                <a:ext cx="455370" cy="45598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49" name="Rectangle 230"/>
              <p:cNvSpPr>
                <a:spLocks noChangeArrowheads="1"/>
              </p:cNvSpPr>
              <p:nvPr/>
            </p:nvSpPr>
            <p:spPr bwMode="auto">
              <a:xfrm flipV="1">
                <a:off x="4344315" y="3430478"/>
                <a:ext cx="455370" cy="45598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cxnSp>
            <p:nvCxnSpPr>
              <p:cNvPr id="350" name="Straight Connector 349"/>
              <p:cNvCxnSpPr/>
              <p:nvPr/>
            </p:nvCxnSpPr>
            <p:spPr>
              <a:xfrm flipV="1">
                <a:off x="6772955" y="774153"/>
                <a:ext cx="0" cy="531265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 flipH="1">
                <a:off x="6393480" y="6086803"/>
                <a:ext cx="379476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/>
              <p:cNvCxnSpPr/>
              <p:nvPr/>
            </p:nvCxnSpPr>
            <p:spPr>
              <a:xfrm flipH="1" flipV="1">
                <a:off x="6393480" y="774153"/>
                <a:ext cx="834851" cy="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/>
              <p:cNvCxnSpPr/>
              <p:nvPr/>
            </p:nvCxnSpPr>
            <p:spPr>
              <a:xfrm>
                <a:off x="6393480" y="6238593"/>
                <a:ext cx="834845" cy="1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/>
              <p:nvPr/>
            </p:nvCxnSpPr>
            <p:spPr>
              <a:xfrm>
                <a:off x="6241690" y="3202793"/>
                <a:ext cx="607160" cy="1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>
                <a:off x="1308515" y="3277210"/>
                <a:ext cx="0" cy="15179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>
                <a:off x="3129995" y="3277210"/>
                <a:ext cx="0" cy="15179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>
                <a:off x="4572000" y="3277210"/>
                <a:ext cx="0" cy="15179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>
                <a:off x="5179160" y="3277210"/>
                <a:ext cx="0" cy="15179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>
                <a:off x="5179160" y="3884370"/>
                <a:ext cx="0" cy="15179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4572000" y="3884370"/>
                <a:ext cx="0" cy="15179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>
                <a:off x="3129995" y="3884370"/>
                <a:ext cx="0" cy="15179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>
                <a:off x="1308515" y="3884370"/>
                <a:ext cx="0" cy="15179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 flipH="1" flipV="1">
                <a:off x="1839780" y="5022795"/>
                <a:ext cx="2" cy="22768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/>
              <p:nvPr/>
            </p:nvCxnSpPr>
            <p:spPr>
              <a:xfrm flipV="1">
                <a:off x="1839780" y="5250481"/>
                <a:ext cx="303580" cy="1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>
                <a:off x="5710425" y="5250480"/>
                <a:ext cx="303580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/>
              <p:cNvCxnSpPr/>
              <p:nvPr/>
            </p:nvCxnSpPr>
            <p:spPr>
              <a:xfrm flipV="1">
                <a:off x="5103265" y="5098690"/>
                <a:ext cx="0" cy="1517901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/>
              <p:cNvCxnSpPr>
                <a:endCxn id="324" idx="0"/>
              </p:cNvCxnSpPr>
              <p:nvPr/>
            </p:nvCxnSpPr>
            <p:spPr>
              <a:xfrm flipV="1">
                <a:off x="5406845" y="5098690"/>
                <a:ext cx="0" cy="91074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/>
              <p:cNvCxnSpPr/>
              <p:nvPr/>
            </p:nvCxnSpPr>
            <p:spPr>
              <a:xfrm flipV="1">
                <a:off x="5710425" y="2064368"/>
                <a:ext cx="379475" cy="1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>
                <a:off x="4799685" y="2064367"/>
                <a:ext cx="0" cy="833368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 flipV="1">
                <a:off x="5710425" y="2064368"/>
                <a:ext cx="0" cy="226207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 flipV="1">
                <a:off x="5710425" y="5022795"/>
                <a:ext cx="0" cy="22768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/>
              <p:cNvCxnSpPr/>
              <p:nvPr/>
            </p:nvCxnSpPr>
            <p:spPr>
              <a:xfrm>
                <a:off x="397775" y="2973630"/>
                <a:ext cx="303580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/>
              <p:cNvCxnSpPr/>
              <p:nvPr/>
            </p:nvCxnSpPr>
            <p:spPr>
              <a:xfrm>
                <a:off x="5862215" y="4946900"/>
                <a:ext cx="1366110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/>
              <p:cNvCxnSpPr/>
              <p:nvPr/>
            </p:nvCxnSpPr>
            <p:spPr>
              <a:xfrm flipV="1">
                <a:off x="2750520" y="3277210"/>
                <a:ext cx="0" cy="1973271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>
                <a:off x="4799685" y="2064367"/>
                <a:ext cx="303580" cy="1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/>
              <p:cNvCxnSpPr/>
              <p:nvPr/>
            </p:nvCxnSpPr>
            <p:spPr>
              <a:xfrm flipV="1">
                <a:off x="5103265" y="2064368"/>
                <a:ext cx="0" cy="226207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5406845" y="3504895"/>
                <a:ext cx="144200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>
                <a:off x="6924745" y="1608998"/>
                <a:ext cx="303580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/>
              <p:cNvCxnSpPr/>
              <p:nvPr/>
            </p:nvCxnSpPr>
            <p:spPr>
              <a:xfrm>
                <a:off x="7911380" y="5631433"/>
                <a:ext cx="0" cy="377997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 flipV="1">
                <a:off x="321880" y="469095"/>
                <a:ext cx="0" cy="523675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>
                <a:off x="321880" y="5705850"/>
                <a:ext cx="6071600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/>
              <p:cNvCxnSpPr>
                <a:stCxn id="336" idx="2"/>
              </p:cNvCxnSpPr>
              <p:nvPr/>
            </p:nvCxnSpPr>
            <p:spPr>
              <a:xfrm flipV="1">
                <a:off x="4572000" y="5705851"/>
                <a:ext cx="0" cy="303578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Rectangle 230"/>
              <p:cNvSpPr>
                <a:spLocks noChangeArrowheads="1"/>
              </p:cNvSpPr>
              <p:nvPr/>
            </p:nvSpPr>
            <p:spPr bwMode="auto">
              <a:xfrm flipV="1">
                <a:off x="1384410" y="6009429"/>
                <a:ext cx="455370" cy="3035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cxnSp>
            <p:nvCxnSpPr>
              <p:cNvPr id="384" name="Straight Connector 383"/>
              <p:cNvCxnSpPr/>
              <p:nvPr/>
            </p:nvCxnSpPr>
            <p:spPr>
              <a:xfrm flipV="1">
                <a:off x="5406845" y="6313010"/>
                <a:ext cx="0" cy="303491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/>
              <p:cNvCxnSpPr>
                <a:stCxn id="338" idx="2"/>
              </p:cNvCxnSpPr>
              <p:nvPr/>
            </p:nvCxnSpPr>
            <p:spPr>
              <a:xfrm flipV="1">
                <a:off x="3661260" y="5705852"/>
                <a:ext cx="0" cy="303577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6" name="Group 385"/>
              <p:cNvGrpSpPr/>
              <p:nvPr/>
            </p:nvGrpSpPr>
            <p:grpSpPr>
              <a:xfrm>
                <a:off x="7380115" y="1909356"/>
                <a:ext cx="910742" cy="3644704"/>
                <a:chOff x="9581070" y="1833461"/>
                <a:chExt cx="910742" cy="3644704"/>
              </a:xfrm>
            </p:grpSpPr>
            <p:sp>
              <p:nvSpPr>
                <p:cNvPr id="457" name="Line 341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9960546" y="4339740"/>
                  <a:ext cx="151790" cy="0"/>
                </a:xfrm>
                <a:prstGeom prst="line">
                  <a:avLst/>
                </a:prstGeom>
                <a:noFill/>
                <a:ln w="9525">
                  <a:solidFill>
                    <a:schemeClr val="bg1">
                      <a:lumMod val="65000"/>
                    </a:schemeClr>
                  </a:solidFill>
                  <a:round/>
                  <a:headEnd type="triangl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Freeform 457"/>
                <p:cNvSpPr/>
                <p:nvPr/>
              </p:nvSpPr>
              <p:spPr>
                <a:xfrm rot="5400000" flipV="1">
                  <a:off x="9315439" y="4301794"/>
                  <a:ext cx="1138425" cy="151788"/>
                </a:xfrm>
                <a:custGeom>
                  <a:avLst/>
                  <a:gdLst>
                    <a:gd name="connsiteX0" fmla="*/ 0 w 290557"/>
                    <a:gd name="connsiteY0" fmla="*/ 8546 h 145278"/>
                    <a:gd name="connsiteX1" fmla="*/ 76912 w 290557"/>
                    <a:gd name="connsiteY1" fmla="*/ 145278 h 145278"/>
                    <a:gd name="connsiteX2" fmla="*/ 213645 w 290557"/>
                    <a:gd name="connsiteY2" fmla="*/ 145278 h 145278"/>
                    <a:gd name="connsiteX3" fmla="*/ 290557 w 290557"/>
                    <a:gd name="connsiteY3" fmla="*/ 0 h 145278"/>
                    <a:gd name="connsiteX4" fmla="*/ 0 w 290557"/>
                    <a:gd name="connsiteY4" fmla="*/ 8546 h 145278"/>
                    <a:gd name="connsiteX0" fmla="*/ 0 w 290557"/>
                    <a:gd name="connsiteY0" fmla="*/ 0 h 145278"/>
                    <a:gd name="connsiteX1" fmla="*/ 76912 w 290557"/>
                    <a:gd name="connsiteY1" fmla="*/ 145278 h 145278"/>
                    <a:gd name="connsiteX2" fmla="*/ 213645 w 290557"/>
                    <a:gd name="connsiteY2" fmla="*/ 145278 h 145278"/>
                    <a:gd name="connsiteX3" fmla="*/ 290557 w 290557"/>
                    <a:gd name="connsiteY3" fmla="*/ 0 h 145278"/>
                    <a:gd name="connsiteX4" fmla="*/ 0 w 290557"/>
                    <a:gd name="connsiteY4" fmla="*/ 0 h 145278"/>
                    <a:gd name="connsiteX0" fmla="*/ 0 w 296091"/>
                    <a:gd name="connsiteY0" fmla="*/ 0 h 145278"/>
                    <a:gd name="connsiteX1" fmla="*/ 76912 w 296091"/>
                    <a:gd name="connsiteY1" fmla="*/ 145278 h 145278"/>
                    <a:gd name="connsiteX2" fmla="*/ 213645 w 296091"/>
                    <a:gd name="connsiteY2" fmla="*/ 145278 h 145278"/>
                    <a:gd name="connsiteX3" fmla="*/ 296091 w 296091"/>
                    <a:gd name="connsiteY3" fmla="*/ 0 h 145278"/>
                    <a:gd name="connsiteX4" fmla="*/ 0 w 296091"/>
                    <a:gd name="connsiteY4" fmla="*/ 0 h 145278"/>
                    <a:gd name="connsiteX0" fmla="*/ 0 w 296091"/>
                    <a:gd name="connsiteY0" fmla="*/ 0 h 145278"/>
                    <a:gd name="connsiteX1" fmla="*/ 76912 w 296091"/>
                    <a:gd name="connsiteY1" fmla="*/ 145278 h 145278"/>
                    <a:gd name="connsiteX2" fmla="*/ 222067 w 296091"/>
                    <a:gd name="connsiteY2" fmla="*/ 143933 h 145278"/>
                    <a:gd name="connsiteX3" fmla="*/ 296091 w 296091"/>
                    <a:gd name="connsiteY3" fmla="*/ 0 h 145278"/>
                    <a:gd name="connsiteX4" fmla="*/ 0 w 296091"/>
                    <a:gd name="connsiteY4" fmla="*/ 0 h 145278"/>
                    <a:gd name="connsiteX0" fmla="*/ 0 w 296091"/>
                    <a:gd name="connsiteY0" fmla="*/ 0 h 143933"/>
                    <a:gd name="connsiteX1" fmla="*/ 74022 w 296091"/>
                    <a:gd name="connsiteY1" fmla="*/ 143933 h 143933"/>
                    <a:gd name="connsiteX2" fmla="*/ 222067 w 296091"/>
                    <a:gd name="connsiteY2" fmla="*/ 143933 h 143933"/>
                    <a:gd name="connsiteX3" fmla="*/ 296091 w 296091"/>
                    <a:gd name="connsiteY3" fmla="*/ 0 h 143933"/>
                    <a:gd name="connsiteX4" fmla="*/ 0 w 296091"/>
                    <a:gd name="connsiteY4" fmla="*/ 0 h 143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091" h="143933">
                      <a:moveTo>
                        <a:pt x="0" y="0"/>
                      </a:moveTo>
                      <a:lnTo>
                        <a:pt x="74022" y="143933"/>
                      </a:lnTo>
                      <a:lnTo>
                        <a:pt x="222067" y="143933"/>
                      </a:lnTo>
                      <a:lnTo>
                        <a:pt x="29609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459" name="Group 458"/>
                <p:cNvGrpSpPr/>
                <p:nvPr/>
              </p:nvGrpSpPr>
              <p:grpSpPr>
                <a:xfrm flipV="1">
                  <a:off x="9656966" y="3884370"/>
                  <a:ext cx="151790" cy="986635"/>
                  <a:chOff x="4268420" y="3656685"/>
                  <a:chExt cx="151790" cy="986635"/>
                </a:xfrm>
              </p:grpSpPr>
              <p:sp>
                <p:nvSpPr>
                  <p:cNvPr id="482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4268420" y="3656685"/>
                    <a:ext cx="15179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3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4268420" y="3732580"/>
                    <a:ext cx="15179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4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4268420" y="3808475"/>
                    <a:ext cx="15179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5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4268420" y="3884370"/>
                    <a:ext cx="15179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6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4268420" y="4036160"/>
                    <a:ext cx="15179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7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4268420" y="4112055"/>
                    <a:ext cx="15179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8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4268420" y="4187950"/>
                    <a:ext cx="15179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9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4268420" y="4263845"/>
                    <a:ext cx="15179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0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4268420" y="4415635"/>
                    <a:ext cx="15179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4268420" y="4491530"/>
                    <a:ext cx="15179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4268420" y="4567425"/>
                    <a:ext cx="15179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" name="Line 341"/>
                  <p:cNvSpPr>
                    <a:spLocks noChangeShapeType="1"/>
                  </p:cNvSpPr>
                  <p:nvPr/>
                </p:nvSpPr>
                <p:spPr bwMode="auto">
                  <a:xfrm rot="10800000" flipH="1" flipV="1">
                    <a:off x="4268420" y="4643320"/>
                    <a:ext cx="15179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 type="triangle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60" name="Freeform 459"/>
                <p:cNvSpPr/>
                <p:nvPr/>
              </p:nvSpPr>
              <p:spPr>
                <a:xfrm rot="5400000" flipV="1">
                  <a:off x="9315439" y="2788860"/>
                  <a:ext cx="1138425" cy="151788"/>
                </a:xfrm>
                <a:custGeom>
                  <a:avLst/>
                  <a:gdLst>
                    <a:gd name="connsiteX0" fmla="*/ 0 w 290557"/>
                    <a:gd name="connsiteY0" fmla="*/ 8546 h 145278"/>
                    <a:gd name="connsiteX1" fmla="*/ 76912 w 290557"/>
                    <a:gd name="connsiteY1" fmla="*/ 145278 h 145278"/>
                    <a:gd name="connsiteX2" fmla="*/ 213645 w 290557"/>
                    <a:gd name="connsiteY2" fmla="*/ 145278 h 145278"/>
                    <a:gd name="connsiteX3" fmla="*/ 290557 w 290557"/>
                    <a:gd name="connsiteY3" fmla="*/ 0 h 145278"/>
                    <a:gd name="connsiteX4" fmla="*/ 0 w 290557"/>
                    <a:gd name="connsiteY4" fmla="*/ 8546 h 145278"/>
                    <a:gd name="connsiteX0" fmla="*/ 0 w 290557"/>
                    <a:gd name="connsiteY0" fmla="*/ 0 h 145278"/>
                    <a:gd name="connsiteX1" fmla="*/ 76912 w 290557"/>
                    <a:gd name="connsiteY1" fmla="*/ 145278 h 145278"/>
                    <a:gd name="connsiteX2" fmla="*/ 213645 w 290557"/>
                    <a:gd name="connsiteY2" fmla="*/ 145278 h 145278"/>
                    <a:gd name="connsiteX3" fmla="*/ 290557 w 290557"/>
                    <a:gd name="connsiteY3" fmla="*/ 0 h 145278"/>
                    <a:gd name="connsiteX4" fmla="*/ 0 w 290557"/>
                    <a:gd name="connsiteY4" fmla="*/ 0 h 145278"/>
                    <a:gd name="connsiteX0" fmla="*/ 0 w 296091"/>
                    <a:gd name="connsiteY0" fmla="*/ 0 h 145278"/>
                    <a:gd name="connsiteX1" fmla="*/ 76912 w 296091"/>
                    <a:gd name="connsiteY1" fmla="*/ 145278 h 145278"/>
                    <a:gd name="connsiteX2" fmla="*/ 213645 w 296091"/>
                    <a:gd name="connsiteY2" fmla="*/ 145278 h 145278"/>
                    <a:gd name="connsiteX3" fmla="*/ 296091 w 296091"/>
                    <a:gd name="connsiteY3" fmla="*/ 0 h 145278"/>
                    <a:gd name="connsiteX4" fmla="*/ 0 w 296091"/>
                    <a:gd name="connsiteY4" fmla="*/ 0 h 145278"/>
                    <a:gd name="connsiteX0" fmla="*/ 0 w 296091"/>
                    <a:gd name="connsiteY0" fmla="*/ 0 h 145278"/>
                    <a:gd name="connsiteX1" fmla="*/ 76912 w 296091"/>
                    <a:gd name="connsiteY1" fmla="*/ 145278 h 145278"/>
                    <a:gd name="connsiteX2" fmla="*/ 222067 w 296091"/>
                    <a:gd name="connsiteY2" fmla="*/ 143933 h 145278"/>
                    <a:gd name="connsiteX3" fmla="*/ 296091 w 296091"/>
                    <a:gd name="connsiteY3" fmla="*/ 0 h 145278"/>
                    <a:gd name="connsiteX4" fmla="*/ 0 w 296091"/>
                    <a:gd name="connsiteY4" fmla="*/ 0 h 145278"/>
                    <a:gd name="connsiteX0" fmla="*/ 0 w 296091"/>
                    <a:gd name="connsiteY0" fmla="*/ 0 h 143933"/>
                    <a:gd name="connsiteX1" fmla="*/ 74022 w 296091"/>
                    <a:gd name="connsiteY1" fmla="*/ 143933 h 143933"/>
                    <a:gd name="connsiteX2" fmla="*/ 222067 w 296091"/>
                    <a:gd name="connsiteY2" fmla="*/ 143933 h 143933"/>
                    <a:gd name="connsiteX3" fmla="*/ 296091 w 296091"/>
                    <a:gd name="connsiteY3" fmla="*/ 0 h 143933"/>
                    <a:gd name="connsiteX4" fmla="*/ 0 w 296091"/>
                    <a:gd name="connsiteY4" fmla="*/ 0 h 143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091" h="143933">
                      <a:moveTo>
                        <a:pt x="0" y="0"/>
                      </a:moveTo>
                      <a:lnTo>
                        <a:pt x="74022" y="143933"/>
                      </a:lnTo>
                      <a:lnTo>
                        <a:pt x="222067" y="143933"/>
                      </a:lnTo>
                      <a:lnTo>
                        <a:pt x="29609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1" name="Line 341"/>
                <p:cNvSpPr>
                  <a:spLocks noChangeShapeType="1"/>
                </p:cNvSpPr>
                <p:nvPr/>
              </p:nvSpPr>
              <p:spPr bwMode="auto">
                <a:xfrm rot="10800000">
                  <a:off x="9656967" y="3353105"/>
                  <a:ext cx="151790" cy="0"/>
                </a:xfrm>
                <a:prstGeom prst="line">
                  <a:avLst/>
                </a:prstGeom>
                <a:noFill/>
                <a:ln w="9525">
                  <a:solidFill>
                    <a:schemeClr val="bg1">
                      <a:lumMod val="65000"/>
                    </a:schemeClr>
                  </a:solidFill>
                  <a:round/>
                  <a:headEnd type="triangl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" name="Line 341"/>
                <p:cNvSpPr>
                  <a:spLocks noChangeShapeType="1"/>
                </p:cNvSpPr>
                <p:nvPr/>
              </p:nvSpPr>
              <p:spPr bwMode="auto">
                <a:xfrm rot="10800000">
                  <a:off x="9656967" y="3282176"/>
                  <a:ext cx="151790" cy="0"/>
                </a:xfrm>
                <a:prstGeom prst="line">
                  <a:avLst/>
                </a:prstGeom>
                <a:noFill/>
                <a:ln w="9525">
                  <a:solidFill>
                    <a:schemeClr val="bg1">
                      <a:lumMod val="65000"/>
                    </a:schemeClr>
                  </a:solidFill>
                  <a:round/>
                  <a:headEnd type="triangl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" name="Line 341"/>
                <p:cNvSpPr>
                  <a:spLocks noChangeShapeType="1"/>
                </p:cNvSpPr>
                <p:nvPr/>
              </p:nvSpPr>
              <p:spPr bwMode="auto">
                <a:xfrm rot="10800000">
                  <a:off x="9656967" y="3206283"/>
                  <a:ext cx="151790" cy="0"/>
                </a:xfrm>
                <a:prstGeom prst="line">
                  <a:avLst/>
                </a:prstGeom>
                <a:noFill/>
                <a:ln w="9525">
                  <a:solidFill>
                    <a:schemeClr val="bg1">
                      <a:lumMod val="65000"/>
                    </a:schemeClr>
                  </a:solidFill>
                  <a:round/>
                  <a:headEnd type="triangl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" name="Line 341"/>
                <p:cNvSpPr>
                  <a:spLocks noChangeShapeType="1"/>
                </p:cNvSpPr>
                <p:nvPr/>
              </p:nvSpPr>
              <p:spPr bwMode="auto">
                <a:xfrm rot="10800000">
                  <a:off x="9656967" y="3130386"/>
                  <a:ext cx="151790" cy="0"/>
                </a:xfrm>
                <a:prstGeom prst="line">
                  <a:avLst/>
                </a:prstGeom>
                <a:noFill/>
                <a:ln w="9525">
                  <a:solidFill>
                    <a:schemeClr val="bg1">
                      <a:lumMod val="65000"/>
                    </a:schemeClr>
                  </a:solidFill>
                  <a:round/>
                  <a:headEnd type="triangl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" name="Line 341"/>
                <p:cNvSpPr>
                  <a:spLocks noChangeShapeType="1"/>
                </p:cNvSpPr>
                <p:nvPr/>
              </p:nvSpPr>
              <p:spPr bwMode="auto">
                <a:xfrm rot="10800000">
                  <a:off x="9656967" y="2978596"/>
                  <a:ext cx="151790" cy="0"/>
                </a:xfrm>
                <a:prstGeom prst="line">
                  <a:avLst/>
                </a:prstGeom>
                <a:noFill/>
                <a:ln w="9525">
                  <a:solidFill>
                    <a:schemeClr val="bg1">
                      <a:lumMod val="65000"/>
                    </a:schemeClr>
                  </a:solidFill>
                  <a:round/>
                  <a:headEnd type="triangl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" name="Line 341"/>
                <p:cNvSpPr>
                  <a:spLocks noChangeShapeType="1"/>
                </p:cNvSpPr>
                <p:nvPr/>
              </p:nvSpPr>
              <p:spPr bwMode="auto">
                <a:xfrm rot="10800000">
                  <a:off x="9656967" y="2902701"/>
                  <a:ext cx="151790" cy="0"/>
                </a:xfrm>
                <a:prstGeom prst="line">
                  <a:avLst/>
                </a:prstGeom>
                <a:noFill/>
                <a:ln w="9525">
                  <a:solidFill>
                    <a:schemeClr val="bg1">
                      <a:lumMod val="65000"/>
                    </a:schemeClr>
                  </a:solidFill>
                  <a:round/>
                  <a:headEnd type="triangl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" name="Line 341"/>
                <p:cNvSpPr>
                  <a:spLocks noChangeShapeType="1"/>
                </p:cNvSpPr>
                <p:nvPr/>
              </p:nvSpPr>
              <p:spPr bwMode="auto">
                <a:xfrm rot="10800000">
                  <a:off x="9656967" y="2826806"/>
                  <a:ext cx="151790" cy="0"/>
                </a:xfrm>
                <a:prstGeom prst="line">
                  <a:avLst/>
                </a:prstGeom>
                <a:noFill/>
                <a:ln w="9525">
                  <a:solidFill>
                    <a:schemeClr val="bg1">
                      <a:lumMod val="65000"/>
                    </a:schemeClr>
                  </a:solidFill>
                  <a:round/>
                  <a:headEnd type="triangl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" name="Line 341"/>
                <p:cNvSpPr>
                  <a:spLocks noChangeShapeType="1"/>
                </p:cNvSpPr>
                <p:nvPr/>
              </p:nvSpPr>
              <p:spPr bwMode="auto">
                <a:xfrm rot="10800000">
                  <a:off x="9656967" y="2750911"/>
                  <a:ext cx="151790" cy="0"/>
                </a:xfrm>
                <a:prstGeom prst="line">
                  <a:avLst/>
                </a:prstGeom>
                <a:noFill/>
                <a:ln w="9525">
                  <a:solidFill>
                    <a:schemeClr val="bg1">
                      <a:lumMod val="65000"/>
                    </a:schemeClr>
                  </a:solidFill>
                  <a:round/>
                  <a:headEnd type="triangl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" name="Line 341"/>
                <p:cNvSpPr>
                  <a:spLocks noChangeShapeType="1"/>
                </p:cNvSpPr>
                <p:nvPr/>
              </p:nvSpPr>
              <p:spPr bwMode="auto">
                <a:xfrm rot="10800000">
                  <a:off x="9656967" y="2599121"/>
                  <a:ext cx="151790" cy="0"/>
                </a:xfrm>
                <a:prstGeom prst="line">
                  <a:avLst/>
                </a:prstGeom>
                <a:noFill/>
                <a:ln w="9525">
                  <a:solidFill>
                    <a:schemeClr val="bg1">
                      <a:lumMod val="65000"/>
                    </a:schemeClr>
                  </a:solidFill>
                  <a:round/>
                  <a:headEnd type="triangl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" name="Line 341"/>
                <p:cNvSpPr>
                  <a:spLocks noChangeShapeType="1"/>
                </p:cNvSpPr>
                <p:nvPr/>
              </p:nvSpPr>
              <p:spPr bwMode="auto">
                <a:xfrm rot="10800000">
                  <a:off x="9656967" y="2523226"/>
                  <a:ext cx="151790" cy="0"/>
                </a:xfrm>
                <a:prstGeom prst="line">
                  <a:avLst/>
                </a:prstGeom>
                <a:noFill/>
                <a:ln w="9525">
                  <a:solidFill>
                    <a:schemeClr val="bg1">
                      <a:lumMod val="65000"/>
                    </a:schemeClr>
                  </a:solidFill>
                  <a:round/>
                  <a:headEnd type="triangl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" name="Line 341"/>
                <p:cNvSpPr>
                  <a:spLocks noChangeShapeType="1"/>
                </p:cNvSpPr>
                <p:nvPr/>
              </p:nvSpPr>
              <p:spPr bwMode="auto">
                <a:xfrm rot="10800000">
                  <a:off x="9656967" y="2447331"/>
                  <a:ext cx="151790" cy="0"/>
                </a:xfrm>
                <a:prstGeom prst="line">
                  <a:avLst/>
                </a:prstGeom>
                <a:noFill/>
                <a:ln w="9525">
                  <a:solidFill>
                    <a:schemeClr val="bg1">
                      <a:lumMod val="65000"/>
                    </a:schemeClr>
                  </a:solidFill>
                  <a:round/>
                  <a:headEnd type="triangl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" name="Line 341"/>
                <p:cNvSpPr>
                  <a:spLocks noChangeShapeType="1"/>
                </p:cNvSpPr>
                <p:nvPr/>
              </p:nvSpPr>
              <p:spPr bwMode="auto">
                <a:xfrm rot="10800000" flipV="1">
                  <a:off x="9656965" y="2371436"/>
                  <a:ext cx="151791" cy="0"/>
                </a:xfrm>
                <a:prstGeom prst="line">
                  <a:avLst/>
                </a:prstGeom>
                <a:noFill/>
                <a:ln w="9525">
                  <a:solidFill>
                    <a:schemeClr val="bg1">
                      <a:lumMod val="65000"/>
                    </a:schemeClr>
                  </a:solidFill>
                  <a:round/>
                  <a:headEnd type="triangl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" name="Line 341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10112336" y="3732580"/>
                  <a:ext cx="1" cy="1745585"/>
                </a:xfrm>
                <a:prstGeom prst="line">
                  <a:avLst/>
                </a:prstGeom>
                <a:noFill/>
                <a:ln w="9525">
                  <a:solidFill>
                    <a:schemeClr val="bg1">
                      <a:lumMod val="65000"/>
                    </a:schemeClr>
                  </a:solidFill>
                  <a:round/>
                  <a:headEnd type="triangl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" name="Rectangle 230"/>
                <p:cNvSpPr>
                  <a:spLocks noChangeArrowheads="1"/>
                </p:cNvSpPr>
                <p:nvPr/>
              </p:nvSpPr>
              <p:spPr bwMode="auto">
                <a:xfrm>
                  <a:off x="9960748" y="3509862"/>
                  <a:ext cx="303580" cy="22768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475" name="Freeform 474"/>
                <p:cNvSpPr/>
                <p:nvPr/>
              </p:nvSpPr>
              <p:spPr>
                <a:xfrm rot="10800000" flipH="1" flipV="1">
                  <a:off x="10036643" y="3585757"/>
                  <a:ext cx="151790" cy="75899"/>
                </a:xfrm>
                <a:custGeom>
                  <a:avLst/>
                  <a:gdLst>
                    <a:gd name="connsiteX0" fmla="*/ 0 w 290557"/>
                    <a:gd name="connsiteY0" fmla="*/ 8546 h 145278"/>
                    <a:gd name="connsiteX1" fmla="*/ 76912 w 290557"/>
                    <a:gd name="connsiteY1" fmla="*/ 145278 h 145278"/>
                    <a:gd name="connsiteX2" fmla="*/ 213645 w 290557"/>
                    <a:gd name="connsiteY2" fmla="*/ 145278 h 145278"/>
                    <a:gd name="connsiteX3" fmla="*/ 290557 w 290557"/>
                    <a:gd name="connsiteY3" fmla="*/ 0 h 145278"/>
                    <a:gd name="connsiteX4" fmla="*/ 0 w 290557"/>
                    <a:gd name="connsiteY4" fmla="*/ 8546 h 145278"/>
                    <a:gd name="connsiteX0" fmla="*/ 0 w 290557"/>
                    <a:gd name="connsiteY0" fmla="*/ 0 h 145278"/>
                    <a:gd name="connsiteX1" fmla="*/ 76912 w 290557"/>
                    <a:gd name="connsiteY1" fmla="*/ 145278 h 145278"/>
                    <a:gd name="connsiteX2" fmla="*/ 213645 w 290557"/>
                    <a:gd name="connsiteY2" fmla="*/ 145278 h 145278"/>
                    <a:gd name="connsiteX3" fmla="*/ 290557 w 290557"/>
                    <a:gd name="connsiteY3" fmla="*/ 0 h 145278"/>
                    <a:gd name="connsiteX4" fmla="*/ 0 w 290557"/>
                    <a:gd name="connsiteY4" fmla="*/ 0 h 145278"/>
                    <a:gd name="connsiteX0" fmla="*/ 0 w 296091"/>
                    <a:gd name="connsiteY0" fmla="*/ 0 h 145278"/>
                    <a:gd name="connsiteX1" fmla="*/ 76912 w 296091"/>
                    <a:gd name="connsiteY1" fmla="*/ 145278 h 145278"/>
                    <a:gd name="connsiteX2" fmla="*/ 213645 w 296091"/>
                    <a:gd name="connsiteY2" fmla="*/ 145278 h 145278"/>
                    <a:gd name="connsiteX3" fmla="*/ 296091 w 296091"/>
                    <a:gd name="connsiteY3" fmla="*/ 0 h 145278"/>
                    <a:gd name="connsiteX4" fmla="*/ 0 w 296091"/>
                    <a:gd name="connsiteY4" fmla="*/ 0 h 145278"/>
                    <a:gd name="connsiteX0" fmla="*/ 0 w 296091"/>
                    <a:gd name="connsiteY0" fmla="*/ 0 h 145278"/>
                    <a:gd name="connsiteX1" fmla="*/ 76912 w 296091"/>
                    <a:gd name="connsiteY1" fmla="*/ 145278 h 145278"/>
                    <a:gd name="connsiteX2" fmla="*/ 222067 w 296091"/>
                    <a:gd name="connsiteY2" fmla="*/ 143933 h 145278"/>
                    <a:gd name="connsiteX3" fmla="*/ 296091 w 296091"/>
                    <a:gd name="connsiteY3" fmla="*/ 0 h 145278"/>
                    <a:gd name="connsiteX4" fmla="*/ 0 w 296091"/>
                    <a:gd name="connsiteY4" fmla="*/ 0 h 145278"/>
                    <a:gd name="connsiteX0" fmla="*/ 0 w 296091"/>
                    <a:gd name="connsiteY0" fmla="*/ 0 h 143933"/>
                    <a:gd name="connsiteX1" fmla="*/ 74022 w 296091"/>
                    <a:gd name="connsiteY1" fmla="*/ 143933 h 143933"/>
                    <a:gd name="connsiteX2" fmla="*/ 222067 w 296091"/>
                    <a:gd name="connsiteY2" fmla="*/ 143933 h 143933"/>
                    <a:gd name="connsiteX3" fmla="*/ 296091 w 296091"/>
                    <a:gd name="connsiteY3" fmla="*/ 0 h 143933"/>
                    <a:gd name="connsiteX4" fmla="*/ 0 w 296091"/>
                    <a:gd name="connsiteY4" fmla="*/ 0 h 143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091" h="143933">
                      <a:moveTo>
                        <a:pt x="0" y="0"/>
                      </a:moveTo>
                      <a:lnTo>
                        <a:pt x="74022" y="143933"/>
                      </a:lnTo>
                      <a:lnTo>
                        <a:pt x="222067" y="143933"/>
                      </a:lnTo>
                      <a:lnTo>
                        <a:pt x="29609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76" name="Line 341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10112337" y="2973630"/>
                  <a:ext cx="0" cy="531264"/>
                </a:xfrm>
                <a:prstGeom prst="line">
                  <a:avLst/>
                </a:prstGeom>
                <a:noFill/>
                <a:ln w="9525">
                  <a:solidFill>
                    <a:schemeClr val="bg1">
                      <a:lumMod val="65000"/>
                    </a:schemeClr>
                  </a:solidFill>
                  <a:round/>
                  <a:headEnd type="triangl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477" name="Straight Connector 476"/>
                <p:cNvCxnSpPr>
                  <a:endCxn id="472" idx="1"/>
                </p:cNvCxnSpPr>
                <p:nvPr/>
              </p:nvCxnSpPr>
              <p:spPr>
                <a:xfrm>
                  <a:off x="9656965" y="1900118"/>
                  <a:ext cx="0" cy="471319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8" name="Rectangle 230"/>
                <p:cNvSpPr>
                  <a:spLocks noChangeArrowheads="1"/>
                </p:cNvSpPr>
                <p:nvPr/>
              </p:nvSpPr>
              <p:spPr bwMode="auto">
                <a:xfrm>
                  <a:off x="9581070" y="1833461"/>
                  <a:ext cx="607159" cy="1585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cxnSp>
              <p:nvCxnSpPr>
                <p:cNvPr id="479" name="Straight Connector 478"/>
                <p:cNvCxnSpPr>
                  <a:endCxn id="481" idx="2"/>
                </p:cNvCxnSpPr>
                <p:nvPr/>
              </p:nvCxnSpPr>
              <p:spPr>
                <a:xfrm>
                  <a:off x="10112337" y="2973630"/>
                  <a:ext cx="341528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0" name="Line 341"/>
                <p:cNvSpPr>
                  <a:spLocks noChangeShapeType="1"/>
                </p:cNvSpPr>
                <p:nvPr/>
              </p:nvSpPr>
              <p:spPr bwMode="auto">
                <a:xfrm rot="10800000">
                  <a:off x="9960545" y="2897735"/>
                  <a:ext cx="455371" cy="0"/>
                </a:xfrm>
                <a:prstGeom prst="line">
                  <a:avLst/>
                </a:prstGeom>
                <a:noFill/>
                <a:ln w="9525">
                  <a:solidFill>
                    <a:schemeClr val="bg1">
                      <a:lumMod val="65000"/>
                    </a:schemeClr>
                  </a:solidFill>
                  <a:round/>
                  <a:headEnd type="triangl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" name="Rectangle 230"/>
                <p:cNvSpPr>
                  <a:spLocks noChangeArrowheads="1"/>
                </p:cNvSpPr>
                <p:nvPr/>
              </p:nvSpPr>
              <p:spPr bwMode="auto">
                <a:xfrm>
                  <a:off x="10415917" y="2897735"/>
                  <a:ext cx="75895" cy="75895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6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cxnSp>
            <p:nvCxnSpPr>
              <p:cNvPr id="387" name="Straight Connector 386"/>
              <p:cNvCxnSpPr/>
              <p:nvPr/>
            </p:nvCxnSpPr>
            <p:spPr>
              <a:xfrm>
                <a:off x="6924745" y="1229523"/>
                <a:ext cx="83484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/>
              <p:cNvCxnSpPr/>
              <p:nvPr/>
            </p:nvCxnSpPr>
            <p:spPr>
              <a:xfrm>
                <a:off x="6924745" y="1229523"/>
                <a:ext cx="0" cy="37947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9" name="Down Arrow 388"/>
              <p:cNvSpPr/>
              <p:nvPr/>
            </p:nvSpPr>
            <p:spPr>
              <a:xfrm rot="5400000" flipV="1">
                <a:off x="7076535" y="3506373"/>
                <a:ext cx="151790" cy="151790"/>
              </a:xfrm>
              <a:prstGeom prst="downArrow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Down Arrow 389"/>
              <p:cNvSpPr/>
              <p:nvPr/>
            </p:nvSpPr>
            <p:spPr>
              <a:xfrm rot="16200000" flipH="1" flipV="1">
                <a:off x="7076535" y="3734058"/>
                <a:ext cx="151790" cy="151790"/>
              </a:xfrm>
              <a:prstGeom prst="downArrow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1" name="Straight Connector 390"/>
              <p:cNvCxnSpPr/>
              <p:nvPr/>
            </p:nvCxnSpPr>
            <p:spPr>
              <a:xfrm flipH="1">
                <a:off x="0" y="3049525"/>
                <a:ext cx="701355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/>
              <p:cNvCxnSpPr/>
              <p:nvPr/>
            </p:nvCxnSpPr>
            <p:spPr>
              <a:xfrm flipH="1">
                <a:off x="0" y="3125420"/>
                <a:ext cx="701355" cy="0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/>
              <p:nvPr/>
            </p:nvCxnSpPr>
            <p:spPr>
              <a:xfrm flipH="1">
                <a:off x="0" y="3201315"/>
                <a:ext cx="70135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/>
              <p:cNvCxnSpPr>
                <a:endCxn id="333" idx="0"/>
              </p:cNvCxnSpPr>
              <p:nvPr/>
            </p:nvCxnSpPr>
            <p:spPr>
              <a:xfrm flipV="1">
                <a:off x="7759590" y="1000358"/>
                <a:ext cx="1" cy="22916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/>
              <p:cNvCxnSpPr/>
              <p:nvPr/>
            </p:nvCxnSpPr>
            <p:spPr>
              <a:xfrm>
                <a:off x="1536200" y="3504895"/>
                <a:ext cx="1366110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3357680" y="3504895"/>
                <a:ext cx="98663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4799685" y="3504895"/>
                <a:ext cx="151790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/>
              <p:cNvCxnSpPr>
                <a:endCxn id="338" idx="0"/>
              </p:cNvCxnSpPr>
              <p:nvPr/>
            </p:nvCxnSpPr>
            <p:spPr>
              <a:xfrm flipV="1">
                <a:off x="3661260" y="6313009"/>
                <a:ext cx="0" cy="303583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/>
              <p:cNvCxnSpPr>
                <a:stCxn id="383" idx="2"/>
              </p:cNvCxnSpPr>
              <p:nvPr/>
            </p:nvCxnSpPr>
            <p:spPr>
              <a:xfrm flipV="1">
                <a:off x="1612095" y="5705852"/>
                <a:ext cx="0" cy="303577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/>
              <p:cNvCxnSpPr>
                <a:stCxn id="337" idx="2"/>
              </p:cNvCxnSpPr>
              <p:nvPr/>
            </p:nvCxnSpPr>
            <p:spPr>
              <a:xfrm flipV="1">
                <a:off x="2978205" y="5707329"/>
                <a:ext cx="0" cy="302099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/>
              <p:cNvCxnSpPr/>
              <p:nvPr/>
            </p:nvCxnSpPr>
            <p:spPr>
              <a:xfrm flipV="1">
                <a:off x="473670" y="5705850"/>
                <a:ext cx="0" cy="910739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/>
              <p:cNvCxnSpPr/>
              <p:nvPr/>
            </p:nvCxnSpPr>
            <p:spPr>
              <a:xfrm>
                <a:off x="701355" y="2366470"/>
                <a:ext cx="37947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/>
              <p:cNvCxnSpPr/>
              <p:nvPr/>
            </p:nvCxnSpPr>
            <p:spPr>
              <a:xfrm flipH="1">
                <a:off x="3661260" y="2064370"/>
                <a:ext cx="303580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/>
              <p:nvPr/>
            </p:nvCxnSpPr>
            <p:spPr>
              <a:xfrm>
                <a:off x="3661260" y="2064370"/>
                <a:ext cx="0" cy="22620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>
                <a:endCxn id="337" idx="0"/>
              </p:cNvCxnSpPr>
              <p:nvPr/>
            </p:nvCxnSpPr>
            <p:spPr>
              <a:xfrm flipV="1">
                <a:off x="2978205" y="6313009"/>
                <a:ext cx="0" cy="30506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/>
              <p:nvPr/>
            </p:nvCxnSpPr>
            <p:spPr>
              <a:xfrm flipV="1">
                <a:off x="1839780" y="2064368"/>
                <a:ext cx="0" cy="226207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/>
              <p:nvPr/>
            </p:nvCxnSpPr>
            <p:spPr>
              <a:xfrm flipV="1">
                <a:off x="1839780" y="2062890"/>
                <a:ext cx="379475" cy="1478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/>
              <p:nvPr/>
            </p:nvCxnSpPr>
            <p:spPr>
              <a:xfrm flipH="1">
                <a:off x="6241691" y="2973630"/>
                <a:ext cx="455369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/>
              <p:cNvCxnSpPr/>
              <p:nvPr/>
            </p:nvCxnSpPr>
            <p:spPr>
              <a:xfrm>
                <a:off x="6697060" y="1986995"/>
                <a:ext cx="0" cy="98663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5406845" y="1986995"/>
                <a:ext cx="129021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 flipV="1">
                <a:off x="5406845" y="1986995"/>
                <a:ext cx="0" cy="30358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2" name="Rectangle 230"/>
              <p:cNvSpPr>
                <a:spLocks noChangeArrowheads="1"/>
              </p:cNvSpPr>
              <p:nvPr/>
            </p:nvSpPr>
            <p:spPr bwMode="auto">
              <a:xfrm flipV="1">
                <a:off x="1080829" y="4037633"/>
                <a:ext cx="1290215" cy="3794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13" name="Rectangle 230"/>
              <p:cNvSpPr>
                <a:spLocks noChangeArrowheads="1"/>
              </p:cNvSpPr>
              <p:nvPr/>
            </p:nvSpPr>
            <p:spPr bwMode="auto">
              <a:xfrm flipV="1">
                <a:off x="2902310" y="4037632"/>
                <a:ext cx="1290215" cy="3794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14" name="Freeform 413"/>
              <p:cNvSpPr/>
              <p:nvPr/>
            </p:nvSpPr>
            <p:spPr>
              <a:xfrm rot="10800000" flipH="1" flipV="1">
                <a:off x="1991570" y="4187950"/>
                <a:ext cx="303580" cy="75895"/>
              </a:xfrm>
              <a:custGeom>
                <a:avLst/>
                <a:gdLst>
                  <a:gd name="connsiteX0" fmla="*/ 0 w 290557"/>
                  <a:gd name="connsiteY0" fmla="*/ 8546 h 145278"/>
                  <a:gd name="connsiteX1" fmla="*/ 76912 w 290557"/>
                  <a:gd name="connsiteY1" fmla="*/ 145278 h 145278"/>
                  <a:gd name="connsiteX2" fmla="*/ 213645 w 290557"/>
                  <a:gd name="connsiteY2" fmla="*/ 145278 h 145278"/>
                  <a:gd name="connsiteX3" fmla="*/ 290557 w 290557"/>
                  <a:gd name="connsiteY3" fmla="*/ 0 h 145278"/>
                  <a:gd name="connsiteX4" fmla="*/ 0 w 290557"/>
                  <a:gd name="connsiteY4" fmla="*/ 8546 h 145278"/>
                  <a:gd name="connsiteX0" fmla="*/ 0 w 290557"/>
                  <a:gd name="connsiteY0" fmla="*/ 0 h 145278"/>
                  <a:gd name="connsiteX1" fmla="*/ 76912 w 290557"/>
                  <a:gd name="connsiteY1" fmla="*/ 145278 h 145278"/>
                  <a:gd name="connsiteX2" fmla="*/ 213645 w 290557"/>
                  <a:gd name="connsiteY2" fmla="*/ 145278 h 145278"/>
                  <a:gd name="connsiteX3" fmla="*/ 290557 w 290557"/>
                  <a:gd name="connsiteY3" fmla="*/ 0 h 145278"/>
                  <a:gd name="connsiteX4" fmla="*/ 0 w 290557"/>
                  <a:gd name="connsiteY4" fmla="*/ 0 h 145278"/>
                  <a:gd name="connsiteX0" fmla="*/ 0 w 296091"/>
                  <a:gd name="connsiteY0" fmla="*/ 0 h 145278"/>
                  <a:gd name="connsiteX1" fmla="*/ 76912 w 296091"/>
                  <a:gd name="connsiteY1" fmla="*/ 145278 h 145278"/>
                  <a:gd name="connsiteX2" fmla="*/ 213645 w 296091"/>
                  <a:gd name="connsiteY2" fmla="*/ 145278 h 145278"/>
                  <a:gd name="connsiteX3" fmla="*/ 296091 w 296091"/>
                  <a:gd name="connsiteY3" fmla="*/ 0 h 145278"/>
                  <a:gd name="connsiteX4" fmla="*/ 0 w 296091"/>
                  <a:gd name="connsiteY4" fmla="*/ 0 h 145278"/>
                  <a:gd name="connsiteX0" fmla="*/ 0 w 296091"/>
                  <a:gd name="connsiteY0" fmla="*/ 0 h 145278"/>
                  <a:gd name="connsiteX1" fmla="*/ 76912 w 296091"/>
                  <a:gd name="connsiteY1" fmla="*/ 145278 h 145278"/>
                  <a:gd name="connsiteX2" fmla="*/ 222067 w 296091"/>
                  <a:gd name="connsiteY2" fmla="*/ 143933 h 145278"/>
                  <a:gd name="connsiteX3" fmla="*/ 296091 w 296091"/>
                  <a:gd name="connsiteY3" fmla="*/ 0 h 145278"/>
                  <a:gd name="connsiteX4" fmla="*/ 0 w 296091"/>
                  <a:gd name="connsiteY4" fmla="*/ 0 h 145278"/>
                  <a:gd name="connsiteX0" fmla="*/ 0 w 296091"/>
                  <a:gd name="connsiteY0" fmla="*/ 0 h 143933"/>
                  <a:gd name="connsiteX1" fmla="*/ 74022 w 296091"/>
                  <a:gd name="connsiteY1" fmla="*/ 143933 h 143933"/>
                  <a:gd name="connsiteX2" fmla="*/ 222067 w 296091"/>
                  <a:gd name="connsiteY2" fmla="*/ 143933 h 143933"/>
                  <a:gd name="connsiteX3" fmla="*/ 296091 w 296091"/>
                  <a:gd name="connsiteY3" fmla="*/ 0 h 143933"/>
                  <a:gd name="connsiteX4" fmla="*/ 0 w 296091"/>
                  <a:gd name="connsiteY4" fmla="*/ 0 h 143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091" h="143933">
                    <a:moveTo>
                      <a:pt x="0" y="0"/>
                    </a:moveTo>
                    <a:lnTo>
                      <a:pt x="74022" y="143933"/>
                    </a:lnTo>
                    <a:lnTo>
                      <a:pt x="222067" y="143933"/>
                    </a:lnTo>
                    <a:lnTo>
                      <a:pt x="2960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5" name="Straight Connector 414"/>
              <p:cNvCxnSpPr/>
              <p:nvPr/>
            </p:nvCxnSpPr>
            <p:spPr>
              <a:xfrm flipV="1">
                <a:off x="2067465" y="4112055"/>
                <a:ext cx="1" cy="7589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6" name="Freeform 415"/>
              <p:cNvSpPr/>
              <p:nvPr/>
            </p:nvSpPr>
            <p:spPr>
              <a:xfrm rot="10800000" flipH="1">
                <a:off x="3813050" y="4187950"/>
                <a:ext cx="303580" cy="75895"/>
              </a:xfrm>
              <a:custGeom>
                <a:avLst/>
                <a:gdLst>
                  <a:gd name="connsiteX0" fmla="*/ 0 w 290557"/>
                  <a:gd name="connsiteY0" fmla="*/ 8546 h 145278"/>
                  <a:gd name="connsiteX1" fmla="*/ 76912 w 290557"/>
                  <a:gd name="connsiteY1" fmla="*/ 145278 h 145278"/>
                  <a:gd name="connsiteX2" fmla="*/ 213645 w 290557"/>
                  <a:gd name="connsiteY2" fmla="*/ 145278 h 145278"/>
                  <a:gd name="connsiteX3" fmla="*/ 290557 w 290557"/>
                  <a:gd name="connsiteY3" fmla="*/ 0 h 145278"/>
                  <a:gd name="connsiteX4" fmla="*/ 0 w 290557"/>
                  <a:gd name="connsiteY4" fmla="*/ 8546 h 145278"/>
                  <a:gd name="connsiteX0" fmla="*/ 0 w 290557"/>
                  <a:gd name="connsiteY0" fmla="*/ 0 h 145278"/>
                  <a:gd name="connsiteX1" fmla="*/ 76912 w 290557"/>
                  <a:gd name="connsiteY1" fmla="*/ 145278 h 145278"/>
                  <a:gd name="connsiteX2" fmla="*/ 213645 w 290557"/>
                  <a:gd name="connsiteY2" fmla="*/ 145278 h 145278"/>
                  <a:gd name="connsiteX3" fmla="*/ 290557 w 290557"/>
                  <a:gd name="connsiteY3" fmla="*/ 0 h 145278"/>
                  <a:gd name="connsiteX4" fmla="*/ 0 w 290557"/>
                  <a:gd name="connsiteY4" fmla="*/ 0 h 145278"/>
                  <a:gd name="connsiteX0" fmla="*/ 0 w 296091"/>
                  <a:gd name="connsiteY0" fmla="*/ 0 h 145278"/>
                  <a:gd name="connsiteX1" fmla="*/ 76912 w 296091"/>
                  <a:gd name="connsiteY1" fmla="*/ 145278 h 145278"/>
                  <a:gd name="connsiteX2" fmla="*/ 213645 w 296091"/>
                  <a:gd name="connsiteY2" fmla="*/ 145278 h 145278"/>
                  <a:gd name="connsiteX3" fmla="*/ 296091 w 296091"/>
                  <a:gd name="connsiteY3" fmla="*/ 0 h 145278"/>
                  <a:gd name="connsiteX4" fmla="*/ 0 w 296091"/>
                  <a:gd name="connsiteY4" fmla="*/ 0 h 145278"/>
                  <a:gd name="connsiteX0" fmla="*/ 0 w 296091"/>
                  <a:gd name="connsiteY0" fmla="*/ 0 h 145278"/>
                  <a:gd name="connsiteX1" fmla="*/ 76912 w 296091"/>
                  <a:gd name="connsiteY1" fmla="*/ 145278 h 145278"/>
                  <a:gd name="connsiteX2" fmla="*/ 222067 w 296091"/>
                  <a:gd name="connsiteY2" fmla="*/ 143933 h 145278"/>
                  <a:gd name="connsiteX3" fmla="*/ 296091 w 296091"/>
                  <a:gd name="connsiteY3" fmla="*/ 0 h 145278"/>
                  <a:gd name="connsiteX4" fmla="*/ 0 w 296091"/>
                  <a:gd name="connsiteY4" fmla="*/ 0 h 145278"/>
                  <a:gd name="connsiteX0" fmla="*/ 0 w 296091"/>
                  <a:gd name="connsiteY0" fmla="*/ 0 h 143933"/>
                  <a:gd name="connsiteX1" fmla="*/ 74022 w 296091"/>
                  <a:gd name="connsiteY1" fmla="*/ 143933 h 143933"/>
                  <a:gd name="connsiteX2" fmla="*/ 222067 w 296091"/>
                  <a:gd name="connsiteY2" fmla="*/ 143933 h 143933"/>
                  <a:gd name="connsiteX3" fmla="*/ 296091 w 296091"/>
                  <a:gd name="connsiteY3" fmla="*/ 0 h 143933"/>
                  <a:gd name="connsiteX4" fmla="*/ 0 w 296091"/>
                  <a:gd name="connsiteY4" fmla="*/ 0 h 143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091" h="143933">
                    <a:moveTo>
                      <a:pt x="0" y="0"/>
                    </a:moveTo>
                    <a:lnTo>
                      <a:pt x="74022" y="143933"/>
                    </a:lnTo>
                    <a:lnTo>
                      <a:pt x="222067" y="143933"/>
                    </a:lnTo>
                    <a:lnTo>
                      <a:pt x="2960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7" name="Straight Connector 416"/>
              <p:cNvCxnSpPr/>
              <p:nvPr/>
            </p:nvCxnSpPr>
            <p:spPr>
              <a:xfrm flipV="1">
                <a:off x="3888945" y="4263845"/>
                <a:ext cx="1" cy="7589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/>
              <p:cNvCxnSpPr/>
              <p:nvPr/>
            </p:nvCxnSpPr>
            <p:spPr>
              <a:xfrm>
                <a:off x="3737155" y="4339740"/>
                <a:ext cx="151790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/>
              <p:cNvCxnSpPr/>
              <p:nvPr/>
            </p:nvCxnSpPr>
            <p:spPr>
              <a:xfrm>
                <a:off x="1915675" y="4112055"/>
                <a:ext cx="151790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0" name="Rectangle 230"/>
              <p:cNvSpPr>
                <a:spLocks noChangeArrowheads="1"/>
              </p:cNvSpPr>
              <p:nvPr/>
            </p:nvSpPr>
            <p:spPr bwMode="auto">
              <a:xfrm flipV="1">
                <a:off x="4951475" y="4037636"/>
                <a:ext cx="1290215" cy="37947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21" name="Freeform 420"/>
              <p:cNvSpPr/>
              <p:nvPr/>
            </p:nvSpPr>
            <p:spPr>
              <a:xfrm rot="10800000" flipH="1" flipV="1">
                <a:off x="5862215" y="4187950"/>
                <a:ext cx="303580" cy="77378"/>
              </a:xfrm>
              <a:custGeom>
                <a:avLst/>
                <a:gdLst>
                  <a:gd name="connsiteX0" fmla="*/ 0 w 290557"/>
                  <a:gd name="connsiteY0" fmla="*/ 8546 h 145278"/>
                  <a:gd name="connsiteX1" fmla="*/ 76912 w 290557"/>
                  <a:gd name="connsiteY1" fmla="*/ 145278 h 145278"/>
                  <a:gd name="connsiteX2" fmla="*/ 213645 w 290557"/>
                  <a:gd name="connsiteY2" fmla="*/ 145278 h 145278"/>
                  <a:gd name="connsiteX3" fmla="*/ 290557 w 290557"/>
                  <a:gd name="connsiteY3" fmla="*/ 0 h 145278"/>
                  <a:gd name="connsiteX4" fmla="*/ 0 w 290557"/>
                  <a:gd name="connsiteY4" fmla="*/ 8546 h 145278"/>
                  <a:gd name="connsiteX0" fmla="*/ 0 w 290557"/>
                  <a:gd name="connsiteY0" fmla="*/ 0 h 145278"/>
                  <a:gd name="connsiteX1" fmla="*/ 76912 w 290557"/>
                  <a:gd name="connsiteY1" fmla="*/ 145278 h 145278"/>
                  <a:gd name="connsiteX2" fmla="*/ 213645 w 290557"/>
                  <a:gd name="connsiteY2" fmla="*/ 145278 h 145278"/>
                  <a:gd name="connsiteX3" fmla="*/ 290557 w 290557"/>
                  <a:gd name="connsiteY3" fmla="*/ 0 h 145278"/>
                  <a:gd name="connsiteX4" fmla="*/ 0 w 290557"/>
                  <a:gd name="connsiteY4" fmla="*/ 0 h 145278"/>
                  <a:gd name="connsiteX0" fmla="*/ 0 w 296091"/>
                  <a:gd name="connsiteY0" fmla="*/ 0 h 145278"/>
                  <a:gd name="connsiteX1" fmla="*/ 76912 w 296091"/>
                  <a:gd name="connsiteY1" fmla="*/ 145278 h 145278"/>
                  <a:gd name="connsiteX2" fmla="*/ 213645 w 296091"/>
                  <a:gd name="connsiteY2" fmla="*/ 145278 h 145278"/>
                  <a:gd name="connsiteX3" fmla="*/ 296091 w 296091"/>
                  <a:gd name="connsiteY3" fmla="*/ 0 h 145278"/>
                  <a:gd name="connsiteX4" fmla="*/ 0 w 296091"/>
                  <a:gd name="connsiteY4" fmla="*/ 0 h 145278"/>
                  <a:gd name="connsiteX0" fmla="*/ 0 w 296091"/>
                  <a:gd name="connsiteY0" fmla="*/ 0 h 145278"/>
                  <a:gd name="connsiteX1" fmla="*/ 76912 w 296091"/>
                  <a:gd name="connsiteY1" fmla="*/ 145278 h 145278"/>
                  <a:gd name="connsiteX2" fmla="*/ 222067 w 296091"/>
                  <a:gd name="connsiteY2" fmla="*/ 143933 h 145278"/>
                  <a:gd name="connsiteX3" fmla="*/ 296091 w 296091"/>
                  <a:gd name="connsiteY3" fmla="*/ 0 h 145278"/>
                  <a:gd name="connsiteX4" fmla="*/ 0 w 296091"/>
                  <a:gd name="connsiteY4" fmla="*/ 0 h 145278"/>
                  <a:gd name="connsiteX0" fmla="*/ 0 w 296091"/>
                  <a:gd name="connsiteY0" fmla="*/ 0 h 143933"/>
                  <a:gd name="connsiteX1" fmla="*/ 74022 w 296091"/>
                  <a:gd name="connsiteY1" fmla="*/ 143933 h 143933"/>
                  <a:gd name="connsiteX2" fmla="*/ 222067 w 296091"/>
                  <a:gd name="connsiteY2" fmla="*/ 143933 h 143933"/>
                  <a:gd name="connsiteX3" fmla="*/ 296091 w 296091"/>
                  <a:gd name="connsiteY3" fmla="*/ 0 h 143933"/>
                  <a:gd name="connsiteX4" fmla="*/ 0 w 296091"/>
                  <a:gd name="connsiteY4" fmla="*/ 0 h 143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091" h="143933">
                    <a:moveTo>
                      <a:pt x="0" y="0"/>
                    </a:moveTo>
                    <a:lnTo>
                      <a:pt x="74022" y="143933"/>
                    </a:lnTo>
                    <a:lnTo>
                      <a:pt x="222067" y="143933"/>
                    </a:lnTo>
                    <a:lnTo>
                      <a:pt x="2960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22" name="Straight Connector 421"/>
              <p:cNvCxnSpPr/>
              <p:nvPr/>
            </p:nvCxnSpPr>
            <p:spPr>
              <a:xfrm flipV="1">
                <a:off x="5938110" y="4112055"/>
                <a:ext cx="1" cy="7589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/>
              <p:cNvCxnSpPr/>
              <p:nvPr/>
            </p:nvCxnSpPr>
            <p:spPr>
              <a:xfrm>
                <a:off x="5786320" y="4112055"/>
                <a:ext cx="151790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Rectangle 230"/>
              <p:cNvSpPr>
                <a:spLocks noChangeArrowheads="1"/>
              </p:cNvSpPr>
              <p:nvPr/>
            </p:nvSpPr>
            <p:spPr bwMode="auto">
              <a:xfrm flipV="1">
                <a:off x="4344316" y="4037637"/>
                <a:ext cx="455370" cy="3794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cxnSp>
            <p:nvCxnSpPr>
              <p:cNvPr id="425" name="Straight Connector 424"/>
              <p:cNvCxnSpPr/>
              <p:nvPr/>
            </p:nvCxnSpPr>
            <p:spPr>
              <a:xfrm>
                <a:off x="4799685" y="4112055"/>
                <a:ext cx="151790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/>
              <p:nvPr/>
            </p:nvCxnSpPr>
            <p:spPr>
              <a:xfrm>
                <a:off x="4192525" y="4112055"/>
                <a:ext cx="151790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/>
              <p:cNvCxnSpPr/>
              <p:nvPr/>
            </p:nvCxnSpPr>
            <p:spPr>
              <a:xfrm>
                <a:off x="2371045" y="4112055"/>
                <a:ext cx="53126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/>
              <p:nvPr/>
            </p:nvCxnSpPr>
            <p:spPr>
              <a:xfrm flipV="1">
                <a:off x="4192525" y="469095"/>
                <a:ext cx="0" cy="1897374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/>
              <p:cNvCxnSpPr/>
              <p:nvPr/>
            </p:nvCxnSpPr>
            <p:spPr>
              <a:xfrm>
                <a:off x="2219255" y="2062890"/>
                <a:ext cx="0" cy="212506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>
              <a:xfrm>
                <a:off x="6089900" y="2062890"/>
                <a:ext cx="0" cy="212506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/>
              <p:cNvCxnSpPr/>
              <p:nvPr/>
            </p:nvCxnSpPr>
            <p:spPr>
              <a:xfrm flipV="1">
                <a:off x="2143360" y="4263845"/>
                <a:ext cx="0" cy="986636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 flipV="1">
                <a:off x="6014005" y="4263845"/>
                <a:ext cx="0" cy="98663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>
                <a:off x="6317585" y="5705850"/>
                <a:ext cx="0" cy="30358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4" name="Rectangle 230"/>
              <p:cNvSpPr>
                <a:spLocks noChangeArrowheads="1"/>
              </p:cNvSpPr>
              <p:nvPr/>
            </p:nvSpPr>
            <p:spPr bwMode="auto">
              <a:xfrm flipV="1">
                <a:off x="701355" y="6009429"/>
                <a:ext cx="455370" cy="3035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cxnSp>
            <p:nvCxnSpPr>
              <p:cNvPr id="435" name="Straight Connector 434"/>
              <p:cNvCxnSpPr>
                <a:endCxn id="434" idx="0"/>
              </p:cNvCxnSpPr>
              <p:nvPr/>
            </p:nvCxnSpPr>
            <p:spPr>
              <a:xfrm flipV="1">
                <a:off x="929039" y="6313009"/>
                <a:ext cx="1" cy="30349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6" name="Rectangle 230"/>
              <p:cNvSpPr>
                <a:spLocks noChangeArrowheads="1"/>
              </p:cNvSpPr>
              <p:nvPr/>
            </p:nvSpPr>
            <p:spPr bwMode="auto">
              <a:xfrm flipV="1">
                <a:off x="2067465" y="6009428"/>
                <a:ext cx="455370" cy="3035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cxnSp>
            <p:nvCxnSpPr>
              <p:cNvPr id="437" name="Straight Connector 436"/>
              <p:cNvCxnSpPr>
                <a:stCxn id="436" idx="2"/>
              </p:cNvCxnSpPr>
              <p:nvPr/>
            </p:nvCxnSpPr>
            <p:spPr>
              <a:xfrm flipV="1">
                <a:off x="2295150" y="5705852"/>
                <a:ext cx="0" cy="303576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/>
              <p:nvPr/>
            </p:nvCxnSpPr>
            <p:spPr>
              <a:xfrm flipV="1">
                <a:off x="3964840" y="2062890"/>
                <a:ext cx="0" cy="212506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>
                <a:off x="3813050" y="2366470"/>
                <a:ext cx="37947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 flipV="1">
                <a:off x="1232620" y="2062890"/>
                <a:ext cx="0" cy="22768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>
                <a:off x="929040" y="2062890"/>
                <a:ext cx="303580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/>
              <p:nvPr/>
            </p:nvCxnSpPr>
            <p:spPr>
              <a:xfrm>
                <a:off x="929040" y="2062890"/>
                <a:ext cx="0" cy="83484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 flipH="1">
                <a:off x="3813052" y="4946900"/>
                <a:ext cx="379473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 flipV="1">
                <a:off x="4192525" y="4946900"/>
                <a:ext cx="1" cy="1669689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/>
              <p:cNvCxnSpPr/>
              <p:nvPr/>
            </p:nvCxnSpPr>
            <p:spPr>
              <a:xfrm flipV="1">
                <a:off x="4040735" y="4263845"/>
                <a:ext cx="0" cy="986636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 flipH="1">
                <a:off x="3661260" y="5250480"/>
                <a:ext cx="37947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/>
              <p:nvPr/>
            </p:nvCxnSpPr>
            <p:spPr>
              <a:xfrm>
                <a:off x="3661260" y="5022795"/>
                <a:ext cx="0" cy="22768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/>
              <p:nvPr/>
            </p:nvCxnSpPr>
            <p:spPr>
              <a:xfrm>
                <a:off x="701355" y="1759310"/>
                <a:ext cx="0" cy="68305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/>
              <p:cNvCxnSpPr/>
              <p:nvPr/>
            </p:nvCxnSpPr>
            <p:spPr>
              <a:xfrm>
                <a:off x="701355" y="1759310"/>
                <a:ext cx="6526970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/>
              <p:cNvCxnSpPr/>
              <p:nvPr/>
            </p:nvCxnSpPr>
            <p:spPr>
              <a:xfrm>
                <a:off x="3054100" y="5022795"/>
                <a:ext cx="0" cy="227685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/>
              <p:cNvCxnSpPr/>
              <p:nvPr/>
            </p:nvCxnSpPr>
            <p:spPr>
              <a:xfrm>
                <a:off x="2750520" y="5250480"/>
                <a:ext cx="303580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 flipV="1">
                <a:off x="6848850" y="1478"/>
                <a:ext cx="0" cy="6237117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6393480" y="924465"/>
                <a:ext cx="455370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 flipH="1">
                <a:off x="6848850" y="924465"/>
                <a:ext cx="379474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triangle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/>
              <p:cNvCxnSpPr/>
              <p:nvPr/>
            </p:nvCxnSpPr>
            <p:spPr>
              <a:xfrm>
                <a:off x="6241690" y="4112055"/>
                <a:ext cx="607160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triangl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/>
              <p:cNvCxnSpPr/>
              <p:nvPr/>
            </p:nvCxnSpPr>
            <p:spPr>
              <a:xfrm>
                <a:off x="5862215" y="469095"/>
                <a:ext cx="1" cy="226206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0" name="Group 289"/>
            <p:cNvGrpSpPr/>
            <p:nvPr/>
          </p:nvGrpSpPr>
          <p:grpSpPr>
            <a:xfrm>
              <a:off x="-31690" y="0"/>
              <a:ext cx="8322545" cy="6411017"/>
              <a:chOff x="-31690" y="0"/>
              <a:chExt cx="8322545" cy="6411017"/>
            </a:xfrm>
          </p:grpSpPr>
          <p:sp>
            <p:nvSpPr>
              <p:cNvPr id="291" name="Text Box 372"/>
              <p:cNvSpPr txBox="1">
                <a:spLocks noChangeArrowheads="1"/>
              </p:cNvSpPr>
              <p:nvPr/>
            </p:nvSpPr>
            <p:spPr bwMode="auto">
              <a:xfrm>
                <a:off x="7228325" y="6010908"/>
                <a:ext cx="1062530" cy="400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900" b="1" i="1" dirty="0">
                    <a:solidFill>
                      <a:schemeClr val="bg1">
                        <a:lumMod val="65000"/>
                      </a:schemeClr>
                    </a:solidFill>
                  </a:rPr>
                  <a:t>INPUT XBAR</a:t>
                </a:r>
              </a:p>
            </p:txBody>
          </p:sp>
          <p:sp>
            <p:nvSpPr>
              <p:cNvPr id="292" name="Text Box 372"/>
              <p:cNvSpPr txBox="1">
                <a:spLocks noChangeArrowheads="1"/>
              </p:cNvSpPr>
              <p:nvPr/>
            </p:nvSpPr>
            <p:spPr bwMode="auto">
              <a:xfrm>
                <a:off x="7228325" y="698259"/>
                <a:ext cx="1062529" cy="400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900" b="1" i="1" dirty="0">
                    <a:solidFill>
                      <a:schemeClr val="bg1">
                        <a:lumMod val="65000"/>
                      </a:schemeClr>
                    </a:solidFill>
                  </a:rPr>
                  <a:t>OUTPUT XBAR</a:t>
                </a:r>
              </a:p>
            </p:txBody>
          </p:sp>
          <p:sp>
            <p:nvSpPr>
              <p:cNvPr id="293" name="Text Box 372"/>
              <p:cNvSpPr txBox="1">
                <a:spLocks noChangeArrowheads="1"/>
              </p:cNvSpPr>
              <p:nvPr/>
            </p:nvSpPr>
            <p:spPr bwMode="auto">
              <a:xfrm>
                <a:off x="5406845" y="696780"/>
                <a:ext cx="910740" cy="400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900" b="1" i="1" dirty="0">
                    <a:solidFill>
                      <a:schemeClr val="bg1">
                        <a:lumMod val="65000"/>
                      </a:schemeClr>
                    </a:solidFill>
                  </a:rPr>
                  <a:t>CLB XBAR</a:t>
                </a:r>
              </a:p>
            </p:txBody>
          </p:sp>
          <p:sp>
            <p:nvSpPr>
              <p:cNvPr id="294" name="Text Box 372"/>
              <p:cNvSpPr txBox="1">
                <a:spLocks noChangeArrowheads="1"/>
              </p:cNvSpPr>
              <p:nvPr/>
            </p:nvSpPr>
            <p:spPr bwMode="auto">
              <a:xfrm>
                <a:off x="5330950" y="6009430"/>
                <a:ext cx="1062530" cy="400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900" b="1" i="1" dirty="0">
                    <a:solidFill>
                      <a:schemeClr val="bg1">
                        <a:lumMod val="65000"/>
                      </a:schemeClr>
                    </a:solidFill>
                  </a:rPr>
                  <a:t>EPWM XBAR</a:t>
                </a:r>
              </a:p>
            </p:txBody>
          </p:sp>
          <p:sp>
            <p:nvSpPr>
              <p:cNvPr id="296" name="Text Box 372"/>
              <p:cNvSpPr txBox="1">
                <a:spLocks noChangeArrowheads="1"/>
              </p:cNvSpPr>
              <p:nvPr/>
            </p:nvSpPr>
            <p:spPr bwMode="auto">
              <a:xfrm>
                <a:off x="4192525" y="2973631"/>
                <a:ext cx="1593796" cy="307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00" b="1" i="1" dirty="0">
                    <a:solidFill>
                      <a:schemeClr val="bg1">
                        <a:lumMod val="65000"/>
                      </a:schemeClr>
                    </a:solidFill>
                  </a:rPr>
                  <a:t>CLB  INPUT SELECTION</a:t>
                </a:r>
              </a:p>
            </p:txBody>
          </p:sp>
          <p:sp>
            <p:nvSpPr>
              <p:cNvPr id="300" name="Text Box 372"/>
              <p:cNvSpPr txBox="1">
                <a:spLocks noChangeArrowheads="1"/>
              </p:cNvSpPr>
              <p:nvPr/>
            </p:nvSpPr>
            <p:spPr bwMode="auto">
              <a:xfrm>
                <a:off x="2978205" y="3429000"/>
                <a:ext cx="303580" cy="664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00" b="1" i="1" dirty="0">
                    <a:solidFill>
                      <a:schemeClr val="bg1">
                        <a:lumMod val="65000"/>
                      </a:schemeClr>
                    </a:solidFill>
                  </a:rPr>
                  <a:t>CLB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00" b="1" i="1" dirty="0">
                    <a:solidFill>
                      <a:schemeClr val="bg1">
                        <a:lumMod val="65000"/>
                      </a:schemeClr>
                    </a:solidFill>
                  </a:rPr>
                  <a:t>TILE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00" b="1" i="1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302" name="Text Box 372"/>
              <p:cNvSpPr txBox="1">
                <a:spLocks noChangeArrowheads="1"/>
              </p:cNvSpPr>
              <p:nvPr/>
            </p:nvSpPr>
            <p:spPr bwMode="auto">
              <a:xfrm>
                <a:off x="5027370" y="3429000"/>
                <a:ext cx="303580" cy="664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00" b="1" i="1" dirty="0">
                    <a:solidFill>
                      <a:schemeClr val="bg1">
                        <a:lumMod val="65000"/>
                      </a:schemeClr>
                    </a:solidFill>
                  </a:rPr>
                  <a:t>CLB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00" b="1" i="1" dirty="0">
                    <a:solidFill>
                      <a:schemeClr val="bg1">
                        <a:lumMod val="65000"/>
                      </a:schemeClr>
                    </a:solidFill>
                  </a:rPr>
                  <a:t>TILE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00" b="1" i="1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305" name="Text Box 372"/>
              <p:cNvSpPr txBox="1">
                <a:spLocks noChangeArrowheads="1"/>
              </p:cNvSpPr>
              <p:nvPr/>
            </p:nvSpPr>
            <p:spPr bwMode="auto">
              <a:xfrm>
                <a:off x="1156725" y="3429000"/>
                <a:ext cx="303580" cy="664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36576" r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00" b="1" i="1" dirty="0">
                    <a:solidFill>
                      <a:schemeClr val="bg1">
                        <a:lumMod val="65000"/>
                      </a:schemeClr>
                    </a:solidFill>
                  </a:rPr>
                  <a:t>CLB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00" b="1" i="1" dirty="0">
                    <a:solidFill>
                      <a:schemeClr val="bg1">
                        <a:lumMod val="65000"/>
                      </a:schemeClr>
                    </a:solidFill>
                  </a:rPr>
                  <a:t>TILE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00" b="1" i="1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06" name="Text Box 372"/>
              <p:cNvSpPr txBox="1">
                <a:spLocks noChangeArrowheads="1"/>
              </p:cNvSpPr>
              <p:nvPr/>
            </p:nvSpPr>
            <p:spPr bwMode="auto">
              <a:xfrm>
                <a:off x="3054100" y="2292055"/>
                <a:ext cx="607160" cy="451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00" b="1" i="1" dirty="0">
                    <a:solidFill>
                      <a:schemeClr val="bg1">
                        <a:lumMod val="65000"/>
                      </a:schemeClr>
                    </a:solidFill>
                  </a:rPr>
                  <a:t>ECAP1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700" i="1" dirty="0">
                    <a:solidFill>
                      <a:schemeClr val="bg1">
                        <a:lumMod val="65000"/>
                      </a:schemeClr>
                    </a:solidFill>
                  </a:rPr>
                  <a:t>(1 of 4)</a:t>
                </a:r>
              </a:p>
            </p:txBody>
          </p:sp>
          <p:sp>
            <p:nvSpPr>
              <p:cNvPr id="307" name="Text Box 372"/>
              <p:cNvSpPr txBox="1">
                <a:spLocks noChangeArrowheads="1"/>
              </p:cNvSpPr>
              <p:nvPr/>
            </p:nvSpPr>
            <p:spPr bwMode="auto">
              <a:xfrm>
                <a:off x="7304220" y="1457208"/>
                <a:ext cx="910740" cy="400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900" b="1" i="1" dirty="0">
                    <a:solidFill>
                      <a:schemeClr val="bg1">
                        <a:lumMod val="65000"/>
                      </a:schemeClr>
                    </a:solidFill>
                  </a:rPr>
                  <a:t>GPIO MUX</a:t>
                </a:r>
              </a:p>
            </p:txBody>
          </p:sp>
          <p:sp>
            <p:nvSpPr>
              <p:cNvPr id="308" name="Text Box 372"/>
              <p:cNvSpPr txBox="1">
                <a:spLocks noChangeArrowheads="1"/>
              </p:cNvSpPr>
              <p:nvPr/>
            </p:nvSpPr>
            <p:spPr bwMode="auto">
              <a:xfrm>
                <a:off x="929039" y="2671528"/>
                <a:ext cx="1290215" cy="307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00" b="1" i="1" dirty="0">
                    <a:solidFill>
                      <a:schemeClr val="bg1">
                        <a:lumMod val="65000"/>
                      </a:schemeClr>
                    </a:solidFill>
                  </a:rPr>
                  <a:t>CLB  SUBSYSTEM</a:t>
                </a:r>
              </a:p>
            </p:txBody>
          </p:sp>
          <p:sp>
            <p:nvSpPr>
              <p:cNvPr id="309" name="Text Box 372"/>
              <p:cNvSpPr txBox="1">
                <a:spLocks noChangeArrowheads="1"/>
              </p:cNvSpPr>
              <p:nvPr/>
            </p:nvSpPr>
            <p:spPr bwMode="auto">
              <a:xfrm>
                <a:off x="1232620" y="2292053"/>
                <a:ext cx="607160" cy="451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00" b="1" i="1" dirty="0">
                    <a:solidFill>
                      <a:schemeClr val="bg1">
                        <a:lumMod val="65000"/>
                      </a:schemeClr>
                    </a:solidFill>
                  </a:rPr>
                  <a:t>EQEP1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700" i="1" dirty="0">
                    <a:solidFill>
                      <a:schemeClr val="bg1">
                        <a:lumMod val="65000"/>
                      </a:schemeClr>
                    </a:solidFill>
                  </a:rPr>
                  <a:t>(1 of 2)</a:t>
                </a:r>
              </a:p>
            </p:txBody>
          </p:sp>
          <p:sp>
            <p:nvSpPr>
              <p:cNvPr id="311" name="Text Box 372"/>
              <p:cNvSpPr txBox="1">
                <a:spLocks noChangeArrowheads="1"/>
              </p:cNvSpPr>
              <p:nvPr/>
            </p:nvSpPr>
            <p:spPr bwMode="auto">
              <a:xfrm>
                <a:off x="5103265" y="2290575"/>
                <a:ext cx="607160" cy="451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00" b="1" i="1" dirty="0">
                    <a:solidFill>
                      <a:schemeClr val="bg1">
                        <a:lumMod val="65000"/>
                      </a:schemeClr>
                    </a:solidFill>
                  </a:rPr>
                  <a:t>EPWM1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700" i="1" dirty="0">
                    <a:solidFill>
                      <a:schemeClr val="bg1">
                        <a:lumMod val="65000"/>
                      </a:schemeClr>
                    </a:solidFill>
                  </a:rPr>
                  <a:t>(1 of 4)</a:t>
                </a:r>
              </a:p>
            </p:txBody>
          </p:sp>
          <p:sp>
            <p:nvSpPr>
              <p:cNvPr id="312" name="Text Box 372"/>
              <p:cNvSpPr txBox="1">
                <a:spLocks noChangeArrowheads="1"/>
              </p:cNvSpPr>
              <p:nvPr/>
            </p:nvSpPr>
            <p:spPr bwMode="auto">
              <a:xfrm>
                <a:off x="2902310" y="4037640"/>
                <a:ext cx="834845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00" b="1" i="1" dirty="0">
                    <a:solidFill>
                      <a:schemeClr val="bg1">
                        <a:lumMod val="65000"/>
                      </a:schemeClr>
                    </a:solidFill>
                  </a:rPr>
                  <a:t>PERIP OUT MUX_2</a:t>
                </a:r>
              </a:p>
            </p:txBody>
          </p:sp>
          <p:sp>
            <p:nvSpPr>
              <p:cNvPr id="313" name="Text Box 372"/>
              <p:cNvSpPr txBox="1">
                <a:spLocks noChangeArrowheads="1"/>
              </p:cNvSpPr>
              <p:nvPr/>
            </p:nvSpPr>
            <p:spPr bwMode="auto">
              <a:xfrm>
                <a:off x="1080830" y="4037638"/>
                <a:ext cx="834845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00" b="1" i="1" dirty="0">
                    <a:solidFill>
                      <a:schemeClr val="bg1">
                        <a:lumMod val="65000"/>
                      </a:schemeClr>
                    </a:solidFill>
                  </a:rPr>
                  <a:t>PERIP OUT MUX_1</a:t>
                </a:r>
              </a:p>
            </p:txBody>
          </p:sp>
          <p:sp>
            <p:nvSpPr>
              <p:cNvPr id="314" name="Text Box 372"/>
              <p:cNvSpPr txBox="1">
                <a:spLocks noChangeArrowheads="1"/>
              </p:cNvSpPr>
              <p:nvPr/>
            </p:nvSpPr>
            <p:spPr bwMode="auto">
              <a:xfrm>
                <a:off x="4951476" y="4037642"/>
                <a:ext cx="834845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00" b="1" i="1" dirty="0">
                    <a:solidFill>
                      <a:schemeClr val="bg1">
                        <a:lumMod val="65000"/>
                      </a:schemeClr>
                    </a:solidFill>
                  </a:rPr>
                  <a:t>PERIP OUT MUX_4</a:t>
                </a:r>
              </a:p>
            </p:txBody>
          </p:sp>
          <p:sp>
            <p:nvSpPr>
              <p:cNvPr id="315" name="Text Box 372"/>
              <p:cNvSpPr txBox="1">
                <a:spLocks noChangeArrowheads="1"/>
              </p:cNvSpPr>
              <p:nvPr/>
            </p:nvSpPr>
            <p:spPr bwMode="auto">
              <a:xfrm>
                <a:off x="4268420" y="4036160"/>
                <a:ext cx="607160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00" b="1" i="1" dirty="0">
                    <a:solidFill>
                      <a:schemeClr val="bg1">
                        <a:lumMod val="65000"/>
                      </a:schemeClr>
                    </a:solidFill>
                  </a:rPr>
                  <a:t>…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00" b="1" i="1" dirty="0">
                    <a:solidFill>
                      <a:schemeClr val="bg1">
                        <a:lumMod val="65000"/>
                      </a:schemeClr>
                    </a:solidFill>
                  </a:rPr>
                  <a:t>MUX_3</a:t>
                </a:r>
              </a:p>
            </p:txBody>
          </p:sp>
          <p:sp>
            <p:nvSpPr>
              <p:cNvPr id="317" name="Text Box 263"/>
              <p:cNvSpPr txBox="1">
                <a:spLocks noChangeArrowheads="1"/>
              </p:cNvSpPr>
              <p:nvPr/>
            </p:nvSpPr>
            <p:spPr bwMode="auto">
              <a:xfrm rot="10800000" flipH="1" flipV="1">
                <a:off x="1460305" y="5958134"/>
                <a:ext cx="303580" cy="410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45720" rIns="0" bIns="4572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700" i="1" dirty="0">
                    <a:solidFill>
                      <a:schemeClr val="bg1">
                        <a:lumMod val="65000"/>
                      </a:schemeClr>
                    </a:solidFill>
                  </a:rPr>
                  <a:t>CLA HALT</a:t>
                </a:r>
              </a:p>
            </p:txBody>
          </p:sp>
          <p:sp>
            <p:nvSpPr>
              <p:cNvPr id="318" name="Text Box 263"/>
              <p:cNvSpPr txBox="1">
                <a:spLocks noChangeArrowheads="1"/>
              </p:cNvSpPr>
              <p:nvPr/>
            </p:nvSpPr>
            <p:spPr bwMode="auto">
              <a:xfrm rot="10800000" flipH="1" flipV="1">
                <a:off x="2143360" y="6056600"/>
                <a:ext cx="303580" cy="2298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18288" rIns="0" bIns="4572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700" i="1" dirty="0" err="1">
                    <a:solidFill>
                      <a:schemeClr val="bg1">
                        <a:lumMod val="65000"/>
                      </a:schemeClr>
                    </a:solidFill>
                  </a:rPr>
                  <a:t>SDFMx</a:t>
                </a:r>
                <a:endParaRPr lang="en-US" sz="700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319" name="Text Box 263"/>
              <p:cNvSpPr txBox="1">
                <a:spLocks noChangeArrowheads="1"/>
              </p:cNvSpPr>
              <p:nvPr/>
            </p:nvSpPr>
            <p:spPr bwMode="auto">
              <a:xfrm rot="10800000" flipH="1" flipV="1">
                <a:off x="2826415" y="5958134"/>
                <a:ext cx="303580" cy="410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45720" rIns="0" bIns="4572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700" i="1" dirty="0">
                    <a:solidFill>
                      <a:schemeClr val="bg1">
                        <a:lumMod val="65000"/>
                      </a:schemeClr>
                    </a:solidFill>
                  </a:rPr>
                  <a:t>EPWM SYNC</a:t>
                </a:r>
              </a:p>
            </p:txBody>
          </p:sp>
          <p:sp>
            <p:nvSpPr>
              <p:cNvPr id="320" name="Text Box 263"/>
              <p:cNvSpPr txBox="1">
                <a:spLocks noChangeArrowheads="1"/>
              </p:cNvSpPr>
              <p:nvPr/>
            </p:nvSpPr>
            <p:spPr bwMode="auto">
              <a:xfrm rot="10800000" flipH="1" flipV="1">
                <a:off x="3509470" y="5958134"/>
                <a:ext cx="303580" cy="410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45720" rIns="0" bIns="4572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700" i="1" dirty="0">
                    <a:solidFill>
                      <a:schemeClr val="bg1">
                        <a:lumMod val="65000"/>
                      </a:schemeClr>
                    </a:solidFill>
                  </a:rPr>
                  <a:t>ADC</a:t>
                </a:r>
              </a:p>
              <a:p>
                <a:pPr algn="ctr" eaLnBrk="1" hangingPunct="1"/>
                <a:r>
                  <a:rPr lang="en-US" sz="700" i="1" dirty="0">
                    <a:solidFill>
                      <a:schemeClr val="bg1">
                        <a:lumMod val="65000"/>
                      </a:schemeClr>
                    </a:solidFill>
                  </a:rPr>
                  <a:t>SOC</a:t>
                </a:r>
              </a:p>
            </p:txBody>
          </p:sp>
          <p:sp>
            <p:nvSpPr>
              <p:cNvPr id="321" name="Text Box 263"/>
              <p:cNvSpPr txBox="1">
                <a:spLocks noChangeArrowheads="1"/>
              </p:cNvSpPr>
              <p:nvPr/>
            </p:nvSpPr>
            <p:spPr bwMode="auto">
              <a:xfrm rot="10800000" flipH="1" flipV="1">
                <a:off x="4344315" y="6056600"/>
                <a:ext cx="455369" cy="2298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18288" rIns="0" bIns="4572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700" i="1" dirty="0">
                    <a:solidFill>
                      <a:schemeClr val="bg1">
                        <a:lumMod val="65000"/>
                      </a:schemeClr>
                    </a:solidFill>
                  </a:rPr>
                  <a:t>CMPSS</a:t>
                </a:r>
              </a:p>
            </p:txBody>
          </p:sp>
          <p:sp>
            <p:nvSpPr>
              <p:cNvPr id="322" name="Text Box 263"/>
              <p:cNvSpPr txBox="1">
                <a:spLocks noChangeArrowheads="1"/>
              </p:cNvSpPr>
              <p:nvPr/>
            </p:nvSpPr>
            <p:spPr bwMode="auto">
              <a:xfrm rot="10800000" flipH="1" flipV="1">
                <a:off x="777250" y="5958134"/>
                <a:ext cx="303580" cy="410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45720" rIns="0" bIns="4572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700" i="1" dirty="0">
                    <a:solidFill>
                      <a:schemeClr val="bg1">
                        <a:lumMod val="65000"/>
                      </a:schemeClr>
                    </a:solidFill>
                  </a:rPr>
                  <a:t>PIE, CLA</a:t>
                </a:r>
              </a:p>
            </p:txBody>
          </p:sp>
          <p:sp>
            <p:nvSpPr>
              <p:cNvPr id="323" name="Text Box 372"/>
              <p:cNvSpPr txBox="1">
                <a:spLocks noChangeArrowheads="1"/>
              </p:cNvSpPr>
              <p:nvPr/>
            </p:nvSpPr>
            <p:spPr bwMode="auto">
              <a:xfrm>
                <a:off x="-31690" y="0"/>
                <a:ext cx="1567890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900" b="1" i="1" dirty="0">
                    <a:solidFill>
                      <a:schemeClr val="bg1">
                        <a:lumMod val="65000"/>
                      </a:schemeClr>
                    </a:solidFill>
                  </a:rPr>
                  <a:t>PERIPHERALS SHOWN WITH THE CLB</a:t>
                </a:r>
              </a:p>
            </p:txBody>
          </p:sp>
        </p:grpSp>
      </p:grpSp>
      <p:cxnSp>
        <p:nvCxnSpPr>
          <p:cNvPr id="295" name="Straight Connector 294"/>
          <p:cNvCxnSpPr/>
          <p:nvPr/>
        </p:nvCxnSpPr>
        <p:spPr>
          <a:xfrm flipH="1">
            <a:off x="4572001" y="3311726"/>
            <a:ext cx="2200954" cy="0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344315" y="2571750"/>
            <a:ext cx="455370" cy="341528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7" name="Straight Connector 296"/>
          <p:cNvCxnSpPr>
            <a:endCxn id="424" idx="0"/>
          </p:cNvCxnSpPr>
          <p:nvPr/>
        </p:nvCxnSpPr>
        <p:spPr>
          <a:xfrm flipH="1">
            <a:off x="4572002" y="2913278"/>
            <a:ext cx="1" cy="399555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4647895" y="2230222"/>
            <a:ext cx="0" cy="341528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V="1">
            <a:off x="321880" y="408743"/>
            <a:ext cx="0" cy="4496778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H="1">
            <a:off x="321882" y="408743"/>
            <a:ext cx="5464439" cy="0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 flipH="1">
            <a:off x="397776" y="579506"/>
            <a:ext cx="5388545" cy="0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>
            <a:off x="5786320" y="408743"/>
            <a:ext cx="0" cy="113842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 flipV="1">
            <a:off x="549565" y="693349"/>
            <a:ext cx="0" cy="1536876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>
            <a:off x="701355" y="2230223"/>
            <a:ext cx="3946540" cy="0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>
            <a:off x="549565" y="2230223"/>
            <a:ext cx="151790" cy="0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>
            <a:off x="5786320" y="522585"/>
            <a:ext cx="610" cy="57379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/>
          <p:cNvCxnSpPr/>
          <p:nvPr/>
        </p:nvCxnSpPr>
        <p:spPr>
          <a:xfrm>
            <a:off x="6772955" y="579506"/>
            <a:ext cx="0" cy="2732220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/>
          <p:nvPr/>
        </p:nvCxnSpPr>
        <p:spPr>
          <a:xfrm>
            <a:off x="6772955" y="579506"/>
            <a:ext cx="455370" cy="0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/>
          <p:nvPr/>
        </p:nvCxnSpPr>
        <p:spPr>
          <a:xfrm>
            <a:off x="4496105" y="2344065"/>
            <a:ext cx="0" cy="227685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245985" y="351822"/>
            <a:ext cx="0" cy="4610621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/>
          <p:nvPr/>
        </p:nvCxnSpPr>
        <p:spPr>
          <a:xfrm>
            <a:off x="5862215" y="351821"/>
            <a:ext cx="0" cy="170763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 flipH="1">
            <a:off x="245986" y="351821"/>
            <a:ext cx="5616229" cy="0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 flipV="1">
            <a:off x="5938110" y="522587"/>
            <a:ext cx="1220" cy="170762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 flipH="1">
            <a:off x="549566" y="693349"/>
            <a:ext cx="5388547" cy="0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 flipV="1">
            <a:off x="397775" y="579510"/>
            <a:ext cx="0" cy="1764556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>
          <a:xfrm>
            <a:off x="397775" y="2344065"/>
            <a:ext cx="303580" cy="0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/>
          <p:nvPr/>
        </p:nvCxnSpPr>
        <p:spPr>
          <a:xfrm>
            <a:off x="701356" y="2287144"/>
            <a:ext cx="3870645" cy="0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/>
          <p:nvPr/>
        </p:nvCxnSpPr>
        <p:spPr>
          <a:xfrm>
            <a:off x="4572000" y="2287144"/>
            <a:ext cx="0" cy="284606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 flipH="1">
            <a:off x="245986" y="4962443"/>
            <a:ext cx="7741291" cy="0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/>
          <p:nvPr/>
        </p:nvCxnSpPr>
        <p:spPr>
          <a:xfrm flipV="1">
            <a:off x="7987275" y="3710176"/>
            <a:ext cx="0" cy="1252268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/>
          <p:nvPr/>
        </p:nvCxnSpPr>
        <p:spPr>
          <a:xfrm flipH="1">
            <a:off x="7987276" y="3710175"/>
            <a:ext cx="834845" cy="0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/>
          <p:nvPr/>
        </p:nvCxnSpPr>
        <p:spPr>
          <a:xfrm flipV="1">
            <a:off x="7911380" y="3368647"/>
            <a:ext cx="0" cy="1536876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 flipH="1">
            <a:off x="7911380" y="3368648"/>
            <a:ext cx="910741" cy="0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flipH="1">
            <a:off x="321880" y="4905521"/>
            <a:ext cx="7589500" cy="0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/>
          <p:nvPr/>
        </p:nvCxnSpPr>
        <p:spPr>
          <a:xfrm flipH="1">
            <a:off x="8063172" y="3880939"/>
            <a:ext cx="758949" cy="0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 flipV="1">
            <a:off x="8063170" y="3880939"/>
            <a:ext cx="0" cy="1138425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 flipH="1">
            <a:off x="170090" y="5019364"/>
            <a:ext cx="7893080" cy="0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/>
          <p:cNvCxnSpPr/>
          <p:nvPr/>
        </p:nvCxnSpPr>
        <p:spPr>
          <a:xfrm>
            <a:off x="170090" y="294900"/>
            <a:ext cx="0" cy="4724464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/>
          <p:cNvCxnSpPr/>
          <p:nvPr/>
        </p:nvCxnSpPr>
        <p:spPr>
          <a:xfrm flipH="1">
            <a:off x="170092" y="294900"/>
            <a:ext cx="5768019" cy="0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/>
          <p:cNvCxnSpPr/>
          <p:nvPr/>
        </p:nvCxnSpPr>
        <p:spPr>
          <a:xfrm>
            <a:off x="5938110" y="294900"/>
            <a:ext cx="0" cy="227685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/>
          <p:cNvCxnSpPr/>
          <p:nvPr/>
        </p:nvCxnSpPr>
        <p:spPr>
          <a:xfrm flipV="1">
            <a:off x="5862215" y="522585"/>
            <a:ext cx="1220" cy="113842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/>
          <p:cNvCxnSpPr/>
          <p:nvPr/>
        </p:nvCxnSpPr>
        <p:spPr>
          <a:xfrm flipH="1">
            <a:off x="473671" y="636428"/>
            <a:ext cx="5388547" cy="0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/>
          <p:cNvCxnSpPr/>
          <p:nvPr/>
        </p:nvCxnSpPr>
        <p:spPr>
          <a:xfrm flipV="1">
            <a:off x="473670" y="636428"/>
            <a:ext cx="0" cy="1650716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/>
          <p:cNvCxnSpPr/>
          <p:nvPr/>
        </p:nvCxnSpPr>
        <p:spPr>
          <a:xfrm flipV="1">
            <a:off x="473671" y="2287144"/>
            <a:ext cx="227075" cy="458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/>
          <p:cNvCxnSpPr/>
          <p:nvPr/>
        </p:nvCxnSpPr>
        <p:spPr>
          <a:xfrm>
            <a:off x="701355" y="2344065"/>
            <a:ext cx="3794750" cy="0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/>
          <p:cNvCxnSpPr/>
          <p:nvPr/>
        </p:nvCxnSpPr>
        <p:spPr>
          <a:xfrm flipH="1">
            <a:off x="6924746" y="921034"/>
            <a:ext cx="834847" cy="0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Connector 596"/>
          <p:cNvCxnSpPr/>
          <p:nvPr/>
        </p:nvCxnSpPr>
        <p:spPr>
          <a:xfrm flipV="1">
            <a:off x="6924745" y="921034"/>
            <a:ext cx="0" cy="284606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/>
          <p:cNvCxnSpPr/>
          <p:nvPr/>
        </p:nvCxnSpPr>
        <p:spPr>
          <a:xfrm>
            <a:off x="6924745" y="1205640"/>
            <a:ext cx="303580" cy="0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/>
          <p:cNvCxnSpPr/>
          <p:nvPr/>
        </p:nvCxnSpPr>
        <p:spPr>
          <a:xfrm flipV="1">
            <a:off x="7759590" y="579506"/>
            <a:ext cx="0" cy="341528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605"/>
          <p:cNvCxnSpPr/>
          <p:nvPr/>
        </p:nvCxnSpPr>
        <p:spPr>
          <a:xfrm>
            <a:off x="7228326" y="579506"/>
            <a:ext cx="531265" cy="0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/>
          <p:cNvCxnSpPr/>
          <p:nvPr/>
        </p:nvCxnSpPr>
        <p:spPr>
          <a:xfrm flipH="1">
            <a:off x="7228325" y="1205640"/>
            <a:ext cx="151790" cy="0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/>
          <p:cNvCxnSpPr/>
          <p:nvPr/>
        </p:nvCxnSpPr>
        <p:spPr>
          <a:xfrm flipV="1">
            <a:off x="7380115" y="1205641"/>
            <a:ext cx="0" cy="1024582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/>
          <p:cNvCxnSpPr/>
          <p:nvPr/>
        </p:nvCxnSpPr>
        <p:spPr>
          <a:xfrm>
            <a:off x="7380116" y="2230223"/>
            <a:ext cx="1442005" cy="0"/>
          </a:xfrm>
          <a:prstGeom prst="line">
            <a:avLst/>
          </a:prstGeom>
          <a:ln w="28575">
            <a:solidFill>
              <a:srgbClr val="FF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 Box 372"/>
          <p:cNvSpPr txBox="1">
            <a:spLocks noChangeArrowheads="1"/>
          </p:cNvSpPr>
          <p:nvPr/>
        </p:nvSpPr>
        <p:spPr bwMode="auto">
          <a:xfrm>
            <a:off x="4420210" y="2571751"/>
            <a:ext cx="303580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6576" r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 b="1" i="1" dirty="0">
                <a:solidFill>
                  <a:schemeClr val="bg1">
                    <a:lumMod val="65000"/>
                  </a:schemeClr>
                </a:solidFill>
              </a:rPr>
              <a:t>CLB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 b="1" i="1" dirty="0">
                <a:solidFill>
                  <a:schemeClr val="bg1">
                    <a:lumMod val="65000"/>
                  </a:schemeClr>
                </a:solidFill>
              </a:rPr>
              <a:t>TILE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 b="1" i="1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310" name="Text Box 263"/>
          <p:cNvSpPr txBox="1">
            <a:spLocks noChangeArrowheads="1"/>
          </p:cNvSpPr>
          <p:nvPr/>
        </p:nvSpPr>
        <p:spPr bwMode="auto">
          <a:xfrm rot="10800000" flipH="1" flipV="1">
            <a:off x="8460946" y="-21159"/>
            <a:ext cx="68305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ts val="600"/>
              </a:lnSpc>
            </a:pPr>
            <a:r>
              <a:rPr lang="en-US" sz="700" dirty="0" err="1"/>
              <a:t>pg</a:t>
            </a:r>
            <a:r>
              <a:rPr lang="en-US" sz="700" dirty="0"/>
              <a:t>  7-19-19</a:t>
            </a:r>
          </a:p>
        </p:txBody>
      </p:sp>
    </p:spTree>
    <p:extLst>
      <p:ext uri="{BB962C8B-B14F-4D97-AF65-F5344CB8AC3E}">
        <p14:creationId xmlns:p14="http://schemas.microsoft.com/office/powerpoint/2010/main" val="2364441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SysConfig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CLB </a:t>
            </a:r>
            <a:r>
              <a:rPr lang="fr-FR" dirty="0" err="1"/>
              <a:t>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096A3-1C74-4210-9B46-F757C8F29AA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1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527328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What is CLB?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827" y="857667"/>
            <a:ext cx="8229600" cy="3892041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071"/>
              </a:spcAft>
            </a:pPr>
            <a:r>
              <a:rPr lang="en-US" altLang="en-US" sz="1600" b="1" dirty="0"/>
              <a:t>Custom logic </a:t>
            </a:r>
            <a:r>
              <a:rPr lang="en-US" altLang="en-US" sz="1600" dirty="0"/>
              <a:t>built from a small palette of blocks that is connected and configured in any desired manner – not CPLD/FPGA.</a:t>
            </a:r>
          </a:p>
          <a:p>
            <a:pPr eaLnBrk="1" hangingPunct="1">
              <a:spcBef>
                <a:spcPct val="0"/>
              </a:spcBef>
              <a:spcAft>
                <a:spcPts val="1071"/>
              </a:spcAft>
            </a:pPr>
            <a:r>
              <a:rPr lang="en-US" altLang="en-US" sz="1600" dirty="0"/>
              <a:t>Gives ability to </a:t>
            </a:r>
            <a:r>
              <a:rPr lang="en-US" altLang="en-US" sz="1600" b="1" dirty="0"/>
              <a:t>build logic around existing IPs </a:t>
            </a:r>
            <a:r>
              <a:rPr lang="en-US" altLang="en-US" sz="1600" dirty="0"/>
              <a:t>like </a:t>
            </a:r>
            <a:r>
              <a:rPr lang="en-US" altLang="en-US" sz="1600" dirty="0" err="1"/>
              <a:t>ePWM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eCAP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eQEP</a:t>
            </a:r>
            <a:r>
              <a:rPr lang="en-US" altLang="en-US" sz="1600" dirty="0"/>
              <a:t>, GPIOs and other IPs. </a:t>
            </a:r>
          </a:p>
          <a:p>
            <a:pPr eaLnBrk="1" hangingPunct="1">
              <a:spcBef>
                <a:spcPct val="0"/>
              </a:spcBef>
              <a:spcAft>
                <a:spcPts val="1071"/>
              </a:spcAft>
            </a:pPr>
            <a:r>
              <a:rPr lang="en-US" altLang="en-US" sz="1600" dirty="0"/>
              <a:t>Enables C2000 customers to develop their own unique IPs such as custom communication peripherals.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071"/>
              </a:spcAft>
            </a:pPr>
            <a:r>
              <a:rPr lang="en-US" altLang="en-US" sz="1600" dirty="0"/>
              <a:t>Why CLB?</a:t>
            </a:r>
          </a:p>
          <a:p>
            <a:pPr marL="421880" lvl="2" indent="-189119" eaLnBrk="1" hangingPunct="1">
              <a:lnSpc>
                <a:spcPct val="90000"/>
              </a:lnSpc>
              <a:spcBef>
                <a:spcPct val="0"/>
              </a:spcBef>
              <a:spcAft>
                <a:spcPts val="1071"/>
              </a:spcAft>
            </a:pPr>
            <a:r>
              <a:rPr lang="en-US" altLang="en-US" sz="1300" dirty="0">
                <a:ea typeface="+mn-ea"/>
                <a:cs typeface="+mn-cs"/>
              </a:rPr>
              <a:t>FPGAs are area inefficient compared to ASIC logic (FPGAs take 20x to 30x more area).</a:t>
            </a:r>
          </a:p>
          <a:p>
            <a:pPr marL="421880" lvl="2" indent="-189119" eaLnBrk="1" hangingPunct="1">
              <a:lnSpc>
                <a:spcPct val="90000"/>
              </a:lnSpc>
              <a:spcBef>
                <a:spcPct val="0"/>
              </a:spcBef>
              <a:spcAft>
                <a:spcPts val="1071"/>
              </a:spcAft>
            </a:pPr>
            <a:r>
              <a:rPr lang="en-US" altLang="en-US" sz="1300" dirty="0">
                <a:ea typeface="+mn-ea"/>
                <a:cs typeface="+mn-cs"/>
              </a:rPr>
              <a:t>Architecture specifically targeted to enhance the existing MCUs capabilities. </a:t>
            </a:r>
          </a:p>
          <a:p>
            <a:pPr marL="421880" lvl="2" indent="-189119" eaLnBrk="1" hangingPunct="1">
              <a:lnSpc>
                <a:spcPct val="90000"/>
              </a:lnSpc>
              <a:spcBef>
                <a:spcPct val="0"/>
              </a:spcBef>
              <a:spcAft>
                <a:spcPts val="1071"/>
              </a:spcAft>
            </a:pPr>
            <a:r>
              <a:rPr lang="en-US" altLang="en-US" sz="1300" dirty="0">
                <a:ea typeface="+mn-ea"/>
                <a:cs typeface="+mn-cs"/>
              </a:rPr>
              <a:t>Much smaller than logic built using FPGAs by leveraging existing peripherals to build new functions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071"/>
              </a:spcAft>
            </a:pPr>
            <a:r>
              <a:rPr lang="en-US" altLang="en-US" sz="1600" dirty="0"/>
              <a:t>CLB with existing peripherals and CPU/CLA enables implementation of complex logic</a:t>
            </a:r>
          </a:p>
        </p:txBody>
      </p:sp>
    </p:spTree>
    <p:extLst>
      <p:ext uri="{BB962C8B-B14F-4D97-AF65-F5344CB8AC3E}">
        <p14:creationId xmlns:p14="http://schemas.microsoft.com/office/powerpoint/2010/main" val="2099238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CLB Tool Architecture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0637" y="2900451"/>
            <a:ext cx="902525" cy="498764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SysCfg</a:t>
            </a:r>
            <a:r>
              <a:rPr lang="en-US" sz="900" dirty="0">
                <a:solidFill>
                  <a:schemeClr val="tx1"/>
                </a:solidFill>
              </a:rPr>
              <a:t> GUI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510635" y="1991236"/>
            <a:ext cx="902525" cy="686664"/>
          </a:xfrm>
          <a:prstGeom prst="flowChartDocumen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CLB </a:t>
            </a:r>
            <a:r>
              <a:rPr lang="en-US" sz="900" dirty="0" err="1">
                <a:solidFill>
                  <a:schemeClr val="tx1"/>
                </a:solidFill>
              </a:rPr>
              <a:t>SysCfg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Configuration and Stimulus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692232" y="2832166"/>
            <a:ext cx="938151" cy="623454"/>
          </a:xfrm>
          <a:prstGeom prst="flowChartMagneticDisk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CLB </a:t>
            </a:r>
            <a:r>
              <a:rPr lang="en-US" sz="900" dirty="0" err="1">
                <a:solidFill>
                  <a:schemeClr val="tx1"/>
                </a:solidFill>
              </a:rPr>
              <a:t>Syscfg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Metacode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92229" y="1991236"/>
            <a:ext cx="938151" cy="508533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SysCfg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Compiler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3002474" y="1249893"/>
            <a:ext cx="932212" cy="555172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CLB Connection View .dot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17617" y="1291459"/>
            <a:ext cx="841168" cy="47204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Graph Viewer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17616" y="2364830"/>
            <a:ext cx="857001" cy="469649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Host C++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Compiler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4387930" y="3118541"/>
            <a:ext cx="916377" cy="549471"/>
          </a:xfrm>
          <a:prstGeom prst="flowChartMagneticDisk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CLB </a:t>
            </a:r>
            <a:r>
              <a:rPr lang="en-US" sz="900" dirty="0" err="1">
                <a:solidFill>
                  <a:schemeClr val="tx1"/>
                </a:solidFill>
              </a:rPr>
              <a:t>SystemC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5541813" y="2365862"/>
            <a:ext cx="775855" cy="475424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CLB </a:t>
            </a:r>
            <a:r>
              <a:rPr lang="en-US" sz="900" dirty="0" err="1">
                <a:solidFill>
                  <a:schemeClr val="tx1"/>
                </a:solidFill>
              </a:rPr>
              <a:t>SystemC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executable</a:t>
            </a:r>
          </a:p>
        </p:txBody>
      </p:sp>
      <p:sp>
        <p:nvSpPr>
          <p:cNvPr id="17" name="Flowchart: Document 16"/>
          <p:cNvSpPr/>
          <p:nvPr/>
        </p:nvSpPr>
        <p:spPr>
          <a:xfrm>
            <a:off x="6685804" y="2369118"/>
            <a:ext cx="771896" cy="469649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CLB Simulation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(.</a:t>
            </a:r>
            <a:r>
              <a:rPr lang="en-US" sz="900" dirty="0" err="1">
                <a:solidFill>
                  <a:schemeClr val="tx1"/>
                </a:solidFill>
              </a:rPr>
              <a:t>vcd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72396" y="2407266"/>
            <a:ext cx="700644" cy="39277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VCD Viewer</a:t>
            </a:r>
          </a:p>
        </p:txBody>
      </p:sp>
      <p:sp>
        <p:nvSpPr>
          <p:cNvPr id="19" name="Flowchart: Document 18"/>
          <p:cNvSpPr/>
          <p:nvPr/>
        </p:nvSpPr>
        <p:spPr>
          <a:xfrm>
            <a:off x="3002474" y="2015965"/>
            <a:ext cx="932212" cy="551629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CLB </a:t>
            </a:r>
            <a:r>
              <a:rPr lang="en-US" sz="900" dirty="0" err="1">
                <a:solidFill>
                  <a:schemeClr val="tx1"/>
                </a:solidFill>
              </a:rPr>
              <a:t>SystemC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Connections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(.</a:t>
            </a:r>
            <a:r>
              <a:rPr lang="en-US" sz="900" dirty="0" err="1">
                <a:solidFill>
                  <a:schemeClr val="tx1"/>
                </a:solidFill>
              </a:rPr>
              <a:t>cpp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Flowchart: Document 19"/>
          <p:cNvSpPr/>
          <p:nvPr/>
        </p:nvSpPr>
        <p:spPr>
          <a:xfrm>
            <a:off x="3002474" y="2814121"/>
            <a:ext cx="932212" cy="549471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CLB </a:t>
            </a:r>
            <a:r>
              <a:rPr lang="en-US" sz="900" dirty="0" err="1">
                <a:solidFill>
                  <a:schemeClr val="tx1"/>
                </a:solidFill>
              </a:rPr>
              <a:t>SystemC</a:t>
            </a:r>
            <a:r>
              <a:rPr lang="en-US" sz="900" dirty="0">
                <a:solidFill>
                  <a:schemeClr val="tx1"/>
                </a:solidFill>
              </a:rPr>
              <a:t> Simulation Input (.</a:t>
            </a:r>
            <a:r>
              <a:rPr lang="en-US" sz="900" dirty="0" err="1">
                <a:solidFill>
                  <a:schemeClr val="tx1"/>
                </a:solidFill>
              </a:rPr>
              <a:t>cpp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Flowchart: Document 20"/>
          <p:cNvSpPr/>
          <p:nvPr/>
        </p:nvSpPr>
        <p:spPr>
          <a:xfrm>
            <a:off x="3002474" y="3610117"/>
            <a:ext cx="932212" cy="609600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CLB Header for Target Project</a:t>
            </a:r>
          </a:p>
        </p:txBody>
      </p:sp>
      <p:cxnSp>
        <p:nvCxnSpPr>
          <p:cNvPr id="23" name="Straight Arrow Connector 22"/>
          <p:cNvCxnSpPr>
            <a:stCxn id="3" idx="3"/>
            <a:endCxn id="7" idx="2"/>
          </p:cNvCxnSpPr>
          <p:nvPr/>
        </p:nvCxnSpPr>
        <p:spPr>
          <a:xfrm flipV="1">
            <a:off x="1413162" y="3143894"/>
            <a:ext cx="279070" cy="59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3" idx="0"/>
          </p:cNvCxnSpPr>
          <p:nvPr/>
        </p:nvCxnSpPr>
        <p:spPr>
          <a:xfrm>
            <a:off x="961897" y="2632504"/>
            <a:ext cx="2" cy="26794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413159" y="2286582"/>
            <a:ext cx="27907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13" idx="1"/>
          </p:cNvCxnSpPr>
          <p:nvPr/>
        </p:nvCxnSpPr>
        <p:spPr>
          <a:xfrm>
            <a:off x="3934687" y="1527479"/>
            <a:ext cx="48293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0" idx="3"/>
            <a:endCxn id="14" idx="1"/>
          </p:cNvCxnSpPr>
          <p:nvPr/>
        </p:nvCxnSpPr>
        <p:spPr>
          <a:xfrm flipV="1">
            <a:off x="3934687" y="2599655"/>
            <a:ext cx="482929" cy="48920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9" idx="3"/>
            <a:endCxn id="14" idx="1"/>
          </p:cNvCxnSpPr>
          <p:nvPr/>
        </p:nvCxnSpPr>
        <p:spPr>
          <a:xfrm>
            <a:off x="3934687" y="2291780"/>
            <a:ext cx="482929" cy="30787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16" idx="1"/>
          </p:cNvCxnSpPr>
          <p:nvPr/>
        </p:nvCxnSpPr>
        <p:spPr>
          <a:xfrm>
            <a:off x="5274617" y="2599654"/>
            <a:ext cx="267196" cy="3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3"/>
            <a:endCxn id="17" idx="1"/>
          </p:cNvCxnSpPr>
          <p:nvPr/>
        </p:nvCxnSpPr>
        <p:spPr>
          <a:xfrm>
            <a:off x="6317667" y="2603574"/>
            <a:ext cx="368136" cy="3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3"/>
            <a:endCxn id="18" idx="1"/>
          </p:cNvCxnSpPr>
          <p:nvPr/>
        </p:nvCxnSpPr>
        <p:spPr>
          <a:xfrm flipV="1">
            <a:off x="7457699" y="2603654"/>
            <a:ext cx="314697" cy="2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1"/>
            <a:endCxn id="14" idx="2"/>
          </p:cNvCxnSpPr>
          <p:nvPr/>
        </p:nvCxnSpPr>
        <p:spPr>
          <a:xfrm flipH="1" flipV="1">
            <a:off x="4846117" y="2834479"/>
            <a:ext cx="2" cy="2840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8" idx="3"/>
            <a:endCxn id="9" idx="1"/>
          </p:cNvCxnSpPr>
          <p:nvPr/>
        </p:nvCxnSpPr>
        <p:spPr>
          <a:xfrm flipV="1">
            <a:off x="2630380" y="1527479"/>
            <a:ext cx="372095" cy="71802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8" idx="3"/>
            <a:endCxn id="19" idx="1"/>
          </p:cNvCxnSpPr>
          <p:nvPr/>
        </p:nvCxnSpPr>
        <p:spPr>
          <a:xfrm>
            <a:off x="2630380" y="2245503"/>
            <a:ext cx="372095" cy="462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8" idx="3"/>
            <a:endCxn id="20" idx="1"/>
          </p:cNvCxnSpPr>
          <p:nvPr/>
        </p:nvCxnSpPr>
        <p:spPr>
          <a:xfrm>
            <a:off x="2630380" y="2245502"/>
            <a:ext cx="372095" cy="8433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8" idx="3"/>
            <a:endCxn id="21" idx="1"/>
          </p:cNvCxnSpPr>
          <p:nvPr/>
        </p:nvCxnSpPr>
        <p:spPr>
          <a:xfrm>
            <a:off x="2630380" y="2245503"/>
            <a:ext cx="372095" cy="16694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631848" y="4419350"/>
            <a:ext cx="841170" cy="24652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Host Tools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(3</a:t>
            </a:r>
            <a:r>
              <a:rPr lang="en-US" sz="700" baseline="30000" dirty="0">
                <a:solidFill>
                  <a:schemeClr val="tx1"/>
                </a:solidFill>
              </a:rPr>
              <a:t>rd</a:t>
            </a:r>
            <a:r>
              <a:rPr lang="en-US" sz="700" dirty="0">
                <a:solidFill>
                  <a:schemeClr val="tx1"/>
                </a:solidFill>
              </a:rPr>
              <a:t> Party)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580885" y="4419349"/>
            <a:ext cx="841168" cy="278034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Host Tools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(CCS)</a:t>
            </a:r>
          </a:p>
        </p:txBody>
      </p:sp>
      <p:sp>
        <p:nvSpPr>
          <p:cNvPr id="70" name="Flowchart: Magnetic Disk 69"/>
          <p:cNvSpPr/>
          <p:nvPr/>
        </p:nvSpPr>
        <p:spPr>
          <a:xfrm>
            <a:off x="5622946" y="4355214"/>
            <a:ext cx="878774" cy="374798"/>
          </a:xfrm>
          <a:prstGeom prst="flowChartMagneticDisk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CLB Content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(C2000Ware)</a:t>
            </a:r>
          </a:p>
        </p:txBody>
      </p:sp>
      <p:sp>
        <p:nvSpPr>
          <p:cNvPr id="71" name="Flowchart: Document 70"/>
          <p:cNvSpPr/>
          <p:nvPr/>
        </p:nvSpPr>
        <p:spPr>
          <a:xfrm>
            <a:off x="6590786" y="4383769"/>
            <a:ext cx="878772" cy="278391"/>
          </a:xfrm>
          <a:prstGeom prst="flowChartDocumen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Generated Files</a:t>
            </a:r>
          </a:p>
        </p:txBody>
      </p:sp>
      <p:sp>
        <p:nvSpPr>
          <p:cNvPr id="72" name="Flowchart: Document 71"/>
          <p:cNvSpPr/>
          <p:nvPr/>
        </p:nvSpPr>
        <p:spPr>
          <a:xfrm>
            <a:off x="7550706" y="4383768"/>
            <a:ext cx="857003" cy="278392"/>
          </a:xfrm>
          <a:prstGeom prst="flowChartDocumen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CLB Project files</a:t>
            </a:r>
          </a:p>
        </p:txBody>
      </p:sp>
      <p:cxnSp>
        <p:nvCxnSpPr>
          <p:cNvPr id="81" name="Straight Connector 80"/>
          <p:cNvCxnSpPr>
            <a:stCxn id="8" idx="2"/>
            <a:endCxn id="7" idx="1"/>
          </p:cNvCxnSpPr>
          <p:nvPr/>
        </p:nvCxnSpPr>
        <p:spPr>
          <a:xfrm>
            <a:off x="2161304" y="2499768"/>
            <a:ext cx="3" cy="332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13" idx="0"/>
            <a:endCxn id="6" idx="0"/>
          </p:cNvCxnSpPr>
          <p:nvPr/>
        </p:nvCxnSpPr>
        <p:spPr>
          <a:xfrm rot="16200000" flipH="1" flipV="1">
            <a:off x="2550161" y="-296804"/>
            <a:ext cx="699777" cy="3876303"/>
          </a:xfrm>
          <a:prstGeom prst="bentConnector3">
            <a:avLst>
              <a:gd name="adj1" fmla="val -32668"/>
            </a:avLst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751605" y="1036137"/>
            <a:ext cx="1742780" cy="21928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800" dirty="0"/>
              <a:t>Check Configuration Correctness</a:t>
            </a:r>
          </a:p>
        </p:txBody>
      </p:sp>
      <p:cxnSp>
        <p:nvCxnSpPr>
          <p:cNvPr id="85" name="Elbow Connector 84"/>
          <p:cNvCxnSpPr>
            <a:stCxn id="18" idx="0"/>
            <a:endCxn id="6" idx="0"/>
          </p:cNvCxnSpPr>
          <p:nvPr/>
        </p:nvCxnSpPr>
        <p:spPr>
          <a:xfrm rot="16200000" flipV="1">
            <a:off x="4334295" y="-1381159"/>
            <a:ext cx="416029" cy="7160821"/>
          </a:xfrm>
          <a:prstGeom prst="bentConnector3">
            <a:avLst>
              <a:gd name="adj1" fmla="val 354759"/>
            </a:avLst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075589" y="928415"/>
            <a:ext cx="1608128" cy="21928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800" dirty="0"/>
              <a:t>Check Simulation Correctness</a:t>
            </a:r>
          </a:p>
        </p:txBody>
      </p:sp>
      <p:cxnSp>
        <p:nvCxnSpPr>
          <p:cNvPr id="91" name="Straight Arrow Connector 90"/>
          <p:cNvCxnSpPr>
            <a:stCxn id="21" idx="3"/>
          </p:cNvCxnSpPr>
          <p:nvPr/>
        </p:nvCxnSpPr>
        <p:spPr>
          <a:xfrm>
            <a:off x="3934686" y="3914918"/>
            <a:ext cx="646198" cy="93005"/>
          </a:xfrm>
          <a:prstGeom prst="straightConnector1">
            <a:avLst/>
          </a:prstGeom>
          <a:ln>
            <a:solidFill>
              <a:schemeClr val="tx1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542308" y="3903042"/>
            <a:ext cx="1513151" cy="21928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800" dirty="0"/>
              <a:t>Export to Application Project</a:t>
            </a:r>
          </a:p>
        </p:txBody>
      </p:sp>
    </p:spTree>
    <p:extLst>
      <p:ext uri="{BB962C8B-B14F-4D97-AF65-F5344CB8AC3E}">
        <p14:creationId xmlns:p14="http://schemas.microsoft.com/office/powerpoint/2010/main" val="1905313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CLB Tool Components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572" y="786359"/>
            <a:ext cx="4354285" cy="3709449"/>
          </a:xfrm>
        </p:spPr>
        <p:txBody>
          <a:bodyPr/>
          <a:lstStyle/>
          <a:p>
            <a:r>
              <a:rPr lang="en-GB" sz="1400" dirty="0"/>
              <a:t>Based on the “</a:t>
            </a:r>
            <a:r>
              <a:rPr lang="en-GB" sz="1400" dirty="0" err="1"/>
              <a:t>SysConfig</a:t>
            </a:r>
            <a:r>
              <a:rPr lang="en-GB" sz="1400" dirty="0"/>
              <a:t>” tool in CCS</a:t>
            </a:r>
          </a:p>
          <a:p>
            <a:r>
              <a:rPr lang="en-GB" sz="1400" dirty="0"/>
              <a:t>“.dot” file </a:t>
            </a:r>
          </a:p>
          <a:p>
            <a:pPr lvl="1"/>
            <a:r>
              <a:rPr lang="en-GB" sz="1200" dirty="0"/>
              <a:t>shows sub-module inter-connections as a diagram</a:t>
            </a:r>
          </a:p>
          <a:p>
            <a:pPr lvl="1"/>
            <a:r>
              <a:rPr lang="en-GB" sz="1200" dirty="0"/>
              <a:t>Used to verify the design </a:t>
            </a:r>
            <a:r>
              <a:rPr lang="en-GB" sz="1200" dirty="0" err="1"/>
              <a:t>visuvally</a:t>
            </a:r>
            <a:endParaRPr lang="en-GB" sz="1200" dirty="0"/>
          </a:p>
          <a:p>
            <a:pPr lvl="1"/>
            <a:r>
              <a:rPr lang="en-GB" sz="1200" dirty="0"/>
              <a:t>Converted to HTML format in CCS post-build steps</a:t>
            </a:r>
          </a:p>
          <a:p>
            <a:r>
              <a:rPr lang="en-US" sz="1400" dirty="0"/>
              <a:t>“clb_sim.cpp” file </a:t>
            </a:r>
          </a:p>
          <a:p>
            <a:pPr lvl="1"/>
            <a:r>
              <a:rPr lang="en-US" sz="1200" dirty="0"/>
              <a:t>CPP file, along with other CLB simulation models, is compiled using a GCC compiler. </a:t>
            </a:r>
          </a:p>
          <a:p>
            <a:pPr lvl="1"/>
            <a:r>
              <a:rPr lang="en-US" sz="1200" dirty="0"/>
              <a:t>Output of the compilation is an “.exe” file which generates a “.</a:t>
            </a:r>
            <a:r>
              <a:rPr lang="en-US" sz="1200" dirty="0" err="1"/>
              <a:t>vcd</a:t>
            </a:r>
            <a:r>
              <a:rPr lang="en-US" sz="1200" dirty="0"/>
              <a:t>” file. </a:t>
            </a:r>
          </a:p>
          <a:p>
            <a:pPr lvl="1"/>
            <a:r>
              <a:rPr lang="en-US" sz="1200" dirty="0"/>
              <a:t>“.</a:t>
            </a:r>
            <a:r>
              <a:rPr lang="en-US" sz="1200" dirty="0" err="1"/>
              <a:t>vcd</a:t>
            </a:r>
            <a:r>
              <a:rPr lang="en-US" sz="1200" dirty="0"/>
              <a:t>” to check waveform functional and timing </a:t>
            </a:r>
          </a:p>
          <a:p>
            <a:r>
              <a:rPr lang="en-GB" sz="1400" dirty="0"/>
              <a:t>“</a:t>
            </a:r>
            <a:r>
              <a:rPr lang="en-GB" sz="1400" dirty="0" err="1"/>
              <a:t>clb_config.h</a:t>
            </a:r>
            <a:r>
              <a:rPr lang="en-GB" sz="1400" dirty="0"/>
              <a:t>” file</a:t>
            </a:r>
          </a:p>
          <a:p>
            <a:pPr lvl="1"/>
            <a:r>
              <a:rPr lang="en-GB" sz="1200" dirty="0"/>
              <a:t>configuration is encoded in the generated C header</a:t>
            </a:r>
          </a:p>
          <a:p>
            <a:pPr lvl="1"/>
            <a:r>
              <a:rPr lang="en-GB" sz="1200" dirty="0" err="1"/>
              <a:t>clb_config.c</a:t>
            </a:r>
            <a:r>
              <a:rPr lang="en-GB" sz="1200" dirty="0"/>
              <a:t> functions to load the configuration</a:t>
            </a:r>
          </a:p>
          <a:p>
            <a:pPr lvl="1"/>
            <a:r>
              <a:rPr lang="en-GB" sz="1200" dirty="0"/>
              <a:t>functions in the “</a:t>
            </a:r>
            <a:r>
              <a:rPr lang="en-GB" sz="1200" dirty="0" err="1"/>
              <a:t>clb_config.c</a:t>
            </a:r>
            <a:r>
              <a:rPr lang="en-GB" sz="1200" dirty="0"/>
              <a:t>” file must be called during the device initialization steps</a:t>
            </a:r>
            <a:endParaRPr lang="en-US" sz="12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883664"/>
              </p:ext>
            </p:extLst>
          </p:nvPr>
        </p:nvGraphicFramePr>
        <p:xfrm>
          <a:off x="4405085" y="29029"/>
          <a:ext cx="4702175" cy="477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2" name="Visio" r:id="rId3" imgW="5196845" imgH="5288229" progId="Visio.Drawing.15">
                  <p:embed/>
                </p:oleObj>
              </mc:Choice>
              <mc:Fallback>
                <p:oleObj name="Visio" r:id="rId3" imgW="5196845" imgH="528822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085" y="29029"/>
                        <a:ext cx="4702175" cy="477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9736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TILE addition/deletion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9" y="3127829"/>
            <a:ext cx="8467725" cy="718457"/>
          </a:xfrm>
        </p:spPr>
        <p:txBody>
          <a:bodyPr/>
          <a:lstStyle/>
          <a:p>
            <a:r>
              <a:rPr lang="en-US" dirty="0"/>
              <a:t>Add tiles as needed, delete unused tiles</a:t>
            </a:r>
          </a:p>
          <a:p>
            <a:r>
              <a:rPr lang="en-US" dirty="0"/>
              <a:t>Tile numbers can be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3" y="992289"/>
            <a:ext cx="8633098" cy="2032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296" y="3960359"/>
            <a:ext cx="6103937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6368143" y="3835400"/>
            <a:ext cx="1230087" cy="87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98230" y="3675743"/>
            <a:ext cx="138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Enter name here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804852" y="957943"/>
            <a:ext cx="713377" cy="808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0116" y="715290"/>
            <a:ext cx="190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 on + for adding tiles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431314" y="957943"/>
            <a:ext cx="1068254" cy="995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63435" y="680590"/>
            <a:ext cx="190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Delete Tile</a:t>
            </a:r>
          </a:p>
        </p:txBody>
      </p:sp>
    </p:spTree>
    <p:extLst>
      <p:ext uri="{BB962C8B-B14F-4D97-AF65-F5344CB8AC3E}">
        <p14:creationId xmlns:p14="http://schemas.microsoft.com/office/powerpoint/2010/main" val="8302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3743" y="56364"/>
            <a:ext cx="4840515" cy="610791"/>
          </a:xfrm>
        </p:spPr>
        <p:txBody>
          <a:bodyPr/>
          <a:lstStyle/>
          <a:p>
            <a:r>
              <a:rPr lang="en-US" dirty="0"/>
              <a:t>Configuration View - LUT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37457" y="124456"/>
            <a:ext cx="1513114" cy="4215317"/>
            <a:chOff x="326572" y="628826"/>
            <a:chExt cx="1513114" cy="4215317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572" y="628826"/>
              <a:ext cx="1513114" cy="2488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4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572" y="3067226"/>
              <a:ext cx="1513114" cy="1776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" name="Straight Arrow Connector 13"/>
          <p:cNvCxnSpPr/>
          <p:nvPr/>
        </p:nvCxnSpPr>
        <p:spPr>
          <a:xfrm flipH="1">
            <a:off x="1763487" y="297543"/>
            <a:ext cx="943427" cy="417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75115" y="57291"/>
            <a:ext cx="190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 to expand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53785"/>
            <a:ext cx="5744709" cy="169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 flipH="1">
            <a:off x="6037945" y="1553785"/>
            <a:ext cx="943427" cy="417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49573" y="1313533"/>
            <a:ext cx="190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Equation Here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6411686" y="2478314"/>
            <a:ext cx="660400" cy="931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63658" y="3410091"/>
            <a:ext cx="190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Inputs</a:t>
            </a:r>
          </a:p>
        </p:txBody>
      </p:sp>
    </p:spTree>
    <p:extLst>
      <p:ext uri="{BB962C8B-B14F-4D97-AF65-F5344CB8AC3E}">
        <p14:creationId xmlns:p14="http://schemas.microsoft.com/office/powerpoint/2010/main" val="417949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069" y="1368519"/>
            <a:ext cx="6349694" cy="2383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3743" y="56364"/>
            <a:ext cx="4840515" cy="610791"/>
          </a:xfrm>
        </p:spPr>
        <p:txBody>
          <a:bodyPr/>
          <a:lstStyle/>
          <a:p>
            <a:r>
              <a:rPr lang="en-US" dirty="0"/>
              <a:t>Configuration View - FSM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37457" y="124456"/>
            <a:ext cx="1513114" cy="4215317"/>
            <a:chOff x="326572" y="628826"/>
            <a:chExt cx="1513114" cy="4215317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572" y="628826"/>
              <a:ext cx="1513114" cy="2488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4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572" y="3067226"/>
              <a:ext cx="1513114" cy="1776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" name="Straight Arrow Connector 13"/>
          <p:cNvCxnSpPr/>
          <p:nvPr/>
        </p:nvCxnSpPr>
        <p:spPr>
          <a:xfrm flipH="1">
            <a:off x="1763487" y="297543"/>
            <a:ext cx="943428" cy="69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75115" y="57291"/>
            <a:ext cx="190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 to expand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411687" y="1553785"/>
            <a:ext cx="448164" cy="589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49573" y="1313533"/>
            <a:ext cx="190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Equations Here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6711549" y="2944202"/>
            <a:ext cx="660400" cy="931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15486" y="4002415"/>
            <a:ext cx="190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Inputs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978769" y="1553785"/>
            <a:ext cx="881082" cy="371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92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1" y="1099502"/>
            <a:ext cx="6757403" cy="2717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514" y="56364"/>
            <a:ext cx="5340745" cy="610791"/>
          </a:xfrm>
        </p:spPr>
        <p:txBody>
          <a:bodyPr/>
          <a:lstStyle/>
          <a:p>
            <a:r>
              <a:rPr lang="en-US" dirty="0"/>
              <a:t>Configuration View - COUNTER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37457" y="124456"/>
            <a:ext cx="1513114" cy="4215317"/>
            <a:chOff x="326572" y="628826"/>
            <a:chExt cx="1513114" cy="4215317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572" y="628826"/>
              <a:ext cx="1513114" cy="2488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4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572" y="3067226"/>
              <a:ext cx="1513114" cy="1776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" name="Straight Arrow Connector 13"/>
          <p:cNvCxnSpPr/>
          <p:nvPr/>
        </p:nvCxnSpPr>
        <p:spPr>
          <a:xfrm flipH="1">
            <a:off x="1763487" y="297543"/>
            <a:ext cx="943428" cy="144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75115" y="57291"/>
            <a:ext cx="190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 to expand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411687" y="1553785"/>
            <a:ext cx="448164" cy="589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49573" y="1313533"/>
            <a:ext cx="190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Inputs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6474840" y="3579857"/>
            <a:ext cx="897109" cy="2961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15486" y="4002415"/>
            <a:ext cx="190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 Mode</a:t>
            </a:r>
          </a:p>
          <a:p>
            <a:r>
              <a:rPr lang="en-US" sz="1200" dirty="0"/>
              <a:t>(Mode=None for normal counter operation)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978769" y="1553785"/>
            <a:ext cx="881082" cy="185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677600" y="2536124"/>
            <a:ext cx="448164" cy="589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15486" y="2295872"/>
            <a:ext cx="190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Match Values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244682" y="2536124"/>
            <a:ext cx="881082" cy="185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1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2" grpId="0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75" y="644127"/>
            <a:ext cx="5431795" cy="3695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514" y="56364"/>
            <a:ext cx="5340745" cy="610791"/>
          </a:xfrm>
        </p:spPr>
        <p:txBody>
          <a:bodyPr/>
          <a:lstStyle/>
          <a:p>
            <a:r>
              <a:rPr lang="en-US" dirty="0"/>
              <a:t>Configuration View – HLC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37457" y="124456"/>
            <a:ext cx="1513114" cy="4215317"/>
            <a:chOff x="326572" y="628826"/>
            <a:chExt cx="1513114" cy="4215317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572" y="628826"/>
              <a:ext cx="1513114" cy="2488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4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572" y="3067226"/>
              <a:ext cx="1513114" cy="1776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" name="Straight Arrow Connector 13"/>
          <p:cNvCxnSpPr/>
          <p:nvPr/>
        </p:nvCxnSpPr>
        <p:spPr>
          <a:xfrm flipH="1" flipV="1">
            <a:off x="1711659" y="4253922"/>
            <a:ext cx="1046349" cy="199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45453" y="4255030"/>
            <a:ext cx="190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 to expand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35769" y="505627"/>
            <a:ext cx="190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Event Trigger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6419310" y="3787171"/>
            <a:ext cx="803339" cy="467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07991" y="4162696"/>
            <a:ext cx="190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HLC instructions here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978769" y="747809"/>
            <a:ext cx="881082" cy="370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15486" y="2295872"/>
            <a:ext cx="190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register </a:t>
            </a:r>
            <a:r>
              <a:rPr lang="en-US" sz="1200" dirty="0" err="1"/>
              <a:t>init</a:t>
            </a:r>
            <a:r>
              <a:rPr lang="en-US" sz="1200" dirty="0"/>
              <a:t> Values, if needed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244682" y="2536124"/>
            <a:ext cx="881082" cy="185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807569" y="3054788"/>
            <a:ext cx="52447" cy="281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76256" y="3335948"/>
            <a:ext cx="190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Expand Other Dependencies</a:t>
            </a:r>
          </a:p>
        </p:txBody>
      </p:sp>
    </p:spTree>
    <p:extLst>
      <p:ext uri="{BB962C8B-B14F-4D97-AF65-F5344CB8AC3E}">
        <p14:creationId xmlns:p14="http://schemas.microsoft.com/office/powerpoint/2010/main" val="79259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2" grpId="0"/>
      <p:bldP spid="24" grpId="0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042988"/>
            <a:ext cx="8743950" cy="305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9" y="56364"/>
            <a:ext cx="5388870" cy="809910"/>
          </a:xfrm>
        </p:spPr>
        <p:txBody>
          <a:bodyPr/>
          <a:lstStyle/>
          <a:p>
            <a:pPr algn="ctr"/>
            <a:r>
              <a:rPr lang="en-US" sz="2000" dirty="0"/>
              <a:t>Configuration View – Boundary Inputs</a:t>
            </a:r>
            <a:br>
              <a:rPr lang="en-US" sz="2000" dirty="0"/>
            </a:br>
            <a:r>
              <a:rPr lang="en-US" sz="2000" dirty="0"/>
              <a:t>For Simulation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49573" y="1015171"/>
            <a:ext cx="2166316" cy="298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01030" y="831014"/>
            <a:ext cx="190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 to expand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037946" y="1762658"/>
            <a:ext cx="1034140" cy="208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00543" y="1485659"/>
            <a:ext cx="190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input for simulation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411686" y="2147174"/>
            <a:ext cx="781347" cy="331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35372" y="1971532"/>
            <a:ext cx="1590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Optional input  filter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446075" y="2746598"/>
            <a:ext cx="781347" cy="331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69760" y="2570956"/>
            <a:ext cx="258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Waveform Period (in simulation </a:t>
            </a:r>
            <a:r>
              <a:rPr lang="en-US" sz="1200" dirty="0" err="1"/>
              <a:t>clk</a:t>
            </a:r>
            <a:r>
              <a:rPr lang="en-US" sz="1200" dirty="0"/>
              <a:t> cycles)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446075" y="3185021"/>
            <a:ext cx="781347" cy="331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69760" y="3009379"/>
            <a:ext cx="258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Waveform On-Time(in simulation </a:t>
            </a:r>
            <a:r>
              <a:rPr lang="en-US" sz="1200" dirty="0" err="1"/>
              <a:t>clk</a:t>
            </a:r>
            <a:r>
              <a:rPr lang="en-US" sz="1200" dirty="0"/>
              <a:t> cycles)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457125" y="3565362"/>
            <a:ext cx="781347" cy="331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80810" y="3389720"/>
            <a:ext cx="2585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Waveform Repeat Count</a:t>
            </a:r>
          </a:p>
        </p:txBody>
      </p:sp>
    </p:spTree>
    <p:extLst>
      <p:ext uri="{BB962C8B-B14F-4D97-AF65-F5344CB8AC3E}">
        <p14:creationId xmlns:p14="http://schemas.microsoft.com/office/powerpoint/2010/main" val="266538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2" grpId="0"/>
      <p:bldP spid="23" grpId="0"/>
      <p:bldP spid="25" grpId="0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473200"/>
            <a:ext cx="9151938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9" y="56364"/>
            <a:ext cx="5388870" cy="809910"/>
          </a:xfrm>
        </p:spPr>
        <p:txBody>
          <a:bodyPr/>
          <a:lstStyle/>
          <a:p>
            <a:pPr algn="ctr"/>
            <a:r>
              <a:rPr lang="en-US" sz="2000" dirty="0"/>
              <a:t>Configuration View – Boundary Inputs</a:t>
            </a:r>
            <a:br>
              <a:rPr lang="en-US" sz="2000" dirty="0"/>
            </a:br>
            <a:r>
              <a:rPr lang="en-US" sz="2000" dirty="0"/>
              <a:t>For Simulation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112893" y="2067790"/>
            <a:ext cx="781347" cy="331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36578" y="1892148"/>
            <a:ext cx="258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Clock Period for simulation (in nanoseconds)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112893" y="2506213"/>
            <a:ext cx="781347" cy="331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36578" y="2330571"/>
            <a:ext cx="258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Duration of simulation (in nanoseconds)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123943" y="2886554"/>
            <a:ext cx="781347" cy="331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47628" y="2710912"/>
            <a:ext cx="258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Duration for which reset is held active initially (in nanoseconds)</a:t>
            </a:r>
          </a:p>
        </p:txBody>
      </p:sp>
    </p:spTree>
    <p:extLst>
      <p:ext uri="{BB962C8B-B14F-4D97-AF65-F5344CB8AC3E}">
        <p14:creationId xmlns:p14="http://schemas.microsoft.com/office/powerpoint/2010/main" val="111668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95" y="855023"/>
            <a:ext cx="3297876" cy="3751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845" y="1312224"/>
            <a:ext cx="5016458" cy="295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596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9" y="786358"/>
            <a:ext cx="5092542" cy="3709449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/>
              <a:t>Few areas listed as examples below </a:t>
            </a:r>
          </a:p>
          <a:p>
            <a:r>
              <a:rPr lang="en-US" sz="1200" dirty="0"/>
              <a:t>Industrial Drives</a:t>
            </a:r>
          </a:p>
          <a:p>
            <a:pPr lvl="1"/>
            <a:r>
              <a:rPr lang="en-US" sz="1200" dirty="0"/>
              <a:t>Position encoder interfaces</a:t>
            </a:r>
          </a:p>
          <a:p>
            <a:pPr lvl="1"/>
            <a:r>
              <a:rPr lang="en-US" sz="1200" dirty="0"/>
              <a:t>PTO (Pulse Train Output)</a:t>
            </a:r>
          </a:p>
          <a:p>
            <a:r>
              <a:rPr lang="en-US" sz="1200" dirty="0"/>
              <a:t>Automotive</a:t>
            </a:r>
          </a:p>
          <a:p>
            <a:pPr lvl="1"/>
            <a:r>
              <a:rPr lang="en-US" sz="1200" dirty="0"/>
              <a:t>Advanced PWM Protection</a:t>
            </a:r>
          </a:p>
          <a:p>
            <a:r>
              <a:rPr lang="en-US" sz="1200" dirty="0"/>
              <a:t>Digital Power/Solar</a:t>
            </a:r>
          </a:p>
          <a:p>
            <a:pPr lvl="1"/>
            <a:r>
              <a:rPr lang="en-US" sz="1200" dirty="0"/>
              <a:t>Multi-level inverters</a:t>
            </a:r>
          </a:p>
          <a:p>
            <a:pPr lvl="1"/>
            <a:r>
              <a:rPr lang="en-US" sz="1200" dirty="0"/>
              <a:t>Burst Mode PWM</a:t>
            </a:r>
          </a:p>
          <a:p>
            <a:pPr lvl="1"/>
            <a:r>
              <a:rPr lang="en-US" sz="1200" dirty="0"/>
              <a:t>PWM periodic blanking of pulses (thinning)</a:t>
            </a:r>
          </a:p>
          <a:p>
            <a:r>
              <a:rPr lang="en-US" sz="1200" dirty="0"/>
              <a:t>General Purpose</a:t>
            </a:r>
          </a:p>
          <a:p>
            <a:pPr lvl="1"/>
            <a:r>
              <a:rPr lang="en-US" sz="1200" dirty="0"/>
              <a:t>Filters</a:t>
            </a:r>
          </a:p>
          <a:p>
            <a:pPr lvl="1"/>
            <a:r>
              <a:rPr lang="en-US" sz="1200" dirty="0"/>
              <a:t>Signal conditioning</a:t>
            </a:r>
          </a:p>
          <a:p>
            <a:pPr lvl="1"/>
            <a:r>
              <a:rPr lang="en-US" sz="1200" dirty="0"/>
              <a:t>Task profiling / Time threshold monitoring</a:t>
            </a:r>
          </a:p>
          <a:p>
            <a:pPr lvl="1"/>
            <a:r>
              <a:rPr lang="en-US" sz="1200" dirty="0"/>
              <a:t>Complex sequence detection on signals (beyond ECAP)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241802" y="185056"/>
            <a:ext cx="4736302" cy="2721429"/>
            <a:chOff x="140967" y="602650"/>
            <a:chExt cx="8445249" cy="4070906"/>
          </a:xfrm>
        </p:grpSpPr>
        <p:sp>
          <p:nvSpPr>
            <p:cNvPr id="5" name="Freeform 4"/>
            <p:cNvSpPr/>
            <p:nvPr/>
          </p:nvSpPr>
          <p:spPr>
            <a:xfrm>
              <a:off x="3897930" y="1351023"/>
              <a:ext cx="1578985" cy="3278141"/>
            </a:xfrm>
            <a:custGeom>
              <a:avLst/>
              <a:gdLst>
                <a:gd name="connsiteX0" fmla="*/ 0 w 564204"/>
                <a:gd name="connsiteY0" fmla="*/ 0 h 3745149"/>
                <a:gd name="connsiteX1" fmla="*/ 554477 w 564204"/>
                <a:gd name="connsiteY1" fmla="*/ 1011677 h 3745149"/>
                <a:gd name="connsiteX2" fmla="*/ 564204 w 564204"/>
                <a:gd name="connsiteY2" fmla="*/ 3745149 h 3745149"/>
                <a:gd name="connsiteX3" fmla="*/ 0 w 564204"/>
                <a:gd name="connsiteY3" fmla="*/ 1138137 h 3745149"/>
                <a:gd name="connsiteX4" fmla="*/ 0 w 564204"/>
                <a:gd name="connsiteY4" fmla="*/ 0 h 3745149"/>
                <a:gd name="connsiteX0" fmla="*/ 0 w 555365"/>
                <a:gd name="connsiteY0" fmla="*/ 0 h 3795949"/>
                <a:gd name="connsiteX1" fmla="*/ 554477 w 555365"/>
                <a:gd name="connsiteY1" fmla="*/ 1011677 h 3795949"/>
                <a:gd name="connsiteX2" fmla="*/ 554044 w 555365"/>
                <a:gd name="connsiteY2" fmla="*/ 3795949 h 3795949"/>
                <a:gd name="connsiteX3" fmla="*/ 0 w 555365"/>
                <a:gd name="connsiteY3" fmla="*/ 1138137 h 3795949"/>
                <a:gd name="connsiteX4" fmla="*/ 0 w 555365"/>
                <a:gd name="connsiteY4" fmla="*/ 0 h 3795949"/>
                <a:gd name="connsiteX0" fmla="*/ 0 w 1224604"/>
                <a:gd name="connsiteY0" fmla="*/ 0 h 4009309"/>
                <a:gd name="connsiteX1" fmla="*/ 554477 w 1224604"/>
                <a:gd name="connsiteY1" fmla="*/ 1011677 h 4009309"/>
                <a:gd name="connsiteX2" fmla="*/ 1224604 w 1224604"/>
                <a:gd name="connsiteY2" fmla="*/ 4009309 h 4009309"/>
                <a:gd name="connsiteX3" fmla="*/ 0 w 1224604"/>
                <a:gd name="connsiteY3" fmla="*/ 1138137 h 4009309"/>
                <a:gd name="connsiteX4" fmla="*/ 0 w 1224604"/>
                <a:gd name="connsiteY4" fmla="*/ 0 h 4009309"/>
                <a:gd name="connsiteX0" fmla="*/ 0 w 1225925"/>
                <a:gd name="connsiteY0" fmla="*/ 0 h 4009309"/>
                <a:gd name="connsiteX1" fmla="*/ 1225037 w 1225925"/>
                <a:gd name="connsiteY1" fmla="*/ 1021837 h 4009309"/>
                <a:gd name="connsiteX2" fmla="*/ 1224604 w 1225925"/>
                <a:gd name="connsiteY2" fmla="*/ 4009309 h 4009309"/>
                <a:gd name="connsiteX3" fmla="*/ 0 w 1225925"/>
                <a:gd name="connsiteY3" fmla="*/ 1138137 h 4009309"/>
                <a:gd name="connsiteX4" fmla="*/ 0 w 1225925"/>
                <a:gd name="connsiteY4" fmla="*/ 0 h 4009309"/>
                <a:gd name="connsiteX0" fmla="*/ 0 w 1530725"/>
                <a:gd name="connsiteY0" fmla="*/ 0 h 3988989"/>
                <a:gd name="connsiteX1" fmla="*/ 1529837 w 1530725"/>
                <a:gd name="connsiteY1" fmla="*/ 1001517 h 3988989"/>
                <a:gd name="connsiteX2" fmla="*/ 1529404 w 1530725"/>
                <a:gd name="connsiteY2" fmla="*/ 3988989 h 3988989"/>
                <a:gd name="connsiteX3" fmla="*/ 304800 w 1530725"/>
                <a:gd name="connsiteY3" fmla="*/ 1117817 h 3988989"/>
                <a:gd name="connsiteX4" fmla="*/ 0 w 1530725"/>
                <a:gd name="connsiteY4" fmla="*/ 0 h 3988989"/>
                <a:gd name="connsiteX0" fmla="*/ 10160 w 1540885"/>
                <a:gd name="connsiteY0" fmla="*/ 0 h 3988989"/>
                <a:gd name="connsiteX1" fmla="*/ 1539997 w 1540885"/>
                <a:gd name="connsiteY1" fmla="*/ 1001517 h 3988989"/>
                <a:gd name="connsiteX2" fmla="*/ 1539564 w 1540885"/>
                <a:gd name="connsiteY2" fmla="*/ 3988989 h 3988989"/>
                <a:gd name="connsiteX3" fmla="*/ 0 w 1540885"/>
                <a:gd name="connsiteY3" fmla="*/ 1249897 h 3988989"/>
                <a:gd name="connsiteX4" fmla="*/ 10160 w 1540885"/>
                <a:gd name="connsiteY4" fmla="*/ 0 h 3988989"/>
                <a:gd name="connsiteX0" fmla="*/ 345440 w 1540885"/>
                <a:gd name="connsiteY0" fmla="*/ 0 h 3968669"/>
                <a:gd name="connsiteX1" fmla="*/ 1539997 w 1540885"/>
                <a:gd name="connsiteY1" fmla="*/ 981197 h 3968669"/>
                <a:gd name="connsiteX2" fmla="*/ 1539564 w 1540885"/>
                <a:gd name="connsiteY2" fmla="*/ 3968669 h 3968669"/>
                <a:gd name="connsiteX3" fmla="*/ 0 w 1540885"/>
                <a:gd name="connsiteY3" fmla="*/ 1229577 h 3968669"/>
                <a:gd name="connsiteX4" fmla="*/ 345440 w 1540885"/>
                <a:gd name="connsiteY4" fmla="*/ 0 h 3968669"/>
                <a:gd name="connsiteX0" fmla="*/ 383540 w 1578985"/>
                <a:gd name="connsiteY0" fmla="*/ 0 h 3968669"/>
                <a:gd name="connsiteX1" fmla="*/ 1578097 w 1578985"/>
                <a:gd name="connsiteY1" fmla="*/ 981197 h 3968669"/>
                <a:gd name="connsiteX2" fmla="*/ 1577664 w 1578985"/>
                <a:gd name="connsiteY2" fmla="*/ 3968669 h 3968669"/>
                <a:gd name="connsiteX3" fmla="*/ 0 w 1578985"/>
                <a:gd name="connsiteY3" fmla="*/ 1132713 h 3968669"/>
                <a:gd name="connsiteX4" fmla="*/ 383540 w 1578985"/>
                <a:gd name="connsiteY4" fmla="*/ 0 h 3968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8985" h="3968669">
                  <a:moveTo>
                    <a:pt x="383540" y="0"/>
                  </a:moveTo>
                  <a:lnTo>
                    <a:pt x="1578097" y="981197"/>
                  </a:lnTo>
                  <a:cubicBezTo>
                    <a:pt x="1581339" y="1892354"/>
                    <a:pt x="1574422" y="3057512"/>
                    <a:pt x="1577664" y="3968669"/>
                  </a:cubicBezTo>
                  <a:lnTo>
                    <a:pt x="0" y="1132713"/>
                  </a:lnTo>
                  <a:cubicBezTo>
                    <a:pt x="3387" y="716081"/>
                    <a:pt x="380153" y="416632"/>
                    <a:pt x="383540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967" y="602650"/>
              <a:ext cx="4222779" cy="204149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9180" y="2139862"/>
              <a:ext cx="4127036" cy="25336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59234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Output (</a:t>
            </a:r>
            <a:r>
              <a:rPr lang="en-US" dirty="0" err="1"/>
              <a:t>vcd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06" y="820150"/>
            <a:ext cx="8655105" cy="388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17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srgbClr val="FF0000"/>
                </a:solidFill>
              </a:rPr>
              <a:t>CLB </a:t>
            </a:r>
            <a:r>
              <a:rPr lang="en-US" dirty="0">
                <a:solidFill>
                  <a:srgbClr val="FF0000"/>
                </a:solidFill>
              </a:rPr>
              <a:t>Architecture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78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67" y="1"/>
            <a:ext cx="8458200" cy="610791"/>
          </a:xfrm>
        </p:spPr>
        <p:txBody>
          <a:bodyPr/>
          <a:lstStyle/>
          <a:p>
            <a:r>
              <a:rPr lang="en-US" dirty="0"/>
              <a:t>CLB System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74526" y="742951"/>
            <a:ext cx="3593276" cy="2831896"/>
          </a:xfrm>
          <a:prstGeom prst="rect">
            <a:avLst/>
          </a:prstGeom>
          <a:noFill/>
        </p:spPr>
        <p:txBody>
          <a:bodyPr wrap="square" lIns="81627" tIns="40814" rIns="81627" bIns="40814" rtlCol="0">
            <a:spAutoFit/>
          </a:bodyPr>
          <a:lstStyle/>
          <a:p>
            <a:pPr marL="255083" indent="-255083">
              <a:spcBef>
                <a:spcPts val="0"/>
              </a:spcBef>
              <a:spcAft>
                <a:spcPts val="536"/>
              </a:spcAft>
              <a:buFont typeface="Wingdings" panose="05000000000000000000" pitchFamily="2" charset="2"/>
              <a:buChar char="§"/>
            </a:pPr>
            <a:r>
              <a:rPr lang="en-US" dirty="0"/>
              <a:t>4 independent CLBs</a:t>
            </a:r>
          </a:p>
          <a:p>
            <a:pPr marL="255083" indent="-255083">
              <a:spcBef>
                <a:spcPts val="0"/>
              </a:spcBef>
              <a:spcAft>
                <a:spcPts val="536"/>
              </a:spcAft>
              <a:buFont typeface="Wingdings" panose="05000000000000000000" pitchFamily="2" charset="2"/>
              <a:buChar char="§"/>
            </a:pPr>
            <a:r>
              <a:rPr lang="en-US" dirty="0"/>
              <a:t>High connectivity to:  </a:t>
            </a:r>
            <a:r>
              <a:rPr lang="en-US" dirty="0" err="1"/>
              <a:t>ePWM</a:t>
            </a:r>
            <a:r>
              <a:rPr lang="en-US" dirty="0"/>
              <a:t>, </a:t>
            </a:r>
            <a:r>
              <a:rPr lang="en-US" dirty="0" err="1"/>
              <a:t>eQEP</a:t>
            </a:r>
            <a:r>
              <a:rPr lang="en-US" dirty="0"/>
              <a:t>, </a:t>
            </a:r>
            <a:r>
              <a:rPr lang="en-US" dirty="0" err="1"/>
              <a:t>eCAP</a:t>
            </a:r>
            <a:r>
              <a:rPr lang="en-US" dirty="0"/>
              <a:t>, Trip Events, GPIOs</a:t>
            </a:r>
          </a:p>
          <a:p>
            <a:pPr marL="255083" indent="-255083">
              <a:spcBef>
                <a:spcPts val="0"/>
              </a:spcBef>
              <a:spcAft>
                <a:spcPts val="536"/>
              </a:spcAft>
              <a:buFont typeface="Wingdings" panose="05000000000000000000" pitchFamily="2" charset="2"/>
              <a:buChar char="§"/>
            </a:pPr>
            <a:r>
              <a:rPr lang="en-US" dirty="0"/>
              <a:t>100MHz</a:t>
            </a:r>
          </a:p>
          <a:p>
            <a:pPr marL="255083" indent="-255083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Simplified Timing Closure</a:t>
            </a:r>
          </a:p>
          <a:p>
            <a:pPr marL="255083" indent="-255083">
              <a:spcBef>
                <a:spcPts val="0"/>
              </a:spcBef>
              <a:spcAft>
                <a:spcPts val="536"/>
              </a:spcAft>
              <a:buFont typeface="Wingdings" panose="05000000000000000000" pitchFamily="2" charset="2"/>
              <a:buChar char="§"/>
            </a:pPr>
            <a:r>
              <a:rPr lang="en-US" dirty="0"/>
              <a:t>Standard Cell Gate construct (not a hard macro)</a:t>
            </a:r>
          </a:p>
          <a:p>
            <a:pPr marL="255083" indent="-255083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40" y="914722"/>
            <a:ext cx="4828012" cy="3434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1754368" y="3528583"/>
            <a:ext cx="2167910" cy="820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1310" tIns="30654" rIns="61310" bIns="30654" numCol="1" rtlCol="0" anchor="ctr" anchorCtr="0" compatLnSpc="1">
            <a:prstTxWarp prst="textNoShape">
              <a:avLst/>
            </a:prstTxWarp>
          </a:bodyPr>
          <a:lstStyle/>
          <a:p>
            <a:pPr algn="ctr" defTabSz="613090" eaLnBrk="0" hangingPunct="0"/>
            <a:r>
              <a:rPr lang="en-US" sz="3000" b="1">
                <a:latin typeface="Arial" pitchFamily="34" charset="0"/>
              </a:rPr>
              <a:t>CLB4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744388" y="2690860"/>
            <a:ext cx="2177889" cy="7616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1310" tIns="30654" rIns="61310" bIns="30654" numCol="1" rtlCol="0" anchor="ctr" anchorCtr="0" compatLnSpc="1">
            <a:prstTxWarp prst="textNoShape">
              <a:avLst/>
            </a:prstTxWarp>
          </a:bodyPr>
          <a:lstStyle/>
          <a:p>
            <a:pPr algn="ctr" defTabSz="613090" eaLnBrk="0" hangingPunct="0"/>
            <a:r>
              <a:rPr lang="en-US" sz="3000" b="1">
                <a:latin typeface="Arial" pitchFamily="34" charset="0"/>
              </a:rPr>
              <a:t>CLB3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44389" y="1766729"/>
            <a:ext cx="2167910" cy="820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1310" tIns="30654" rIns="61310" bIns="30654" numCol="1" rtlCol="0" anchor="ctr" anchorCtr="0" compatLnSpc="1">
            <a:prstTxWarp prst="textNoShape">
              <a:avLst/>
            </a:prstTxWarp>
          </a:bodyPr>
          <a:lstStyle/>
          <a:p>
            <a:pPr algn="ctr" defTabSz="613090" eaLnBrk="0" hangingPunct="0"/>
            <a:r>
              <a:rPr lang="en-US" sz="3000" b="1">
                <a:latin typeface="Arial" pitchFamily="34" charset="0"/>
              </a:rPr>
              <a:t>CLB2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754368" y="914724"/>
            <a:ext cx="2167910" cy="7512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1310" tIns="30654" rIns="61310" bIns="30654" numCol="1" rtlCol="0" anchor="ctr" anchorCtr="0" compatLnSpc="1">
            <a:prstTxWarp prst="textNoShape">
              <a:avLst/>
            </a:prstTxWarp>
          </a:bodyPr>
          <a:lstStyle/>
          <a:p>
            <a:pPr algn="ctr" defTabSz="613090" eaLnBrk="0" hangingPunct="0"/>
            <a:r>
              <a:rPr lang="en-US" sz="3000" b="1">
                <a:latin typeface="Arial" pitchFamily="34" charset="0"/>
              </a:rPr>
              <a:t>CLB1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48536" y="914723"/>
            <a:ext cx="403332" cy="3374117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square" lIns="61310" tIns="30654" rIns="61310" bIns="30654" numCol="1" rtlCol="0" anchor="ctr" anchorCtr="0" compatLnSpc="1">
            <a:prstTxWarp prst="textNoShape">
              <a:avLst/>
            </a:prstTxWarp>
          </a:bodyPr>
          <a:lstStyle/>
          <a:p>
            <a:pPr algn="ctr" defTabSz="613090" eaLnBrk="0" hangingPunct="0"/>
            <a:r>
              <a:rPr lang="en-US" sz="2000" dirty="0">
                <a:latin typeface="Arial" pitchFamily="34" charset="0"/>
              </a:rPr>
              <a:t>Global &amp; Local Input Bus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073527" y="900114"/>
            <a:ext cx="403332" cy="3448913"/>
          </a:xfrm>
          <a:prstGeom prst="rect">
            <a:avLst/>
          </a:prstGeom>
          <a:solidFill>
            <a:srgbClr val="00FF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wrap="square" lIns="61310" tIns="30654" rIns="61310" bIns="30654" numCol="1" rtlCol="0" anchor="ctr" anchorCtr="0" compatLnSpc="1">
            <a:prstTxWarp prst="textNoShape">
              <a:avLst/>
            </a:prstTxWarp>
          </a:bodyPr>
          <a:lstStyle/>
          <a:p>
            <a:pPr algn="ctr" defTabSz="613090" eaLnBrk="0" hangingPunct="0"/>
            <a:r>
              <a:rPr lang="en-US" sz="2000" dirty="0">
                <a:latin typeface="Arial" pitchFamily="34" charset="0"/>
              </a:rPr>
              <a:t>CLB XBAR + Output Bus</a:t>
            </a:r>
          </a:p>
        </p:txBody>
      </p:sp>
      <p:sp>
        <p:nvSpPr>
          <p:cNvPr id="10" name="Freeform 9"/>
          <p:cNvSpPr/>
          <p:nvPr/>
        </p:nvSpPr>
        <p:spPr bwMode="auto">
          <a:xfrm>
            <a:off x="100942" y="506478"/>
            <a:ext cx="1147922" cy="354272"/>
          </a:xfrm>
          <a:custGeom>
            <a:avLst/>
            <a:gdLst>
              <a:gd name="connsiteX0" fmla="*/ 65314 w 1446425"/>
              <a:gd name="connsiteY0" fmla="*/ 1035698 h 1259632"/>
              <a:gd name="connsiteX1" fmla="*/ 65314 w 1446425"/>
              <a:gd name="connsiteY1" fmla="*/ 1035698 h 1259632"/>
              <a:gd name="connsiteX2" fmla="*/ 167951 w 1446425"/>
              <a:gd name="connsiteY2" fmla="*/ 1054359 h 1259632"/>
              <a:gd name="connsiteX3" fmla="*/ 205274 w 1446425"/>
              <a:gd name="connsiteY3" fmla="*/ 1073020 h 1259632"/>
              <a:gd name="connsiteX4" fmla="*/ 307910 w 1446425"/>
              <a:gd name="connsiteY4" fmla="*/ 1082351 h 1259632"/>
              <a:gd name="connsiteX5" fmla="*/ 410547 w 1446425"/>
              <a:gd name="connsiteY5" fmla="*/ 1110343 h 1259632"/>
              <a:gd name="connsiteX6" fmla="*/ 522514 w 1446425"/>
              <a:gd name="connsiteY6" fmla="*/ 1156996 h 1259632"/>
              <a:gd name="connsiteX7" fmla="*/ 578498 w 1446425"/>
              <a:gd name="connsiteY7" fmla="*/ 1194318 h 1259632"/>
              <a:gd name="connsiteX8" fmla="*/ 606490 w 1446425"/>
              <a:gd name="connsiteY8" fmla="*/ 1222310 h 1259632"/>
              <a:gd name="connsiteX9" fmla="*/ 634482 w 1446425"/>
              <a:gd name="connsiteY9" fmla="*/ 1240971 h 1259632"/>
              <a:gd name="connsiteX10" fmla="*/ 727788 w 1446425"/>
              <a:gd name="connsiteY10" fmla="*/ 1259632 h 1259632"/>
              <a:gd name="connsiteX11" fmla="*/ 1166327 w 1446425"/>
              <a:gd name="connsiteY11" fmla="*/ 1250302 h 1259632"/>
              <a:gd name="connsiteX12" fmla="*/ 1212980 w 1446425"/>
              <a:gd name="connsiteY12" fmla="*/ 1231641 h 1259632"/>
              <a:gd name="connsiteX13" fmla="*/ 1278294 w 1446425"/>
              <a:gd name="connsiteY13" fmla="*/ 1212979 h 1259632"/>
              <a:gd name="connsiteX14" fmla="*/ 1343608 w 1446425"/>
              <a:gd name="connsiteY14" fmla="*/ 1156996 h 1259632"/>
              <a:gd name="connsiteX15" fmla="*/ 1390261 w 1446425"/>
              <a:gd name="connsiteY15" fmla="*/ 1119673 h 1259632"/>
              <a:gd name="connsiteX16" fmla="*/ 1436914 w 1446425"/>
              <a:gd name="connsiteY16" fmla="*/ 1045028 h 1259632"/>
              <a:gd name="connsiteX17" fmla="*/ 1446245 w 1446425"/>
              <a:gd name="connsiteY17" fmla="*/ 989045 h 1259632"/>
              <a:gd name="connsiteX18" fmla="*/ 1427584 w 1446425"/>
              <a:gd name="connsiteY18" fmla="*/ 923730 h 1259632"/>
              <a:gd name="connsiteX19" fmla="*/ 1418253 w 1446425"/>
              <a:gd name="connsiteY19" fmla="*/ 895739 h 1259632"/>
              <a:gd name="connsiteX20" fmla="*/ 1390261 w 1446425"/>
              <a:gd name="connsiteY20" fmla="*/ 849085 h 1259632"/>
              <a:gd name="connsiteX21" fmla="*/ 1371600 w 1446425"/>
              <a:gd name="connsiteY21" fmla="*/ 821094 h 1259632"/>
              <a:gd name="connsiteX22" fmla="*/ 1362269 w 1446425"/>
              <a:gd name="connsiteY22" fmla="*/ 793102 h 1259632"/>
              <a:gd name="connsiteX23" fmla="*/ 1343608 w 1446425"/>
              <a:gd name="connsiteY23" fmla="*/ 755779 h 1259632"/>
              <a:gd name="connsiteX24" fmla="*/ 1343608 w 1446425"/>
              <a:gd name="connsiteY24" fmla="*/ 625151 h 1259632"/>
              <a:gd name="connsiteX25" fmla="*/ 1362269 w 1446425"/>
              <a:gd name="connsiteY25" fmla="*/ 597159 h 1259632"/>
              <a:gd name="connsiteX26" fmla="*/ 1380931 w 1446425"/>
              <a:gd name="connsiteY26" fmla="*/ 531845 h 1259632"/>
              <a:gd name="connsiteX27" fmla="*/ 1399592 w 1446425"/>
              <a:gd name="connsiteY27" fmla="*/ 485192 h 1259632"/>
              <a:gd name="connsiteX28" fmla="*/ 1418253 w 1446425"/>
              <a:gd name="connsiteY28" fmla="*/ 401216 h 1259632"/>
              <a:gd name="connsiteX29" fmla="*/ 1408923 w 1446425"/>
              <a:gd name="connsiteY29" fmla="*/ 251926 h 1259632"/>
              <a:gd name="connsiteX30" fmla="*/ 1390261 w 1446425"/>
              <a:gd name="connsiteY30" fmla="*/ 233265 h 1259632"/>
              <a:gd name="connsiteX31" fmla="*/ 1371600 w 1446425"/>
              <a:gd name="connsiteY31" fmla="*/ 205273 h 1259632"/>
              <a:gd name="connsiteX32" fmla="*/ 1315616 w 1446425"/>
              <a:gd name="connsiteY32" fmla="*/ 177281 h 1259632"/>
              <a:gd name="connsiteX33" fmla="*/ 1268963 w 1446425"/>
              <a:gd name="connsiteY33" fmla="*/ 167951 h 1259632"/>
              <a:gd name="connsiteX34" fmla="*/ 1240972 w 1446425"/>
              <a:gd name="connsiteY34" fmla="*/ 158620 h 1259632"/>
              <a:gd name="connsiteX35" fmla="*/ 1119674 w 1446425"/>
              <a:gd name="connsiteY35" fmla="*/ 167951 h 1259632"/>
              <a:gd name="connsiteX36" fmla="*/ 1091682 w 1446425"/>
              <a:gd name="connsiteY36" fmla="*/ 177281 h 1259632"/>
              <a:gd name="connsiteX37" fmla="*/ 1026367 w 1446425"/>
              <a:gd name="connsiteY37" fmla="*/ 186612 h 1259632"/>
              <a:gd name="connsiteX38" fmla="*/ 905069 w 1446425"/>
              <a:gd name="connsiteY38" fmla="*/ 167951 h 1259632"/>
              <a:gd name="connsiteX39" fmla="*/ 877078 w 1446425"/>
              <a:gd name="connsiteY39" fmla="*/ 158620 h 1259632"/>
              <a:gd name="connsiteX40" fmla="*/ 793102 w 1446425"/>
              <a:gd name="connsiteY40" fmla="*/ 111967 h 1259632"/>
              <a:gd name="connsiteX41" fmla="*/ 755780 w 1446425"/>
              <a:gd name="connsiteY41" fmla="*/ 83975 h 1259632"/>
              <a:gd name="connsiteX42" fmla="*/ 690465 w 1446425"/>
              <a:gd name="connsiteY42" fmla="*/ 55983 h 1259632"/>
              <a:gd name="connsiteX43" fmla="*/ 653143 w 1446425"/>
              <a:gd name="connsiteY43" fmla="*/ 27992 h 1259632"/>
              <a:gd name="connsiteX44" fmla="*/ 438539 w 1446425"/>
              <a:gd name="connsiteY44" fmla="*/ 0 h 1259632"/>
              <a:gd name="connsiteX45" fmla="*/ 354563 w 1446425"/>
              <a:gd name="connsiteY45" fmla="*/ 9330 h 1259632"/>
              <a:gd name="connsiteX46" fmla="*/ 307910 w 1446425"/>
              <a:gd name="connsiteY46" fmla="*/ 55983 h 1259632"/>
              <a:gd name="connsiteX47" fmla="*/ 289249 w 1446425"/>
              <a:gd name="connsiteY47" fmla="*/ 74645 h 1259632"/>
              <a:gd name="connsiteX48" fmla="*/ 298580 w 1446425"/>
              <a:gd name="connsiteY48" fmla="*/ 186612 h 1259632"/>
              <a:gd name="connsiteX49" fmla="*/ 317241 w 1446425"/>
              <a:gd name="connsiteY49" fmla="*/ 251926 h 1259632"/>
              <a:gd name="connsiteX50" fmla="*/ 307910 w 1446425"/>
              <a:gd name="connsiteY50" fmla="*/ 307910 h 1259632"/>
              <a:gd name="connsiteX51" fmla="*/ 279918 w 1446425"/>
              <a:gd name="connsiteY51" fmla="*/ 326571 h 1259632"/>
              <a:gd name="connsiteX52" fmla="*/ 251927 w 1446425"/>
              <a:gd name="connsiteY52" fmla="*/ 382555 h 1259632"/>
              <a:gd name="connsiteX53" fmla="*/ 214604 w 1446425"/>
              <a:gd name="connsiteY53" fmla="*/ 410547 h 1259632"/>
              <a:gd name="connsiteX54" fmla="*/ 139959 w 1446425"/>
              <a:gd name="connsiteY54" fmla="*/ 485192 h 1259632"/>
              <a:gd name="connsiteX55" fmla="*/ 83976 w 1446425"/>
              <a:gd name="connsiteY55" fmla="*/ 522514 h 1259632"/>
              <a:gd name="connsiteX56" fmla="*/ 18661 w 1446425"/>
              <a:gd name="connsiteY56" fmla="*/ 587828 h 1259632"/>
              <a:gd name="connsiteX57" fmla="*/ 0 w 1446425"/>
              <a:gd name="connsiteY57" fmla="*/ 690465 h 1259632"/>
              <a:gd name="connsiteX58" fmla="*/ 9331 w 1446425"/>
              <a:gd name="connsiteY58" fmla="*/ 727788 h 1259632"/>
              <a:gd name="connsiteX59" fmla="*/ 37323 w 1446425"/>
              <a:gd name="connsiteY59" fmla="*/ 737118 h 1259632"/>
              <a:gd name="connsiteX60" fmla="*/ 65314 w 1446425"/>
              <a:gd name="connsiteY60" fmla="*/ 765110 h 1259632"/>
              <a:gd name="connsiteX61" fmla="*/ 74645 w 1446425"/>
              <a:gd name="connsiteY61" fmla="*/ 793102 h 1259632"/>
              <a:gd name="connsiteX62" fmla="*/ 93306 w 1446425"/>
              <a:gd name="connsiteY62" fmla="*/ 895739 h 1259632"/>
              <a:gd name="connsiteX63" fmla="*/ 83976 w 1446425"/>
              <a:gd name="connsiteY63" fmla="*/ 998375 h 1259632"/>
              <a:gd name="connsiteX64" fmla="*/ 93306 w 1446425"/>
              <a:gd name="connsiteY64" fmla="*/ 1082351 h 1259632"/>
              <a:gd name="connsiteX65" fmla="*/ 93306 w 1446425"/>
              <a:gd name="connsiteY65" fmla="*/ 1082351 h 1259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446425" h="1259632">
                <a:moveTo>
                  <a:pt x="65314" y="1035698"/>
                </a:moveTo>
                <a:lnTo>
                  <a:pt x="65314" y="1035698"/>
                </a:lnTo>
                <a:cubicBezTo>
                  <a:pt x="99526" y="1041918"/>
                  <a:pt x="134352" y="1045399"/>
                  <a:pt x="167951" y="1054359"/>
                </a:cubicBezTo>
                <a:cubicBezTo>
                  <a:pt x="181391" y="1057943"/>
                  <a:pt x="191635" y="1070292"/>
                  <a:pt x="205274" y="1073020"/>
                </a:cubicBezTo>
                <a:cubicBezTo>
                  <a:pt x="238960" y="1079757"/>
                  <a:pt x="273698" y="1079241"/>
                  <a:pt x="307910" y="1082351"/>
                </a:cubicBezTo>
                <a:cubicBezTo>
                  <a:pt x="373856" y="1095539"/>
                  <a:pt x="339513" y="1086665"/>
                  <a:pt x="410547" y="1110343"/>
                </a:cubicBezTo>
                <a:cubicBezTo>
                  <a:pt x="463206" y="1127896"/>
                  <a:pt x="473457" y="1128380"/>
                  <a:pt x="522514" y="1156996"/>
                </a:cubicBezTo>
                <a:cubicBezTo>
                  <a:pt x="541887" y="1168297"/>
                  <a:pt x="562639" y="1178459"/>
                  <a:pt x="578498" y="1194318"/>
                </a:cubicBezTo>
                <a:cubicBezTo>
                  <a:pt x="587829" y="1203649"/>
                  <a:pt x="596353" y="1213862"/>
                  <a:pt x="606490" y="1222310"/>
                </a:cubicBezTo>
                <a:cubicBezTo>
                  <a:pt x="615105" y="1229489"/>
                  <a:pt x="623764" y="1237673"/>
                  <a:pt x="634482" y="1240971"/>
                </a:cubicBezTo>
                <a:cubicBezTo>
                  <a:pt x="664797" y="1250299"/>
                  <a:pt x="727788" y="1259632"/>
                  <a:pt x="727788" y="1259632"/>
                </a:cubicBezTo>
                <a:cubicBezTo>
                  <a:pt x="873968" y="1256522"/>
                  <a:pt x="1020357" y="1258723"/>
                  <a:pt x="1166327" y="1250302"/>
                </a:cubicBezTo>
                <a:cubicBezTo>
                  <a:pt x="1183048" y="1249337"/>
                  <a:pt x="1197298" y="1237522"/>
                  <a:pt x="1212980" y="1231641"/>
                </a:cubicBezTo>
                <a:cubicBezTo>
                  <a:pt x="1239754" y="1221601"/>
                  <a:pt x="1248880" y="1220333"/>
                  <a:pt x="1278294" y="1212979"/>
                </a:cubicBezTo>
                <a:cubicBezTo>
                  <a:pt x="1300065" y="1194318"/>
                  <a:pt x="1320117" y="1173440"/>
                  <a:pt x="1343608" y="1156996"/>
                </a:cubicBezTo>
                <a:cubicBezTo>
                  <a:pt x="1396759" y="1119791"/>
                  <a:pt x="1349589" y="1183587"/>
                  <a:pt x="1390261" y="1119673"/>
                </a:cubicBezTo>
                <a:cubicBezTo>
                  <a:pt x="1406014" y="1094919"/>
                  <a:pt x="1436914" y="1045028"/>
                  <a:pt x="1436914" y="1045028"/>
                </a:cubicBezTo>
                <a:cubicBezTo>
                  <a:pt x="1440024" y="1026367"/>
                  <a:pt x="1447696" y="1007908"/>
                  <a:pt x="1446245" y="989045"/>
                </a:cubicBezTo>
                <a:cubicBezTo>
                  <a:pt x="1444508" y="966469"/>
                  <a:pt x="1434090" y="945418"/>
                  <a:pt x="1427584" y="923730"/>
                </a:cubicBezTo>
                <a:cubicBezTo>
                  <a:pt x="1424758" y="914310"/>
                  <a:pt x="1422651" y="904536"/>
                  <a:pt x="1418253" y="895739"/>
                </a:cubicBezTo>
                <a:cubicBezTo>
                  <a:pt x="1410142" y="879518"/>
                  <a:pt x="1399873" y="864464"/>
                  <a:pt x="1390261" y="849085"/>
                </a:cubicBezTo>
                <a:cubicBezTo>
                  <a:pt x="1384318" y="839576"/>
                  <a:pt x="1376615" y="831124"/>
                  <a:pt x="1371600" y="821094"/>
                </a:cubicBezTo>
                <a:cubicBezTo>
                  <a:pt x="1367201" y="812297"/>
                  <a:pt x="1366143" y="802142"/>
                  <a:pt x="1362269" y="793102"/>
                </a:cubicBezTo>
                <a:cubicBezTo>
                  <a:pt x="1356790" y="780317"/>
                  <a:pt x="1349828" y="768220"/>
                  <a:pt x="1343608" y="755779"/>
                </a:cubicBezTo>
                <a:cubicBezTo>
                  <a:pt x="1335582" y="699596"/>
                  <a:pt x="1326754" y="681334"/>
                  <a:pt x="1343608" y="625151"/>
                </a:cubicBezTo>
                <a:cubicBezTo>
                  <a:pt x="1346830" y="614410"/>
                  <a:pt x="1357254" y="607189"/>
                  <a:pt x="1362269" y="597159"/>
                </a:cubicBezTo>
                <a:cubicBezTo>
                  <a:pt x="1371255" y="579187"/>
                  <a:pt x="1374952" y="549783"/>
                  <a:pt x="1380931" y="531845"/>
                </a:cubicBezTo>
                <a:cubicBezTo>
                  <a:pt x="1386228" y="515956"/>
                  <a:pt x="1394296" y="501081"/>
                  <a:pt x="1399592" y="485192"/>
                </a:cubicBezTo>
                <a:cubicBezTo>
                  <a:pt x="1406182" y="465421"/>
                  <a:pt x="1414554" y="419712"/>
                  <a:pt x="1418253" y="401216"/>
                </a:cubicBezTo>
                <a:cubicBezTo>
                  <a:pt x="1415143" y="351453"/>
                  <a:pt x="1417120" y="301108"/>
                  <a:pt x="1408923" y="251926"/>
                </a:cubicBezTo>
                <a:cubicBezTo>
                  <a:pt x="1407477" y="243249"/>
                  <a:pt x="1395757" y="240134"/>
                  <a:pt x="1390261" y="233265"/>
                </a:cubicBezTo>
                <a:cubicBezTo>
                  <a:pt x="1383256" y="224508"/>
                  <a:pt x="1379529" y="213202"/>
                  <a:pt x="1371600" y="205273"/>
                </a:cubicBezTo>
                <a:cubicBezTo>
                  <a:pt x="1356398" y="190071"/>
                  <a:pt x="1335852" y="182340"/>
                  <a:pt x="1315616" y="177281"/>
                </a:cubicBezTo>
                <a:cubicBezTo>
                  <a:pt x="1300231" y="173435"/>
                  <a:pt x="1284348" y="171797"/>
                  <a:pt x="1268963" y="167951"/>
                </a:cubicBezTo>
                <a:cubicBezTo>
                  <a:pt x="1259422" y="165566"/>
                  <a:pt x="1250302" y="161730"/>
                  <a:pt x="1240972" y="158620"/>
                </a:cubicBezTo>
                <a:cubicBezTo>
                  <a:pt x="1200539" y="161730"/>
                  <a:pt x="1159913" y="162921"/>
                  <a:pt x="1119674" y="167951"/>
                </a:cubicBezTo>
                <a:cubicBezTo>
                  <a:pt x="1109915" y="169171"/>
                  <a:pt x="1101326" y="175352"/>
                  <a:pt x="1091682" y="177281"/>
                </a:cubicBezTo>
                <a:cubicBezTo>
                  <a:pt x="1070116" y="181594"/>
                  <a:pt x="1048139" y="183502"/>
                  <a:pt x="1026367" y="186612"/>
                </a:cubicBezTo>
                <a:cubicBezTo>
                  <a:pt x="985934" y="180392"/>
                  <a:pt x="945277" y="175490"/>
                  <a:pt x="905069" y="167951"/>
                </a:cubicBezTo>
                <a:cubicBezTo>
                  <a:pt x="895402" y="166138"/>
                  <a:pt x="885875" y="163018"/>
                  <a:pt x="877078" y="158620"/>
                </a:cubicBezTo>
                <a:cubicBezTo>
                  <a:pt x="848437" y="144299"/>
                  <a:pt x="820373" y="128749"/>
                  <a:pt x="793102" y="111967"/>
                </a:cubicBezTo>
                <a:cubicBezTo>
                  <a:pt x="779858" y="103817"/>
                  <a:pt x="768967" y="92217"/>
                  <a:pt x="755780" y="83975"/>
                </a:cubicBezTo>
                <a:cubicBezTo>
                  <a:pt x="729428" y="67505"/>
                  <a:pt x="717674" y="65053"/>
                  <a:pt x="690465" y="55983"/>
                </a:cubicBezTo>
                <a:cubicBezTo>
                  <a:pt x="678024" y="46653"/>
                  <a:pt x="668062" y="32380"/>
                  <a:pt x="653143" y="27992"/>
                </a:cubicBezTo>
                <a:cubicBezTo>
                  <a:pt x="610918" y="15573"/>
                  <a:pt x="488528" y="4999"/>
                  <a:pt x="438539" y="0"/>
                </a:cubicBezTo>
                <a:cubicBezTo>
                  <a:pt x="410547" y="3110"/>
                  <a:pt x="380450" y="-1764"/>
                  <a:pt x="354563" y="9330"/>
                </a:cubicBezTo>
                <a:cubicBezTo>
                  <a:pt x="334349" y="17993"/>
                  <a:pt x="323461" y="40432"/>
                  <a:pt x="307910" y="55983"/>
                </a:cubicBezTo>
                <a:lnTo>
                  <a:pt x="289249" y="74645"/>
                </a:lnTo>
                <a:cubicBezTo>
                  <a:pt x="292359" y="111967"/>
                  <a:pt x="293935" y="149449"/>
                  <a:pt x="298580" y="186612"/>
                </a:cubicBezTo>
                <a:cubicBezTo>
                  <a:pt x="300924" y="205362"/>
                  <a:pt x="311043" y="233331"/>
                  <a:pt x="317241" y="251926"/>
                </a:cubicBezTo>
                <a:cubicBezTo>
                  <a:pt x="314131" y="270587"/>
                  <a:pt x="316371" y="290989"/>
                  <a:pt x="307910" y="307910"/>
                </a:cubicBezTo>
                <a:cubicBezTo>
                  <a:pt x="302895" y="317940"/>
                  <a:pt x="286646" y="317600"/>
                  <a:pt x="279918" y="326571"/>
                </a:cubicBezTo>
                <a:cubicBezTo>
                  <a:pt x="267400" y="343262"/>
                  <a:pt x="264736" y="366086"/>
                  <a:pt x="251927" y="382555"/>
                </a:cubicBezTo>
                <a:cubicBezTo>
                  <a:pt x="242380" y="394830"/>
                  <a:pt x="226068" y="400039"/>
                  <a:pt x="214604" y="410547"/>
                </a:cubicBezTo>
                <a:cubicBezTo>
                  <a:pt x="188665" y="434324"/>
                  <a:pt x="169237" y="465673"/>
                  <a:pt x="139959" y="485192"/>
                </a:cubicBezTo>
                <a:cubicBezTo>
                  <a:pt x="121298" y="497633"/>
                  <a:pt x="101097" y="508027"/>
                  <a:pt x="83976" y="522514"/>
                </a:cubicBezTo>
                <a:cubicBezTo>
                  <a:pt x="60472" y="542402"/>
                  <a:pt x="18661" y="587828"/>
                  <a:pt x="18661" y="587828"/>
                </a:cubicBezTo>
                <a:cubicBezTo>
                  <a:pt x="10496" y="620491"/>
                  <a:pt x="0" y="657038"/>
                  <a:pt x="0" y="690465"/>
                </a:cubicBezTo>
                <a:cubicBezTo>
                  <a:pt x="0" y="703289"/>
                  <a:pt x="1320" y="717774"/>
                  <a:pt x="9331" y="727788"/>
                </a:cubicBezTo>
                <a:cubicBezTo>
                  <a:pt x="15475" y="735468"/>
                  <a:pt x="27992" y="734008"/>
                  <a:pt x="37323" y="737118"/>
                </a:cubicBezTo>
                <a:cubicBezTo>
                  <a:pt x="46653" y="746449"/>
                  <a:pt x="57995" y="754131"/>
                  <a:pt x="65314" y="765110"/>
                </a:cubicBezTo>
                <a:cubicBezTo>
                  <a:pt x="70770" y="773294"/>
                  <a:pt x="72259" y="783560"/>
                  <a:pt x="74645" y="793102"/>
                </a:cubicBezTo>
                <a:cubicBezTo>
                  <a:pt x="81168" y="819193"/>
                  <a:pt x="89145" y="870771"/>
                  <a:pt x="93306" y="895739"/>
                </a:cubicBezTo>
                <a:cubicBezTo>
                  <a:pt x="90196" y="929951"/>
                  <a:pt x="83976" y="964022"/>
                  <a:pt x="83976" y="998375"/>
                </a:cubicBezTo>
                <a:cubicBezTo>
                  <a:pt x="83976" y="1026539"/>
                  <a:pt x="93306" y="1082351"/>
                  <a:pt x="93306" y="1082351"/>
                </a:cubicBezTo>
                <a:lnTo>
                  <a:pt x="93306" y="1082351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1310" tIns="30654" rIns="61310" bIns="30654" numCol="1" rtlCol="0" anchor="t" anchorCtr="0" compatLnSpc="1">
            <a:prstTxWarp prst="textNoShape">
              <a:avLst/>
            </a:prstTxWarp>
          </a:bodyPr>
          <a:lstStyle/>
          <a:p>
            <a:pPr defTabSz="613090" eaLnBrk="0" hangingPunct="0"/>
            <a:endParaRPr lang="en-US" sz="1100">
              <a:latin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6368" y="585309"/>
            <a:ext cx="1062496" cy="246575"/>
          </a:xfrm>
          <a:prstGeom prst="rect">
            <a:avLst/>
          </a:prstGeom>
          <a:noFill/>
        </p:spPr>
        <p:txBody>
          <a:bodyPr wrap="square" lIns="61310" tIns="30654" rIns="61310" bIns="30654" rtlCol="0">
            <a:spAutoFit/>
          </a:bodyPr>
          <a:lstStyle/>
          <a:p>
            <a:r>
              <a:rPr lang="en-US" sz="1200" dirty="0"/>
              <a:t>GPIOs, Trips</a:t>
            </a:r>
          </a:p>
        </p:txBody>
      </p:sp>
      <p:cxnSp>
        <p:nvCxnSpPr>
          <p:cNvPr id="14" name="Straight Connector 13"/>
          <p:cNvCxnSpPr>
            <a:stCxn id="10" idx="6"/>
          </p:cNvCxnSpPr>
          <p:nvPr/>
        </p:nvCxnSpPr>
        <p:spPr bwMode="auto">
          <a:xfrm>
            <a:off x="515622" y="831883"/>
            <a:ext cx="0" cy="2012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6052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1" name="Rectangle 2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CLB Structure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47" y="742951"/>
            <a:ext cx="84772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198539" y="2427011"/>
            <a:ext cx="914400" cy="1203080"/>
            <a:chOff x="198539" y="3236014"/>
            <a:chExt cx="914400" cy="1604105"/>
          </a:xfrm>
        </p:grpSpPr>
        <p:sp>
          <p:nvSpPr>
            <p:cNvPr id="30" name="TextBox 29"/>
            <p:cNvSpPr txBox="1"/>
            <p:nvPr/>
          </p:nvSpPr>
          <p:spPr>
            <a:xfrm>
              <a:off x="198539" y="3650051"/>
              <a:ext cx="914400" cy="1190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/>
                <a:t>memory-mapped interface</a:t>
              </a:r>
            </a:p>
            <a:p>
              <a:endParaRPr lang="en-US" sz="1300" dirty="0"/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838200" y="3236014"/>
              <a:ext cx="76200" cy="42158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" name="Group 8"/>
          <p:cNvGrpSpPr/>
          <p:nvPr/>
        </p:nvGrpSpPr>
        <p:grpSpPr>
          <a:xfrm>
            <a:off x="237688" y="2846232"/>
            <a:ext cx="1819712" cy="1741248"/>
            <a:chOff x="237688" y="3794974"/>
            <a:chExt cx="1819712" cy="2321663"/>
          </a:xfrm>
        </p:grpSpPr>
        <p:sp>
          <p:nvSpPr>
            <p:cNvPr id="31" name="TextBox 30"/>
            <p:cNvSpPr txBox="1"/>
            <p:nvPr/>
          </p:nvSpPr>
          <p:spPr>
            <a:xfrm>
              <a:off x="237688" y="4926568"/>
              <a:ext cx="1819712" cy="1190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00616" indent="-100616">
                <a:buFont typeface="Arial" panose="020B0604020202020204" pitchFamily="34" charset="0"/>
                <a:buChar char="•"/>
              </a:pPr>
              <a:r>
                <a:rPr lang="en-US" sz="1300" dirty="0"/>
                <a:t>Interrupt Gen,</a:t>
              </a:r>
            </a:p>
            <a:p>
              <a:pPr marL="100616" indent="-100616">
                <a:buFont typeface="Arial" panose="020B0604020202020204" pitchFamily="34" charset="0"/>
                <a:buChar char="•"/>
              </a:pPr>
              <a:r>
                <a:rPr lang="en-US" sz="1300" dirty="0"/>
                <a:t>Data Exchange</a:t>
              </a:r>
            </a:p>
            <a:p>
              <a:pPr marL="100616" indent="-100616">
                <a:buFont typeface="Arial" panose="020B0604020202020204" pitchFamily="34" charset="0"/>
                <a:buChar char="•"/>
              </a:pPr>
              <a:r>
                <a:rPr lang="en-US" sz="1300" dirty="0" err="1"/>
                <a:t>Programmation</a:t>
              </a:r>
              <a:r>
                <a:rPr lang="en-US" sz="1300" dirty="0"/>
                <a:t> </a:t>
              </a:r>
            </a:p>
            <a:p>
              <a:pPr marL="255083" indent="-255083">
                <a:buFont typeface="Arial" panose="020B0604020202020204" pitchFamily="34" charset="0"/>
                <a:buChar char="•"/>
              </a:pPr>
              <a:endParaRPr lang="en-US" sz="1300" dirty="0"/>
            </a:p>
          </p:txBody>
        </p:sp>
        <p:cxnSp>
          <p:nvCxnSpPr>
            <p:cNvPr id="36" name="Straight Arrow Connector 35"/>
            <p:cNvCxnSpPr/>
            <p:nvPr/>
          </p:nvCxnSpPr>
          <p:spPr bwMode="auto">
            <a:xfrm flipV="1">
              <a:off x="694888" y="3794974"/>
              <a:ext cx="728227" cy="11315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" name="Rectangle 6"/>
          <p:cNvSpPr/>
          <p:nvPr/>
        </p:nvSpPr>
        <p:spPr bwMode="auto">
          <a:xfrm>
            <a:off x="1191787" y="888590"/>
            <a:ext cx="1966634" cy="2400300"/>
          </a:xfrm>
          <a:prstGeom prst="rect">
            <a:avLst/>
          </a:prstGeom>
          <a:solidFill>
            <a:srgbClr val="FFCC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81627" tIns="40814" rIns="81627" bIns="40814" numCol="1" rtlCol="0" anchor="t" anchorCtr="0" compatLnSpc="1">
            <a:prstTxWarp prst="textNoShape">
              <a:avLst/>
            </a:prstTxWarp>
          </a:bodyPr>
          <a:lstStyle/>
          <a:p>
            <a:pPr algn="ctr" defTabSz="816268"/>
            <a:r>
              <a:rPr lang="en-US" sz="2100" b="1">
                <a:latin typeface="Arial" pitchFamily="34" charset="0"/>
              </a:rPr>
              <a:t>CPU Interface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158422" y="742951"/>
            <a:ext cx="5547429" cy="2771775"/>
          </a:xfrm>
          <a:prstGeom prst="rect">
            <a:avLst/>
          </a:prstGeom>
          <a:noFill/>
          <a:ln w="1016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1310" tIns="30654" rIns="61310" bIns="30654" numCol="1" rtlCol="0" anchor="t" anchorCtr="0" compatLnSpc="1">
            <a:prstTxWarp prst="textNoShape">
              <a:avLst/>
            </a:prstTxWarp>
          </a:bodyPr>
          <a:lstStyle/>
          <a:p>
            <a:pPr defTabSz="613090" eaLnBrk="0" hangingPunct="0"/>
            <a:endParaRPr lang="en-US" sz="1200">
              <a:latin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363664" y="1567346"/>
            <a:ext cx="1758575" cy="561492"/>
          </a:xfrm>
          <a:prstGeom prst="rect">
            <a:avLst/>
          </a:prstGeom>
          <a:noFill/>
          <a:ln w="1016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1310" tIns="30654" rIns="61310" bIns="30654" numCol="1" rtlCol="0" anchor="t" anchorCtr="0" compatLnSpc="1">
            <a:prstTxWarp prst="textNoShape">
              <a:avLst/>
            </a:prstTxWarp>
          </a:bodyPr>
          <a:lstStyle/>
          <a:p>
            <a:pPr defTabSz="613090" eaLnBrk="0" hangingPunct="0"/>
            <a:endParaRPr lang="en-US" sz="1200"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8427" y="4011122"/>
            <a:ext cx="250741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L3: OUTLUT(0-7) (3-inputs, 1-output)</a:t>
            </a:r>
          </a:p>
          <a:p>
            <a:r>
              <a:rPr lang="en-US" sz="1100" dirty="0"/>
              <a:t>LUT4: LUT(0-2) (4-inputs, 1-output)</a:t>
            </a:r>
          </a:p>
          <a:p>
            <a:r>
              <a:rPr lang="en-US" sz="1100" dirty="0"/>
              <a:t>FSM: FSM(0-2) Finite state machine</a:t>
            </a:r>
          </a:p>
          <a:p>
            <a:r>
              <a:rPr lang="en-US" sz="1100" dirty="0"/>
              <a:t>Ctr32: CNT(0-2) Counter module </a:t>
            </a:r>
          </a:p>
          <a:p>
            <a:r>
              <a:rPr lang="en-US" sz="1100" dirty="0"/>
              <a:t>HLC: High level controller</a:t>
            </a:r>
          </a:p>
        </p:txBody>
      </p:sp>
    </p:spTree>
    <p:extLst>
      <p:ext uri="{BB962C8B-B14F-4D97-AF65-F5344CB8AC3E}">
        <p14:creationId xmlns:p14="http://schemas.microsoft.com/office/powerpoint/2010/main" val="417180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4-input LUT (LUT4)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500" b="1" dirty="0"/>
              <a:t>L</a:t>
            </a:r>
            <a:r>
              <a:rPr lang="en-US" sz="2500" dirty="0"/>
              <a:t>ook </a:t>
            </a:r>
            <a:r>
              <a:rPr lang="en-US" sz="2500" b="1" dirty="0"/>
              <a:t>U</a:t>
            </a:r>
            <a:r>
              <a:rPr lang="en-US" sz="2500" dirty="0"/>
              <a:t>p </a:t>
            </a:r>
            <a:r>
              <a:rPr lang="en-US" sz="2500" b="1" dirty="0"/>
              <a:t>T</a:t>
            </a:r>
            <a:r>
              <a:rPr lang="en-US" sz="2500" dirty="0"/>
              <a:t>able</a:t>
            </a:r>
          </a:p>
          <a:p>
            <a:pPr>
              <a:defRPr/>
            </a:pPr>
            <a:r>
              <a:rPr lang="en-US" sz="2500" dirty="0"/>
              <a:t>4 inputs and one output</a:t>
            </a:r>
          </a:p>
          <a:p>
            <a:pPr>
              <a:defRPr/>
            </a:pPr>
            <a:r>
              <a:rPr lang="en-US" sz="2500" b="1" dirty="0"/>
              <a:t>Any function of 4 inputs</a:t>
            </a:r>
            <a:r>
              <a:rPr lang="en-US" sz="2500" dirty="0"/>
              <a:t> (or less) can be realized.</a:t>
            </a:r>
          </a:p>
          <a:p>
            <a:pPr>
              <a:defRPr/>
            </a:pPr>
            <a:r>
              <a:rPr lang="en-US" sz="2800" dirty="0"/>
              <a:t>C syntax</a:t>
            </a:r>
            <a:endParaRPr lang="en-US" sz="2500" dirty="0"/>
          </a:p>
          <a:p>
            <a:pPr marL="0" indent="0">
              <a:buNone/>
              <a:defRPr/>
            </a:pPr>
            <a:endParaRPr lang="en-US" sz="2500" dirty="0"/>
          </a:p>
          <a:p>
            <a:pPr marL="0" indent="0">
              <a:buNone/>
              <a:defRPr/>
            </a:pPr>
            <a:r>
              <a:rPr lang="en-US" sz="1800" dirty="0"/>
              <a:t>4 input AND 	O = i1 &amp; i2 &amp; i3 &amp; i0</a:t>
            </a:r>
          </a:p>
          <a:p>
            <a:pPr marL="0" indent="0">
              <a:buNone/>
              <a:defRPr/>
            </a:pPr>
            <a:r>
              <a:rPr lang="en-US" sz="1800" dirty="0"/>
              <a:t>3 input OR 	O = i1 | i2 | i0</a:t>
            </a:r>
          </a:p>
          <a:p>
            <a:pPr marL="0" indent="0">
              <a:buNone/>
              <a:defRPr/>
            </a:pPr>
            <a:r>
              <a:rPr lang="en-US" sz="1800" dirty="0"/>
              <a:t>More complex 	O = </a:t>
            </a:r>
            <a:r>
              <a:rPr lang="pt-BR" sz="1800" dirty="0"/>
              <a:t>(!i2 &amp; (i1 | i0))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34050" y="2418358"/>
            <a:ext cx="3200400" cy="1885950"/>
            <a:chOff x="2895600" y="2667000"/>
            <a:chExt cx="3200400" cy="2514600"/>
          </a:xfrm>
        </p:grpSpPr>
        <p:sp>
          <p:nvSpPr>
            <p:cNvPr id="5" name="Rounded Rectangle 5"/>
            <p:cNvSpPr>
              <a:spLocks noChangeArrowheads="1"/>
            </p:cNvSpPr>
            <p:nvPr/>
          </p:nvSpPr>
          <p:spPr bwMode="auto">
            <a:xfrm>
              <a:off x="3581400" y="2667000"/>
              <a:ext cx="1905000" cy="25146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lIns="81629" tIns="40815" rIns="81629" bIns="40815" anchor="ctr"/>
            <a:lstStyle/>
            <a:p>
              <a:pPr algn="ctr"/>
              <a:r>
                <a:rPr lang="en-US" altLang="en-US" sz="1400" dirty="0"/>
                <a:t>Any combinational function of </a:t>
              </a:r>
              <a:r>
                <a:rPr lang="en-US" altLang="en-US" sz="1400" dirty="0" err="1"/>
                <a:t>upto</a:t>
              </a:r>
              <a:r>
                <a:rPr lang="en-US" altLang="en-US" sz="1400" dirty="0"/>
                <a:t> 4 inputs can be realized by this block.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09900" y="3200400"/>
              <a:ext cx="571500" cy="1600200"/>
              <a:chOff x="2438400" y="3200400"/>
              <a:chExt cx="1143000" cy="1600200"/>
            </a:xfrm>
          </p:grpSpPr>
          <p:cxnSp>
            <p:nvCxnSpPr>
              <p:cNvPr id="14" name="Straight Arrow Connector 13"/>
              <p:cNvCxnSpPr/>
              <p:nvPr/>
            </p:nvCxnSpPr>
            <p:spPr bwMode="auto">
              <a:xfrm>
                <a:off x="2438400" y="3200400"/>
                <a:ext cx="1143000" cy="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x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 bwMode="auto">
              <a:xfrm>
                <a:off x="2438400" y="3733800"/>
                <a:ext cx="1143000" cy="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x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 bwMode="auto">
              <a:xfrm>
                <a:off x="2438400" y="4267200"/>
                <a:ext cx="1143000" cy="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x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 bwMode="auto">
              <a:xfrm>
                <a:off x="2438400" y="4800600"/>
                <a:ext cx="1143000" cy="0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  <a:ex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>
              <a:stCxn id="5" idx="3"/>
            </p:cNvCxnSpPr>
            <p:nvPr/>
          </p:nvCxnSpPr>
          <p:spPr bwMode="auto">
            <a:xfrm>
              <a:off x="5486400" y="3924300"/>
              <a:ext cx="457200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2895600" y="2798988"/>
              <a:ext cx="533400" cy="2092643"/>
              <a:chOff x="2057400" y="2929163"/>
              <a:chExt cx="533400" cy="2092643"/>
            </a:xfrm>
          </p:grpSpPr>
          <p:sp>
            <p:nvSpPr>
              <p:cNvPr id="10" name="TextBox 12"/>
              <p:cNvSpPr txBox="1">
                <a:spLocks noChangeArrowheads="1"/>
              </p:cNvSpPr>
              <p:nvPr/>
            </p:nvSpPr>
            <p:spPr bwMode="auto">
              <a:xfrm>
                <a:off x="2057400" y="2929163"/>
                <a:ext cx="533400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altLang="en-US" dirty="0"/>
                  <a:t>i0</a:t>
                </a:r>
              </a:p>
            </p:txBody>
          </p:sp>
          <p:sp>
            <p:nvSpPr>
              <p:cNvPr id="11" name="TextBox 13"/>
              <p:cNvSpPr txBox="1">
                <a:spLocks noChangeArrowheads="1"/>
              </p:cNvSpPr>
              <p:nvPr/>
            </p:nvSpPr>
            <p:spPr bwMode="auto">
              <a:xfrm>
                <a:off x="2057400" y="3476850"/>
                <a:ext cx="533400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altLang="en-US" dirty="0"/>
                  <a:t>i1</a:t>
                </a:r>
              </a:p>
            </p:txBody>
          </p:sp>
          <p:sp>
            <p:nvSpPr>
              <p:cNvPr id="12" name="TextBox 14"/>
              <p:cNvSpPr txBox="1">
                <a:spLocks noChangeArrowheads="1"/>
              </p:cNvSpPr>
              <p:nvPr/>
            </p:nvSpPr>
            <p:spPr bwMode="auto">
              <a:xfrm>
                <a:off x="2057400" y="3995963"/>
                <a:ext cx="533400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altLang="en-US" dirty="0"/>
                  <a:t>i2</a:t>
                </a:r>
              </a:p>
            </p:txBody>
          </p:sp>
          <p:sp>
            <p:nvSpPr>
              <p:cNvPr id="13" name="TextBox 15"/>
              <p:cNvSpPr txBox="1">
                <a:spLocks noChangeArrowheads="1"/>
              </p:cNvSpPr>
              <p:nvPr/>
            </p:nvSpPr>
            <p:spPr bwMode="auto">
              <a:xfrm>
                <a:off x="2057400" y="4529363"/>
                <a:ext cx="533400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/>
                <a:r>
                  <a:rPr lang="en-US" altLang="en-US" dirty="0"/>
                  <a:t>i3</a:t>
                </a:r>
              </a:p>
            </p:txBody>
          </p:sp>
        </p:grpSp>
        <p:sp>
          <p:nvSpPr>
            <p:cNvPr id="9" name="TextBox 16"/>
            <p:cNvSpPr txBox="1">
              <a:spLocks noChangeArrowheads="1"/>
            </p:cNvSpPr>
            <p:nvPr/>
          </p:nvSpPr>
          <p:spPr bwMode="auto">
            <a:xfrm>
              <a:off x="5562600" y="3487579"/>
              <a:ext cx="5334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dirty="0"/>
                <a:t>O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281402" y="243349"/>
            <a:ext cx="1303020" cy="457200"/>
            <a:chOff x="7391400" y="228600"/>
            <a:chExt cx="1303020" cy="609600"/>
          </a:xfrm>
        </p:grpSpPr>
        <p:sp>
          <p:nvSpPr>
            <p:cNvPr id="19" name="Rectangle 70"/>
            <p:cNvSpPr>
              <a:spLocks noChangeArrowheads="1"/>
            </p:cNvSpPr>
            <p:nvPr/>
          </p:nvSpPr>
          <p:spPr bwMode="auto">
            <a:xfrm>
              <a:off x="7551420" y="228600"/>
              <a:ext cx="914400" cy="6096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lIns="81629" tIns="40815" rIns="81629" bIns="40815" anchor="ctr"/>
            <a:lstStyle/>
            <a:p>
              <a:pPr algn="ctr"/>
              <a:r>
                <a:rPr lang="en-US" altLang="en-US" sz="1400" dirty="0"/>
                <a:t>LUT4</a:t>
              </a:r>
            </a:p>
          </p:txBody>
        </p:sp>
        <p:sp>
          <p:nvSpPr>
            <p:cNvPr id="20" name="Line 71"/>
            <p:cNvSpPr>
              <a:spLocks noChangeShapeType="1"/>
            </p:cNvSpPr>
            <p:nvPr/>
          </p:nvSpPr>
          <p:spPr bwMode="auto">
            <a:xfrm>
              <a:off x="7399020" y="304800"/>
              <a:ext cx="152400" cy="0"/>
            </a:xfrm>
            <a:prstGeom prst="lin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lIns="81629" tIns="40815" rIns="81629" bIns="40815" anchor="ctr"/>
            <a:lstStyle/>
            <a:p>
              <a:pPr algn="ctr"/>
              <a:endParaRPr lang="en-US" sz="1400"/>
            </a:p>
          </p:txBody>
        </p:sp>
        <p:sp>
          <p:nvSpPr>
            <p:cNvPr id="21" name="Line 72"/>
            <p:cNvSpPr>
              <a:spLocks noChangeShapeType="1"/>
            </p:cNvSpPr>
            <p:nvPr/>
          </p:nvSpPr>
          <p:spPr bwMode="auto">
            <a:xfrm>
              <a:off x="7399020" y="457200"/>
              <a:ext cx="152400" cy="0"/>
            </a:xfrm>
            <a:prstGeom prst="lin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lIns="81629" tIns="40815" rIns="81629" bIns="40815" anchor="ctr"/>
            <a:lstStyle/>
            <a:p>
              <a:pPr algn="ctr"/>
              <a:endParaRPr lang="en-US" sz="1400"/>
            </a:p>
          </p:txBody>
        </p:sp>
        <p:sp>
          <p:nvSpPr>
            <p:cNvPr id="22" name="Line 73"/>
            <p:cNvSpPr>
              <a:spLocks noChangeShapeType="1"/>
            </p:cNvSpPr>
            <p:nvPr/>
          </p:nvSpPr>
          <p:spPr bwMode="auto">
            <a:xfrm>
              <a:off x="7399020" y="762000"/>
              <a:ext cx="152400" cy="0"/>
            </a:xfrm>
            <a:prstGeom prst="lin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lIns="81629" tIns="40815" rIns="81629" bIns="40815" anchor="ctr"/>
            <a:lstStyle/>
            <a:p>
              <a:pPr algn="ctr"/>
              <a:endParaRPr lang="en-US" sz="1400"/>
            </a:p>
          </p:txBody>
        </p:sp>
        <p:sp>
          <p:nvSpPr>
            <p:cNvPr id="23" name="Line 67"/>
            <p:cNvSpPr>
              <a:spLocks noChangeShapeType="1"/>
            </p:cNvSpPr>
            <p:nvPr/>
          </p:nvSpPr>
          <p:spPr bwMode="auto">
            <a:xfrm flipV="1">
              <a:off x="8465820" y="533400"/>
              <a:ext cx="228600" cy="0"/>
            </a:xfrm>
            <a:prstGeom prst="lin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lIns="81629" tIns="40815" rIns="81629" bIns="40815" anchor="ctr"/>
            <a:lstStyle/>
            <a:p>
              <a:pPr algn="ctr"/>
              <a:endParaRPr lang="en-US" sz="1400"/>
            </a:p>
          </p:txBody>
        </p:sp>
        <p:sp>
          <p:nvSpPr>
            <p:cNvPr id="24" name="Line 72"/>
            <p:cNvSpPr>
              <a:spLocks noChangeShapeType="1"/>
            </p:cNvSpPr>
            <p:nvPr/>
          </p:nvSpPr>
          <p:spPr bwMode="auto">
            <a:xfrm>
              <a:off x="7391400" y="609600"/>
              <a:ext cx="152400" cy="0"/>
            </a:xfrm>
            <a:prstGeom prst="lin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lIns="81629" tIns="40815" rIns="81629" bIns="40815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22052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FSM</a:t>
            </a:r>
          </a:p>
        </p:txBody>
      </p:sp>
      <p:sp>
        <p:nvSpPr>
          <p:cNvPr id="9220" name="Rectangle 46"/>
          <p:cNvSpPr>
            <a:spLocks noChangeArrowheads="1"/>
          </p:cNvSpPr>
          <p:nvPr/>
        </p:nvSpPr>
        <p:spPr bwMode="auto">
          <a:xfrm>
            <a:off x="152401" y="-65412"/>
            <a:ext cx="164913" cy="359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1627" tIns="40814" rIns="81627" bIns="40814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4489451" y="789981"/>
            <a:ext cx="4512045" cy="2916436"/>
          </a:xfrm>
        </p:spPr>
        <p:txBody>
          <a:bodyPr/>
          <a:lstStyle/>
          <a:p>
            <a:r>
              <a:rPr lang="en-US" altLang="en-US" sz="1400" dirty="0"/>
              <a:t>Allows implementing </a:t>
            </a:r>
            <a:r>
              <a:rPr lang="en-US" altLang="en-US" sz="1400" b="1" dirty="0"/>
              <a:t>Finite State Machines (FSM)</a:t>
            </a:r>
            <a:r>
              <a:rPr lang="en-US" altLang="en-US" sz="1400" dirty="0"/>
              <a:t> of up to 4 states. An FSM can be </a:t>
            </a:r>
          </a:p>
          <a:p>
            <a:pPr lvl="1"/>
            <a:r>
              <a:rPr lang="en-US" altLang="en-US" sz="1100" dirty="0"/>
              <a:t>One  4-state FSM or</a:t>
            </a:r>
          </a:p>
          <a:p>
            <a:pPr lvl="1"/>
            <a:r>
              <a:rPr lang="en-US" altLang="en-US" sz="1100" dirty="0"/>
              <a:t>Two</a:t>
            </a:r>
            <a:r>
              <a:rPr lang="en-US" altLang="en-US" sz="1100" b="1" dirty="0"/>
              <a:t>  </a:t>
            </a:r>
            <a:r>
              <a:rPr lang="en-US" altLang="en-US" sz="1100" dirty="0"/>
              <a:t>2-state FSMs</a:t>
            </a:r>
          </a:p>
          <a:p>
            <a:r>
              <a:rPr lang="en-US" altLang="en-US" sz="1400" dirty="0"/>
              <a:t>E0 and E1: Two inputs control FSM_OUT or either of the states S0 and S1.</a:t>
            </a:r>
          </a:p>
          <a:p>
            <a:r>
              <a:rPr lang="en-US" altLang="en-US" sz="1400" dirty="0"/>
              <a:t>S0 and S1 are two state bits that have independent state control equations.</a:t>
            </a:r>
          </a:p>
        </p:txBody>
      </p:sp>
      <p:sp>
        <p:nvSpPr>
          <p:cNvPr id="9221" name="AutoShape 45"/>
          <p:cNvSpPr>
            <a:spLocks noChangeAspect="1" noChangeArrowheads="1" noTextEdit="1"/>
          </p:cNvSpPr>
          <p:nvPr/>
        </p:nvSpPr>
        <p:spPr bwMode="auto">
          <a:xfrm>
            <a:off x="381001" y="767955"/>
            <a:ext cx="4137025" cy="29384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1627" tIns="40814" rIns="81627" bIns="40814"/>
          <a:lstStyle/>
          <a:p>
            <a:endParaRPr lang="en-US" sz="1600"/>
          </a:p>
        </p:txBody>
      </p:sp>
      <p:sp>
        <p:nvSpPr>
          <p:cNvPr id="9225" name="Line 41"/>
          <p:cNvSpPr>
            <a:spLocks noChangeShapeType="1"/>
          </p:cNvSpPr>
          <p:nvPr/>
        </p:nvSpPr>
        <p:spPr bwMode="auto">
          <a:xfrm>
            <a:off x="896938" y="1835946"/>
            <a:ext cx="474663" cy="119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1627" tIns="40814" rIns="81627" bIns="40814"/>
          <a:lstStyle/>
          <a:p>
            <a:endParaRPr lang="en-US" sz="1600"/>
          </a:p>
        </p:txBody>
      </p:sp>
      <p:sp>
        <p:nvSpPr>
          <p:cNvPr id="9226" name="Line 40"/>
          <p:cNvSpPr>
            <a:spLocks noChangeShapeType="1"/>
          </p:cNvSpPr>
          <p:nvPr/>
        </p:nvSpPr>
        <p:spPr bwMode="auto">
          <a:xfrm>
            <a:off x="896938" y="1569246"/>
            <a:ext cx="474663" cy="119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1627" tIns="40814" rIns="81627" bIns="40814"/>
          <a:lstStyle/>
          <a:p>
            <a:endParaRPr lang="en-US" sz="1600"/>
          </a:p>
        </p:txBody>
      </p:sp>
      <p:sp>
        <p:nvSpPr>
          <p:cNvPr id="9250" name="Line 16"/>
          <p:cNvSpPr>
            <a:spLocks noChangeShapeType="1"/>
          </p:cNvSpPr>
          <p:nvPr/>
        </p:nvSpPr>
        <p:spPr bwMode="auto">
          <a:xfrm>
            <a:off x="896938" y="1427560"/>
            <a:ext cx="474663" cy="1190"/>
          </a:xfrm>
          <a:prstGeom prst="line">
            <a:avLst/>
          </a:prstGeom>
          <a:noFill/>
          <a:ln w="28575">
            <a:solidFill>
              <a:srgbClr val="99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1627" tIns="40814" rIns="81627" bIns="40814"/>
          <a:lstStyle/>
          <a:p>
            <a:endParaRPr lang="en-US" sz="1600"/>
          </a:p>
        </p:txBody>
      </p:sp>
      <p:sp>
        <p:nvSpPr>
          <p:cNvPr id="9251" name="Line 15"/>
          <p:cNvSpPr>
            <a:spLocks noChangeShapeType="1"/>
          </p:cNvSpPr>
          <p:nvPr/>
        </p:nvSpPr>
        <p:spPr bwMode="auto">
          <a:xfrm>
            <a:off x="896938" y="1301354"/>
            <a:ext cx="474663" cy="1191"/>
          </a:xfrm>
          <a:prstGeom prst="line">
            <a:avLst/>
          </a:prstGeom>
          <a:noFill/>
          <a:ln w="28575">
            <a:solidFill>
              <a:srgbClr val="99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1627" tIns="40814" rIns="81627" bIns="40814"/>
          <a:lstStyle/>
          <a:p>
            <a:endParaRPr lang="en-US" sz="1600"/>
          </a:p>
        </p:txBody>
      </p:sp>
      <p:sp>
        <p:nvSpPr>
          <p:cNvPr id="9252" name="Text Box 14"/>
          <p:cNvSpPr txBox="1">
            <a:spLocks noChangeArrowheads="1"/>
          </p:cNvSpPr>
          <p:nvPr/>
        </p:nvSpPr>
        <p:spPr bwMode="auto">
          <a:xfrm>
            <a:off x="1727996" y="857252"/>
            <a:ext cx="1900237" cy="17740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100" b="1">
                <a:cs typeface="Times New Roman" pitchFamily="18" charset="0"/>
              </a:rPr>
              <a:t>FSM Block</a:t>
            </a:r>
            <a:endParaRPr lang="en-US" altLang="en-US" sz="1600"/>
          </a:p>
        </p:txBody>
      </p:sp>
      <p:sp>
        <p:nvSpPr>
          <p:cNvPr id="9253" name="Text Box 13"/>
          <p:cNvSpPr txBox="1">
            <a:spLocks noChangeArrowheads="1"/>
          </p:cNvSpPr>
          <p:nvPr/>
        </p:nvSpPr>
        <p:spPr bwMode="auto">
          <a:xfrm>
            <a:off x="534988" y="1441848"/>
            <a:ext cx="836613" cy="178594"/>
          </a:xfrm>
          <a:prstGeom prst="rect">
            <a:avLst/>
          </a:prstGeom>
          <a:noFill/>
          <a:ln>
            <a:noFill/>
          </a:ln>
          <a:extLst/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600" b="1">
                <a:cs typeface="Times New Roman" pitchFamily="18" charset="0"/>
              </a:rPr>
              <a:t>E1</a:t>
            </a:r>
            <a:endParaRPr lang="en-US" altLang="en-US" sz="1600"/>
          </a:p>
        </p:txBody>
      </p:sp>
      <p:sp>
        <p:nvSpPr>
          <p:cNvPr id="9254" name="Text Box 12"/>
          <p:cNvSpPr txBox="1">
            <a:spLocks noChangeArrowheads="1"/>
          </p:cNvSpPr>
          <p:nvPr/>
        </p:nvSpPr>
        <p:spPr bwMode="auto">
          <a:xfrm>
            <a:off x="534988" y="1708546"/>
            <a:ext cx="836613" cy="177404"/>
          </a:xfrm>
          <a:prstGeom prst="rect">
            <a:avLst/>
          </a:prstGeom>
          <a:noFill/>
          <a:ln>
            <a:noFill/>
          </a:ln>
          <a:extLst/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600" b="1">
                <a:cs typeface="Times New Roman" pitchFamily="18" charset="0"/>
              </a:rPr>
              <a:t>E0</a:t>
            </a:r>
            <a:endParaRPr lang="en-US" altLang="en-US" sz="1600"/>
          </a:p>
        </p:txBody>
      </p:sp>
      <p:sp>
        <p:nvSpPr>
          <p:cNvPr id="9255" name="Text Box 11"/>
          <p:cNvSpPr txBox="1">
            <a:spLocks noChangeArrowheads="1"/>
          </p:cNvSpPr>
          <p:nvPr/>
        </p:nvSpPr>
        <p:spPr bwMode="auto">
          <a:xfrm>
            <a:off x="298452" y="1175147"/>
            <a:ext cx="1073150" cy="133350"/>
          </a:xfrm>
          <a:prstGeom prst="rect">
            <a:avLst/>
          </a:prstGeom>
          <a:noFill/>
          <a:ln>
            <a:noFill/>
          </a:ln>
          <a:extLst/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600" b="1" dirty="0">
                <a:cs typeface="Times New Roman" pitchFamily="18" charset="0"/>
              </a:rPr>
              <a:t>XE0</a:t>
            </a:r>
            <a:endParaRPr lang="en-US" altLang="en-US" sz="1600" dirty="0"/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298452" y="1291233"/>
            <a:ext cx="1073150" cy="133350"/>
          </a:xfrm>
          <a:prstGeom prst="rect">
            <a:avLst/>
          </a:prstGeom>
          <a:noFill/>
          <a:ln>
            <a:noFill/>
          </a:ln>
          <a:extLst/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altLang="en-US" sz="600" b="1" dirty="0">
                <a:cs typeface="Times New Roman" pitchFamily="18" charset="0"/>
              </a:rPr>
              <a:t>XE1</a:t>
            </a:r>
            <a:endParaRPr lang="en-US" altLang="en-US" sz="700" dirty="0"/>
          </a:p>
          <a:p>
            <a:pPr algn="r"/>
            <a:endParaRPr lang="en-US" altLang="en-US" sz="16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7239001" y="228600"/>
            <a:ext cx="1295400" cy="457200"/>
            <a:chOff x="7772400" y="152400"/>
            <a:chExt cx="1295400" cy="609600"/>
          </a:xfrm>
        </p:grpSpPr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7924800" y="152400"/>
              <a:ext cx="990600" cy="6096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/>
                <a:t>FSM</a:t>
              </a:r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7772400" y="3048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7772400" y="4572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8915400" y="3048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8915400" y="4572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8915400" y="609600"/>
              <a:ext cx="15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" name="Rectangle 44"/>
          <p:cNvSpPr>
            <a:spLocks noChangeArrowheads="1"/>
          </p:cNvSpPr>
          <p:nvPr/>
        </p:nvSpPr>
        <p:spPr bwMode="auto">
          <a:xfrm>
            <a:off x="1371601" y="1213247"/>
            <a:ext cx="2514599" cy="2314575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1600"/>
          </a:p>
        </p:txBody>
      </p:sp>
      <p:sp>
        <p:nvSpPr>
          <p:cNvPr id="66" name="Line 39"/>
          <p:cNvSpPr>
            <a:spLocks noChangeShapeType="1"/>
          </p:cNvSpPr>
          <p:nvPr/>
        </p:nvSpPr>
        <p:spPr bwMode="auto">
          <a:xfrm>
            <a:off x="2060576" y="2726532"/>
            <a:ext cx="182562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1627" tIns="40814" rIns="81627" bIns="40814"/>
          <a:lstStyle/>
          <a:p>
            <a:endParaRPr lang="en-US" sz="1600"/>
          </a:p>
        </p:txBody>
      </p:sp>
      <p:sp>
        <p:nvSpPr>
          <p:cNvPr id="67" name="Line 38"/>
          <p:cNvSpPr>
            <a:spLocks noChangeShapeType="1"/>
          </p:cNvSpPr>
          <p:nvPr/>
        </p:nvSpPr>
        <p:spPr bwMode="auto">
          <a:xfrm>
            <a:off x="2060576" y="3171826"/>
            <a:ext cx="1825624" cy="119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1627" tIns="40814" rIns="81627" bIns="40814"/>
          <a:lstStyle/>
          <a:p>
            <a:endParaRPr lang="en-US" sz="1600"/>
          </a:p>
        </p:txBody>
      </p:sp>
      <p:sp>
        <p:nvSpPr>
          <p:cNvPr id="68" name="Rectangle 37"/>
          <p:cNvSpPr>
            <a:spLocks noChangeArrowheads="1"/>
          </p:cNvSpPr>
          <p:nvPr/>
        </p:nvSpPr>
        <p:spPr bwMode="auto">
          <a:xfrm>
            <a:off x="2417764" y="1301353"/>
            <a:ext cx="828675" cy="357188"/>
          </a:xfrm>
          <a:prstGeom prst="rect">
            <a:avLst/>
          </a:prstGeom>
          <a:solidFill>
            <a:srgbClr val="CC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700" b="1">
                <a:cs typeface="Times New Roman" pitchFamily="18" charset="0"/>
              </a:rPr>
              <a:t>Output</a:t>
            </a:r>
            <a:endParaRPr lang="en-US" altLang="en-US" sz="700"/>
          </a:p>
          <a:p>
            <a:pPr algn="ctr"/>
            <a:r>
              <a:rPr lang="en-US" altLang="en-US" sz="700" b="1">
                <a:cs typeface="Times New Roman" pitchFamily="18" charset="0"/>
              </a:rPr>
              <a:t>LUT</a:t>
            </a:r>
            <a:endParaRPr lang="en-US" altLang="en-US" sz="1600"/>
          </a:p>
        </p:txBody>
      </p:sp>
      <p:sp>
        <p:nvSpPr>
          <p:cNvPr id="69" name="Line 36"/>
          <p:cNvSpPr>
            <a:spLocks noChangeShapeType="1"/>
          </p:cNvSpPr>
          <p:nvPr/>
        </p:nvSpPr>
        <p:spPr bwMode="auto">
          <a:xfrm flipV="1">
            <a:off x="3248025" y="1481139"/>
            <a:ext cx="638174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1627" tIns="40814" rIns="81627" bIns="40814"/>
          <a:lstStyle/>
          <a:p>
            <a:endParaRPr lang="en-US" sz="1600"/>
          </a:p>
        </p:txBody>
      </p:sp>
      <p:sp>
        <p:nvSpPr>
          <p:cNvPr id="70" name="Rectangle 35"/>
          <p:cNvSpPr>
            <a:spLocks noChangeArrowheads="1"/>
          </p:cNvSpPr>
          <p:nvPr/>
        </p:nvSpPr>
        <p:spPr bwMode="auto">
          <a:xfrm>
            <a:off x="2417762" y="1828801"/>
            <a:ext cx="827088" cy="355997"/>
          </a:xfrm>
          <a:prstGeom prst="rect">
            <a:avLst/>
          </a:prstGeom>
          <a:solidFill>
            <a:srgbClr val="CC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700" b="1" dirty="0">
                <a:cs typeface="Times New Roman" pitchFamily="18" charset="0"/>
              </a:rPr>
              <a:t>S0</a:t>
            </a:r>
            <a:endParaRPr lang="en-US" altLang="en-US" sz="700" dirty="0"/>
          </a:p>
          <a:p>
            <a:pPr algn="ctr"/>
            <a:r>
              <a:rPr lang="en-US" altLang="en-US" sz="700" b="1" dirty="0">
                <a:cs typeface="Times New Roman" pitchFamily="18" charset="0"/>
              </a:rPr>
              <a:t>next state</a:t>
            </a:r>
            <a:endParaRPr lang="en-US" altLang="en-US" sz="700" dirty="0"/>
          </a:p>
          <a:p>
            <a:pPr algn="ctr"/>
            <a:r>
              <a:rPr lang="en-US" altLang="en-US" sz="700" b="1" dirty="0">
                <a:cs typeface="Times New Roman" pitchFamily="18" charset="0"/>
              </a:rPr>
              <a:t>LUT</a:t>
            </a:r>
            <a:endParaRPr lang="en-US" altLang="en-US" sz="1600" dirty="0"/>
          </a:p>
        </p:txBody>
      </p:sp>
      <p:sp>
        <p:nvSpPr>
          <p:cNvPr id="71" name="Rectangle 34"/>
          <p:cNvSpPr>
            <a:spLocks noChangeArrowheads="1"/>
          </p:cNvSpPr>
          <p:nvPr/>
        </p:nvSpPr>
        <p:spPr bwMode="auto">
          <a:xfrm>
            <a:off x="2417764" y="2272904"/>
            <a:ext cx="823913" cy="355997"/>
          </a:xfrm>
          <a:prstGeom prst="rect">
            <a:avLst/>
          </a:prstGeom>
          <a:solidFill>
            <a:srgbClr val="CC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700" b="1" dirty="0">
                <a:cs typeface="Times New Roman" pitchFamily="18" charset="0"/>
              </a:rPr>
              <a:t>S1 </a:t>
            </a:r>
            <a:endParaRPr lang="en-US" altLang="en-US" sz="700" dirty="0"/>
          </a:p>
          <a:p>
            <a:pPr algn="ctr"/>
            <a:r>
              <a:rPr lang="en-US" altLang="en-US" sz="700" b="1" dirty="0">
                <a:cs typeface="Times New Roman" pitchFamily="18" charset="0"/>
              </a:rPr>
              <a:t>next state </a:t>
            </a:r>
            <a:endParaRPr lang="en-US" altLang="en-US" sz="700" dirty="0"/>
          </a:p>
          <a:p>
            <a:pPr algn="ctr"/>
            <a:r>
              <a:rPr lang="en-US" altLang="en-US" sz="700" b="1" dirty="0">
                <a:cs typeface="Times New Roman" pitchFamily="18" charset="0"/>
              </a:rPr>
              <a:t>LUT</a:t>
            </a:r>
            <a:endParaRPr lang="en-US" altLang="en-US" sz="1600" dirty="0"/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2179637" y="1390652"/>
            <a:ext cx="0" cy="133588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1627" tIns="40814" rIns="81627" bIns="40814"/>
          <a:lstStyle/>
          <a:p>
            <a:endParaRPr lang="en-US" sz="1600"/>
          </a:p>
        </p:txBody>
      </p:sp>
      <p:sp>
        <p:nvSpPr>
          <p:cNvPr id="73" name="Line 32"/>
          <p:cNvSpPr>
            <a:spLocks noChangeShapeType="1"/>
          </p:cNvSpPr>
          <p:nvPr/>
        </p:nvSpPr>
        <p:spPr bwMode="auto">
          <a:xfrm flipV="1">
            <a:off x="2298701" y="1479949"/>
            <a:ext cx="1587" cy="1693069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1627" tIns="40814" rIns="81627" bIns="40814"/>
          <a:lstStyle/>
          <a:p>
            <a:endParaRPr lang="en-US" sz="1600"/>
          </a:p>
        </p:txBody>
      </p:sp>
      <p:sp>
        <p:nvSpPr>
          <p:cNvPr id="74" name="Line 31"/>
          <p:cNvSpPr>
            <a:spLocks noChangeShapeType="1"/>
          </p:cNvSpPr>
          <p:nvPr/>
        </p:nvSpPr>
        <p:spPr bwMode="auto">
          <a:xfrm>
            <a:off x="1371601" y="1569244"/>
            <a:ext cx="1046162" cy="119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1627" tIns="40814" rIns="81627" bIns="40814"/>
          <a:lstStyle/>
          <a:p>
            <a:endParaRPr lang="en-US" sz="1600"/>
          </a:p>
        </p:txBody>
      </p:sp>
      <p:sp>
        <p:nvSpPr>
          <p:cNvPr id="75" name="Line 30"/>
          <p:cNvSpPr>
            <a:spLocks noChangeShapeType="1"/>
          </p:cNvSpPr>
          <p:nvPr/>
        </p:nvSpPr>
        <p:spPr bwMode="auto">
          <a:xfrm>
            <a:off x="2179639" y="2457451"/>
            <a:ext cx="238125" cy="1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1627" tIns="40814" rIns="81627" bIns="40814"/>
          <a:lstStyle/>
          <a:p>
            <a:endParaRPr lang="en-US" sz="1600"/>
          </a:p>
        </p:txBody>
      </p:sp>
      <p:sp>
        <p:nvSpPr>
          <p:cNvPr id="76" name="Line 29"/>
          <p:cNvSpPr>
            <a:spLocks noChangeShapeType="1"/>
          </p:cNvSpPr>
          <p:nvPr/>
        </p:nvSpPr>
        <p:spPr bwMode="auto">
          <a:xfrm>
            <a:off x="1371602" y="1835946"/>
            <a:ext cx="570706" cy="119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1627" tIns="40814" rIns="81627" bIns="40814"/>
          <a:lstStyle/>
          <a:p>
            <a:endParaRPr lang="en-US" sz="1600"/>
          </a:p>
        </p:txBody>
      </p:sp>
      <p:sp>
        <p:nvSpPr>
          <p:cNvPr id="77" name="Line 28"/>
          <p:cNvSpPr>
            <a:spLocks noChangeShapeType="1"/>
          </p:cNvSpPr>
          <p:nvPr/>
        </p:nvSpPr>
        <p:spPr bwMode="auto">
          <a:xfrm>
            <a:off x="2179639" y="2000251"/>
            <a:ext cx="238125" cy="119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1627" tIns="40814" rIns="81627" bIns="40814"/>
          <a:lstStyle/>
          <a:p>
            <a:endParaRPr lang="en-US" sz="1600"/>
          </a:p>
        </p:txBody>
      </p:sp>
      <p:sp>
        <p:nvSpPr>
          <p:cNvPr id="78" name="Line 27"/>
          <p:cNvSpPr>
            <a:spLocks noChangeShapeType="1"/>
          </p:cNvSpPr>
          <p:nvPr/>
        </p:nvSpPr>
        <p:spPr bwMode="auto">
          <a:xfrm>
            <a:off x="2179639" y="1390651"/>
            <a:ext cx="238125" cy="1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1627" tIns="40814" rIns="81627" bIns="40814"/>
          <a:lstStyle/>
          <a:p>
            <a:endParaRPr lang="en-US" sz="1600"/>
          </a:p>
        </p:txBody>
      </p:sp>
      <p:sp>
        <p:nvSpPr>
          <p:cNvPr id="79" name="Line 26"/>
          <p:cNvSpPr>
            <a:spLocks noChangeShapeType="1"/>
          </p:cNvSpPr>
          <p:nvPr/>
        </p:nvSpPr>
        <p:spPr bwMode="auto">
          <a:xfrm>
            <a:off x="2298702" y="1885950"/>
            <a:ext cx="11906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1627" tIns="40814" rIns="81627" bIns="40814"/>
          <a:lstStyle/>
          <a:p>
            <a:endParaRPr lang="en-US" sz="1600"/>
          </a:p>
        </p:txBody>
      </p:sp>
      <p:sp>
        <p:nvSpPr>
          <p:cNvPr id="80" name="Line 25"/>
          <p:cNvSpPr>
            <a:spLocks noChangeShapeType="1"/>
          </p:cNvSpPr>
          <p:nvPr/>
        </p:nvSpPr>
        <p:spPr bwMode="auto">
          <a:xfrm>
            <a:off x="2298702" y="2400300"/>
            <a:ext cx="11906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1627" tIns="40814" rIns="81627" bIns="40814"/>
          <a:lstStyle/>
          <a:p>
            <a:endParaRPr lang="en-US" sz="1600"/>
          </a:p>
        </p:txBody>
      </p:sp>
      <p:sp>
        <p:nvSpPr>
          <p:cNvPr id="81" name="Line 24"/>
          <p:cNvSpPr>
            <a:spLocks noChangeShapeType="1"/>
          </p:cNvSpPr>
          <p:nvPr/>
        </p:nvSpPr>
        <p:spPr bwMode="auto">
          <a:xfrm flipV="1">
            <a:off x="2298702" y="1479949"/>
            <a:ext cx="119062" cy="119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1627" tIns="40814" rIns="81627" bIns="40814"/>
          <a:lstStyle/>
          <a:p>
            <a:endParaRPr lang="en-US" sz="1600"/>
          </a:p>
        </p:txBody>
      </p:sp>
      <p:sp>
        <p:nvSpPr>
          <p:cNvPr id="82" name="Line 23"/>
          <p:cNvSpPr>
            <a:spLocks noChangeShapeType="1"/>
          </p:cNvSpPr>
          <p:nvPr/>
        </p:nvSpPr>
        <p:spPr bwMode="auto">
          <a:xfrm>
            <a:off x="1943101" y="2514601"/>
            <a:ext cx="474662" cy="119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1627" tIns="40814" rIns="81627" bIns="40814"/>
          <a:lstStyle/>
          <a:p>
            <a:endParaRPr lang="en-US" sz="1600"/>
          </a:p>
        </p:txBody>
      </p:sp>
      <p:sp>
        <p:nvSpPr>
          <p:cNvPr id="83" name="Line 22"/>
          <p:cNvSpPr>
            <a:spLocks noChangeShapeType="1"/>
          </p:cNvSpPr>
          <p:nvPr/>
        </p:nvSpPr>
        <p:spPr bwMode="auto">
          <a:xfrm flipV="1">
            <a:off x="1943100" y="1301354"/>
            <a:ext cx="0" cy="121324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1627" tIns="40814" rIns="81627" bIns="40814"/>
          <a:lstStyle/>
          <a:p>
            <a:endParaRPr lang="en-US" sz="1600"/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1943101" y="1301354"/>
            <a:ext cx="474662" cy="119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1627" tIns="40814" rIns="81627" bIns="40814"/>
          <a:lstStyle/>
          <a:p>
            <a:endParaRPr lang="en-US" sz="1600"/>
          </a:p>
        </p:txBody>
      </p:sp>
      <p:sp>
        <p:nvSpPr>
          <p:cNvPr id="85" name="Line 20"/>
          <p:cNvSpPr>
            <a:spLocks noChangeShapeType="1"/>
          </p:cNvSpPr>
          <p:nvPr/>
        </p:nvSpPr>
        <p:spPr bwMode="auto">
          <a:xfrm>
            <a:off x="1943101" y="1943101"/>
            <a:ext cx="474662" cy="119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1627" tIns="40814" rIns="81627" bIns="40814"/>
          <a:lstStyle/>
          <a:p>
            <a:endParaRPr lang="en-US" sz="1600"/>
          </a:p>
        </p:txBody>
      </p:sp>
      <p:sp>
        <p:nvSpPr>
          <p:cNvPr id="86" name="Line 19"/>
          <p:cNvSpPr>
            <a:spLocks noChangeShapeType="1"/>
          </p:cNvSpPr>
          <p:nvPr/>
        </p:nvSpPr>
        <p:spPr bwMode="auto">
          <a:xfrm>
            <a:off x="1824039" y="2057401"/>
            <a:ext cx="593725" cy="1191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 type="oval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1627" tIns="40814" rIns="81627" bIns="40814"/>
          <a:lstStyle/>
          <a:p>
            <a:endParaRPr lang="en-US" sz="1600"/>
          </a:p>
        </p:txBody>
      </p:sp>
      <p:sp>
        <p:nvSpPr>
          <p:cNvPr id="87" name="Line 18"/>
          <p:cNvSpPr>
            <a:spLocks noChangeShapeType="1"/>
          </p:cNvSpPr>
          <p:nvPr/>
        </p:nvSpPr>
        <p:spPr bwMode="auto">
          <a:xfrm>
            <a:off x="1824039" y="2341960"/>
            <a:ext cx="595313" cy="119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1627" tIns="40814" rIns="81627" bIns="40814"/>
          <a:lstStyle/>
          <a:p>
            <a:endParaRPr lang="en-US" sz="1600"/>
          </a:p>
        </p:txBody>
      </p:sp>
      <p:sp>
        <p:nvSpPr>
          <p:cNvPr id="88" name="Line 17"/>
          <p:cNvSpPr>
            <a:spLocks noChangeShapeType="1"/>
          </p:cNvSpPr>
          <p:nvPr/>
        </p:nvSpPr>
        <p:spPr bwMode="auto">
          <a:xfrm flipV="1">
            <a:off x="1824037" y="1569244"/>
            <a:ext cx="0" cy="773906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 type="none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1627" tIns="40814" rIns="81627" bIns="40814"/>
          <a:lstStyle/>
          <a:p>
            <a:endParaRPr lang="en-US" sz="1600"/>
          </a:p>
        </p:txBody>
      </p:sp>
      <p:sp>
        <p:nvSpPr>
          <p:cNvPr id="89" name="Text Box 9"/>
          <p:cNvSpPr txBox="1">
            <a:spLocks noChangeArrowheads="1"/>
          </p:cNvSpPr>
          <p:nvPr/>
        </p:nvSpPr>
        <p:spPr bwMode="auto">
          <a:xfrm>
            <a:off x="3276602" y="1314451"/>
            <a:ext cx="685799" cy="114300"/>
          </a:xfrm>
          <a:prstGeom prst="rect">
            <a:avLst/>
          </a:prstGeom>
          <a:noFill/>
          <a:ln>
            <a:noFill/>
          </a:ln>
          <a:extLst/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" b="1">
                <a:cs typeface="Times New Roman" pitchFamily="18" charset="0"/>
              </a:rPr>
              <a:t>FSM_OUT</a:t>
            </a:r>
            <a:endParaRPr lang="en-US" altLang="en-US" sz="1600"/>
          </a:p>
        </p:txBody>
      </p:sp>
      <p:sp>
        <p:nvSpPr>
          <p:cNvPr id="90" name="Text Box 8"/>
          <p:cNvSpPr txBox="1">
            <a:spLocks noChangeArrowheads="1"/>
          </p:cNvSpPr>
          <p:nvPr/>
        </p:nvSpPr>
        <p:spPr bwMode="auto">
          <a:xfrm>
            <a:off x="3309939" y="2571750"/>
            <a:ext cx="652462" cy="178594"/>
          </a:xfrm>
          <a:prstGeom prst="rect">
            <a:avLst/>
          </a:prstGeom>
          <a:noFill/>
          <a:ln>
            <a:noFill/>
          </a:ln>
          <a:extLst/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" b="1">
                <a:cs typeface="Times New Roman" pitchFamily="18" charset="0"/>
              </a:rPr>
              <a:t>FSM_S0</a:t>
            </a:r>
            <a:endParaRPr lang="en-US" altLang="en-US" sz="1600"/>
          </a:p>
        </p:txBody>
      </p:sp>
      <p:sp>
        <p:nvSpPr>
          <p:cNvPr id="91" name="Text Box 7"/>
          <p:cNvSpPr txBox="1">
            <a:spLocks noChangeArrowheads="1"/>
          </p:cNvSpPr>
          <p:nvPr/>
        </p:nvSpPr>
        <p:spPr bwMode="auto">
          <a:xfrm>
            <a:off x="3309939" y="3015854"/>
            <a:ext cx="652462" cy="178594"/>
          </a:xfrm>
          <a:prstGeom prst="rect">
            <a:avLst/>
          </a:prstGeom>
          <a:noFill/>
          <a:ln>
            <a:noFill/>
          </a:ln>
          <a:extLst/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" b="1">
                <a:cs typeface="Times New Roman" pitchFamily="18" charset="0"/>
              </a:rPr>
              <a:t>FSM_S1</a:t>
            </a:r>
            <a:endParaRPr lang="en-US" altLang="en-US" sz="1600"/>
          </a:p>
        </p:txBody>
      </p:sp>
      <p:cxnSp>
        <p:nvCxnSpPr>
          <p:cNvPr id="92" name="Straight Connector 91"/>
          <p:cNvCxnSpPr/>
          <p:nvPr/>
        </p:nvCxnSpPr>
        <p:spPr bwMode="auto">
          <a:xfrm>
            <a:off x="3241675" y="2015728"/>
            <a:ext cx="35639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Straight Connector 92"/>
          <p:cNvCxnSpPr/>
          <p:nvPr/>
        </p:nvCxnSpPr>
        <p:spPr bwMode="auto">
          <a:xfrm>
            <a:off x="1422004" y="3200400"/>
            <a:ext cx="1781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 Box 8"/>
          <p:cNvSpPr txBox="1">
            <a:spLocks noChangeArrowheads="1"/>
          </p:cNvSpPr>
          <p:nvPr/>
        </p:nvSpPr>
        <p:spPr bwMode="auto">
          <a:xfrm>
            <a:off x="3309939" y="1885950"/>
            <a:ext cx="652462" cy="178594"/>
          </a:xfrm>
          <a:prstGeom prst="rect">
            <a:avLst/>
          </a:prstGeom>
          <a:noFill/>
          <a:ln>
            <a:noFill/>
          </a:ln>
          <a:extLst/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" b="1">
                <a:cs typeface="Times New Roman" pitchFamily="18" charset="0"/>
              </a:rPr>
              <a:t>DS0</a:t>
            </a:r>
            <a:endParaRPr lang="en-US" altLang="en-US" sz="1600"/>
          </a:p>
        </p:txBody>
      </p:sp>
      <p:sp>
        <p:nvSpPr>
          <p:cNvPr id="95" name="Text Box 8"/>
          <p:cNvSpPr txBox="1">
            <a:spLocks noChangeArrowheads="1"/>
          </p:cNvSpPr>
          <p:nvPr/>
        </p:nvSpPr>
        <p:spPr bwMode="auto">
          <a:xfrm>
            <a:off x="3309939" y="2336007"/>
            <a:ext cx="652462" cy="178594"/>
          </a:xfrm>
          <a:prstGeom prst="rect">
            <a:avLst/>
          </a:prstGeom>
          <a:noFill/>
          <a:ln>
            <a:noFill/>
          </a:ln>
          <a:extLst/>
        </p:spPr>
        <p:txBody>
          <a:bodyPr lIns="81627" tIns="40814" rIns="81627" bIns="40814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" b="1">
                <a:cs typeface="Times New Roman" pitchFamily="18" charset="0"/>
              </a:rPr>
              <a:t>DS1</a:t>
            </a:r>
            <a:endParaRPr lang="en-US" altLang="en-US" sz="1600"/>
          </a:p>
        </p:txBody>
      </p:sp>
      <p:cxnSp>
        <p:nvCxnSpPr>
          <p:cNvPr id="96" name="Straight Connector 95"/>
          <p:cNvCxnSpPr/>
          <p:nvPr/>
        </p:nvCxnSpPr>
        <p:spPr bwMode="auto">
          <a:xfrm>
            <a:off x="3232547" y="2457450"/>
            <a:ext cx="35639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Connector 96"/>
          <p:cNvCxnSpPr/>
          <p:nvPr/>
        </p:nvCxnSpPr>
        <p:spPr bwMode="auto">
          <a:xfrm>
            <a:off x="1422004" y="2686050"/>
            <a:ext cx="17819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Text Box 43"/>
          <p:cNvSpPr txBox="1">
            <a:spLocks noChangeArrowheads="1"/>
          </p:cNvSpPr>
          <p:nvPr/>
        </p:nvSpPr>
        <p:spPr bwMode="auto">
          <a:xfrm>
            <a:off x="1585913" y="2637236"/>
            <a:ext cx="474663" cy="334565"/>
          </a:xfrm>
          <a:prstGeom prst="rect">
            <a:avLst/>
          </a:prstGeom>
          <a:solidFill>
            <a:srgbClr val="CC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t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800" b="1">
                <a:cs typeface="Times New Roman" pitchFamily="18" charset="0"/>
              </a:rPr>
              <a:t>D       Q</a:t>
            </a:r>
          </a:p>
          <a:p>
            <a:pPr algn="ctr"/>
            <a:r>
              <a:rPr lang="en-US" altLang="en-US" sz="800" b="1">
                <a:cs typeface="Times New Roman" pitchFamily="18" charset="0"/>
              </a:rPr>
              <a:t>S0</a:t>
            </a:r>
            <a:endParaRPr lang="en-US" altLang="en-US" sz="1600"/>
          </a:p>
        </p:txBody>
      </p:sp>
      <p:sp>
        <p:nvSpPr>
          <p:cNvPr id="99" name="Text Box 42"/>
          <p:cNvSpPr txBox="1">
            <a:spLocks noChangeArrowheads="1"/>
          </p:cNvSpPr>
          <p:nvPr/>
        </p:nvSpPr>
        <p:spPr bwMode="auto">
          <a:xfrm>
            <a:off x="1585913" y="3082530"/>
            <a:ext cx="474663" cy="346471"/>
          </a:xfrm>
          <a:prstGeom prst="rect">
            <a:avLst/>
          </a:prstGeom>
          <a:solidFill>
            <a:srgbClr val="CC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t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800" b="1">
                <a:cs typeface="Times New Roman" pitchFamily="18" charset="0"/>
              </a:rPr>
              <a:t>D       Q</a:t>
            </a:r>
          </a:p>
          <a:p>
            <a:pPr algn="ctr"/>
            <a:r>
              <a:rPr lang="en-US" altLang="en-US" sz="800" b="1">
                <a:cs typeface="Times New Roman" pitchFamily="18" charset="0"/>
              </a:rPr>
              <a:t>S1</a:t>
            </a:r>
            <a:endParaRPr lang="en-US" altLang="en-US" sz="1600"/>
          </a:p>
        </p:txBody>
      </p:sp>
      <p:grpSp>
        <p:nvGrpSpPr>
          <p:cNvPr id="15" name="Group 14"/>
          <p:cNvGrpSpPr/>
          <p:nvPr/>
        </p:nvGrpSpPr>
        <p:grpSpPr>
          <a:xfrm>
            <a:off x="1422004" y="2015728"/>
            <a:ext cx="2198063" cy="670322"/>
            <a:chOff x="1422004" y="2015728"/>
            <a:chExt cx="2198063" cy="67032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600450" y="2015728"/>
              <a:ext cx="0" cy="22145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422005" y="2237186"/>
              <a:ext cx="219806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422004" y="2237186"/>
              <a:ext cx="1" cy="4488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01"/>
          <p:cNvCxnSpPr/>
          <p:nvPr/>
        </p:nvCxnSpPr>
        <p:spPr>
          <a:xfrm>
            <a:off x="3603509" y="2452908"/>
            <a:ext cx="0" cy="557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1409628" y="3010627"/>
            <a:ext cx="219806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429245" y="3010627"/>
            <a:ext cx="0" cy="2016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81001" y="3936788"/>
            <a:ext cx="8307302" cy="554351"/>
          </a:xfrm>
          <a:prstGeom prst="rect">
            <a:avLst/>
          </a:prstGeom>
          <a:noFill/>
        </p:spPr>
        <p:txBody>
          <a:bodyPr wrap="square" lIns="61310" tIns="30654" rIns="61310" bIns="30654" rtlCol="0">
            <a:spAutoFit/>
          </a:bodyPr>
          <a:lstStyle/>
          <a:p>
            <a:pPr marL="229908" indent="-229908">
              <a:buFont typeface="Arial" panose="020B0604020202020204" pitchFamily="34" charset="0"/>
              <a:buChar char="•"/>
            </a:pPr>
            <a:r>
              <a:rPr lang="en-US" sz="1600" dirty="0"/>
              <a:t>FSM Created by writing Boolean equations of E0,E1, S0,S1</a:t>
            </a:r>
            <a:br>
              <a:rPr lang="en-US" sz="1600" dirty="0"/>
            </a:br>
            <a:r>
              <a:rPr lang="en-US" sz="1600" dirty="0"/>
              <a:t>i.e. S0 = E0 | (S0 &amp; !E1)</a:t>
            </a:r>
          </a:p>
        </p:txBody>
      </p:sp>
    </p:spTree>
    <p:extLst>
      <p:ext uri="{BB962C8B-B14F-4D97-AF65-F5344CB8AC3E}">
        <p14:creationId xmlns:p14="http://schemas.microsoft.com/office/powerpoint/2010/main" val="2931146538"/>
      </p:ext>
    </p:extLst>
  </p:cSld>
  <p:clrMapOvr>
    <a:masterClrMapping/>
  </p:clrMapOvr>
</p:sld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_Selective_Disclosure_PowerPoint_16x9-v7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DE0000"/>
    </a:dk2>
    <a:lt2>
      <a:srgbClr val="808080"/>
    </a:lt2>
    <a:accent1>
      <a:srgbClr val="DE0000"/>
    </a:accent1>
    <a:accent2>
      <a:srgbClr val="A4A4A4"/>
    </a:accent2>
    <a:accent3>
      <a:srgbClr val="117788"/>
    </a:accent3>
    <a:accent4>
      <a:srgbClr val="404040"/>
    </a:accent4>
    <a:accent5>
      <a:srgbClr val="4ABED4"/>
    </a:accent5>
    <a:accent6>
      <a:srgbClr val="7F7F7F"/>
    </a:accent6>
    <a:hlink>
      <a:srgbClr val="DE0000"/>
    </a:hlink>
    <a:folHlink>
      <a:srgbClr val="AAAAA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8233</TotalTime>
  <Words>4634</Words>
  <Application>Microsoft Office PowerPoint</Application>
  <PresentationFormat>On-screen Show (16:9)</PresentationFormat>
  <Paragraphs>900</Paragraphs>
  <Slides>40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Times New Roman</vt:lpstr>
      <vt:lpstr>Wingdings</vt:lpstr>
      <vt:lpstr>FinalPowerpoint</vt:lpstr>
      <vt:lpstr>TI_Selective_Disclosure_PowerPoint_16x9-v7</vt:lpstr>
      <vt:lpstr>2_FinalPowerpoint</vt:lpstr>
      <vt:lpstr>Visio</vt:lpstr>
      <vt:lpstr>Configurable Logic Block (CLB)  Architecture, Configuration Tool Training</vt:lpstr>
      <vt:lpstr>CLB Overview</vt:lpstr>
      <vt:lpstr>What is CLB?</vt:lpstr>
      <vt:lpstr>Target Applications</vt:lpstr>
      <vt:lpstr>CLB Architecture</vt:lpstr>
      <vt:lpstr>CLB System Architecture</vt:lpstr>
      <vt:lpstr>CLB Structure</vt:lpstr>
      <vt:lpstr>4-input LUT (LUT4)</vt:lpstr>
      <vt:lpstr>FSM</vt:lpstr>
      <vt:lpstr>FSM</vt:lpstr>
      <vt:lpstr>FSM</vt:lpstr>
      <vt:lpstr>Programming the FSM</vt:lpstr>
      <vt:lpstr>Counter Block</vt:lpstr>
      <vt:lpstr>Counter Block</vt:lpstr>
      <vt:lpstr>Counter Operating Modes</vt:lpstr>
      <vt:lpstr>HLC Architecture (High-Level-Controller)</vt:lpstr>
      <vt:lpstr>HLC (High Level Controller)</vt:lpstr>
      <vt:lpstr>Instruction Details</vt:lpstr>
      <vt:lpstr>HLC Event Selection</vt:lpstr>
      <vt:lpstr>Static Switch block </vt:lpstr>
      <vt:lpstr>PowerPoint Presentation</vt:lpstr>
      <vt:lpstr>CLB Connectivity</vt:lpstr>
      <vt:lpstr>CLB Connections</vt:lpstr>
      <vt:lpstr>PowerPoint Presentation</vt:lpstr>
      <vt:lpstr>CLB Output Connections</vt:lpstr>
      <vt:lpstr>CLB Xbar Connections</vt:lpstr>
      <vt:lpstr>PowerPoint Presentation</vt:lpstr>
      <vt:lpstr>PowerPoint Presentation</vt:lpstr>
      <vt:lpstr>SysConfig Based CLB Tool</vt:lpstr>
      <vt:lpstr>CLB Tool Architecture</vt:lpstr>
      <vt:lpstr>CLB Tool Components</vt:lpstr>
      <vt:lpstr>Top-level TILE addition/deletion</vt:lpstr>
      <vt:lpstr>Configuration View - LUT</vt:lpstr>
      <vt:lpstr>Configuration View - FSM</vt:lpstr>
      <vt:lpstr>Configuration View - COUNTER</vt:lpstr>
      <vt:lpstr>Configuration View – HLC</vt:lpstr>
      <vt:lpstr>Configuration View – Boundary Inputs For Simulation Only</vt:lpstr>
      <vt:lpstr>Configuration View – Boundary Inputs For Simulation Only</vt:lpstr>
      <vt:lpstr>Generated Files</vt:lpstr>
      <vt:lpstr>Simulation Output (vcd)</vt:lpstr>
    </vt:vector>
  </TitlesOfParts>
  <Company>Texas Instruments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Brollo, Clementina</dc:creator>
  <cp:lastModifiedBy>Huang, Wayne</cp:lastModifiedBy>
  <cp:revision>991</cp:revision>
  <cp:lastPrinted>2017-10-13T14:38:57Z</cp:lastPrinted>
  <dcterms:created xsi:type="dcterms:W3CDTF">2007-12-19T20:51:45Z</dcterms:created>
  <dcterms:modified xsi:type="dcterms:W3CDTF">2021-07-26T10:44:13Z</dcterms:modified>
</cp:coreProperties>
</file>