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70" r:id="rId3"/>
    <p:sldId id="258" r:id="rId4"/>
    <p:sldId id="265" r:id="rId5"/>
    <p:sldId id="260" r:id="rId6"/>
    <p:sldId id="264" r:id="rId7"/>
    <p:sldId id="273" r:id="rId8"/>
    <p:sldId id="268" r:id="rId9"/>
    <p:sldId id="266" r:id="rId10"/>
    <p:sldId id="267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  <p:sldId id="272" r:id="rId24"/>
    <p:sldId id="262" r:id="rId25"/>
    <p:sldId id="263" r:id="rId26"/>
    <p:sldId id="26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CCFF"/>
    <a:srgbClr val="CCCCFF"/>
    <a:srgbClr val="99FF99"/>
    <a:srgbClr val="CCFFCC"/>
    <a:srgbClr val="E2EFDA"/>
    <a:srgbClr val="FFF2CC"/>
    <a:srgbClr val="B4C6E7"/>
    <a:srgbClr val="CCCC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9" autoAdjust="0"/>
    <p:restoredTop sz="92970" autoAdjust="0"/>
  </p:normalViewPr>
  <p:slideViewPr>
    <p:cSldViewPr>
      <p:cViewPr>
        <p:scale>
          <a:sx n="66" d="100"/>
          <a:sy n="66" d="100"/>
        </p:scale>
        <p:origin x="1168" y="3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D2669-4106-44D8-AD8C-38CA928EE730}" type="datetimeFigureOut">
              <a:rPr lang="en-SG" smtClean="0"/>
              <a:t>2/1/2020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AD986-D4F7-4203-A27B-C2E1C419CB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55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D986-D4F7-4203-A27B-C2E1C419CBE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44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D986-D4F7-4203-A27B-C2E1C419CBE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4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AD986-D4F7-4203-A27B-C2E1C419CBE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102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24013" y="2205042"/>
            <a:ext cx="7269162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28185" y="4941168"/>
            <a:ext cx="2584029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6722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538" y="836712"/>
            <a:ext cx="8497639" cy="5184677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A3ADED9D-00C1-4056-9CDE-5DA42AC7AB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8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6925" y="836712"/>
            <a:ext cx="1817688" cy="518467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529" y="836712"/>
            <a:ext cx="6670997" cy="5184676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0E362C70-5D08-4D25-830F-D5E57BFAAB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546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1" y="836712"/>
            <a:ext cx="7920879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6310D1BB-2247-4FFB-B9B7-4B33133C08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061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721" y="4406904"/>
            <a:ext cx="6442993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51721" y="2906713"/>
            <a:ext cx="644299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C2483C44-4535-4B67-BCA1-D742D72AED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77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552" y="836712"/>
            <a:ext cx="3956298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150" y="836712"/>
            <a:ext cx="3956298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D43D26D8-A4B7-4FF7-9F53-B56366D3C1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80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554" y="782166"/>
            <a:ext cx="39432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9554" y="1421928"/>
            <a:ext cx="3943299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61151" y="782166"/>
            <a:ext cx="39432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1151" y="1421928"/>
            <a:ext cx="3943299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2FEFF652-A4D3-413B-8477-88F38FB974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453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71A32D7A-0BC5-4E6E-8A55-7EA13F5D21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47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79888A8D-686D-451A-90D9-37FBF9E86A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1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2648273" cy="1152128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9872" y="836713"/>
            <a:ext cx="5112568" cy="514543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1560" y="2060852"/>
            <a:ext cx="2648273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9B2837E5-63D1-4929-A35B-F0F6F73167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19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2" y="4656584"/>
            <a:ext cx="6552728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31640" y="836714"/>
            <a:ext cx="656652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31642" y="5223322"/>
            <a:ext cx="6552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charset="0"/>
              </a:defRPr>
            </a:lvl1pPr>
          </a:lstStyle>
          <a:p>
            <a:pPr>
              <a:defRPr/>
            </a:pPr>
            <a:fld id="{D114EBE1-70A1-437F-8B21-020024F609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04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836613"/>
            <a:ext cx="79216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454775"/>
            <a:ext cx="11255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FFFFFF"/>
                </a:solidFill>
                <a:latin typeface="Arial"/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84556D-0819-41D1-855B-4EFEC349CDFE}" type="slidenum">
              <a:rPr kumimoji="1"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/>
          </a:p>
        </p:txBody>
      </p:sp>
      <p:sp>
        <p:nvSpPr>
          <p:cNvPr id="2" name="MSIPCMContentMarking" descr="{&quot;HashCode&quot;:718302964,&quot;Placement&quot;:&quot;Header&quot;}">
            <a:extLst>
              <a:ext uri="{FF2B5EF4-FFF2-40B4-BE49-F238E27FC236}">
                <a16:creationId xmlns:a16="http://schemas.microsoft.com/office/drawing/2014/main" id="{AE0F80E3-1D6A-4307-B0D3-26033410FA00}"/>
              </a:ext>
            </a:extLst>
          </p:cNvPr>
          <p:cNvSpPr txBox="1"/>
          <p:nvPr userDrawn="1"/>
        </p:nvSpPr>
        <p:spPr>
          <a:xfrm>
            <a:off x="0" y="0"/>
            <a:ext cx="925890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400">
                <a:solidFill>
                  <a:srgbClr val="000000"/>
                </a:solidFill>
                <a:latin typeface="Calibri" panose="020F0502020204030204" pitchFamily="34" charset="0"/>
              </a:rPr>
              <a:t>LITE-ON </a:t>
            </a:r>
          </a:p>
        </p:txBody>
      </p:sp>
      <p:sp>
        <p:nvSpPr>
          <p:cNvPr id="3" name="MSIPCMContentMarking" descr="{&quot;HashCode&quot;:598257548,&quot;Placement&quot;:&quot;Footer&quot;}">
            <a:extLst>
              <a:ext uri="{FF2B5EF4-FFF2-40B4-BE49-F238E27FC236}">
                <a16:creationId xmlns:a16="http://schemas.microsoft.com/office/drawing/2014/main" id="{0BB41A2C-49A8-4CD9-A3F8-D1874F586BB3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ja-JP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  <a:endParaRPr lang="en-SG" sz="1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70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5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defRPr kumimoji="1" sz="1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8"/>
          <p:cNvSpPr>
            <a:spLocks noGrp="1"/>
          </p:cNvSpPr>
          <p:nvPr>
            <p:ph type="ctrTitle"/>
          </p:nvPr>
        </p:nvSpPr>
        <p:spPr>
          <a:xfrm>
            <a:off x="1006475" y="1844824"/>
            <a:ext cx="8137525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SG" altLang="zh-TW" sz="4400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  <a:t>30KW DC Charger FW Implementation </a:t>
            </a:r>
            <a:br>
              <a:rPr lang="en-SG" altLang="zh-TW" sz="3600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</a:br>
            <a:br>
              <a:rPr lang="en-SG" altLang="zh-TW" sz="4400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</a:br>
            <a:r>
              <a:rPr lang="en-SG" altLang="zh-TW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  <a:t>CES SG Understanding </a:t>
            </a:r>
            <a:br>
              <a:rPr lang="en-SG" altLang="zh-TW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</a:br>
            <a:r>
              <a:rPr lang="en-SG" altLang="zh-TW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  <a:t>&amp; Queries for Clarification/Support</a:t>
            </a:r>
            <a:br>
              <a:rPr lang="en-SG" altLang="zh-TW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</a:br>
            <a:r>
              <a:rPr lang="en-SG" altLang="zh-TW" sz="1600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  <a:t>16</a:t>
            </a:r>
            <a:r>
              <a:rPr lang="en-SG" altLang="zh-TW" sz="1600" kern="1200" baseline="300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  <a:t>th</a:t>
            </a:r>
            <a:r>
              <a:rPr lang="en-SG" altLang="zh-TW" sz="1600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  <a:t> Oct 2019</a:t>
            </a:r>
            <a:endParaRPr lang="zh-TW" altLang="en-US" sz="6000" kern="1200" dirty="0">
              <a:solidFill>
                <a:srgbClr val="FFFFFF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40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Primary MCU – Peripheral Config. &amp; Logics</a:t>
            </a:r>
            <a:endParaRPr lang="en-SG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DA2DB-3609-4618-A6BE-D3028074F5F5}"/>
              </a:ext>
            </a:extLst>
          </p:cNvPr>
          <p:cNvSpPr txBox="1"/>
          <p:nvPr/>
        </p:nvSpPr>
        <p:spPr>
          <a:xfrm>
            <a:off x="179388" y="613375"/>
            <a:ext cx="87849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6"/>
            </a:pPr>
            <a:r>
              <a:rPr lang="en-US" b="1" u="sng" dirty="0"/>
              <a:t>PWM Outputs: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DRAH, DRBH, DRCH, DRAL, DRBL, DRCL : (Closed Loop Control)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Config – 	6 Independent PWM Channels from 3 Pairs of PWM</a:t>
            </a:r>
          </a:p>
          <a:p>
            <a:pPr lvl="1"/>
            <a:r>
              <a:rPr lang="en-US" sz="1400" dirty="0"/>
              <a:t>		to Control Interleaved Vienna Rectifier (3 PWM’s for each Vienna rectifier)</a:t>
            </a:r>
          </a:p>
          <a:p>
            <a:pPr lvl="1"/>
            <a:r>
              <a:rPr lang="en-US" sz="1400" dirty="0"/>
              <a:t>	Frequency -  30khz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>
                <a:solidFill>
                  <a:schemeClr val="tx2"/>
                </a:solidFill>
              </a:rPr>
              <a:t>Control algorithm - Space Vector PWM (SVPWM) 	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		             **To be defined/studied for understanding and implementation.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>
                <a:solidFill>
                  <a:schemeClr val="tx2"/>
                </a:solidFill>
              </a:rPr>
              <a:t>Compensator Type – Normal PI</a:t>
            </a:r>
            <a:r>
              <a:rPr lang="en-US" sz="1400" dirty="0"/>
              <a:t>	</a:t>
            </a:r>
          </a:p>
          <a:p>
            <a:pPr lvl="1"/>
            <a:r>
              <a:rPr lang="en-US" sz="1400" dirty="0"/>
              <a:t>	Protections (PWM Trip Zone) – 	I/P Current OCP @ 160Apk (Trip Cycle by Cycle )</a:t>
            </a:r>
          </a:p>
          <a:p>
            <a:pPr lvl="1"/>
            <a:r>
              <a:rPr lang="en-US" sz="1400" dirty="0"/>
              <a:t>				PFC_VOUT OVP @ 890V (</a:t>
            </a:r>
            <a:r>
              <a:rPr lang="en-US" sz="1400" dirty="0">
                <a:solidFill>
                  <a:schemeClr val="tx2"/>
                </a:solidFill>
              </a:rPr>
              <a:t>Trip and Latch , Recover once 				recovery threshold reached ??)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5E65E-5015-4D20-ABD5-B7BF062E4239}"/>
              </a:ext>
            </a:extLst>
          </p:cNvPr>
          <p:cNvSpPr txBox="1"/>
          <p:nvPr/>
        </p:nvSpPr>
        <p:spPr>
          <a:xfrm>
            <a:off x="149092" y="3140968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7"/>
            </a:pPr>
            <a:r>
              <a:rPr lang="en-US" b="1" u="sng" dirty="0"/>
              <a:t>Interrupts: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ADC Interrupt – 	30KHz, High Priority, For Main Control Loop </a:t>
            </a:r>
            <a:r>
              <a:rPr lang="en-US" dirty="0">
                <a:solidFill>
                  <a:srgbClr val="FF0000"/>
                </a:solidFill>
              </a:rPr>
              <a:t>		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PWM Trip Zone Interrupt – High Priority.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ECAP Interrupt – (Reserved) Medium Priority, to detect &amp; Process Voltage Zero Crossing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UART RX and TX Interrupts – Medium Priority , Minimal execution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Other Timer Interrupt – 100uS (for Main Task Handler), Low Priority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I2C Master Interrupt – Low priority, called only during startup, Loading 				     EEPROM data and during saving calibration data.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1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" name="標題 8">
            <a:extLst>
              <a:ext uri="{FF2B5EF4-FFF2-40B4-BE49-F238E27FC236}">
                <a16:creationId xmlns:a16="http://schemas.microsoft.com/office/drawing/2014/main" id="{4070F8E5-A66B-4691-9885-BDC4706FE3DF}"/>
              </a:ext>
            </a:extLst>
          </p:cNvPr>
          <p:cNvSpPr txBox="1">
            <a:spLocks/>
          </p:cNvSpPr>
          <p:nvPr/>
        </p:nvSpPr>
        <p:spPr>
          <a:xfrm>
            <a:off x="413792" y="2420888"/>
            <a:ext cx="8316416" cy="13051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SG" altLang="zh-TW" sz="4000" b="0" kern="12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Understanding on Secondary MCU </a:t>
            </a:r>
          </a:p>
          <a:p>
            <a:pPr algn="ctr" eaLnBrk="1" hangingPunct="1">
              <a:defRPr/>
            </a:pPr>
            <a:r>
              <a:rPr lang="en-SG" altLang="zh-TW" sz="4000" b="0" kern="12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FW Implementation</a:t>
            </a:r>
            <a:endParaRPr lang="zh-TW" altLang="en-US" sz="4000" kern="1200" dirty="0">
              <a:solidFill>
                <a:srgbClr val="FFFFFF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08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Straight Connector 562">
            <a:extLst>
              <a:ext uri="{FF2B5EF4-FFF2-40B4-BE49-F238E27FC236}">
                <a16:creationId xmlns:a16="http://schemas.microsoft.com/office/drawing/2014/main" id="{0F0761EE-50E6-4486-8FB8-11CB3E8E745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661561" y="2825038"/>
            <a:ext cx="1322446" cy="1035835"/>
          </a:xfrm>
          <a:prstGeom prst="bentConnector3">
            <a:avLst>
              <a:gd name="adj1" fmla="val 99698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" name="Straight Connector 562">
            <a:extLst>
              <a:ext uri="{FF2B5EF4-FFF2-40B4-BE49-F238E27FC236}">
                <a16:creationId xmlns:a16="http://schemas.microsoft.com/office/drawing/2014/main" id="{430D2747-977F-4E6C-8FE4-28D8C382633F}"/>
              </a:ext>
            </a:extLst>
          </p:cNvPr>
          <p:cNvCxnSpPr>
            <a:cxnSpLocks/>
            <a:endCxn id="660" idx="3"/>
          </p:cNvCxnSpPr>
          <p:nvPr/>
        </p:nvCxnSpPr>
        <p:spPr bwMode="auto">
          <a:xfrm rot="5400000">
            <a:off x="5569223" y="2907350"/>
            <a:ext cx="1093691" cy="640178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9" name="Connector: Elbow 465">
            <a:extLst>
              <a:ext uri="{FF2B5EF4-FFF2-40B4-BE49-F238E27FC236}">
                <a16:creationId xmlns:a16="http://schemas.microsoft.com/office/drawing/2014/main" id="{E5C325CD-78B2-4CDC-9335-15EC3B7C8A99}"/>
              </a:ext>
            </a:extLst>
          </p:cNvPr>
          <p:cNvCxnSpPr>
            <a:cxnSpLocks/>
            <a:endCxn id="516" idx="1"/>
          </p:cNvCxnSpPr>
          <p:nvPr/>
        </p:nvCxnSpPr>
        <p:spPr bwMode="auto">
          <a:xfrm rot="16200000" flipH="1">
            <a:off x="3938509" y="5233844"/>
            <a:ext cx="469958" cy="30482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" name="Connector: Elbow 465">
            <a:extLst>
              <a:ext uri="{FF2B5EF4-FFF2-40B4-BE49-F238E27FC236}">
                <a16:creationId xmlns:a16="http://schemas.microsoft.com/office/drawing/2014/main" id="{6D10024B-80C7-402A-A803-F31B4044EC6C}"/>
              </a:ext>
            </a:extLst>
          </p:cNvPr>
          <p:cNvCxnSpPr/>
          <p:nvPr/>
        </p:nvCxnSpPr>
        <p:spPr bwMode="auto">
          <a:xfrm>
            <a:off x="6024133" y="1041307"/>
            <a:ext cx="0" cy="15625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" name="Picture 152">
            <a:extLst>
              <a:ext uri="{FF2B5EF4-FFF2-40B4-BE49-F238E27FC236}">
                <a16:creationId xmlns:a16="http://schemas.microsoft.com/office/drawing/2014/main" id="{3F85EC65-F80B-4EB5-AC07-DD2F385D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34" y="1065327"/>
            <a:ext cx="442249" cy="26117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23D0422D-9407-46E7-96E1-D5DB7BAC8358}"/>
              </a:ext>
            </a:extLst>
          </p:cNvPr>
          <p:cNvSpPr txBox="1">
            <a:spLocks/>
          </p:cNvSpPr>
          <p:nvPr/>
        </p:nvSpPr>
        <p:spPr>
          <a:xfrm>
            <a:off x="899592" y="106596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- Control Block Diagram </a:t>
            </a:r>
            <a:endParaRPr lang="en-SG" kern="0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2830C5A8-6E56-477C-B026-1734D53DEAB7}"/>
              </a:ext>
            </a:extLst>
          </p:cNvPr>
          <p:cNvGrpSpPr/>
          <p:nvPr/>
        </p:nvGrpSpPr>
        <p:grpSpPr>
          <a:xfrm>
            <a:off x="101699" y="5282189"/>
            <a:ext cx="1558950" cy="828104"/>
            <a:chOff x="95487" y="5449513"/>
            <a:chExt cx="1558950" cy="828104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71DABCCA-7060-4EED-9BC6-23EA98D60962}"/>
                </a:ext>
              </a:extLst>
            </p:cNvPr>
            <p:cNvGrpSpPr/>
            <p:nvPr/>
          </p:nvGrpSpPr>
          <p:grpSpPr>
            <a:xfrm>
              <a:off x="95487" y="5449513"/>
              <a:ext cx="796184" cy="828104"/>
              <a:chOff x="56201" y="5271642"/>
              <a:chExt cx="796184" cy="828104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A5559271-BB9C-49A2-91DA-FCAC5A60CDB4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CE1D3238-D579-4086-940D-54DC4AEB0EF2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PWM Output</a:t>
                </a:r>
                <a:endParaRPr lang="en-SG" sz="600" dirty="0"/>
              </a:p>
            </p:txBody>
          </p: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0425A6EC-CDC2-4538-935B-F99C5EDDD292}"/>
                  </a:ext>
                </a:extLst>
              </p:cNvPr>
              <p:cNvCxnSpPr/>
              <p:nvPr/>
            </p:nvCxnSpPr>
            <p:spPr bwMode="auto">
              <a:xfrm>
                <a:off x="56201" y="6007413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F5B1B6CC-2D5B-44D4-BBA8-AD6CD1988239}"/>
                  </a:ext>
                </a:extLst>
              </p:cNvPr>
              <p:cNvSpPr txBox="1"/>
              <p:nvPr/>
            </p:nvSpPr>
            <p:spPr>
              <a:xfrm>
                <a:off x="206322" y="5915080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TZ Input</a:t>
                </a:r>
                <a:endParaRPr lang="en-SG" sz="600" dirty="0"/>
              </a:p>
            </p:txBody>
          </p: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F4BED2DE-FEA4-420A-AD15-3F3DFEDA4572}"/>
                </a:ext>
              </a:extLst>
            </p:cNvPr>
            <p:cNvGrpSpPr/>
            <p:nvPr/>
          </p:nvGrpSpPr>
          <p:grpSpPr>
            <a:xfrm>
              <a:off x="95487" y="5582640"/>
              <a:ext cx="796184" cy="184666"/>
              <a:chOff x="56201" y="5271642"/>
              <a:chExt cx="796184" cy="184666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A8F2FD0-90E7-4F36-AEB2-C94430EE5C34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77EC66E5-ABA5-4972-8FC6-18315ED14AC8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Analog Input</a:t>
                </a:r>
                <a:endParaRPr lang="en-SG" sz="600" dirty="0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BD51EF8-04F3-4DF3-90B0-682EDAF289E9}"/>
                </a:ext>
              </a:extLst>
            </p:cNvPr>
            <p:cNvGrpSpPr/>
            <p:nvPr/>
          </p:nvGrpSpPr>
          <p:grpSpPr>
            <a:xfrm>
              <a:off x="95487" y="5715767"/>
              <a:ext cx="796184" cy="184666"/>
              <a:chOff x="56201" y="5271642"/>
              <a:chExt cx="796184" cy="184666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5E5FEB37-3746-4BCE-B693-637CC1117578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9227B22B-E389-4C4D-B11A-27627E1F56BA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Digital Input</a:t>
                </a:r>
                <a:endParaRPr lang="en-SG" sz="600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FB216A6E-C1DE-4F96-9C60-AD2859E7B2A3}"/>
                </a:ext>
              </a:extLst>
            </p:cNvPr>
            <p:cNvGrpSpPr/>
            <p:nvPr/>
          </p:nvGrpSpPr>
          <p:grpSpPr>
            <a:xfrm>
              <a:off x="95487" y="5848894"/>
              <a:ext cx="845067" cy="184666"/>
              <a:chOff x="56201" y="5271642"/>
              <a:chExt cx="845067" cy="184666"/>
            </a:xfrm>
          </p:grpSpPr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23518BB0-FE16-441C-B053-D85BDA5626E8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339B9E97-44AD-454B-9B90-DFFCC4364E2C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9494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Digital Output</a:t>
                </a:r>
                <a:endParaRPr lang="en-SG" sz="600" dirty="0"/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078475DA-8517-47D5-B2DA-CDF1B433E44F}"/>
                </a:ext>
              </a:extLst>
            </p:cNvPr>
            <p:cNvGrpSpPr/>
            <p:nvPr/>
          </p:nvGrpSpPr>
          <p:grpSpPr>
            <a:xfrm>
              <a:off x="95487" y="5982021"/>
              <a:ext cx="1558950" cy="184666"/>
              <a:chOff x="56201" y="5271642"/>
              <a:chExt cx="1558950" cy="184666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15CC1E1-FE69-4CE0-8B0F-47D9045661D8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2B5ACF65-1353-4FFE-9C68-D64CC933B428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140882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COM (I2C/UART/SPI/CAN)</a:t>
                </a:r>
                <a:endParaRPr lang="en-SG" sz="600" dirty="0"/>
              </a:p>
            </p:txBody>
          </p: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9A2070D-7FF4-4EA5-894F-5F6051A9B0B0}"/>
              </a:ext>
            </a:extLst>
          </p:cNvPr>
          <p:cNvSpPr txBox="1"/>
          <p:nvPr/>
        </p:nvSpPr>
        <p:spPr>
          <a:xfrm>
            <a:off x="2346340" y="687805"/>
            <a:ext cx="85750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LLC 1 &amp; LLC 2</a:t>
            </a:r>
            <a:endParaRPr lang="en-SG" sz="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2A3CBD-79C8-464D-B0E3-82E0F9BE5F4A}"/>
              </a:ext>
            </a:extLst>
          </p:cNvPr>
          <p:cNvGrpSpPr/>
          <p:nvPr/>
        </p:nvGrpSpPr>
        <p:grpSpPr>
          <a:xfrm>
            <a:off x="2416567" y="840195"/>
            <a:ext cx="715273" cy="716597"/>
            <a:chOff x="2416567" y="840195"/>
            <a:chExt cx="715273" cy="716597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F2A9708-EDEE-4362-9BFF-BC1C0D7653B5}"/>
                </a:ext>
              </a:extLst>
            </p:cNvPr>
            <p:cNvSpPr/>
            <p:nvPr/>
          </p:nvSpPr>
          <p:spPr bwMode="auto">
            <a:xfrm>
              <a:off x="2416567" y="840195"/>
              <a:ext cx="715273" cy="7165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A3C859A-427E-49FE-AEBF-8E3231588E27}"/>
                </a:ext>
              </a:extLst>
            </p:cNvPr>
            <p:cNvSpPr/>
            <p:nvPr/>
          </p:nvSpPr>
          <p:spPr bwMode="auto">
            <a:xfrm>
              <a:off x="2469212" y="872472"/>
              <a:ext cx="609982" cy="296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LLC1</a:t>
              </a: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209D7B-AC48-433C-A047-540A3174DC99}"/>
                </a:ext>
              </a:extLst>
            </p:cNvPr>
            <p:cNvSpPr/>
            <p:nvPr/>
          </p:nvSpPr>
          <p:spPr bwMode="auto">
            <a:xfrm>
              <a:off x="2469212" y="1224429"/>
              <a:ext cx="609982" cy="296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LLC2</a:t>
              </a: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9FFF199-7D30-4BD4-BD69-453FE6451D66}"/>
              </a:ext>
            </a:extLst>
          </p:cNvPr>
          <p:cNvGrpSpPr/>
          <p:nvPr/>
        </p:nvGrpSpPr>
        <p:grpSpPr>
          <a:xfrm>
            <a:off x="3203847" y="1753689"/>
            <a:ext cx="715273" cy="716597"/>
            <a:chOff x="2416567" y="840195"/>
            <a:chExt cx="715273" cy="716597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507B71-10A1-4FE1-A7DE-2F1BF6481FFE}"/>
                </a:ext>
              </a:extLst>
            </p:cNvPr>
            <p:cNvSpPr/>
            <p:nvPr/>
          </p:nvSpPr>
          <p:spPr bwMode="auto">
            <a:xfrm>
              <a:off x="2416567" y="840195"/>
              <a:ext cx="715273" cy="7165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8B67466-DA6E-4766-8CE0-87DB8E61F173}"/>
                </a:ext>
              </a:extLst>
            </p:cNvPr>
            <p:cNvSpPr/>
            <p:nvPr/>
          </p:nvSpPr>
          <p:spPr bwMode="auto">
            <a:xfrm>
              <a:off x="2469212" y="872472"/>
              <a:ext cx="609982" cy="296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LLC3</a:t>
              </a: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0EEA21B-F330-4552-89E5-D90B4941B182}"/>
                </a:ext>
              </a:extLst>
            </p:cNvPr>
            <p:cNvSpPr/>
            <p:nvPr/>
          </p:nvSpPr>
          <p:spPr bwMode="auto">
            <a:xfrm>
              <a:off x="2469212" y="1224429"/>
              <a:ext cx="609982" cy="296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LLC4</a:t>
              </a: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0712AA3-AEF5-43CB-9424-F4699D476695}"/>
              </a:ext>
            </a:extLst>
          </p:cNvPr>
          <p:cNvCxnSpPr/>
          <p:nvPr/>
        </p:nvCxnSpPr>
        <p:spPr bwMode="auto">
          <a:xfrm flipV="1">
            <a:off x="1974010" y="980728"/>
            <a:ext cx="436543" cy="59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DD85AD7-3D0A-4B65-B63A-694F0CCE7F21}"/>
              </a:ext>
            </a:extLst>
          </p:cNvPr>
          <p:cNvCxnSpPr>
            <a:cxnSpLocks/>
          </p:cNvCxnSpPr>
          <p:nvPr/>
        </p:nvCxnSpPr>
        <p:spPr bwMode="auto">
          <a:xfrm flipV="1">
            <a:off x="1910573" y="2338385"/>
            <a:ext cx="1368151" cy="112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Connector 120">
            <a:extLst>
              <a:ext uri="{FF2B5EF4-FFF2-40B4-BE49-F238E27FC236}">
                <a16:creationId xmlns:a16="http://schemas.microsoft.com/office/drawing/2014/main" id="{D0CD35DB-ECE0-4279-9940-741A2223283F}"/>
              </a:ext>
            </a:extLst>
          </p:cNvPr>
          <p:cNvCxnSpPr>
            <a:cxnSpLocks/>
          </p:cNvCxnSpPr>
          <p:nvPr/>
        </p:nvCxnSpPr>
        <p:spPr bwMode="auto">
          <a:xfrm>
            <a:off x="1974010" y="986668"/>
            <a:ext cx="1229837" cy="877788"/>
          </a:xfrm>
          <a:prstGeom prst="bentConnector3">
            <a:avLst>
              <a:gd name="adj1" fmla="val 17988"/>
            </a:avLst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7A3564B8-E0DF-42E0-B119-9BEB0B51EB71}"/>
              </a:ext>
            </a:extLst>
          </p:cNvPr>
          <p:cNvSpPr/>
          <p:nvPr/>
        </p:nvSpPr>
        <p:spPr bwMode="auto">
          <a:xfrm>
            <a:off x="2172876" y="959469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31" name="Straight Connector 120">
            <a:extLst>
              <a:ext uri="{FF2B5EF4-FFF2-40B4-BE49-F238E27FC236}">
                <a16:creationId xmlns:a16="http://schemas.microsoft.com/office/drawing/2014/main" id="{AFBB4974-DF24-494E-8E30-68B09AB898A1}"/>
              </a:ext>
            </a:extLst>
          </p:cNvPr>
          <p:cNvCxnSpPr>
            <a:cxnSpLocks/>
            <a:stCxn id="243" idx="0"/>
          </p:cNvCxnSpPr>
          <p:nvPr/>
        </p:nvCxnSpPr>
        <p:spPr bwMode="auto">
          <a:xfrm rot="5400000" flipH="1" flipV="1">
            <a:off x="1863186" y="1773835"/>
            <a:ext cx="959722" cy="137427"/>
          </a:xfrm>
          <a:prstGeom prst="bentConnector3">
            <a:avLst>
              <a:gd name="adj1" fmla="val 98962"/>
            </a:avLst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318C532C-6F78-46E6-BA92-0F81161BB0B7}"/>
              </a:ext>
            </a:extLst>
          </p:cNvPr>
          <p:cNvSpPr/>
          <p:nvPr/>
        </p:nvSpPr>
        <p:spPr bwMode="auto">
          <a:xfrm>
            <a:off x="2251474" y="2322409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46B78DD-367E-492F-A072-FAF1391D6C59}"/>
              </a:ext>
            </a:extLst>
          </p:cNvPr>
          <p:cNvSpPr txBox="1"/>
          <p:nvPr/>
        </p:nvSpPr>
        <p:spPr>
          <a:xfrm>
            <a:off x="3125786" y="1595899"/>
            <a:ext cx="85750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LLC 3 &amp; LLC 4</a:t>
            </a:r>
            <a:endParaRPr lang="en-SG" sz="6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E1FC79-3C27-45E5-8EE0-D827441B10F4}"/>
              </a:ext>
            </a:extLst>
          </p:cNvPr>
          <p:cNvSpPr txBox="1"/>
          <p:nvPr/>
        </p:nvSpPr>
        <p:spPr>
          <a:xfrm>
            <a:off x="4052856" y="661325"/>
            <a:ext cx="85750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Buck 1 &amp; 2</a:t>
            </a:r>
            <a:endParaRPr lang="en-SG" sz="6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1E5D60A-A339-43B6-A64F-FE1478E226C3}"/>
              </a:ext>
            </a:extLst>
          </p:cNvPr>
          <p:cNvGrpSpPr/>
          <p:nvPr/>
        </p:nvGrpSpPr>
        <p:grpSpPr>
          <a:xfrm>
            <a:off x="3079194" y="807618"/>
            <a:ext cx="5527736" cy="751945"/>
            <a:chOff x="3079194" y="807618"/>
            <a:chExt cx="5527736" cy="75194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91E4BD3-A1B7-4284-8081-55153EAF232F}"/>
                </a:ext>
              </a:extLst>
            </p:cNvPr>
            <p:cNvGrpSpPr/>
            <p:nvPr/>
          </p:nvGrpSpPr>
          <p:grpSpPr>
            <a:xfrm>
              <a:off x="3079194" y="807618"/>
              <a:ext cx="1831169" cy="751945"/>
              <a:chOff x="3079194" y="807618"/>
              <a:chExt cx="1831169" cy="751945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23CFD32-055C-4671-8A5B-224EF3F98C3B}"/>
                  </a:ext>
                </a:extLst>
              </p:cNvPr>
              <p:cNvSpPr/>
              <p:nvPr/>
            </p:nvSpPr>
            <p:spPr bwMode="auto">
              <a:xfrm>
                <a:off x="4052856" y="807618"/>
                <a:ext cx="857507" cy="751945"/>
              </a:xfrm>
              <a:prstGeom prst="rect">
                <a:avLst/>
              </a:prstGeom>
              <a:solidFill>
                <a:srgbClr val="99FF99"/>
              </a:solidFill>
              <a:ln w="9525" cap="flat" cmpd="sng" algn="ctr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SG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314F16E-06F2-4E19-B9F0-36C9C3E56548}"/>
                  </a:ext>
                </a:extLst>
              </p:cNvPr>
              <p:cNvGrpSpPr/>
              <p:nvPr/>
            </p:nvGrpSpPr>
            <p:grpSpPr>
              <a:xfrm>
                <a:off x="3079194" y="904563"/>
                <a:ext cx="1743812" cy="574194"/>
                <a:chOff x="3059832" y="894827"/>
                <a:chExt cx="1743812" cy="574194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9A8D58A-16D7-4F02-B5EB-338275AE02B6}"/>
                    </a:ext>
                  </a:extLst>
                </p:cNvPr>
                <p:cNvGrpSpPr/>
                <p:nvPr/>
              </p:nvGrpSpPr>
              <p:grpSpPr>
                <a:xfrm>
                  <a:off x="4088370" y="894827"/>
                  <a:ext cx="715274" cy="574194"/>
                  <a:chOff x="3301127" y="904663"/>
                  <a:chExt cx="715274" cy="574194"/>
                </a:xfrm>
              </p:grpSpPr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12533F3C-5808-4D8E-95FF-B3EB5C8A8F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01128" y="904663"/>
                    <a:ext cx="715273" cy="232317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 cap="flat" cmpd="sng" algn="ctr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sz="1000" b="1" dirty="0">
                        <a:latin typeface="Arial" charset="0"/>
                        <a:ea typeface="新細明體" charset="-120"/>
                      </a:rPr>
                      <a:t>BUCK 1</a:t>
                    </a:r>
                    <a:endParaRPr kumimoji="1" lang="en-SG" sz="1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5F6917B0-B5DC-4AAD-9E61-E93CC1DAD4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01127" y="1254675"/>
                    <a:ext cx="715273" cy="224182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 cap="flat" cmpd="sng" algn="ctr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sz="1000" b="1" dirty="0">
                        <a:latin typeface="Arial" charset="0"/>
                        <a:ea typeface="新細明體" charset="-120"/>
                      </a:rPr>
                      <a:t>BUCK 2</a:t>
                    </a:r>
                    <a:endParaRPr kumimoji="1" lang="en-SG" sz="1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9EFBE9C3-D887-43E9-BB01-E51CC586E916}"/>
                    </a:ext>
                  </a:extLst>
                </p:cNvPr>
                <p:cNvGrpSpPr/>
                <p:nvPr/>
              </p:nvGrpSpPr>
              <p:grpSpPr>
                <a:xfrm>
                  <a:off x="3059832" y="936897"/>
                  <a:ext cx="1026000" cy="151142"/>
                  <a:chOff x="3059832" y="936897"/>
                  <a:chExt cx="1026000" cy="151142"/>
                </a:xfrm>
              </p:grpSpPr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EC88C426-76C0-4430-BA3E-E2FBBDC9CB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59832" y="936897"/>
                    <a:ext cx="1026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CB70D44E-E9CE-4432-A4D2-C399442646C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59832" y="1088039"/>
                    <a:ext cx="1026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1B9437A8-5102-47D8-9D56-3BF81BE67032}"/>
                    </a:ext>
                  </a:extLst>
                </p:cNvPr>
                <p:cNvGrpSpPr/>
                <p:nvPr/>
              </p:nvGrpSpPr>
              <p:grpSpPr>
                <a:xfrm>
                  <a:off x="3062370" y="1285748"/>
                  <a:ext cx="1026000" cy="151142"/>
                  <a:chOff x="3059832" y="936897"/>
                  <a:chExt cx="1026000" cy="151142"/>
                </a:xfrm>
              </p:grpSpPr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413728C8-F0BC-4A5B-A777-329C2E52722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59832" y="936897"/>
                    <a:ext cx="1026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8D9A0A8D-5B3F-46F6-B3A1-570DCFA2CD3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59832" y="1088039"/>
                    <a:ext cx="1026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9D4060C-39BB-4126-9989-1472D645B05E}"/>
                </a:ext>
              </a:extLst>
            </p:cNvPr>
            <p:cNvCxnSpPr/>
            <p:nvPr/>
          </p:nvCxnSpPr>
          <p:spPr bwMode="auto">
            <a:xfrm flipV="1">
              <a:off x="4823004" y="1452537"/>
              <a:ext cx="3780000" cy="63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DB1DF1C-101A-4716-8BFE-C95F67CA100D}"/>
                </a:ext>
              </a:extLst>
            </p:cNvPr>
            <p:cNvGrpSpPr/>
            <p:nvPr/>
          </p:nvGrpSpPr>
          <p:grpSpPr>
            <a:xfrm>
              <a:off x="4823005" y="1076585"/>
              <a:ext cx="257723" cy="253012"/>
              <a:chOff x="4823005" y="1076585"/>
              <a:chExt cx="257723" cy="253012"/>
            </a:xfrm>
          </p:grpSpPr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970F6572-F119-46DF-B4AC-4379264B22AE}"/>
                  </a:ext>
                </a:extLst>
              </p:cNvPr>
              <p:cNvCxnSpPr/>
              <p:nvPr/>
            </p:nvCxnSpPr>
            <p:spPr bwMode="auto">
              <a:xfrm>
                <a:off x="4827678" y="1076585"/>
                <a:ext cx="253050" cy="253012"/>
              </a:xfrm>
              <a:prstGeom prst="bentConnector3">
                <a:avLst>
                  <a:gd name="adj1" fmla="val 100188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CCFE700E-C8E8-4F0A-B5DE-E9C6B7835CEC}"/>
                  </a:ext>
                </a:extLst>
              </p:cNvPr>
              <p:cNvCxnSpPr/>
              <p:nvPr/>
            </p:nvCxnSpPr>
            <p:spPr bwMode="auto">
              <a:xfrm>
                <a:off x="4823005" y="1323730"/>
                <a:ext cx="257723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1DFFE78C-2C5A-4690-874F-56BE6B360096}"/>
                </a:ext>
              </a:extLst>
            </p:cNvPr>
            <p:cNvCxnSpPr/>
            <p:nvPr/>
          </p:nvCxnSpPr>
          <p:spPr bwMode="auto">
            <a:xfrm flipV="1">
              <a:off x="4826930" y="941393"/>
              <a:ext cx="3780000" cy="63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BC8C9D1-7CB4-4AB3-BE72-D193E762B732}"/>
                </a:ext>
              </a:extLst>
            </p:cNvPr>
            <p:cNvSpPr/>
            <p:nvPr/>
          </p:nvSpPr>
          <p:spPr bwMode="auto">
            <a:xfrm>
              <a:off x="5903129" y="847864"/>
              <a:ext cx="465777" cy="213980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19DB6FC-5E0B-4364-A0C8-7360D4DAC57B}"/>
              </a:ext>
            </a:extLst>
          </p:cNvPr>
          <p:cNvGrpSpPr/>
          <p:nvPr/>
        </p:nvGrpSpPr>
        <p:grpSpPr>
          <a:xfrm>
            <a:off x="3860248" y="1710600"/>
            <a:ext cx="2727976" cy="751945"/>
            <a:chOff x="3079194" y="807618"/>
            <a:chExt cx="2727976" cy="751945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00887332-F34F-4B64-84F8-DEC212B9359E}"/>
                </a:ext>
              </a:extLst>
            </p:cNvPr>
            <p:cNvGrpSpPr/>
            <p:nvPr/>
          </p:nvGrpSpPr>
          <p:grpSpPr>
            <a:xfrm>
              <a:off x="3079194" y="807618"/>
              <a:ext cx="1831169" cy="751945"/>
              <a:chOff x="3079194" y="807618"/>
              <a:chExt cx="1831169" cy="751945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2D927548-F27D-40C2-891F-46C81E49DEA4}"/>
                  </a:ext>
                </a:extLst>
              </p:cNvPr>
              <p:cNvSpPr/>
              <p:nvPr/>
            </p:nvSpPr>
            <p:spPr bwMode="auto">
              <a:xfrm>
                <a:off x="4052856" y="807618"/>
                <a:ext cx="857507" cy="751945"/>
              </a:xfrm>
              <a:prstGeom prst="rect">
                <a:avLst/>
              </a:prstGeom>
              <a:solidFill>
                <a:srgbClr val="99FF99"/>
              </a:solidFill>
              <a:ln w="9525" cap="flat" cmpd="sng" algn="ctr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SG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D495B11A-6882-48B6-943B-A7D0DD98F9E5}"/>
                  </a:ext>
                </a:extLst>
              </p:cNvPr>
              <p:cNvGrpSpPr/>
              <p:nvPr/>
            </p:nvGrpSpPr>
            <p:grpSpPr>
              <a:xfrm>
                <a:off x="3079194" y="904563"/>
                <a:ext cx="1743812" cy="574194"/>
                <a:chOff x="3059832" y="894827"/>
                <a:chExt cx="1743812" cy="574194"/>
              </a:xfrm>
            </p:grpSpPr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ADD351E1-3651-458F-8E00-DD2B1AC72D4B}"/>
                    </a:ext>
                  </a:extLst>
                </p:cNvPr>
                <p:cNvGrpSpPr/>
                <p:nvPr/>
              </p:nvGrpSpPr>
              <p:grpSpPr>
                <a:xfrm>
                  <a:off x="4088370" y="894827"/>
                  <a:ext cx="715274" cy="574194"/>
                  <a:chOff x="3301127" y="904663"/>
                  <a:chExt cx="715274" cy="574194"/>
                </a:xfrm>
              </p:grpSpPr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1C777750-9A30-4DC4-97AC-776CF38F30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01128" y="904663"/>
                    <a:ext cx="715273" cy="232317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 cap="flat" cmpd="sng" algn="ctr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sz="1000" b="1" dirty="0">
                        <a:latin typeface="Arial" charset="0"/>
                        <a:ea typeface="新細明體" charset="-120"/>
                      </a:rPr>
                      <a:t>BUCK 3</a:t>
                    </a:r>
                    <a:endParaRPr kumimoji="1" lang="en-SG" sz="1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4F2D6BF0-B84D-4362-8FC9-50166BCB9C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01127" y="1254675"/>
                    <a:ext cx="715273" cy="224182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 cap="flat" cmpd="sng" algn="ctr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sz="1000" b="1" dirty="0">
                        <a:latin typeface="Arial" charset="0"/>
                        <a:ea typeface="新細明體" charset="-120"/>
                      </a:rPr>
                      <a:t>BUCK 4</a:t>
                    </a:r>
                    <a:endParaRPr kumimoji="1" lang="en-SG" sz="1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endParaRPr>
                  </a:p>
                </p:txBody>
              </p:sp>
            </p:grpSp>
            <p:grpSp>
              <p:nvGrpSpPr>
                <p:cNvPr id="324" name="Group 323">
                  <a:extLst>
                    <a:ext uri="{FF2B5EF4-FFF2-40B4-BE49-F238E27FC236}">
                      <a16:creationId xmlns:a16="http://schemas.microsoft.com/office/drawing/2014/main" id="{2EF20BAF-CFD2-4E67-8344-490112069448}"/>
                    </a:ext>
                  </a:extLst>
                </p:cNvPr>
                <p:cNvGrpSpPr/>
                <p:nvPr/>
              </p:nvGrpSpPr>
              <p:grpSpPr>
                <a:xfrm>
                  <a:off x="3059832" y="936897"/>
                  <a:ext cx="1026000" cy="151142"/>
                  <a:chOff x="3059832" y="936897"/>
                  <a:chExt cx="1026000" cy="151142"/>
                </a:xfrm>
              </p:grpSpPr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A0CC854A-D5A4-4F0B-8ADF-5138A10328C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59832" y="936897"/>
                    <a:ext cx="1026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D624CE9-B31F-4B24-89D7-CDF7778CFF8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59832" y="1088039"/>
                    <a:ext cx="1026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25" name="Group 324">
                  <a:extLst>
                    <a:ext uri="{FF2B5EF4-FFF2-40B4-BE49-F238E27FC236}">
                      <a16:creationId xmlns:a16="http://schemas.microsoft.com/office/drawing/2014/main" id="{CC65D9CF-71CD-498A-831E-53837DB8B867}"/>
                    </a:ext>
                  </a:extLst>
                </p:cNvPr>
                <p:cNvGrpSpPr/>
                <p:nvPr/>
              </p:nvGrpSpPr>
              <p:grpSpPr>
                <a:xfrm>
                  <a:off x="3062370" y="1285748"/>
                  <a:ext cx="1026000" cy="151142"/>
                  <a:chOff x="3059832" y="936897"/>
                  <a:chExt cx="1026000" cy="151142"/>
                </a:xfrm>
              </p:grpSpPr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277077C4-3EC2-43DA-9180-F6517051B82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59832" y="936897"/>
                    <a:ext cx="1026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94AED724-CB5F-4D15-A718-92D3BD6D713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059832" y="1088039"/>
                    <a:ext cx="1026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6E320E-21C1-411B-8A45-AC97BAA2ABE5}"/>
                </a:ext>
              </a:extLst>
            </p:cNvPr>
            <p:cNvCxnSpPr/>
            <p:nvPr/>
          </p:nvCxnSpPr>
          <p:spPr bwMode="auto">
            <a:xfrm>
              <a:off x="4823005" y="946633"/>
              <a:ext cx="8401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D5BBF56-155F-4EDB-BC22-D0E3F4F08E13}"/>
                </a:ext>
              </a:extLst>
            </p:cNvPr>
            <p:cNvCxnSpPr/>
            <p:nvPr/>
          </p:nvCxnSpPr>
          <p:spPr bwMode="auto">
            <a:xfrm>
              <a:off x="4823005" y="1458921"/>
              <a:ext cx="984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F9509EB1-24A8-4D7D-A648-43ECDB281F5F}"/>
                </a:ext>
              </a:extLst>
            </p:cNvPr>
            <p:cNvGrpSpPr/>
            <p:nvPr/>
          </p:nvGrpSpPr>
          <p:grpSpPr>
            <a:xfrm>
              <a:off x="4823005" y="1076585"/>
              <a:ext cx="257723" cy="253012"/>
              <a:chOff x="4823005" y="1076585"/>
              <a:chExt cx="257723" cy="253012"/>
            </a:xfrm>
          </p:grpSpPr>
          <p:cxnSp>
            <p:nvCxnSpPr>
              <p:cNvPr id="317" name="Straight Connector 306">
                <a:extLst>
                  <a:ext uri="{FF2B5EF4-FFF2-40B4-BE49-F238E27FC236}">
                    <a16:creationId xmlns:a16="http://schemas.microsoft.com/office/drawing/2014/main" id="{15DC10CE-68B5-46D0-A53D-748E4EF50209}"/>
                  </a:ext>
                </a:extLst>
              </p:cNvPr>
              <p:cNvCxnSpPr/>
              <p:nvPr/>
            </p:nvCxnSpPr>
            <p:spPr bwMode="auto">
              <a:xfrm>
                <a:off x="4827678" y="1076585"/>
                <a:ext cx="253050" cy="253012"/>
              </a:xfrm>
              <a:prstGeom prst="bentConnector3">
                <a:avLst>
                  <a:gd name="adj1" fmla="val 100188"/>
                </a:avLst>
              </a:prstGeom>
              <a:solidFill>
                <a:schemeClr val="accent1"/>
              </a:solidFill>
              <a:ln w="1905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DC3A87B-9131-420F-A4E4-ADCF5A10A745}"/>
                  </a:ext>
                </a:extLst>
              </p:cNvPr>
              <p:cNvCxnSpPr/>
              <p:nvPr/>
            </p:nvCxnSpPr>
            <p:spPr bwMode="auto">
              <a:xfrm>
                <a:off x="4823005" y="1323730"/>
                <a:ext cx="257723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741AB399-7959-4A95-BABD-60C56BDD04EF}"/>
                </a:ext>
              </a:extLst>
            </p:cNvPr>
            <p:cNvSpPr/>
            <p:nvPr/>
          </p:nvSpPr>
          <p:spPr bwMode="auto">
            <a:xfrm>
              <a:off x="5133217" y="845980"/>
              <a:ext cx="467820" cy="213980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C666304-DCE9-41F8-9890-E2DE44276F3D}"/>
              </a:ext>
            </a:extLst>
          </p:cNvPr>
          <p:cNvSpPr/>
          <p:nvPr/>
        </p:nvSpPr>
        <p:spPr bwMode="auto">
          <a:xfrm>
            <a:off x="6846898" y="840194"/>
            <a:ext cx="364624" cy="724101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D190FBE-CD06-413F-95F7-E19781ABFFDB}"/>
              </a:ext>
            </a:extLst>
          </p:cNvPr>
          <p:cNvCxnSpPr/>
          <p:nvPr/>
        </p:nvCxnSpPr>
        <p:spPr bwMode="auto">
          <a:xfrm flipV="1">
            <a:off x="6444208" y="933626"/>
            <a:ext cx="0" cy="9159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D8596A1-C9FE-4142-B3CE-0C3D25461793}"/>
              </a:ext>
            </a:extLst>
          </p:cNvPr>
          <p:cNvCxnSpPr/>
          <p:nvPr/>
        </p:nvCxnSpPr>
        <p:spPr bwMode="auto">
          <a:xfrm flipV="1">
            <a:off x="6588224" y="1445914"/>
            <a:ext cx="0" cy="9159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2469816A-6E55-41C5-A5FC-7C680801332D}"/>
              </a:ext>
            </a:extLst>
          </p:cNvPr>
          <p:cNvSpPr txBox="1"/>
          <p:nvPr/>
        </p:nvSpPr>
        <p:spPr>
          <a:xfrm>
            <a:off x="4768618" y="1564296"/>
            <a:ext cx="85750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Buck 3 &amp; 4</a:t>
            </a:r>
            <a:endParaRPr lang="en-SG" sz="600" dirty="0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7FD8CDDC-3994-4C16-98B0-481EC4158879}"/>
              </a:ext>
            </a:extLst>
          </p:cNvPr>
          <p:cNvSpPr/>
          <p:nvPr/>
        </p:nvSpPr>
        <p:spPr bwMode="auto">
          <a:xfrm>
            <a:off x="6417682" y="918888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6B7E93DA-44F8-4FC3-8342-2CB2899F69A8}"/>
              </a:ext>
            </a:extLst>
          </p:cNvPr>
          <p:cNvSpPr/>
          <p:nvPr/>
        </p:nvSpPr>
        <p:spPr bwMode="auto">
          <a:xfrm>
            <a:off x="6564284" y="1431723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823A5E5-4751-49E5-8580-02D08AAB35D2}"/>
              </a:ext>
            </a:extLst>
          </p:cNvPr>
          <p:cNvSpPr/>
          <p:nvPr/>
        </p:nvSpPr>
        <p:spPr bwMode="auto">
          <a:xfrm>
            <a:off x="7648746" y="840194"/>
            <a:ext cx="331163" cy="724101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C97C798-AE4E-4A04-8E27-C46C95B19AC2}"/>
              </a:ext>
            </a:extLst>
          </p:cNvPr>
          <p:cNvSpPr/>
          <p:nvPr/>
        </p:nvSpPr>
        <p:spPr bwMode="auto">
          <a:xfrm>
            <a:off x="8167506" y="832691"/>
            <a:ext cx="283471" cy="724101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FA32435-3FCF-4212-A8BF-34AFECD07EA2}"/>
              </a:ext>
            </a:extLst>
          </p:cNvPr>
          <p:cNvSpPr/>
          <p:nvPr/>
        </p:nvSpPr>
        <p:spPr>
          <a:xfrm>
            <a:off x="5860941" y="845339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latin typeface="Arial" charset="0"/>
                <a:ea typeface="新細明體" charset="-120"/>
              </a:rPr>
              <a:t>IBCK12</a:t>
            </a:r>
            <a:endParaRPr kumimoji="1" lang="en-SG" sz="800" b="1" dirty="0">
              <a:latin typeface="Arial" charset="0"/>
              <a:ea typeface="新細明體" charset="-12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1EB18B5C-5884-4EF4-AB3A-8BCF5C5BDBE8}"/>
              </a:ext>
            </a:extLst>
          </p:cNvPr>
          <p:cNvSpPr txBox="1"/>
          <p:nvPr/>
        </p:nvSpPr>
        <p:spPr>
          <a:xfrm>
            <a:off x="6424955" y="763536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HVDC+</a:t>
            </a:r>
            <a:endParaRPr lang="en-SG" sz="600" dirty="0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55AAF6C0-BC49-4407-9A7B-6EBE0C95D424}"/>
              </a:ext>
            </a:extLst>
          </p:cNvPr>
          <p:cNvSpPr txBox="1"/>
          <p:nvPr/>
        </p:nvSpPr>
        <p:spPr>
          <a:xfrm>
            <a:off x="6427584" y="1271419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HVDC-</a:t>
            </a:r>
            <a:endParaRPr lang="en-SG" sz="600" dirty="0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DC861E56-E924-4EA4-BEA0-4C808D440BEA}"/>
              </a:ext>
            </a:extLst>
          </p:cNvPr>
          <p:cNvSpPr txBox="1"/>
          <p:nvPr/>
        </p:nvSpPr>
        <p:spPr>
          <a:xfrm>
            <a:off x="8437801" y="765117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BAT+</a:t>
            </a:r>
            <a:endParaRPr lang="en-SG" sz="600" dirty="0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2A89A29E-A363-486F-B224-E87CDCF0CF0F}"/>
              </a:ext>
            </a:extLst>
          </p:cNvPr>
          <p:cNvSpPr txBox="1"/>
          <p:nvPr/>
        </p:nvSpPr>
        <p:spPr>
          <a:xfrm>
            <a:off x="8453620" y="1278519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BAT-</a:t>
            </a:r>
            <a:endParaRPr lang="en-SG" sz="600" dirty="0"/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748AC4DB-B200-4ACC-BEFC-5EBCBA9053FD}"/>
              </a:ext>
            </a:extLst>
          </p:cNvPr>
          <p:cNvSpPr txBox="1"/>
          <p:nvPr/>
        </p:nvSpPr>
        <p:spPr>
          <a:xfrm>
            <a:off x="6811810" y="1010509"/>
            <a:ext cx="420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HVDC V &amp; I Sense</a:t>
            </a:r>
            <a:endParaRPr lang="en-SG" sz="600" b="1" dirty="0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448315F0-2D40-45F0-BD20-B4C0ABFE6E66}"/>
              </a:ext>
            </a:extLst>
          </p:cNvPr>
          <p:cNvSpPr txBox="1"/>
          <p:nvPr/>
        </p:nvSpPr>
        <p:spPr>
          <a:xfrm>
            <a:off x="7561765" y="1041307"/>
            <a:ext cx="5011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EMI &amp; Oring</a:t>
            </a:r>
            <a:endParaRPr lang="en-SG" sz="600" b="1" dirty="0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D76E19A0-38BE-4E7A-958E-16C841205955}"/>
              </a:ext>
            </a:extLst>
          </p:cNvPr>
          <p:cNvSpPr txBox="1"/>
          <p:nvPr/>
        </p:nvSpPr>
        <p:spPr>
          <a:xfrm>
            <a:off x="8098851" y="1041307"/>
            <a:ext cx="42077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VBAT Sense</a:t>
            </a:r>
            <a:endParaRPr lang="en-SG" sz="600" b="1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3805D253-4D9B-4B62-A82A-110425721348}"/>
              </a:ext>
            </a:extLst>
          </p:cNvPr>
          <p:cNvSpPr txBox="1"/>
          <p:nvPr/>
        </p:nvSpPr>
        <p:spPr>
          <a:xfrm>
            <a:off x="3052256" y="928773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550V</a:t>
            </a:r>
            <a:endParaRPr lang="en-SG" sz="600" dirty="0"/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E3299F7-5B82-4565-8BC9-70FE07DE6130}"/>
              </a:ext>
            </a:extLst>
          </p:cNvPr>
          <p:cNvSpPr txBox="1"/>
          <p:nvPr/>
        </p:nvSpPr>
        <p:spPr>
          <a:xfrm>
            <a:off x="3063199" y="1278519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550V</a:t>
            </a:r>
            <a:endParaRPr lang="en-SG" sz="600" dirty="0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35C166D0-F65D-4CCB-AD33-401CB9A2AA45}"/>
              </a:ext>
            </a:extLst>
          </p:cNvPr>
          <p:cNvSpPr txBox="1"/>
          <p:nvPr/>
        </p:nvSpPr>
        <p:spPr>
          <a:xfrm>
            <a:off x="3821998" y="1822613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550V</a:t>
            </a:r>
            <a:endParaRPr lang="en-SG" sz="600" dirty="0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DA68DA5-FA51-4B34-ACFA-A68E6954577A}"/>
              </a:ext>
            </a:extLst>
          </p:cNvPr>
          <p:cNvSpPr txBox="1"/>
          <p:nvPr/>
        </p:nvSpPr>
        <p:spPr>
          <a:xfrm>
            <a:off x="3807298" y="2183320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550V</a:t>
            </a:r>
            <a:endParaRPr lang="en-SG" sz="600" dirty="0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00C94EE9-F7E1-40CE-8EE8-E43E9F25FB54}"/>
              </a:ext>
            </a:extLst>
          </p:cNvPr>
          <p:cNvSpPr/>
          <p:nvPr/>
        </p:nvSpPr>
        <p:spPr bwMode="auto">
          <a:xfrm>
            <a:off x="2359368" y="2613973"/>
            <a:ext cx="6110649" cy="7951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B62A112-765E-4509-B967-5167205646D4}"/>
              </a:ext>
            </a:extLst>
          </p:cNvPr>
          <p:cNvGrpSpPr/>
          <p:nvPr/>
        </p:nvGrpSpPr>
        <p:grpSpPr>
          <a:xfrm>
            <a:off x="2458046" y="1561691"/>
            <a:ext cx="130882" cy="1057182"/>
            <a:chOff x="2531302" y="1556791"/>
            <a:chExt cx="130882" cy="1057182"/>
          </a:xfrm>
        </p:grpSpPr>
        <p:cxnSp>
          <p:nvCxnSpPr>
            <p:cNvPr id="466" name="Connector: Elbow 465">
              <a:extLst>
                <a:ext uri="{FF2B5EF4-FFF2-40B4-BE49-F238E27FC236}">
                  <a16:creationId xmlns:a16="http://schemas.microsoft.com/office/drawing/2014/main" id="{2ABD04B8-325F-496F-8903-87A97B01CD1C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7" name="Connector: Elbow 465">
              <a:extLst>
                <a:ext uri="{FF2B5EF4-FFF2-40B4-BE49-F238E27FC236}">
                  <a16:creationId xmlns:a16="http://schemas.microsoft.com/office/drawing/2014/main" id="{747B6A44-FF24-4911-BC7A-8C1F7EB17408}"/>
                </a:ext>
              </a:extLst>
            </p:cNvPr>
            <p:cNvCxnSpPr/>
            <p:nvPr/>
          </p:nvCxnSpPr>
          <p:spPr bwMode="auto">
            <a:xfrm>
              <a:off x="2662184" y="1556791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2557086A-CA71-4547-B8B6-E6D874C06910}"/>
              </a:ext>
            </a:extLst>
          </p:cNvPr>
          <p:cNvGrpSpPr/>
          <p:nvPr/>
        </p:nvGrpSpPr>
        <p:grpSpPr>
          <a:xfrm>
            <a:off x="3238826" y="2479926"/>
            <a:ext cx="133363" cy="142039"/>
            <a:chOff x="2531302" y="1556792"/>
            <a:chExt cx="133363" cy="1114830"/>
          </a:xfrm>
        </p:grpSpPr>
        <p:cxnSp>
          <p:nvCxnSpPr>
            <p:cNvPr id="471" name="Connector: Elbow 465">
              <a:extLst>
                <a:ext uri="{FF2B5EF4-FFF2-40B4-BE49-F238E27FC236}">
                  <a16:creationId xmlns:a16="http://schemas.microsoft.com/office/drawing/2014/main" id="{002A5A27-B6CA-4C36-BE9A-D81D0D4DB1FC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" name="Connector: Elbow 465">
              <a:extLst>
                <a:ext uri="{FF2B5EF4-FFF2-40B4-BE49-F238E27FC236}">
                  <a16:creationId xmlns:a16="http://schemas.microsoft.com/office/drawing/2014/main" id="{3A5F1A7D-C1C4-4F77-A9EA-A874611F9DFF}"/>
                </a:ext>
              </a:extLst>
            </p:cNvPr>
            <p:cNvCxnSpPr/>
            <p:nvPr/>
          </p:nvCxnSpPr>
          <p:spPr bwMode="auto">
            <a:xfrm>
              <a:off x="2664665" y="1614441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82CFDC78-3FF6-4070-9EA0-0B8F3D17B299}"/>
              </a:ext>
            </a:extLst>
          </p:cNvPr>
          <p:cNvGrpSpPr/>
          <p:nvPr/>
        </p:nvGrpSpPr>
        <p:grpSpPr>
          <a:xfrm>
            <a:off x="4206147" y="1546719"/>
            <a:ext cx="149829" cy="1062757"/>
            <a:chOff x="2531302" y="1551216"/>
            <a:chExt cx="149829" cy="1062757"/>
          </a:xfrm>
        </p:grpSpPr>
        <p:cxnSp>
          <p:nvCxnSpPr>
            <p:cNvPr id="474" name="Connector: Elbow 465">
              <a:extLst>
                <a:ext uri="{FF2B5EF4-FFF2-40B4-BE49-F238E27FC236}">
                  <a16:creationId xmlns:a16="http://schemas.microsoft.com/office/drawing/2014/main" id="{C36FC075-5F28-4142-AA4E-14820D9F4DFE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5" name="Connector: Elbow 465">
              <a:extLst>
                <a:ext uri="{FF2B5EF4-FFF2-40B4-BE49-F238E27FC236}">
                  <a16:creationId xmlns:a16="http://schemas.microsoft.com/office/drawing/2014/main" id="{57B8FE19-CA76-4AF4-B862-03E5D353A29B}"/>
                </a:ext>
              </a:extLst>
            </p:cNvPr>
            <p:cNvCxnSpPr/>
            <p:nvPr/>
          </p:nvCxnSpPr>
          <p:spPr bwMode="auto">
            <a:xfrm>
              <a:off x="2681131" y="1551216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8062872-3025-4030-A716-0E163D2CA18B}"/>
              </a:ext>
            </a:extLst>
          </p:cNvPr>
          <p:cNvGrpSpPr/>
          <p:nvPr/>
        </p:nvGrpSpPr>
        <p:grpSpPr>
          <a:xfrm>
            <a:off x="4887741" y="2465640"/>
            <a:ext cx="116307" cy="148045"/>
            <a:chOff x="2531302" y="1556790"/>
            <a:chExt cx="116307" cy="1057183"/>
          </a:xfrm>
        </p:grpSpPr>
        <p:cxnSp>
          <p:nvCxnSpPr>
            <p:cNvPr id="480" name="Connector: Elbow 465">
              <a:extLst>
                <a:ext uri="{FF2B5EF4-FFF2-40B4-BE49-F238E27FC236}">
                  <a16:creationId xmlns:a16="http://schemas.microsoft.com/office/drawing/2014/main" id="{B6031CAD-AB31-44CF-AC9E-9B50321FBFE5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" name="Connector: Elbow 465">
              <a:extLst>
                <a:ext uri="{FF2B5EF4-FFF2-40B4-BE49-F238E27FC236}">
                  <a16:creationId xmlns:a16="http://schemas.microsoft.com/office/drawing/2014/main" id="{98973A30-7FE5-49FD-8C28-AF198D3F4817}"/>
                </a:ext>
              </a:extLst>
            </p:cNvPr>
            <p:cNvCxnSpPr/>
            <p:nvPr/>
          </p:nvCxnSpPr>
          <p:spPr bwMode="auto">
            <a:xfrm>
              <a:off x="2647609" y="1556790"/>
              <a:ext cx="0" cy="105718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2" name="Connector: Elbow 465">
            <a:extLst>
              <a:ext uri="{FF2B5EF4-FFF2-40B4-BE49-F238E27FC236}">
                <a16:creationId xmlns:a16="http://schemas.microsoft.com/office/drawing/2014/main" id="{A85D7FF6-C772-4792-97B3-A713D40E67E0}"/>
              </a:ext>
            </a:extLst>
          </p:cNvPr>
          <p:cNvCxnSpPr>
            <a:stCxn id="315" idx="2"/>
          </p:cNvCxnSpPr>
          <p:nvPr/>
        </p:nvCxnSpPr>
        <p:spPr bwMode="auto">
          <a:xfrm>
            <a:off x="6148181" y="1962942"/>
            <a:ext cx="0" cy="642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010BDBA-52D7-4F56-BCDA-7B094C0EBFB4}"/>
              </a:ext>
            </a:extLst>
          </p:cNvPr>
          <p:cNvSpPr/>
          <p:nvPr/>
        </p:nvSpPr>
        <p:spPr>
          <a:xfrm>
            <a:off x="5877401" y="1756734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latin typeface="Arial" charset="0"/>
                <a:ea typeface="新細明體" charset="-120"/>
              </a:rPr>
              <a:t>IBCK34</a:t>
            </a:r>
            <a:endParaRPr kumimoji="1" lang="en-SG" sz="800" b="1" dirty="0">
              <a:latin typeface="Arial" charset="0"/>
              <a:ea typeface="新細明體" charset="-120"/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FC88DE6-E128-490F-B2FC-4C1113F13E07}"/>
              </a:ext>
            </a:extLst>
          </p:cNvPr>
          <p:cNvGrpSpPr/>
          <p:nvPr/>
        </p:nvGrpSpPr>
        <p:grpSpPr>
          <a:xfrm>
            <a:off x="6901691" y="1564784"/>
            <a:ext cx="190589" cy="1059897"/>
            <a:chOff x="2531302" y="1554076"/>
            <a:chExt cx="190589" cy="1059897"/>
          </a:xfrm>
        </p:grpSpPr>
        <p:cxnSp>
          <p:nvCxnSpPr>
            <p:cNvPr id="485" name="Connector: Elbow 465">
              <a:extLst>
                <a:ext uri="{FF2B5EF4-FFF2-40B4-BE49-F238E27FC236}">
                  <a16:creationId xmlns:a16="http://schemas.microsoft.com/office/drawing/2014/main" id="{EC6A6A3F-D252-4515-9B0C-6CA677CC0869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" name="Connector: Elbow 465">
              <a:extLst>
                <a:ext uri="{FF2B5EF4-FFF2-40B4-BE49-F238E27FC236}">
                  <a16:creationId xmlns:a16="http://schemas.microsoft.com/office/drawing/2014/main" id="{15FD0BA2-1CB8-4F42-A9BC-02BA221F3F12}"/>
                </a:ext>
              </a:extLst>
            </p:cNvPr>
            <p:cNvCxnSpPr/>
            <p:nvPr/>
          </p:nvCxnSpPr>
          <p:spPr bwMode="auto">
            <a:xfrm>
              <a:off x="2721891" y="1554076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9" name="Connector: Elbow 465">
            <a:extLst>
              <a:ext uri="{FF2B5EF4-FFF2-40B4-BE49-F238E27FC236}">
                <a16:creationId xmlns:a16="http://schemas.microsoft.com/office/drawing/2014/main" id="{D28263B7-0F8E-453D-B873-A05F94DD8A21}"/>
              </a:ext>
            </a:extLst>
          </p:cNvPr>
          <p:cNvCxnSpPr/>
          <p:nvPr/>
        </p:nvCxnSpPr>
        <p:spPr bwMode="auto">
          <a:xfrm>
            <a:off x="8244408" y="1561693"/>
            <a:ext cx="0" cy="10571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C9EFE37-984F-4231-B1AF-7C6D2140155A}"/>
              </a:ext>
            </a:extLst>
          </p:cNvPr>
          <p:cNvGrpSpPr/>
          <p:nvPr/>
        </p:nvGrpSpPr>
        <p:grpSpPr>
          <a:xfrm flipH="1" flipV="1">
            <a:off x="2953217" y="1556228"/>
            <a:ext cx="96482" cy="1309570"/>
            <a:chOff x="2531302" y="1554076"/>
            <a:chExt cx="96482" cy="1059897"/>
          </a:xfrm>
        </p:grpSpPr>
        <p:cxnSp>
          <p:nvCxnSpPr>
            <p:cNvPr id="492" name="Connector: Elbow 465">
              <a:extLst>
                <a:ext uri="{FF2B5EF4-FFF2-40B4-BE49-F238E27FC236}">
                  <a16:creationId xmlns:a16="http://schemas.microsoft.com/office/drawing/2014/main" id="{9A302A5A-1279-448B-8B81-A2523AC87316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" name="Connector: Elbow 465">
              <a:extLst>
                <a:ext uri="{FF2B5EF4-FFF2-40B4-BE49-F238E27FC236}">
                  <a16:creationId xmlns:a16="http://schemas.microsoft.com/office/drawing/2014/main" id="{FD4BC59E-C0EE-4E9E-94EB-C47817929DB9}"/>
                </a:ext>
              </a:extLst>
            </p:cNvPr>
            <p:cNvCxnSpPr/>
            <p:nvPr/>
          </p:nvCxnSpPr>
          <p:spPr bwMode="auto">
            <a:xfrm>
              <a:off x="2627784" y="1554076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45B7E7B1-768B-44D0-BE04-53A09512E9AC}"/>
              </a:ext>
            </a:extLst>
          </p:cNvPr>
          <p:cNvGrpSpPr/>
          <p:nvPr/>
        </p:nvGrpSpPr>
        <p:grpSpPr>
          <a:xfrm flipH="1" flipV="1">
            <a:off x="3757244" y="2474049"/>
            <a:ext cx="96482" cy="411211"/>
            <a:chOff x="2531302" y="1554076"/>
            <a:chExt cx="96482" cy="1059897"/>
          </a:xfrm>
        </p:grpSpPr>
        <p:cxnSp>
          <p:nvCxnSpPr>
            <p:cNvPr id="497" name="Connector: Elbow 465">
              <a:extLst>
                <a:ext uri="{FF2B5EF4-FFF2-40B4-BE49-F238E27FC236}">
                  <a16:creationId xmlns:a16="http://schemas.microsoft.com/office/drawing/2014/main" id="{13CE9896-9D0C-43BE-AFED-1A640AFF07E3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" name="Connector: Elbow 465">
              <a:extLst>
                <a:ext uri="{FF2B5EF4-FFF2-40B4-BE49-F238E27FC236}">
                  <a16:creationId xmlns:a16="http://schemas.microsoft.com/office/drawing/2014/main" id="{ADDDEFE3-49D7-4F95-AA2F-9CDB820C154A}"/>
                </a:ext>
              </a:extLst>
            </p:cNvPr>
            <p:cNvCxnSpPr/>
            <p:nvPr/>
          </p:nvCxnSpPr>
          <p:spPr bwMode="auto">
            <a:xfrm>
              <a:off x="2627784" y="1554076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01" name="Connector: Elbow 465">
            <a:extLst>
              <a:ext uri="{FF2B5EF4-FFF2-40B4-BE49-F238E27FC236}">
                <a16:creationId xmlns:a16="http://schemas.microsoft.com/office/drawing/2014/main" id="{3561426A-9FD8-48AB-8D9F-88563CFC1325}"/>
              </a:ext>
            </a:extLst>
          </p:cNvPr>
          <p:cNvCxnSpPr/>
          <p:nvPr/>
        </p:nvCxnSpPr>
        <p:spPr bwMode="auto">
          <a:xfrm flipV="1">
            <a:off x="4667577" y="1559563"/>
            <a:ext cx="6357" cy="13712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" name="Connector: Elbow 465">
            <a:extLst>
              <a:ext uri="{FF2B5EF4-FFF2-40B4-BE49-F238E27FC236}">
                <a16:creationId xmlns:a16="http://schemas.microsoft.com/office/drawing/2014/main" id="{8A4E8E2A-A08F-4AE2-AAEF-656857F54FA9}"/>
              </a:ext>
            </a:extLst>
          </p:cNvPr>
          <p:cNvCxnSpPr/>
          <p:nvPr/>
        </p:nvCxnSpPr>
        <p:spPr bwMode="auto">
          <a:xfrm flipV="1">
            <a:off x="5148064" y="2470285"/>
            <a:ext cx="0" cy="3824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" name="Rectangle 502">
            <a:extLst>
              <a:ext uri="{FF2B5EF4-FFF2-40B4-BE49-F238E27FC236}">
                <a16:creationId xmlns:a16="http://schemas.microsoft.com/office/drawing/2014/main" id="{450689C9-36F5-4E8F-9077-117FF47FB9F7}"/>
              </a:ext>
            </a:extLst>
          </p:cNvPr>
          <p:cNvSpPr/>
          <p:nvPr/>
        </p:nvSpPr>
        <p:spPr bwMode="auto">
          <a:xfrm>
            <a:off x="2843808" y="3600775"/>
            <a:ext cx="1728192" cy="15841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1" dirty="0"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1" dirty="0"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1" dirty="0">
                <a:latin typeface="Arial" charset="0"/>
                <a:ea typeface="新細明體" charset="-120"/>
              </a:rPr>
              <a:t>TI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dirty="0">
                <a:latin typeface="Arial" charset="0"/>
                <a:ea typeface="新細明體" charset="-120"/>
              </a:rPr>
              <a:t>TMS320F28069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04" name="Connector: Elbow 80">
            <a:extLst>
              <a:ext uri="{FF2B5EF4-FFF2-40B4-BE49-F238E27FC236}">
                <a16:creationId xmlns:a16="http://schemas.microsoft.com/office/drawing/2014/main" id="{746EFAB5-2651-4D97-BAD5-074634DC9746}"/>
              </a:ext>
            </a:extLst>
          </p:cNvPr>
          <p:cNvCxnSpPr/>
          <p:nvPr/>
        </p:nvCxnSpPr>
        <p:spPr bwMode="auto">
          <a:xfrm flipV="1">
            <a:off x="2172360" y="4013230"/>
            <a:ext cx="644939" cy="1094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5" name="Rectangle: Rounded Corners 504">
            <a:extLst>
              <a:ext uri="{FF2B5EF4-FFF2-40B4-BE49-F238E27FC236}">
                <a16:creationId xmlns:a16="http://schemas.microsoft.com/office/drawing/2014/main" id="{19ECDF8E-1F76-4C3D-935E-A37B7BE01E15}"/>
              </a:ext>
            </a:extLst>
          </p:cNvPr>
          <p:cNvSpPr/>
          <p:nvPr/>
        </p:nvSpPr>
        <p:spPr bwMode="auto">
          <a:xfrm>
            <a:off x="57021" y="3441627"/>
            <a:ext cx="2132178" cy="942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u="sng" dirty="0">
                <a:solidFill>
                  <a:srgbClr val="FFC000"/>
                </a:solidFill>
                <a:latin typeface="Arial" charset="0"/>
                <a:ea typeface="新細明體" charset="-120"/>
              </a:rPr>
              <a:t>Additional Analog Sensing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Total 12 Channels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VAUX – 1 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NTC Thermistor – 11 Ch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(Out of 11,  3 Channels are connected Directly and 8 Channels are connected through an Analog Mux).</a:t>
            </a:r>
          </a:p>
        </p:txBody>
      </p: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88B88492-ACEC-492A-A631-87E09745EBD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090107" y="3027369"/>
            <a:ext cx="1072130" cy="399692"/>
          </a:xfrm>
          <a:prstGeom prst="bentConnector3">
            <a:avLst>
              <a:gd name="adj1" fmla="val 100344"/>
            </a:avLst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" name="Rectangle: Rounded Corners 506">
            <a:extLst>
              <a:ext uri="{FF2B5EF4-FFF2-40B4-BE49-F238E27FC236}">
                <a16:creationId xmlns:a16="http://schemas.microsoft.com/office/drawing/2014/main" id="{2CD11846-1EAF-4A5A-9776-ACB36E8FD744}"/>
              </a:ext>
            </a:extLst>
          </p:cNvPr>
          <p:cNvSpPr/>
          <p:nvPr/>
        </p:nvSpPr>
        <p:spPr bwMode="auto">
          <a:xfrm>
            <a:off x="585456" y="2634541"/>
            <a:ext cx="1758184" cy="73593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800" b="1" u="sng" dirty="0">
                <a:solidFill>
                  <a:srgbClr val="FFC000"/>
                </a:solidFill>
                <a:latin typeface="Arial" charset="0"/>
                <a:ea typeface="新細明體" charset="-120"/>
              </a:rPr>
              <a:t>LLC &amp; BUCK V &amp; I Sensing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7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VLLC1 to 4 - 4 Channels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VBUCK1 &amp; 3 - 2 Channels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IBUCK1 &amp; 3 - 2 Channels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新細明體" charset="-120"/>
              </a:rPr>
              <a:t>V&amp;I HVDC – 2 Channels</a:t>
            </a:r>
            <a:endParaRPr kumimoji="1" lang="en-US" sz="700" b="1" dirty="0">
              <a:solidFill>
                <a:srgbClr val="FFC000"/>
              </a:solidFill>
              <a:latin typeface="Arial" charset="0"/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VBAT Sense – 1 Channel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700" b="1" dirty="0">
              <a:solidFill>
                <a:srgbClr val="FFC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BDB8B943-1860-4BC0-A196-EA68CEA41AAB}"/>
              </a:ext>
            </a:extLst>
          </p:cNvPr>
          <p:cNvSpPr/>
          <p:nvPr/>
        </p:nvSpPr>
        <p:spPr bwMode="auto">
          <a:xfrm>
            <a:off x="2809624" y="2852745"/>
            <a:ext cx="2486464" cy="31820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PWM DRIVER</a:t>
            </a:r>
            <a:endParaRPr kumimoji="1" lang="en-SG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12" name="Connector: Elbow 465">
            <a:extLst>
              <a:ext uri="{FF2B5EF4-FFF2-40B4-BE49-F238E27FC236}">
                <a16:creationId xmlns:a16="http://schemas.microsoft.com/office/drawing/2014/main" id="{B966FE53-372B-4B97-B1A5-11DFF317FD4E}"/>
              </a:ext>
            </a:extLst>
          </p:cNvPr>
          <p:cNvCxnSpPr/>
          <p:nvPr/>
        </p:nvCxnSpPr>
        <p:spPr bwMode="auto">
          <a:xfrm flipV="1">
            <a:off x="3757244" y="3170948"/>
            <a:ext cx="0" cy="42982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1077C0-7BA1-4D9C-B3B5-4731DFDFB5DC}"/>
              </a:ext>
            </a:extLst>
          </p:cNvPr>
          <p:cNvSpPr/>
          <p:nvPr/>
        </p:nvSpPr>
        <p:spPr bwMode="auto">
          <a:xfrm>
            <a:off x="4330437" y="5900403"/>
            <a:ext cx="1059919" cy="24013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LED DRIVER</a:t>
            </a:r>
            <a:endParaRPr kumimoji="1" lang="en-SG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F10DBB8A-3AE6-40ED-B11A-EACC2DABC94D}"/>
              </a:ext>
            </a:extLst>
          </p:cNvPr>
          <p:cNvSpPr/>
          <p:nvPr/>
        </p:nvSpPr>
        <p:spPr bwMode="auto">
          <a:xfrm>
            <a:off x="4325901" y="5501170"/>
            <a:ext cx="1064455" cy="24013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FAN DRIVER</a:t>
            </a:r>
            <a:endParaRPr kumimoji="1" lang="en-SG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17" name="Straight Connector 177">
            <a:extLst>
              <a:ext uri="{FF2B5EF4-FFF2-40B4-BE49-F238E27FC236}">
                <a16:creationId xmlns:a16="http://schemas.microsoft.com/office/drawing/2014/main" id="{243FAE8E-C781-409B-9C27-00E45F5BC246}"/>
              </a:ext>
            </a:extLst>
          </p:cNvPr>
          <p:cNvCxnSpPr>
            <a:cxnSpLocks/>
          </p:cNvCxnSpPr>
          <p:nvPr/>
        </p:nvCxnSpPr>
        <p:spPr bwMode="auto">
          <a:xfrm>
            <a:off x="1150368" y="5629481"/>
            <a:ext cx="6216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" name="Straight Connector 177">
            <a:extLst>
              <a:ext uri="{FF2B5EF4-FFF2-40B4-BE49-F238E27FC236}">
                <a16:creationId xmlns:a16="http://schemas.microsoft.com/office/drawing/2014/main" id="{7CE70E3C-A1ED-4FF8-B614-90130205E8E2}"/>
              </a:ext>
            </a:extLst>
          </p:cNvPr>
          <p:cNvCxnSpPr>
            <a:cxnSpLocks/>
          </p:cNvCxnSpPr>
          <p:nvPr/>
        </p:nvCxnSpPr>
        <p:spPr bwMode="auto">
          <a:xfrm>
            <a:off x="1150368" y="5176102"/>
            <a:ext cx="6216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1AE5CF87-F011-4893-8DA3-18137A381293}"/>
              </a:ext>
            </a:extLst>
          </p:cNvPr>
          <p:cNvCxnSpPr>
            <a:cxnSpLocks/>
          </p:cNvCxnSpPr>
          <p:nvPr/>
        </p:nvCxnSpPr>
        <p:spPr bwMode="auto">
          <a:xfrm>
            <a:off x="1772014" y="4913725"/>
            <a:ext cx="0" cy="8652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29737412-B241-46B1-AA72-9B9488C12C23}"/>
              </a:ext>
            </a:extLst>
          </p:cNvPr>
          <p:cNvSpPr txBox="1"/>
          <p:nvPr/>
        </p:nvSpPr>
        <p:spPr>
          <a:xfrm>
            <a:off x="1034638" y="5184632"/>
            <a:ext cx="823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To/From Primary  MCU</a:t>
            </a:r>
            <a:endParaRPr lang="en-SG" sz="800" b="1" dirty="0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4FFE37E8-89DF-4FCC-A9D7-7187497A4AA3}"/>
              </a:ext>
            </a:extLst>
          </p:cNvPr>
          <p:cNvSpPr/>
          <p:nvPr/>
        </p:nvSpPr>
        <p:spPr bwMode="auto">
          <a:xfrm>
            <a:off x="2867818" y="5668176"/>
            <a:ext cx="749531" cy="330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F3405714-037E-45D1-B881-569F4F418813}"/>
              </a:ext>
            </a:extLst>
          </p:cNvPr>
          <p:cNvCxnSpPr/>
          <p:nvPr/>
        </p:nvCxnSpPr>
        <p:spPr bwMode="auto">
          <a:xfrm flipV="1">
            <a:off x="3401325" y="5192338"/>
            <a:ext cx="0" cy="4758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20C28727-08FA-4C78-A27F-208BD11DA0CF}"/>
              </a:ext>
            </a:extLst>
          </p:cNvPr>
          <p:cNvCxnSpPr/>
          <p:nvPr/>
        </p:nvCxnSpPr>
        <p:spPr bwMode="auto">
          <a:xfrm>
            <a:off x="3044336" y="5195095"/>
            <a:ext cx="0" cy="4730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D54FE6E0-5240-4E86-9B77-265C075B58A4}"/>
              </a:ext>
            </a:extLst>
          </p:cNvPr>
          <p:cNvSpPr txBox="1"/>
          <p:nvPr/>
        </p:nvSpPr>
        <p:spPr>
          <a:xfrm>
            <a:off x="2897906" y="5018169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I2C Master</a:t>
            </a:r>
            <a:endParaRPr lang="en-SG" sz="600" dirty="0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FE50FAD1-89A3-4F78-BADF-C8A1307D2CB4}"/>
              </a:ext>
            </a:extLst>
          </p:cNvPr>
          <p:cNvSpPr txBox="1"/>
          <p:nvPr/>
        </p:nvSpPr>
        <p:spPr>
          <a:xfrm rot="16200000">
            <a:off x="3196312" y="5343233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DATA</a:t>
            </a:r>
            <a:endParaRPr lang="en-SG" sz="600" dirty="0"/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2405355E-52CF-4675-A2E2-317D52E842EF}"/>
              </a:ext>
            </a:extLst>
          </p:cNvPr>
          <p:cNvSpPr txBox="1"/>
          <p:nvPr/>
        </p:nvSpPr>
        <p:spPr>
          <a:xfrm>
            <a:off x="2755566" y="5957931"/>
            <a:ext cx="9665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For Calibration/</a:t>
            </a:r>
          </a:p>
          <a:p>
            <a:pPr algn="ctr"/>
            <a:r>
              <a:rPr lang="en-US" sz="600" dirty="0"/>
              <a:t>Config Data</a:t>
            </a:r>
            <a:endParaRPr lang="en-SG" sz="600" dirty="0"/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E0B1175D-9577-497B-A1DD-65A93C12F529}"/>
              </a:ext>
            </a:extLst>
          </p:cNvPr>
          <p:cNvSpPr txBox="1"/>
          <p:nvPr/>
        </p:nvSpPr>
        <p:spPr>
          <a:xfrm rot="16200000">
            <a:off x="2838188" y="5327345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CLOCK</a:t>
            </a:r>
            <a:endParaRPr lang="en-SG" sz="600" dirty="0"/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4FB47D48-0B88-444F-BCC8-F2BDB3540A0B}"/>
              </a:ext>
            </a:extLst>
          </p:cNvPr>
          <p:cNvSpPr txBox="1"/>
          <p:nvPr/>
        </p:nvSpPr>
        <p:spPr>
          <a:xfrm>
            <a:off x="2886309" y="5672669"/>
            <a:ext cx="73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I2C EEPROM </a:t>
            </a:r>
            <a:r>
              <a:rPr lang="en-SG" sz="600" dirty="0"/>
              <a:t>M24256-BWDW6TP</a:t>
            </a:r>
          </a:p>
        </p:txBody>
      </p:sp>
      <p:cxnSp>
        <p:nvCxnSpPr>
          <p:cNvPr id="544" name="Straight Connector 177">
            <a:extLst>
              <a:ext uri="{FF2B5EF4-FFF2-40B4-BE49-F238E27FC236}">
                <a16:creationId xmlns:a16="http://schemas.microsoft.com/office/drawing/2014/main" id="{ED7CED20-42C6-4241-A45F-12A30400278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772015" y="5118592"/>
            <a:ext cx="1055551" cy="443924"/>
          </a:xfrm>
          <a:prstGeom prst="bentConnector3">
            <a:avLst>
              <a:gd name="adj1" fmla="val 28343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" name="Straight Connector 177">
            <a:extLst>
              <a:ext uri="{FF2B5EF4-FFF2-40B4-BE49-F238E27FC236}">
                <a16:creationId xmlns:a16="http://schemas.microsoft.com/office/drawing/2014/main" id="{FDA00513-5E9F-4A2E-BA86-0CF65266A9D3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775837" y="5007945"/>
            <a:ext cx="1079814" cy="4152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6" name="TextBox 545">
            <a:extLst>
              <a:ext uri="{FF2B5EF4-FFF2-40B4-BE49-F238E27FC236}">
                <a16:creationId xmlns:a16="http://schemas.microsoft.com/office/drawing/2014/main" id="{88779216-2B57-4C6C-9532-453A948B5D0E}"/>
              </a:ext>
            </a:extLst>
          </p:cNvPr>
          <p:cNvSpPr txBox="1"/>
          <p:nvPr/>
        </p:nvSpPr>
        <p:spPr>
          <a:xfrm rot="5400000">
            <a:off x="2706565" y="4966428"/>
            <a:ext cx="40195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UART</a:t>
            </a:r>
            <a:endParaRPr lang="en-SG" sz="600" dirty="0"/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D4273712-C612-4062-A1E1-8CAFAFB00B21}"/>
              </a:ext>
            </a:extLst>
          </p:cNvPr>
          <p:cNvSpPr txBox="1"/>
          <p:nvPr/>
        </p:nvSpPr>
        <p:spPr>
          <a:xfrm>
            <a:off x="2410553" y="4840612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RX</a:t>
            </a:r>
            <a:endParaRPr lang="en-SG" sz="600" dirty="0"/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EB64EDF5-E778-4944-8C0C-2910D88B0662}"/>
              </a:ext>
            </a:extLst>
          </p:cNvPr>
          <p:cNvSpPr txBox="1"/>
          <p:nvPr/>
        </p:nvSpPr>
        <p:spPr>
          <a:xfrm>
            <a:off x="2479619" y="5104036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TX</a:t>
            </a:r>
            <a:endParaRPr lang="en-SG" sz="600" dirty="0"/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BC7D54D9-F68D-41E6-8A86-90F36DAB0E6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623643" y="5313676"/>
            <a:ext cx="828130" cy="585458"/>
          </a:xfrm>
          <a:prstGeom prst="bentConnector3">
            <a:avLst>
              <a:gd name="adj1" fmla="val 100915"/>
            </a:avLst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EF456F4-AD35-4D74-BC72-3B3230126EC2}"/>
              </a:ext>
            </a:extLst>
          </p:cNvPr>
          <p:cNvSpPr/>
          <p:nvPr/>
        </p:nvSpPr>
        <p:spPr bwMode="auto">
          <a:xfrm>
            <a:off x="6732332" y="4840612"/>
            <a:ext cx="635832" cy="310666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latin typeface="Arial" charset="0"/>
                <a:ea typeface="新細明體" charset="-120"/>
              </a:rPr>
              <a:t>CAN Bus Driver</a:t>
            </a:r>
            <a:endParaRPr kumimoji="1" lang="en-SG" sz="800" b="1" dirty="0">
              <a:latin typeface="Arial" charset="0"/>
              <a:ea typeface="新細明體" charset="-120"/>
            </a:endParaRPr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94203AF9-EA89-4CC4-B239-A96D05D215E7}"/>
              </a:ext>
            </a:extLst>
          </p:cNvPr>
          <p:cNvCxnSpPr/>
          <p:nvPr/>
        </p:nvCxnSpPr>
        <p:spPr bwMode="auto">
          <a:xfrm flipH="1">
            <a:off x="2172360" y="4265547"/>
            <a:ext cx="66676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0" name="TextBox 569">
            <a:extLst>
              <a:ext uri="{FF2B5EF4-FFF2-40B4-BE49-F238E27FC236}">
                <a16:creationId xmlns:a16="http://schemas.microsoft.com/office/drawing/2014/main" id="{E7BD3F77-FAD5-46DD-AF9B-0732478DFFFB}"/>
              </a:ext>
            </a:extLst>
          </p:cNvPr>
          <p:cNvSpPr txBox="1"/>
          <p:nvPr/>
        </p:nvSpPr>
        <p:spPr>
          <a:xfrm>
            <a:off x="2222378" y="4089011"/>
            <a:ext cx="65429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Mux Sel. 1-3</a:t>
            </a:r>
            <a:endParaRPr lang="en-SG" sz="600" dirty="0"/>
          </a:p>
        </p:txBody>
      </p:sp>
      <p:cxnSp>
        <p:nvCxnSpPr>
          <p:cNvPr id="575" name="Straight Connector 562">
            <a:extLst>
              <a:ext uri="{FF2B5EF4-FFF2-40B4-BE49-F238E27FC236}">
                <a16:creationId xmlns:a16="http://schemas.microsoft.com/office/drawing/2014/main" id="{4E801F8E-4DE5-4DBE-8787-3147F036BC5E}"/>
              </a:ext>
            </a:extLst>
          </p:cNvPr>
          <p:cNvCxnSpPr>
            <a:cxnSpLocks/>
            <a:stCxn id="515" idx="3"/>
          </p:cNvCxnSpPr>
          <p:nvPr/>
        </p:nvCxnSpPr>
        <p:spPr bwMode="auto">
          <a:xfrm>
            <a:off x="5390356" y="6020469"/>
            <a:ext cx="2880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6" name="Straight Connector 562">
            <a:extLst>
              <a:ext uri="{FF2B5EF4-FFF2-40B4-BE49-F238E27FC236}">
                <a16:creationId xmlns:a16="http://schemas.microsoft.com/office/drawing/2014/main" id="{89D25BB3-7204-4018-873D-77EBAC5E294B}"/>
              </a:ext>
            </a:extLst>
          </p:cNvPr>
          <p:cNvCxnSpPr>
            <a:cxnSpLocks/>
          </p:cNvCxnSpPr>
          <p:nvPr/>
        </p:nvCxnSpPr>
        <p:spPr bwMode="auto">
          <a:xfrm>
            <a:off x="5390356" y="5644843"/>
            <a:ext cx="2880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8" name="Connector: Elbow 465">
            <a:extLst>
              <a:ext uri="{FF2B5EF4-FFF2-40B4-BE49-F238E27FC236}">
                <a16:creationId xmlns:a16="http://schemas.microsoft.com/office/drawing/2014/main" id="{23C9A37B-568F-4554-B34A-5E5257C7BE6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4913725"/>
            <a:ext cx="21557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" name="Connector: Elbow 465">
            <a:extLst>
              <a:ext uri="{FF2B5EF4-FFF2-40B4-BE49-F238E27FC236}">
                <a16:creationId xmlns:a16="http://schemas.microsoft.com/office/drawing/2014/main" id="{01CA3A79-023C-4532-8689-E7091949E8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5104036"/>
            <a:ext cx="21557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" name="TextBox 579">
            <a:extLst>
              <a:ext uri="{FF2B5EF4-FFF2-40B4-BE49-F238E27FC236}">
                <a16:creationId xmlns:a16="http://schemas.microsoft.com/office/drawing/2014/main" id="{5940CE01-1244-4EEA-9D66-082C265B4CEF}"/>
              </a:ext>
            </a:extLst>
          </p:cNvPr>
          <p:cNvSpPr txBox="1"/>
          <p:nvPr/>
        </p:nvSpPr>
        <p:spPr>
          <a:xfrm>
            <a:off x="4420818" y="4765451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TX</a:t>
            </a:r>
            <a:endParaRPr lang="en-SG" sz="600" dirty="0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80259ADE-C0BD-4EB2-9106-BA5707E70CE6}"/>
              </a:ext>
            </a:extLst>
          </p:cNvPr>
          <p:cNvSpPr txBox="1"/>
          <p:nvPr/>
        </p:nvSpPr>
        <p:spPr>
          <a:xfrm>
            <a:off x="4481509" y="4943328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RX</a:t>
            </a:r>
            <a:endParaRPr lang="en-SG" sz="6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5A3FF7BA-3909-4EB5-8FD1-8C24926053C4}"/>
              </a:ext>
            </a:extLst>
          </p:cNvPr>
          <p:cNvSpPr txBox="1"/>
          <p:nvPr/>
        </p:nvSpPr>
        <p:spPr>
          <a:xfrm rot="5400000">
            <a:off x="4298933" y="4911207"/>
            <a:ext cx="40195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CAN</a:t>
            </a:r>
            <a:endParaRPr lang="en-SG" sz="600" dirty="0"/>
          </a:p>
        </p:txBody>
      </p:sp>
      <p:cxnSp>
        <p:nvCxnSpPr>
          <p:cNvPr id="583" name="Straight Connector 218">
            <a:extLst>
              <a:ext uri="{FF2B5EF4-FFF2-40B4-BE49-F238E27FC236}">
                <a16:creationId xmlns:a16="http://schemas.microsoft.com/office/drawing/2014/main" id="{33EFEA13-7745-429E-B01D-AD914C0734A8}"/>
              </a:ext>
            </a:extLst>
          </p:cNvPr>
          <p:cNvCxnSpPr/>
          <p:nvPr/>
        </p:nvCxnSpPr>
        <p:spPr bwMode="auto">
          <a:xfrm flipV="1">
            <a:off x="1772016" y="4808296"/>
            <a:ext cx="1097943" cy="451442"/>
          </a:xfrm>
          <a:prstGeom prst="bentConnector3">
            <a:avLst>
              <a:gd name="adj1" fmla="val 39480"/>
            </a:avLst>
          </a:prstGeom>
          <a:solidFill>
            <a:schemeClr val="accent1"/>
          </a:solidFill>
          <a:ln w="3810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" name="Straight Connector 218">
            <a:extLst>
              <a:ext uri="{FF2B5EF4-FFF2-40B4-BE49-F238E27FC236}">
                <a16:creationId xmlns:a16="http://schemas.microsoft.com/office/drawing/2014/main" id="{897B1A34-0B3F-4C11-AB45-3AD1897ACCBD}"/>
              </a:ext>
            </a:extLst>
          </p:cNvPr>
          <p:cNvCxnSpPr/>
          <p:nvPr/>
        </p:nvCxnSpPr>
        <p:spPr bwMode="auto">
          <a:xfrm rot="10800000">
            <a:off x="4289574" y="5184634"/>
            <a:ext cx="791155" cy="189888"/>
          </a:xfrm>
          <a:prstGeom prst="bentConnector3">
            <a:avLst>
              <a:gd name="adj1" fmla="val 98664"/>
            </a:avLst>
          </a:prstGeom>
          <a:solidFill>
            <a:schemeClr val="accent1"/>
          </a:solidFill>
          <a:ln w="3810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" name="Straight Connector 562">
            <a:extLst>
              <a:ext uri="{FF2B5EF4-FFF2-40B4-BE49-F238E27FC236}">
                <a16:creationId xmlns:a16="http://schemas.microsoft.com/office/drawing/2014/main" id="{F8EC41CD-7C18-4416-9BC3-957DA6C7A3C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772014" y="4653138"/>
            <a:ext cx="1067112" cy="450899"/>
          </a:xfrm>
          <a:prstGeom prst="bentConnector3">
            <a:avLst>
              <a:gd name="adj1" fmla="val 70746"/>
            </a:avLst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" name="Straight Connector 218">
            <a:extLst>
              <a:ext uri="{FF2B5EF4-FFF2-40B4-BE49-F238E27FC236}">
                <a16:creationId xmlns:a16="http://schemas.microsoft.com/office/drawing/2014/main" id="{0832247B-8176-4DD3-858F-43D609EE15B0}"/>
              </a:ext>
            </a:extLst>
          </p:cNvPr>
          <p:cNvCxnSpPr>
            <a:stCxn id="587" idx="1"/>
          </p:cNvCxnSpPr>
          <p:nvPr/>
        </p:nvCxnSpPr>
        <p:spPr bwMode="auto">
          <a:xfrm flipH="1">
            <a:off x="4569628" y="4412685"/>
            <a:ext cx="1263999" cy="158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" name="Rectangle 586">
            <a:extLst>
              <a:ext uri="{FF2B5EF4-FFF2-40B4-BE49-F238E27FC236}">
                <a16:creationId xmlns:a16="http://schemas.microsoft.com/office/drawing/2014/main" id="{716A305D-3F3C-4E08-ACD9-E9614B7CA84F}"/>
              </a:ext>
            </a:extLst>
          </p:cNvPr>
          <p:cNvSpPr/>
          <p:nvPr/>
        </p:nvSpPr>
        <p:spPr bwMode="auto">
          <a:xfrm>
            <a:off x="5833627" y="4220284"/>
            <a:ext cx="962053" cy="384801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CAN Addr. Selection</a:t>
            </a:r>
            <a:endParaRPr kumimoji="1" lang="en-SG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88" name="Straight Connector 218">
            <a:extLst>
              <a:ext uri="{FF2B5EF4-FFF2-40B4-BE49-F238E27FC236}">
                <a16:creationId xmlns:a16="http://schemas.microsoft.com/office/drawing/2014/main" id="{C0467BEE-CF5A-45B5-B114-9911EF342FAE}"/>
              </a:ext>
            </a:extLst>
          </p:cNvPr>
          <p:cNvCxnSpPr/>
          <p:nvPr/>
        </p:nvCxnSpPr>
        <p:spPr bwMode="auto">
          <a:xfrm flipH="1">
            <a:off x="4572000" y="4679222"/>
            <a:ext cx="33262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C4CDFFFC-5317-450D-993F-16B891147C8F}"/>
              </a:ext>
            </a:extLst>
          </p:cNvPr>
          <p:cNvGrpSpPr/>
          <p:nvPr/>
        </p:nvGrpSpPr>
        <p:grpSpPr>
          <a:xfrm>
            <a:off x="3499412" y="2483215"/>
            <a:ext cx="133363" cy="142039"/>
            <a:chOff x="2531302" y="1556792"/>
            <a:chExt cx="133363" cy="1114830"/>
          </a:xfrm>
        </p:grpSpPr>
        <p:cxnSp>
          <p:nvCxnSpPr>
            <p:cNvPr id="597" name="Connector: Elbow 465">
              <a:extLst>
                <a:ext uri="{FF2B5EF4-FFF2-40B4-BE49-F238E27FC236}">
                  <a16:creationId xmlns:a16="http://schemas.microsoft.com/office/drawing/2014/main" id="{21C5D172-37B2-4653-B5F0-60D763D5EE75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8" name="Connector: Elbow 465">
              <a:extLst>
                <a:ext uri="{FF2B5EF4-FFF2-40B4-BE49-F238E27FC236}">
                  <a16:creationId xmlns:a16="http://schemas.microsoft.com/office/drawing/2014/main" id="{74899840-84EC-4209-A077-620EE00DE5F2}"/>
                </a:ext>
              </a:extLst>
            </p:cNvPr>
            <p:cNvCxnSpPr/>
            <p:nvPr/>
          </p:nvCxnSpPr>
          <p:spPr bwMode="auto">
            <a:xfrm>
              <a:off x="2664665" y="1614441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4C3BFA01-710B-4786-94A4-D183E5CBF48E}"/>
              </a:ext>
            </a:extLst>
          </p:cNvPr>
          <p:cNvGrpSpPr/>
          <p:nvPr/>
        </p:nvGrpSpPr>
        <p:grpSpPr>
          <a:xfrm>
            <a:off x="2721418" y="1560182"/>
            <a:ext cx="130882" cy="1057182"/>
            <a:chOff x="2531302" y="1556791"/>
            <a:chExt cx="130882" cy="1057182"/>
          </a:xfrm>
        </p:grpSpPr>
        <p:cxnSp>
          <p:nvCxnSpPr>
            <p:cNvPr id="600" name="Connector: Elbow 465">
              <a:extLst>
                <a:ext uri="{FF2B5EF4-FFF2-40B4-BE49-F238E27FC236}">
                  <a16:creationId xmlns:a16="http://schemas.microsoft.com/office/drawing/2014/main" id="{39AFCFCB-CC12-48FF-873B-610192D109BC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1" name="Connector: Elbow 465">
              <a:extLst>
                <a:ext uri="{FF2B5EF4-FFF2-40B4-BE49-F238E27FC236}">
                  <a16:creationId xmlns:a16="http://schemas.microsoft.com/office/drawing/2014/main" id="{94C9DD02-B06B-473F-BB20-64B20A81EE49}"/>
                </a:ext>
              </a:extLst>
            </p:cNvPr>
            <p:cNvCxnSpPr/>
            <p:nvPr/>
          </p:nvCxnSpPr>
          <p:spPr bwMode="auto">
            <a:xfrm>
              <a:off x="2662184" y="1556791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25" name="TextBox 624">
            <a:extLst>
              <a:ext uri="{FF2B5EF4-FFF2-40B4-BE49-F238E27FC236}">
                <a16:creationId xmlns:a16="http://schemas.microsoft.com/office/drawing/2014/main" id="{2884CBC3-5BDF-48E4-A439-B383BCE2772F}"/>
              </a:ext>
            </a:extLst>
          </p:cNvPr>
          <p:cNvSpPr txBox="1"/>
          <p:nvPr/>
        </p:nvSpPr>
        <p:spPr>
          <a:xfrm rot="16200000">
            <a:off x="2975453" y="2447937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VLLC3</a:t>
            </a:r>
            <a:endParaRPr lang="en-SG" sz="400" dirty="0"/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6EBA42DF-6A18-4CD3-8A0B-009CCED231BA}"/>
              </a:ext>
            </a:extLst>
          </p:cNvPr>
          <p:cNvSpPr txBox="1"/>
          <p:nvPr/>
        </p:nvSpPr>
        <p:spPr>
          <a:xfrm rot="16200000">
            <a:off x="3109407" y="2454927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ILLC3</a:t>
            </a:r>
            <a:endParaRPr lang="en-SG" sz="400" dirty="0"/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ACCDD521-D6EA-423B-9A47-41B9A640E66A}"/>
              </a:ext>
            </a:extLst>
          </p:cNvPr>
          <p:cNvSpPr txBox="1"/>
          <p:nvPr/>
        </p:nvSpPr>
        <p:spPr>
          <a:xfrm rot="16200000">
            <a:off x="3240183" y="2450568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VLLC4</a:t>
            </a:r>
            <a:endParaRPr lang="en-SG" sz="400" dirty="0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B7D245D1-9475-4BD0-B502-E2637CB01EF0}"/>
              </a:ext>
            </a:extLst>
          </p:cNvPr>
          <p:cNvSpPr txBox="1"/>
          <p:nvPr/>
        </p:nvSpPr>
        <p:spPr>
          <a:xfrm rot="16200000">
            <a:off x="3374624" y="2455881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ILLC4</a:t>
            </a:r>
            <a:endParaRPr lang="en-SG" sz="400" dirty="0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99B2765B-27AB-4F54-B86A-A4F96C1AA103}"/>
              </a:ext>
            </a:extLst>
          </p:cNvPr>
          <p:cNvSpPr txBox="1"/>
          <p:nvPr/>
        </p:nvSpPr>
        <p:spPr>
          <a:xfrm rot="16200000">
            <a:off x="3943193" y="2414137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VBUCK1</a:t>
            </a:r>
            <a:endParaRPr lang="en-SG" sz="400" dirty="0"/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2081B725-8B10-4AE0-9E89-540850782254}"/>
              </a:ext>
            </a:extLst>
          </p:cNvPr>
          <p:cNvSpPr txBox="1"/>
          <p:nvPr/>
        </p:nvSpPr>
        <p:spPr>
          <a:xfrm rot="16200000">
            <a:off x="4099718" y="2414137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VBUCK2</a:t>
            </a:r>
            <a:endParaRPr lang="en-SG" sz="400" dirty="0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D9A19CE-7249-4D28-9785-4086C152EF24}"/>
              </a:ext>
            </a:extLst>
          </p:cNvPr>
          <p:cNvSpPr txBox="1"/>
          <p:nvPr/>
        </p:nvSpPr>
        <p:spPr>
          <a:xfrm rot="16200000">
            <a:off x="4621159" y="2417328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VBUCK3</a:t>
            </a:r>
            <a:endParaRPr lang="en-SG" sz="400" dirty="0"/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F175B98D-E323-4D35-934F-7A5150622880}"/>
              </a:ext>
            </a:extLst>
          </p:cNvPr>
          <p:cNvSpPr txBox="1"/>
          <p:nvPr/>
        </p:nvSpPr>
        <p:spPr>
          <a:xfrm rot="16200000">
            <a:off x="4752604" y="2420538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VBUCK4</a:t>
            </a:r>
            <a:endParaRPr lang="en-SG" sz="400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061EEE9-7E59-46C4-87EE-D927407DB5ED}"/>
              </a:ext>
            </a:extLst>
          </p:cNvPr>
          <p:cNvSpPr txBox="1"/>
          <p:nvPr/>
        </p:nvSpPr>
        <p:spPr>
          <a:xfrm rot="16200000">
            <a:off x="5757941" y="2090906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IBUCK12</a:t>
            </a:r>
            <a:endParaRPr lang="en-SG" sz="400" dirty="0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D500573C-D447-4DDB-8393-BDB0BD9409DF}"/>
              </a:ext>
            </a:extLst>
          </p:cNvPr>
          <p:cNvSpPr txBox="1"/>
          <p:nvPr/>
        </p:nvSpPr>
        <p:spPr>
          <a:xfrm rot="16200000">
            <a:off x="5876185" y="2090906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IBUCK34</a:t>
            </a:r>
            <a:endParaRPr lang="en-SG" sz="400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28FC878B-F73A-42E3-B49F-39794F707DF1}"/>
              </a:ext>
            </a:extLst>
          </p:cNvPr>
          <p:cNvSpPr txBox="1"/>
          <p:nvPr/>
        </p:nvSpPr>
        <p:spPr>
          <a:xfrm rot="16200000">
            <a:off x="6643770" y="2053460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VHVDC</a:t>
            </a:r>
            <a:endParaRPr lang="en-SG" sz="400" dirty="0"/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70FC4E7-4413-4DEB-A38F-2E7C2E4C5281}"/>
              </a:ext>
            </a:extLst>
          </p:cNvPr>
          <p:cNvSpPr txBox="1"/>
          <p:nvPr/>
        </p:nvSpPr>
        <p:spPr>
          <a:xfrm rot="16200000">
            <a:off x="6843542" y="2049666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IHVDC</a:t>
            </a:r>
            <a:endParaRPr lang="en-SG" sz="400" dirty="0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4AF11A2-E06A-4285-B80F-7EBD069E4018}"/>
              </a:ext>
            </a:extLst>
          </p:cNvPr>
          <p:cNvSpPr txBox="1"/>
          <p:nvPr/>
        </p:nvSpPr>
        <p:spPr>
          <a:xfrm rot="16200000">
            <a:off x="6643771" y="2053460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VHVDC</a:t>
            </a:r>
            <a:endParaRPr lang="en-SG" sz="400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7838BF5-0C8D-4537-BD21-BB2CC59F6D19}"/>
              </a:ext>
            </a:extLst>
          </p:cNvPr>
          <p:cNvSpPr txBox="1"/>
          <p:nvPr/>
        </p:nvSpPr>
        <p:spPr>
          <a:xfrm rot="16200000">
            <a:off x="7938330" y="2084312"/>
            <a:ext cx="511002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VBAT_SEN</a:t>
            </a:r>
            <a:endParaRPr lang="en-SG" sz="400" dirty="0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9A710B3B-AAE8-4441-819B-14126502D0FE}"/>
              </a:ext>
            </a:extLst>
          </p:cNvPr>
          <p:cNvSpPr/>
          <p:nvPr/>
        </p:nvSpPr>
        <p:spPr bwMode="auto">
          <a:xfrm>
            <a:off x="5107508" y="3500522"/>
            <a:ext cx="688471" cy="547525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latin typeface="Arial" charset="0"/>
              <a:ea typeface="新細明體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latin typeface="Arial" charset="0"/>
                <a:ea typeface="新細明體" charset="-120"/>
              </a:rPr>
              <a:t>OVP/OCP/ SCP</a:t>
            </a:r>
            <a:endParaRPr kumimoji="1" lang="en-SG" sz="800" b="1" dirty="0">
              <a:latin typeface="Arial" charset="0"/>
              <a:ea typeface="新細明體" charset="-120"/>
            </a:endParaRP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3893150A-776C-4DE7-B017-7840A143B6EE}"/>
              </a:ext>
            </a:extLst>
          </p:cNvPr>
          <p:cNvSpPr txBox="1"/>
          <p:nvPr/>
        </p:nvSpPr>
        <p:spPr>
          <a:xfrm>
            <a:off x="2271920" y="4500458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PFC EN</a:t>
            </a:r>
            <a:endParaRPr lang="en-SG" sz="600" dirty="0"/>
          </a:p>
        </p:txBody>
      </p:sp>
      <p:cxnSp>
        <p:nvCxnSpPr>
          <p:cNvPr id="671" name="Straight Connector 218">
            <a:extLst>
              <a:ext uri="{FF2B5EF4-FFF2-40B4-BE49-F238E27FC236}">
                <a16:creationId xmlns:a16="http://schemas.microsoft.com/office/drawing/2014/main" id="{C889FC7B-B949-4F42-9F3B-1C3356A017C5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3645024"/>
            <a:ext cx="74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1" name="Straight Connector 218">
            <a:extLst>
              <a:ext uri="{FF2B5EF4-FFF2-40B4-BE49-F238E27FC236}">
                <a16:creationId xmlns:a16="http://schemas.microsoft.com/office/drawing/2014/main" id="{406EEB45-B167-4779-8B40-6D966FD738BA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1999" y="3789040"/>
            <a:ext cx="74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2" name="Straight Connector 218">
            <a:extLst>
              <a:ext uri="{FF2B5EF4-FFF2-40B4-BE49-F238E27FC236}">
                <a16:creationId xmlns:a16="http://schemas.microsoft.com/office/drawing/2014/main" id="{6C9FC186-51FD-46AF-B306-2EDB78C18148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1999" y="3933056"/>
            <a:ext cx="74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" name="Straight Connector 562">
            <a:extLst>
              <a:ext uri="{FF2B5EF4-FFF2-40B4-BE49-F238E27FC236}">
                <a16:creationId xmlns:a16="http://schemas.microsoft.com/office/drawing/2014/main" id="{0349D89C-3A3B-4D45-9CE6-C4915D7329D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55627" y="2930828"/>
            <a:ext cx="876493" cy="387715"/>
          </a:xfrm>
          <a:prstGeom prst="bentConnector3">
            <a:avLst>
              <a:gd name="adj1" fmla="val 98902"/>
            </a:avLst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1" name="Straight Connector 562">
            <a:extLst>
              <a:ext uri="{FF2B5EF4-FFF2-40B4-BE49-F238E27FC236}">
                <a16:creationId xmlns:a16="http://schemas.microsoft.com/office/drawing/2014/main" id="{934A93A3-07E5-4A84-9CCD-FC0506EB6F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8364" y="4147724"/>
            <a:ext cx="2328775" cy="93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" name="Straight Connector 218">
            <a:extLst>
              <a:ext uri="{FF2B5EF4-FFF2-40B4-BE49-F238E27FC236}">
                <a16:creationId xmlns:a16="http://schemas.microsoft.com/office/drawing/2014/main" id="{6A8811FC-A4B1-44E8-BBB9-2808460F4423}"/>
              </a:ext>
            </a:extLst>
          </p:cNvPr>
          <p:cNvCxnSpPr/>
          <p:nvPr/>
        </p:nvCxnSpPr>
        <p:spPr bwMode="auto">
          <a:xfrm flipH="1">
            <a:off x="7368164" y="5007945"/>
            <a:ext cx="5087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10187ADD-A15E-4B5E-AF64-72893B2B870A}"/>
              </a:ext>
            </a:extLst>
          </p:cNvPr>
          <p:cNvCxnSpPr>
            <a:cxnSpLocks/>
          </p:cNvCxnSpPr>
          <p:nvPr/>
        </p:nvCxnSpPr>
        <p:spPr bwMode="auto">
          <a:xfrm>
            <a:off x="7884856" y="4557943"/>
            <a:ext cx="0" cy="8652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1" name="TextBox 710">
            <a:extLst>
              <a:ext uri="{FF2B5EF4-FFF2-40B4-BE49-F238E27FC236}">
                <a16:creationId xmlns:a16="http://schemas.microsoft.com/office/drawing/2014/main" id="{D005A5FF-6CC7-4CCF-8570-E591FE095465}"/>
              </a:ext>
            </a:extLst>
          </p:cNvPr>
          <p:cNvSpPr txBox="1"/>
          <p:nvPr/>
        </p:nvSpPr>
        <p:spPr>
          <a:xfrm rot="16200000">
            <a:off x="2742676" y="2692953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8A/B</a:t>
            </a:r>
            <a:endParaRPr lang="en-SG" sz="400" dirty="0"/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F8C42B0A-62D5-45AB-B46F-4B16BCB1CE4E}"/>
              </a:ext>
            </a:extLst>
          </p:cNvPr>
          <p:cNvSpPr txBox="1"/>
          <p:nvPr/>
        </p:nvSpPr>
        <p:spPr>
          <a:xfrm rot="16200000">
            <a:off x="2855718" y="2694931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3A/B</a:t>
            </a:r>
            <a:endParaRPr lang="en-SG" sz="400" dirty="0"/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FD96B038-C6CE-4E8A-A6A4-76A70A7F4BAD}"/>
              </a:ext>
            </a:extLst>
          </p:cNvPr>
          <p:cNvSpPr txBox="1"/>
          <p:nvPr/>
        </p:nvSpPr>
        <p:spPr>
          <a:xfrm rot="16200000">
            <a:off x="3544180" y="2695695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2A/B</a:t>
            </a:r>
            <a:endParaRPr lang="en-SG" sz="400" dirty="0"/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11402008-B997-47FB-9C71-3013E83D9AA8}"/>
              </a:ext>
            </a:extLst>
          </p:cNvPr>
          <p:cNvSpPr txBox="1"/>
          <p:nvPr/>
        </p:nvSpPr>
        <p:spPr>
          <a:xfrm rot="16200000">
            <a:off x="3652212" y="2694930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6A/B</a:t>
            </a:r>
            <a:endParaRPr lang="en-SG" sz="400" dirty="0"/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C54AD027-B4F9-4D35-9D33-645F49FE4356}"/>
              </a:ext>
            </a:extLst>
          </p:cNvPr>
          <p:cNvSpPr txBox="1"/>
          <p:nvPr/>
        </p:nvSpPr>
        <p:spPr>
          <a:xfrm rot="16200000">
            <a:off x="4461133" y="2691803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1A/B</a:t>
            </a:r>
            <a:endParaRPr lang="en-SG" sz="400" dirty="0"/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8B7B04A5-C40F-4FB2-AD01-F3E639C218FB}"/>
              </a:ext>
            </a:extLst>
          </p:cNvPr>
          <p:cNvSpPr txBox="1"/>
          <p:nvPr/>
        </p:nvSpPr>
        <p:spPr>
          <a:xfrm rot="16200000">
            <a:off x="4943786" y="2691802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7A/B</a:t>
            </a:r>
            <a:endParaRPr lang="en-SG" sz="400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6B3E186F-0DEA-4527-AC0A-CFC84E706F47}"/>
              </a:ext>
            </a:extLst>
          </p:cNvPr>
          <p:cNvSpPr txBox="1"/>
          <p:nvPr/>
        </p:nvSpPr>
        <p:spPr>
          <a:xfrm rot="16200000">
            <a:off x="3803994" y="5177727"/>
            <a:ext cx="31055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4A</a:t>
            </a:r>
            <a:endParaRPr lang="en-SG" sz="600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DBA7AE7E-346C-419A-A4CC-A0E4515666FA}"/>
              </a:ext>
            </a:extLst>
          </p:cNvPr>
          <p:cNvSpPr txBox="1"/>
          <p:nvPr/>
        </p:nvSpPr>
        <p:spPr>
          <a:xfrm>
            <a:off x="3385637" y="3596417"/>
            <a:ext cx="76529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PWM Outputs</a:t>
            </a:r>
            <a:endParaRPr lang="en-SG" sz="600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CAE64254-C193-4945-9618-2B0AD4771F54}"/>
              </a:ext>
            </a:extLst>
          </p:cNvPr>
          <p:cNvSpPr txBox="1"/>
          <p:nvPr/>
        </p:nvSpPr>
        <p:spPr>
          <a:xfrm rot="16200000">
            <a:off x="2648339" y="3820544"/>
            <a:ext cx="53999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Analog IN</a:t>
            </a:r>
            <a:endParaRPr lang="en-SG" sz="600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825CDD12-F211-4B8F-A9B2-64DCC4A845AF}"/>
              </a:ext>
            </a:extLst>
          </p:cNvPr>
          <p:cNvSpPr txBox="1"/>
          <p:nvPr/>
        </p:nvSpPr>
        <p:spPr>
          <a:xfrm rot="5400000" flipH="1">
            <a:off x="4232635" y="3710511"/>
            <a:ext cx="547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TZ Inputs</a:t>
            </a:r>
            <a:endParaRPr lang="en-SG" sz="600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CF085DFC-83F2-4381-B4E2-1FCB49D62E95}"/>
              </a:ext>
            </a:extLst>
          </p:cNvPr>
          <p:cNvSpPr txBox="1"/>
          <p:nvPr/>
        </p:nvSpPr>
        <p:spPr>
          <a:xfrm rot="5400000" flipH="1">
            <a:off x="4324836" y="4333177"/>
            <a:ext cx="33205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DI’s</a:t>
            </a:r>
            <a:endParaRPr lang="en-SG" sz="600" dirty="0"/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759B7994-81E5-44D0-9942-49A539B1F0B0}"/>
              </a:ext>
            </a:extLst>
          </p:cNvPr>
          <p:cNvSpPr txBox="1"/>
          <p:nvPr/>
        </p:nvSpPr>
        <p:spPr>
          <a:xfrm rot="5400000" flipH="1">
            <a:off x="4334999" y="4579132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</a:t>
            </a:r>
            <a:endParaRPr lang="en-SG" sz="600" dirty="0"/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085479FA-8DA1-4778-ADB6-4A9157831584}"/>
              </a:ext>
            </a:extLst>
          </p:cNvPr>
          <p:cNvSpPr txBox="1"/>
          <p:nvPr/>
        </p:nvSpPr>
        <p:spPr>
          <a:xfrm rot="5400000" flipH="1">
            <a:off x="4334999" y="4057274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B4C5625E-9A2D-4769-A5E7-CEABBA903814}"/>
              </a:ext>
            </a:extLst>
          </p:cNvPr>
          <p:cNvSpPr txBox="1"/>
          <p:nvPr/>
        </p:nvSpPr>
        <p:spPr>
          <a:xfrm flipH="1">
            <a:off x="4125495" y="5026481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</a:t>
            </a:r>
            <a:endParaRPr lang="en-SG" sz="600" dirty="0"/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EC016FF0-32A7-4051-B692-87281A66EE90}"/>
              </a:ext>
            </a:extLst>
          </p:cNvPr>
          <p:cNvSpPr txBox="1"/>
          <p:nvPr/>
        </p:nvSpPr>
        <p:spPr>
          <a:xfrm flipH="1">
            <a:off x="3565970" y="5043032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7939872E-0C50-4CBA-AB5D-4BF022061822}"/>
              </a:ext>
            </a:extLst>
          </p:cNvPr>
          <p:cNvSpPr txBox="1"/>
          <p:nvPr/>
        </p:nvSpPr>
        <p:spPr>
          <a:xfrm>
            <a:off x="3645384" y="4941895"/>
            <a:ext cx="765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PWM </a:t>
            </a:r>
          </a:p>
          <a:p>
            <a:pPr algn="ctr"/>
            <a:r>
              <a:rPr lang="en-US" sz="600" dirty="0"/>
              <a:t>Output</a:t>
            </a:r>
            <a:endParaRPr lang="en-SG" sz="600" dirty="0"/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C161E97B-382F-44C3-89E2-9F71E42DD964}"/>
              </a:ext>
            </a:extLst>
          </p:cNvPr>
          <p:cNvSpPr txBox="1"/>
          <p:nvPr/>
        </p:nvSpPr>
        <p:spPr>
          <a:xfrm rot="16200000">
            <a:off x="2744459" y="4717940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</a:t>
            </a:r>
            <a:endParaRPr lang="en-SG" sz="600" dirty="0"/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C00A3A3B-F5F6-4D58-BD12-3C973508880B}"/>
              </a:ext>
            </a:extLst>
          </p:cNvPr>
          <p:cNvSpPr txBox="1"/>
          <p:nvPr/>
        </p:nvSpPr>
        <p:spPr>
          <a:xfrm rot="16200000">
            <a:off x="2750238" y="4561251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73E77C8C-5BA0-4ABF-B981-064F7B41F529}"/>
              </a:ext>
            </a:extLst>
          </p:cNvPr>
          <p:cNvSpPr txBox="1"/>
          <p:nvPr/>
        </p:nvSpPr>
        <p:spPr>
          <a:xfrm rot="16200000">
            <a:off x="2750495" y="4229490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64039F47-A11B-4DB7-8508-0A533D6A92B8}"/>
              </a:ext>
            </a:extLst>
          </p:cNvPr>
          <p:cNvSpPr txBox="1"/>
          <p:nvPr/>
        </p:nvSpPr>
        <p:spPr>
          <a:xfrm>
            <a:off x="1996018" y="4643815"/>
            <a:ext cx="87345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AC OK &amp; PFC OK</a:t>
            </a:r>
            <a:endParaRPr lang="en-SG" sz="600" dirty="0"/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3F8AA261-713D-40B7-9E07-B79BDB204F2E}"/>
              </a:ext>
            </a:extLst>
          </p:cNvPr>
          <p:cNvSpPr txBox="1"/>
          <p:nvPr/>
        </p:nvSpPr>
        <p:spPr>
          <a:xfrm>
            <a:off x="3682893" y="5765022"/>
            <a:ext cx="6155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3 LED </a:t>
            </a:r>
          </a:p>
          <a:p>
            <a:pPr algn="ctr"/>
            <a:r>
              <a:rPr lang="en-US" sz="600" dirty="0"/>
              <a:t>Control Pins</a:t>
            </a:r>
            <a:endParaRPr lang="en-SG" sz="600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94381A7-FB32-4ED3-90BB-91827450F410}"/>
              </a:ext>
            </a:extLst>
          </p:cNvPr>
          <p:cNvSpPr txBox="1"/>
          <p:nvPr/>
        </p:nvSpPr>
        <p:spPr>
          <a:xfrm>
            <a:off x="5562251" y="5555450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To FAN </a:t>
            </a:r>
            <a:endParaRPr lang="en-SG" sz="600" dirty="0"/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30B36ED1-2642-444B-9A29-A7024F9F008F}"/>
              </a:ext>
            </a:extLst>
          </p:cNvPr>
          <p:cNvSpPr txBox="1"/>
          <p:nvPr/>
        </p:nvSpPr>
        <p:spPr>
          <a:xfrm>
            <a:off x="5579768" y="5925627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To LED’s</a:t>
            </a:r>
            <a:endParaRPr lang="en-SG" sz="600" dirty="0"/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DA47F8A3-4BE6-4890-BB52-92183FF88E77}"/>
              </a:ext>
            </a:extLst>
          </p:cNvPr>
          <p:cNvSpPr txBox="1"/>
          <p:nvPr/>
        </p:nvSpPr>
        <p:spPr>
          <a:xfrm>
            <a:off x="5004048" y="5281913"/>
            <a:ext cx="9672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3 FAN Speed Inputs</a:t>
            </a:r>
            <a:endParaRPr lang="en-SG" sz="600" dirty="0"/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61496560-0589-4117-A1B2-786A409EB68D}"/>
              </a:ext>
            </a:extLst>
          </p:cNvPr>
          <p:cNvSpPr txBox="1"/>
          <p:nvPr/>
        </p:nvSpPr>
        <p:spPr>
          <a:xfrm>
            <a:off x="7832700" y="4653138"/>
            <a:ext cx="8234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To/From System </a:t>
            </a:r>
          </a:p>
          <a:p>
            <a:pPr algn="ctr"/>
            <a:r>
              <a:rPr lang="en-US" sz="800" b="1" dirty="0"/>
              <a:t>Output</a:t>
            </a:r>
          </a:p>
          <a:p>
            <a:pPr algn="ctr"/>
            <a:r>
              <a:rPr lang="en-US" sz="800" b="1" dirty="0"/>
              <a:t> Connector</a:t>
            </a:r>
            <a:endParaRPr lang="en-SG" sz="800" b="1" dirty="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0909E8C4-F503-4B9D-AA5C-67B43B3DBA47}"/>
              </a:ext>
            </a:extLst>
          </p:cNvPr>
          <p:cNvSpPr txBox="1"/>
          <p:nvPr/>
        </p:nvSpPr>
        <p:spPr>
          <a:xfrm>
            <a:off x="4726995" y="4526531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D2D EN</a:t>
            </a:r>
            <a:endParaRPr lang="en-SG" sz="600" dirty="0"/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1A5F58FF-5325-44D9-BCD3-8C08DD5DF4BA}"/>
              </a:ext>
            </a:extLst>
          </p:cNvPr>
          <p:cNvSpPr txBox="1"/>
          <p:nvPr/>
        </p:nvSpPr>
        <p:spPr>
          <a:xfrm>
            <a:off x="4761932" y="4234881"/>
            <a:ext cx="74617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6 Bit Address</a:t>
            </a:r>
            <a:endParaRPr lang="en-SG" sz="600" dirty="0"/>
          </a:p>
        </p:txBody>
      </p:sp>
      <p:cxnSp>
        <p:nvCxnSpPr>
          <p:cNvPr id="748" name="Straight Connector 218">
            <a:extLst>
              <a:ext uri="{FF2B5EF4-FFF2-40B4-BE49-F238E27FC236}">
                <a16:creationId xmlns:a16="http://schemas.microsoft.com/office/drawing/2014/main" id="{2C3F47E1-F65E-48A0-94F6-04D441FE886F}"/>
              </a:ext>
            </a:extLst>
          </p:cNvPr>
          <p:cNvCxnSpPr/>
          <p:nvPr/>
        </p:nvCxnSpPr>
        <p:spPr bwMode="auto">
          <a:xfrm flipH="1">
            <a:off x="6788455" y="4414611"/>
            <a:ext cx="404179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0" name="TextBox 749">
            <a:extLst>
              <a:ext uri="{FF2B5EF4-FFF2-40B4-BE49-F238E27FC236}">
                <a16:creationId xmlns:a16="http://schemas.microsoft.com/office/drawing/2014/main" id="{CC27F61A-388D-4A43-BF6F-21B4C4C10282}"/>
              </a:ext>
            </a:extLst>
          </p:cNvPr>
          <p:cNvSpPr txBox="1"/>
          <p:nvPr/>
        </p:nvSpPr>
        <p:spPr>
          <a:xfrm>
            <a:off x="7121203" y="4315792"/>
            <a:ext cx="74617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From Dip Switch</a:t>
            </a:r>
            <a:endParaRPr lang="en-SG" sz="600" dirty="0"/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7AD334E3-9980-4825-B88E-5226033AE191}"/>
              </a:ext>
            </a:extLst>
          </p:cNvPr>
          <p:cNvSpPr txBox="1"/>
          <p:nvPr/>
        </p:nvSpPr>
        <p:spPr>
          <a:xfrm>
            <a:off x="6838592" y="4056501"/>
            <a:ext cx="115352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To VOUT Discharge Control</a:t>
            </a:r>
            <a:endParaRPr lang="en-SG" sz="600" dirty="0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D2F14A18-1A80-4B14-82F8-C5FA0C9E6FE4}"/>
              </a:ext>
            </a:extLst>
          </p:cNvPr>
          <p:cNvSpPr txBox="1"/>
          <p:nvPr/>
        </p:nvSpPr>
        <p:spPr>
          <a:xfrm>
            <a:off x="4457548" y="3996102"/>
            <a:ext cx="74617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Discharge EN</a:t>
            </a:r>
            <a:endParaRPr lang="en-SG" sz="6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BCD62C46-D51F-47FC-9427-5EE67B3F100F}"/>
              </a:ext>
            </a:extLst>
          </p:cNvPr>
          <p:cNvSpPr txBox="1"/>
          <p:nvPr/>
        </p:nvSpPr>
        <p:spPr>
          <a:xfrm>
            <a:off x="4558478" y="3498762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LLC OCP</a:t>
            </a:r>
            <a:endParaRPr lang="en-SG" sz="6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5B2073D7-523D-4B4C-AC26-8C6260B4FFDA}"/>
              </a:ext>
            </a:extLst>
          </p:cNvPr>
          <p:cNvSpPr txBox="1"/>
          <p:nvPr/>
        </p:nvSpPr>
        <p:spPr>
          <a:xfrm>
            <a:off x="4533839" y="3789083"/>
            <a:ext cx="67435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HVDC OCP</a:t>
            </a:r>
            <a:endParaRPr lang="en-SG" sz="600" dirty="0"/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43BC87D7-21CD-4472-9E2D-A7781D27E632}"/>
              </a:ext>
            </a:extLst>
          </p:cNvPr>
          <p:cNvSpPr txBox="1"/>
          <p:nvPr/>
        </p:nvSpPr>
        <p:spPr>
          <a:xfrm>
            <a:off x="4538213" y="3645627"/>
            <a:ext cx="67435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BUCK OVP</a:t>
            </a:r>
            <a:endParaRPr lang="en-SG" sz="600" dirty="0"/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D38E83A7-9F3C-49C5-A23A-A7ACE1615CCD}"/>
              </a:ext>
            </a:extLst>
          </p:cNvPr>
          <p:cNvSpPr txBox="1"/>
          <p:nvPr/>
        </p:nvSpPr>
        <p:spPr>
          <a:xfrm>
            <a:off x="5891383" y="3850107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IHVDC</a:t>
            </a:r>
            <a:endParaRPr lang="en-SG" sz="600" dirty="0"/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8E677AFA-BB00-4F0B-9FC5-2958A71E1D7B}"/>
              </a:ext>
            </a:extLst>
          </p:cNvPr>
          <p:cNvSpPr txBox="1"/>
          <p:nvPr/>
        </p:nvSpPr>
        <p:spPr>
          <a:xfrm>
            <a:off x="5901036" y="3601442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VBUCK1-4</a:t>
            </a:r>
            <a:endParaRPr lang="en-SG" sz="600" dirty="0"/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E1BAD47C-58AA-450C-A3CB-2434D8800C7D}"/>
              </a:ext>
            </a:extLst>
          </p:cNvPr>
          <p:cNvSpPr txBox="1"/>
          <p:nvPr/>
        </p:nvSpPr>
        <p:spPr>
          <a:xfrm>
            <a:off x="5737559" y="3315406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ILLC1-4</a:t>
            </a:r>
            <a:endParaRPr lang="en-SG" sz="6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0CA26-0CE5-4052-976F-66AFD1F211DC}"/>
              </a:ext>
            </a:extLst>
          </p:cNvPr>
          <p:cNvGrpSpPr/>
          <p:nvPr/>
        </p:nvGrpSpPr>
        <p:grpSpPr>
          <a:xfrm>
            <a:off x="112656" y="615021"/>
            <a:ext cx="2773653" cy="2093897"/>
            <a:chOff x="237014" y="694992"/>
            <a:chExt cx="1857819" cy="158334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66E3569-F143-46B7-A303-986D7EEA8FBC}"/>
                </a:ext>
              </a:extLst>
            </p:cNvPr>
            <p:cNvGrpSpPr/>
            <p:nvPr/>
          </p:nvGrpSpPr>
          <p:grpSpPr>
            <a:xfrm>
              <a:off x="269407" y="694992"/>
              <a:ext cx="1825426" cy="1583343"/>
              <a:chOff x="269407" y="694992"/>
              <a:chExt cx="1825426" cy="158334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3F3D573-FDFE-4C0A-B65E-A3662BEC09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3143"/>
              <a:stretch/>
            </p:blipFill>
            <p:spPr>
              <a:xfrm>
                <a:off x="269407" y="694992"/>
                <a:ext cx="1265814" cy="1583343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008FA47-A032-4F45-A717-8DC3A7F6B7B8}"/>
                  </a:ext>
                </a:extLst>
              </p:cNvPr>
              <p:cNvSpPr txBox="1"/>
              <p:nvPr/>
            </p:nvSpPr>
            <p:spPr>
              <a:xfrm>
                <a:off x="1406098" y="838744"/>
                <a:ext cx="323031" cy="14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+800V</a:t>
                </a:r>
                <a:endParaRPr lang="en-SG" sz="6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82D899F-2686-48F1-A060-4DAA293C9E0F}"/>
                  </a:ext>
                </a:extLst>
              </p:cNvPr>
              <p:cNvSpPr txBox="1"/>
              <p:nvPr/>
            </p:nvSpPr>
            <p:spPr>
              <a:xfrm>
                <a:off x="1427581" y="1872298"/>
                <a:ext cx="285567" cy="14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-800V</a:t>
                </a:r>
                <a:endParaRPr lang="en-SG" sz="600" dirty="0"/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0D7A67FC-5EBB-4072-B4B9-E8D3BA983C0C}"/>
                  </a:ext>
                </a:extLst>
              </p:cNvPr>
              <p:cNvSpPr txBox="1"/>
              <p:nvPr/>
            </p:nvSpPr>
            <p:spPr>
              <a:xfrm rot="16200000">
                <a:off x="1624459" y="2027272"/>
                <a:ext cx="295445" cy="10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VLLC1</a:t>
                </a:r>
                <a:endParaRPr lang="en-SG" sz="400" dirty="0"/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D2EB2DEB-954A-445B-B030-80B7B8E81FF9}"/>
                  </a:ext>
                </a:extLst>
              </p:cNvPr>
              <p:cNvSpPr txBox="1"/>
              <p:nvPr/>
            </p:nvSpPr>
            <p:spPr>
              <a:xfrm rot="16200000">
                <a:off x="1715094" y="2024974"/>
                <a:ext cx="295445" cy="10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ILLC1</a:t>
                </a:r>
                <a:endParaRPr lang="en-SG" sz="400" dirty="0"/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A3DE8462-99AB-4B68-9128-29A5D4CF99D1}"/>
                  </a:ext>
                </a:extLst>
              </p:cNvPr>
              <p:cNvSpPr txBox="1"/>
              <p:nvPr/>
            </p:nvSpPr>
            <p:spPr>
              <a:xfrm rot="16200000">
                <a:off x="1805662" y="2026083"/>
                <a:ext cx="295445" cy="10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VLLC2</a:t>
                </a:r>
                <a:endParaRPr lang="en-SG" sz="400" dirty="0"/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7AB8B91D-3D84-427B-AFD9-8C5A1ECE053A}"/>
                  </a:ext>
                </a:extLst>
              </p:cNvPr>
              <p:cNvSpPr txBox="1"/>
              <p:nvPr/>
            </p:nvSpPr>
            <p:spPr>
              <a:xfrm rot="16200000">
                <a:off x="1895572" y="2026082"/>
                <a:ext cx="295445" cy="10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ILLC2</a:t>
                </a:r>
                <a:endParaRPr lang="en-SG" sz="400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777A766-580F-4CDB-AB16-8C40DF4550D8}"/>
                </a:ext>
              </a:extLst>
            </p:cNvPr>
            <p:cNvSpPr txBox="1"/>
            <p:nvPr/>
          </p:nvSpPr>
          <p:spPr>
            <a:xfrm>
              <a:off x="237014" y="1070584"/>
              <a:ext cx="6460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3 Ph AC I/P ~323-553Vac</a:t>
              </a:r>
              <a:endParaRPr lang="en-SG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011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CAD132-9DDE-482C-A9F0-01978CE3B67D}"/>
              </a:ext>
            </a:extLst>
          </p:cNvPr>
          <p:cNvSpPr txBox="1">
            <a:spLocks/>
          </p:cNvSpPr>
          <p:nvPr/>
        </p:nvSpPr>
        <p:spPr>
          <a:xfrm>
            <a:off x="899592" y="115887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– Task handler timing plan</a:t>
            </a:r>
            <a:endParaRPr lang="en-SG" kern="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8F1F6-091A-43B4-BFB1-8BFE1F4896ED}"/>
              </a:ext>
            </a:extLst>
          </p:cNvPr>
          <p:cNvSpPr/>
          <p:nvPr/>
        </p:nvSpPr>
        <p:spPr bwMode="auto">
          <a:xfrm>
            <a:off x="3425582" y="4629581"/>
            <a:ext cx="247352" cy="222679"/>
          </a:xfrm>
          <a:prstGeom prst="rightArrow">
            <a:avLst/>
          </a:prstGeom>
          <a:solidFill>
            <a:srgbClr val="B4C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DF2B2A-EC2A-4971-B0A1-B131B3319658}"/>
              </a:ext>
            </a:extLst>
          </p:cNvPr>
          <p:cNvSpPr/>
          <p:nvPr/>
        </p:nvSpPr>
        <p:spPr bwMode="auto">
          <a:xfrm>
            <a:off x="5134190" y="5071736"/>
            <a:ext cx="247352" cy="222679"/>
          </a:xfrm>
          <a:prstGeom prst="rightArrow">
            <a:avLst/>
          </a:prstGeom>
          <a:solidFill>
            <a:srgbClr val="FFF2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3BFF10-7123-4B43-B671-A352DE60C371}"/>
              </a:ext>
            </a:extLst>
          </p:cNvPr>
          <p:cNvSpPr/>
          <p:nvPr/>
        </p:nvSpPr>
        <p:spPr bwMode="auto">
          <a:xfrm>
            <a:off x="6875228" y="5479760"/>
            <a:ext cx="247352" cy="222679"/>
          </a:xfrm>
          <a:prstGeom prst="rightArrow">
            <a:avLst/>
          </a:prstGeom>
          <a:solidFill>
            <a:srgbClr val="E2EF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743AEA-7392-4F0F-8E96-19B31DBBF482}"/>
              </a:ext>
            </a:extLst>
          </p:cNvPr>
          <p:cNvCxnSpPr/>
          <p:nvPr/>
        </p:nvCxnSpPr>
        <p:spPr bwMode="auto">
          <a:xfrm>
            <a:off x="1763688" y="2973587"/>
            <a:ext cx="0" cy="31917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458277-F6D7-4794-9EAC-2B3112CF581F}"/>
              </a:ext>
            </a:extLst>
          </p:cNvPr>
          <p:cNvSpPr txBox="1"/>
          <p:nvPr/>
        </p:nvSpPr>
        <p:spPr>
          <a:xfrm>
            <a:off x="693533" y="26205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ISR</a:t>
            </a:r>
            <a:endParaRPr lang="en-SG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CEBE7-AA2D-4191-8C04-49D624DC83CA}"/>
              </a:ext>
            </a:extLst>
          </p:cNvPr>
          <p:cNvSpPr txBox="1"/>
          <p:nvPr/>
        </p:nvSpPr>
        <p:spPr>
          <a:xfrm>
            <a:off x="4406821" y="2620580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Main() Tasks</a:t>
            </a:r>
            <a:endParaRPr lang="en-SG" b="1" u="sn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46761C-FA19-48E3-B938-9897536F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5" y="3697527"/>
            <a:ext cx="1281411" cy="3459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7FFDA8-2762-4B1B-952A-F24A790B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6" y="4142634"/>
            <a:ext cx="1276673" cy="3215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EF76C6-737F-40B5-B075-0A37C1BD2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95" y="4971343"/>
            <a:ext cx="1247872" cy="321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11A31B-AA85-4406-B052-86A381B6B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81" y="5418858"/>
            <a:ext cx="1286686" cy="302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8CED9B-948E-4C4B-BCF7-E1BA21C36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81" y="5853140"/>
            <a:ext cx="1253386" cy="312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112497-86B4-40CA-B445-217E6BED5C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581"/>
          <a:stretch/>
        </p:blipFill>
        <p:spPr>
          <a:xfrm>
            <a:off x="186780" y="812742"/>
            <a:ext cx="8633688" cy="1656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1A272-1B2C-4979-AF55-A2064F148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05" y="2973587"/>
            <a:ext cx="1281412" cy="615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92630-8494-48F7-9733-1AD1FDD40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081" y="4519402"/>
            <a:ext cx="1286683" cy="366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1B7409-5172-44F6-9B91-3593AB1CEC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4855" y="2973588"/>
            <a:ext cx="1483162" cy="18786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122463-A486-4008-BEA3-40D124147E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3947" y="3217020"/>
            <a:ext cx="1481665" cy="20633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516F10-E701-4F23-B83F-EFB23D328C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1542" y="3515177"/>
            <a:ext cx="1492390" cy="22058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F2479F-3A44-4370-BED6-99CED24C8D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6510" y="3951884"/>
            <a:ext cx="1485844" cy="220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6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– Peripheral Config. &amp; Logics</a:t>
            </a:r>
            <a:endParaRPr lang="en-SG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8565-B92F-4DF4-9B38-877E13C27E12}"/>
              </a:ext>
            </a:extLst>
          </p:cNvPr>
          <p:cNvSpPr txBox="1"/>
          <p:nvPr/>
        </p:nvSpPr>
        <p:spPr>
          <a:xfrm>
            <a:off x="22002" y="692696"/>
            <a:ext cx="92171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b="1" u="sng" dirty="0"/>
              <a:t>Digital Inputs: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D2D_EN</a:t>
            </a:r>
          </a:p>
          <a:p>
            <a:pPr lvl="2"/>
            <a:r>
              <a:rPr lang="en-US" sz="1600" dirty="0"/>
              <a:t>Purpose – To Control Charging “Enable/Disable” and “Turn ON/OFF” of D2D.</a:t>
            </a:r>
          </a:p>
          <a:p>
            <a:pPr lvl="2"/>
            <a:r>
              <a:rPr lang="en-US" sz="1600" dirty="0"/>
              <a:t>Logic      – Low -&gt; Enable Charger and D2D Conversion</a:t>
            </a:r>
          </a:p>
          <a:p>
            <a:pPr lvl="2"/>
            <a:r>
              <a:rPr lang="en-US" sz="1600" dirty="0"/>
              <a:t>	 High-&gt; Disable Charger and D2D Conversion. </a:t>
            </a:r>
          </a:p>
          <a:p>
            <a:pPr lvl="2"/>
            <a:r>
              <a:rPr lang="en-US" sz="1600" dirty="0"/>
              <a:t>	 Delay to Enable &amp; Disable Charger, after signal detection - To be defined </a:t>
            </a:r>
            <a:endParaRPr lang="en-US" sz="1600" b="1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AC_OK and PFC_OK from Primary MCU:</a:t>
            </a:r>
            <a:endParaRPr lang="en-US" sz="1200" u="sng" dirty="0"/>
          </a:p>
          <a:p>
            <a:pPr lvl="2"/>
            <a:r>
              <a:rPr lang="en-US" sz="1600" dirty="0"/>
              <a:t>Purpose – To Notify the secondary MCU on the status of AC Input and PFC Boost Status to Enable/Disable the DC to DC Conversion.  </a:t>
            </a:r>
          </a:p>
          <a:p>
            <a:pPr lvl="2"/>
            <a:r>
              <a:rPr lang="en-US" sz="1600" dirty="0"/>
              <a:t>AC_OK Logic   – High -&gt; AC I/P  is available and within valid range btw all phases</a:t>
            </a:r>
          </a:p>
          <a:p>
            <a:pPr lvl="2"/>
            <a:r>
              <a:rPr lang="en-US" sz="1600" dirty="0"/>
              <a:t>	            Low  -&gt; AC I/P is OFF or phase Unbalance detected or I/P out of range.</a:t>
            </a:r>
          </a:p>
          <a:p>
            <a:pPr lvl="2"/>
            <a:r>
              <a:rPr lang="en-US" sz="1600" dirty="0"/>
              <a:t>PFC_OK Logic – High -&gt; PFC Output is within valid range.</a:t>
            </a:r>
          </a:p>
          <a:p>
            <a:pPr lvl="2"/>
            <a:r>
              <a:rPr lang="en-US" sz="1600" dirty="0"/>
              <a:t>	            Low  -&gt; PFC Output is out of range or OVP triggered(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/>
              <a:t>).</a:t>
            </a:r>
            <a:endParaRPr lang="en-US" sz="1600" b="1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CAN Address Selection Inputs:</a:t>
            </a:r>
          </a:p>
          <a:p>
            <a:pPr lvl="2"/>
            <a:r>
              <a:rPr lang="en-US" sz="1600" dirty="0"/>
              <a:t>Purpose – To Fix the CAN Bus Address during initialization for its communication. </a:t>
            </a:r>
          </a:p>
          <a:p>
            <a:pPr lvl="2"/>
            <a:r>
              <a:rPr lang="en-US" sz="1600" dirty="0"/>
              <a:t>Address Range – 6 Bits – 64 Address Combination.</a:t>
            </a:r>
          </a:p>
          <a:p>
            <a:pPr lvl="2"/>
            <a:r>
              <a:rPr lang="en-US" sz="1600" dirty="0"/>
              <a:t>                             Hex Address Range – 0x01 to 0x04.</a:t>
            </a:r>
          </a:p>
          <a:p>
            <a:pPr lvl="2"/>
            <a:r>
              <a:rPr lang="en-US" sz="1600" dirty="0"/>
              <a:t>	             Hex Address 0x00 is for Special Applications.</a:t>
            </a:r>
          </a:p>
          <a:p>
            <a:pPr lvl="2"/>
            <a:r>
              <a:rPr lang="en-US" sz="1600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53921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– Peripheral Config. &amp; Logics</a:t>
            </a:r>
            <a:endParaRPr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772C-CE70-4698-8F22-90E4B9F38334}"/>
              </a:ext>
            </a:extLst>
          </p:cNvPr>
          <p:cNvSpPr txBox="1"/>
          <p:nvPr/>
        </p:nvSpPr>
        <p:spPr>
          <a:xfrm>
            <a:off x="143508" y="613375"/>
            <a:ext cx="88569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en-US" b="1" u="sng" dirty="0"/>
              <a:t>Digital 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PFC_EN</a:t>
            </a:r>
          </a:p>
          <a:p>
            <a:pPr lvl="2"/>
            <a:r>
              <a:rPr lang="en-US" sz="1600" dirty="0"/>
              <a:t>Purpose – To notify Primary MCU to Enable/Disable PFC, based on the Status of the 	D2D_EN pin. </a:t>
            </a:r>
          </a:p>
          <a:p>
            <a:pPr lvl="2"/>
            <a:r>
              <a:rPr lang="en-US" sz="1600" dirty="0"/>
              <a:t>Logic      –  High -&gt; Enable PFC PWM and enter to SS Loop</a:t>
            </a:r>
          </a:p>
          <a:p>
            <a:pPr lvl="2"/>
            <a:r>
              <a:rPr lang="en-US" sz="1600" dirty="0"/>
              <a:t>	  Low  -&gt; Disable PFC PWM. </a:t>
            </a:r>
          </a:p>
          <a:p>
            <a:pPr lvl="2"/>
            <a:r>
              <a:rPr lang="en-US" sz="1600" dirty="0"/>
              <a:t>	   Delay to Enable /Disable PWM after detection - To be defined.</a:t>
            </a:r>
            <a:endParaRPr lang="en-US" sz="16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VOUT_Discharge </a:t>
            </a:r>
          </a:p>
          <a:p>
            <a:pPr lvl="2"/>
            <a:r>
              <a:rPr lang="en-US" sz="1600" dirty="0"/>
              <a:t>Purpose – To Discharge the O/P Voltage at the terminals as soon as the charger 	  </a:t>
            </a:r>
          </a:p>
          <a:p>
            <a:pPr lvl="2"/>
            <a:r>
              <a:rPr lang="en-US" sz="1600" dirty="0"/>
              <a:t>	  shutdown the output (for safety reason). </a:t>
            </a:r>
          </a:p>
          <a:p>
            <a:pPr lvl="2"/>
            <a:r>
              <a:rPr lang="en-US" sz="1600" dirty="0"/>
              <a:t>Logic      –  After Output Shutdown Enable(High) this pin for predetermined time to 	  discharge the O/P voltage &amp; disable it afterwards before the next output</a:t>
            </a:r>
          </a:p>
          <a:p>
            <a:pPr lvl="2"/>
            <a:r>
              <a:rPr lang="en-US" sz="1600" dirty="0"/>
              <a:t>	  turn 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	</a:t>
            </a:r>
            <a:r>
              <a:rPr lang="en-US" u="sng" dirty="0"/>
              <a:t>LED Control </a:t>
            </a:r>
          </a:p>
          <a:p>
            <a:pPr lvl="2"/>
            <a:endParaRPr lang="en-US" sz="16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5639D-70B6-40C6-8C63-4663492A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4254985"/>
            <a:ext cx="4896544" cy="19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– Peripheral Config. &amp; Logics</a:t>
            </a:r>
            <a:endParaRPr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772C-CE70-4698-8F22-90E4B9F38334}"/>
              </a:ext>
            </a:extLst>
          </p:cNvPr>
          <p:cNvSpPr txBox="1"/>
          <p:nvPr/>
        </p:nvSpPr>
        <p:spPr>
          <a:xfrm>
            <a:off x="0" y="597455"/>
            <a:ext cx="91451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en-US" b="1" u="sng" dirty="0"/>
              <a:t>Analog Inputs: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Analog Inputs – For  Buck Converter Closed Control Loop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VBuck1 &amp; VBuck3 – 2.53V @ 500V Output</a:t>
            </a:r>
          </a:p>
          <a:p>
            <a:pPr lvl="1"/>
            <a:r>
              <a:rPr lang="en-US" sz="1400" dirty="0"/>
              <a:t>		                     - VBuck = </a:t>
            </a:r>
            <a:r>
              <a:rPr lang="en-US" sz="1400" dirty="0" err="1"/>
              <a:t>VBuck_ADV</a:t>
            </a:r>
            <a:r>
              <a:rPr lang="en-US" sz="1400" dirty="0"/>
              <a:t> / 0.00506</a:t>
            </a:r>
          </a:p>
          <a:p>
            <a:pPr lvl="1"/>
            <a:r>
              <a:rPr lang="en-US" sz="1400" dirty="0"/>
              <a:t>	IBuck1 &amp; IBuck3 – 3.005V @ 74.8A  O/P I</a:t>
            </a:r>
          </a:p>
          <a:p>
            <a:pPr lvl="1"/>
            <a:r>
              <a:rPr lang="en-US" sz="1400" dirty="0"/>
              <a:t>		 	   - IBuck = </a:t>
            </a:r>
            <a:r>
              <a:rPr lang="en-US" sz="1400" dirty="0" err="1"/>
              <a:t>IBuck_ADV</a:t>
            </a:r>
            <a:r>
              <a:rPr lang="en-US" sz="1400" dirty="0"/>
              <a:t> / 0.04018</a:t>
            </a:r>
          </a:p>
          <a:p>
            <a:pPr lvl="1"/>
            <a:r>
              <a:rPr lang="en-US" sz="1400" dirty="0"/>
              <a:t>	VHVDC – 2.505V @ 1000V Output</a:t>
            </a:r>
          </a:p>
          <a:p>
            <a:pPr lvl="1"/>
            <a:r>
              <a:rPr lang="en-US" sz="1400" dirty="0"/>
              <a:t>		                     - VHVDC = VHVDC_ADV / 0.002505</a:t>
            </a:r>
          </a:p>
          <a:p>
            <a:pPr lvl="1"/>
            <a:r>
              <a:rPr lang="en-US" sz="1400" dirty="0"/>
              <a:t>	IHVDC   – 2.1432V @ 80A  O/P I</a:t>
            </a:r>
          </a:p>
          <a:p>
            <a:pPr lvl="1"/>
            <a:r>
              <a:rPr lang="en-US" sz="1400" dirty="0"/>
              <a:t>		 	   - IHVDC = IHVDC_ADV / 0.026787</a:t>
            </a:r>
          </a:p>
          <a:p>
            <a:pPr lvl="1"/>
            <a:r>
              <a:rPr lang="en-US" sz="1400" dirty="0"/>
              <a:t>	VBAT_SEN – 2.505V @ 1000V Output</a:t>
            </a:r>
          </a:p>
          <a:p>
            <a:pPr lvl="1"/>
            <a:r>
              <a:rPr lang="en-US" sz="1400" dirty="0"/>
              <a:t>		                     - VBAT_SEN = VBAT_SEN_ADV / 0.002505</a:t>
            </a:r>
          </a:p>
          <a:p>
            <a:pPr lvl="1"/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Analog Inputs – For  LLC Open Loop</a:t>
            </a:r>
          </a:p>
          <a:p>
            <a:pPr lvl="1"/>
            <a:r>
              <a:rPr lang="en-US" sz="1400" dirty="0"/>
              <a:t>	VLLC1 to VLLC4 – 2.489V @ 550V Output</a:t>
            </a:r>
          </a:p>
          <a:p>
            <a:pPr lvl="1"/>
            <a:r>
              <a:rPr lang="en-US" sz="1400" dirty="0"/>
              <a:t>		                     - VLLC = VLLC_ADV / 0.004525</a:t>
            </a:r>
          </a:p>
          <a:p>
            <a:pPr lvl="1"/>
            <a:r>
              <a:rPr lang="en-US" sz="1400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Analog Input – Vaux</a:t>
            </a:r>
          </a:p>
          <a:p>
            <a:pPr lvl="1"/>
            <a:r>
              <a:rPr lang="en-US" sz="1600" dirty="0"/>
              <a:t>	</a:t>
            </a:r>
            <a:r>
              <a:rPr lang="en-US" sz="1400" dirty="0"/>
              <a:t>Purpose – Detection of Voltage source for SB1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(for ref Calibration / Tuning of ADC)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Analog Input – 11 NTC Thermistor – Temperature sensing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Thermistor used – TSM2A103F34D1RZ , B25/85 Beta Value - 3435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 3 Channels are connected directly to MCU</a:t>
            </a:r>
          </a:p>
          <a:p>
            <a:pPr lvl="1"/>
            <a:r>
              <a:rPr lang="en-US" sz="1400" dirty="0"/>
              <a:t>	and 8 Channels are connected through 8 by 1 Analog Mux.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5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– Peripheral Config. &amp; Logics</a:t>
            </a:r>
            <a:endParaRPr lang="en-SG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DA2DB-3609-4618-A6BE-D3028074F5F5}"/>
              </a:ext>
            </a:extLst>
          </p:cNvPr>
          <p:cNvSpPr txBox="1"/>
          <p:nvPr/>
        </p:nvSpPr>
        <p:spPr>
          <a:xfrm>
            <a:off x="107504" y="692696"/>
            <a:ext cx="92171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b="1" u="sng" dirty="0"/>
              <a:t>Communications: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UART: 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Baud rate – </a:t>
            </a:r>
            <a:r>
              <a:rPr lang="en-SG" dirty="0"/>
              <a:t>115200 bps</a:t>
            </a:r>
            <a:endParaRPr lang="en-US" sz="1400" dirty="0"/>
          </a:p>
          <a:p>
            <a:pPr lvl="1"/>
            <a:r>
              <a:rPr lang="en-US" sz="1400" dirty="0"/>
              <a:t>	Data’s to Receive from Primary MCU :</a:t>
            </a:r>
          </a:p>
          <a:p>
            <a:pPr lvl="1"/>
            <a:r>
              <a:rPr lang="en-US" sz="1400" dirty="0"/>
              <a:t>		Phase Voltages – VA, VB, VC</a:t>
            </a:r>
          </a:p>
          <a:p>
            <a:pPr lvl="1"/>
            <a:r>
              <a:rPr lang="en-US" sz="1400" dirty="0"/>
              <a:t>		Phase Current – IA, IB, IC</a:t>
            </a:r>
          </a:p>
          <a:p>
            <a:pPr lvl="1"/>
            <a:r>
              <a:rPr lang="en-US" sz="1400" dirty="0"/>
              <a:t>		Real Phase Power – PA, PB, PC</a:t>
            </a:r>
          </a:p>
          <a:p>
            <a:pPr lvl="1"/>
            <a:r>
              <a:rPr lang="en-US" sz="1400" dirty="0"/>
              <a:t>		Bulk Voltage – VPFC, VMID</a:t>
            </a:r>
          </a:p>
          <a:p>
            <a:pPr lvl="1"/>
            <a:r>
              <a:rPr lang="en-US" sz="1400" dirty="0"/>
              <a:t>		Line Frequency – ?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dirty="0"/>
              <a:t>Debug Data’s – to be defined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Data’s to Send:</a:t>
            </a:r>
          </a:p>
          <a:p>
            <a:pPr lvl="1"/>
            <a:r>
              <a:rPr lang="en-US" sz="1400" dirty="0"/>
              <a:t>		Calibration Data’s </a:t>
            </a:r>
          </a:p>
          <a:p>
            <a:pPr lvl="1"/>
            <a:r>
              <a:rPr lang="en-US" sz="1400" dirty="0"/>
              <a:t>		Commands for Configuration/Setup.</a:t>
            </a:r>
          </a:p>
          <a:p>
            <a:pPr lvl="1"/>
            <a:r>
              <a:rPr lang="en-US" sz="1400" dirty="0"/>
              <a:t>		Debug Commands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	Either data packets can be auto transmitted periodically from Primary MCU or Transmitted based on</a:t>
            </a:r>
          </a:p>
          <a:p>
            <a:pPr lvl="1"/>
            <a:r>
              <a:rPr lang="en-US" sz="1400" dirty="0"/>
              <a:t>	 the request by secondary/host. 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u="sng" dirty="0"/>
              <a:t>I2C Master: (For Calibration Data Read/Write Access to I2C EEPROM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	Part No - M24256-BWDW6TP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	Clock Frequency – </a:t>
            </a:r>
            <a:r>
              <a:rPr lang="en-SG" dirty="0">
                <a:solidFill>
                  <a:srgbClr val="000000"/>
                </a:solidFill>
              </a:rPr>
              <a:t>100 </a:t>
            </a:r>
            <a:r>
              <a:rPr lang="en-SG" dirty="0" err="1">
                <a:solidFill>
                  <a:srgbClr val="000000"/>
                </a:solidFill>
              </a:rPr>
              <a:t>khz</a:t>
            </a:r>
            <a:r>
              <a:rPr lang="en-SG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SG" sz="1400" dirty="0">
                <a:solidFill>
                  <a:srgbClr val="000000"/>
                </a:solidFill>
              </a:rPr>
              <a:t>	I2C Slave Address – 0xA0 (32k * 8Bit), 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	Data’s to Save to EEPROM: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		Output Voltage, Current &amp; Power Calibration Data’s (</a:t>
            </a:r>
            <a:r>
              <a:rPr lang="en-US" sz="1400" b="1" dirty="0">
                <a:solidFill>
                  <a:schemeClr val="tx2"/>
                </a:solidFill>
              </a:rPr>
              <a:t>TBD</a:t>
            </a:r>
            <a:r>
              <a:rPr lang="en-US" sz="1400" dirty="0">
                <a:solidFill>
                  <a:srgbClr val="000000"/>
                </a:solidFill>
              </a:rPr>
              <a:t>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7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7344816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 MCU – Peripheral Config. &amp; Logics</a:t>
            </a:r>
            <a:endParaRPr lang="en-SG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DA2DB-3609-4618-A6BE-D3028074F5F5}"/>
              </a:ext>
            </a:extLst>
          </p:cNvPr>
          <p:cNvSpPr txBox="1"/>
          <p:nvPr/>
        </p:nvSpPr>
        <p:spPr>
          <a:xfrm>
            <a:off x="107504" y="692696"/>
            <a:ext cx="921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b="1" u="sng" dirty="0"/>
              <a:t>Communications: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CAN Bus: </a:t>
            </a:r>
          </a:p>
          <a:p>
            <a:pPr lvl="1"/>
            <a:r>
              <a:rPr lang="en-US" dirty="0"/>
              <a:t>	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4137C-FA36-446C-8A44-4EB9F2DA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14" y="1420351"/>
            <a:ext cx="3826570" cy="1854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2C1BBA-0E36-43EC-9915-E86FBC0E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6" y="3390694"/>
            <a:ext cx="3754108" cy="1081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93B2B-AE05-46D3-89CE-3EED2575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8759"/>
            <a:ext cx="4320480" cy="28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0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Straight Connector 562">
            <a:extLst>
              <a:ext uri="{FF2B5EF4-FFF2-40B4-BE49-F238E27FC236}">
                <a16:creationId xmlns:a16="http://schemas.microsoft.com/office/drawing/2014/main" id="{0F0761EE-50E6-4486-8FB8-11CB3E8E745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661561" y="2825038"/>
            <a:ext cx="1322446" cy="1035835"/>
          </a:xfrm>
          <a:prstGeom prst="bentConnector3">
            <a:avLst>
              <a:gd name="adj1" fmla="val 99698"/>
            </a:avLst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" name="Straight Connector 562">
            <a:extLst>
              <a:ext uri="{FF2B5EF4-FFF2-40B4-BE49-F238E27FC236}">
                <a16:creationId xmlns:a16="http://schemas.microsoft.com/office/drawing/2014/main" id="{430D2747-977F-4E6C-8FE4-28D8C382633F}"/>
              </a:ext>
            </a:extLst>
          </p:cNvPr>
          <p:cNvCxnSpPr>
            <a:cxnSpLocks/>
            <a:endCxn id="660" idx="3"/>
          </p:cNvCxnSpPr>
          <p:nvPr/>
        </p:nvCxnSpPr>
        <p:spPr bwMode="auto">
          <a:xfrm rot="5400000">
            <a:off x="5569223" y="2907350"/>
            <a:ext cx="1093691" cy="640178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9" name="Connector: Elbow 465">
            <a:extLst>
              <a:ext uri="{FF2B5EF4-FFF2-40B4-BE49-F238E27FC236}">
                <a16:creationId xmlns:a16="http://schemas.microsoft.com/office/drawing/2014/main" id="{E5C325CD-78B2-4CDC-9335-15EC3B7C8A99}"/>
              </a:ext>
            </a:extLst>
          </p:cNvPr>
          <p:cNvCxnSpPr>
            <a:cxnSpLocks/>
            <a:endCxn id="516" idx="1"/>
          </p:cNvCxnSpPr>
          <p:nvPr/>
        </p:nvCxnSpPr>
        <p:spPr bwMode="auto">
          <a:xfrm rot="16200000" flipH="1">
            <a:off x="3938509" y="5233844"/>
            <a:ext cx="469958" cy="30482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" name="Connector: Elbow 465">
            <a:extLst>
              <a:ext uri="{FF2B5EF4-FFF2-40B4-BE49-F238E27FC236}">
                <a16:creationId xmlns:a16="http://schemas.microsoft.com/office/drawing/2014/main" id="{6D10024B-80C7-402A-A803-F31B4044EC6C}"/>
              </a:ext>
            </a:extLst>
          </p:cNvPr>
          <p:cNvCxnSpPr/>
          <p:nvPr/>
        </p:nvCxnSpPr>
        <p:spPr bwMode="auto">
          <a:xfrm>
            <a:off x="6024133" y="1041307"/>
            <a:ext cx="0" cy="15625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" name="Picture 152">
            <a:extLst>
              <a:ext uri="{FF2B5EF4-FFF2-40B4-BE49-F238E27FC236}">
                <a16:creationId xmlns:a16="http://schemas.microsoft.com/office/drawing/2014/main" id="{3F85EC65-F80B-4EB5-AC07-DD2F385D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34" y="1065327"/>
            <a:ext cx="442249" cy="26117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23D0422D-9407-46E7-96E1-D5DB7BAC8358}"/>
              </a:ext>
            </a:extLst>
          </p:cNvPr>
          <p:cNvSpPr txBox="1">
            <a:spLocks/>
          </p:cNvSpPr>
          <p:nvPr/>
        </p:nvSpPr>
        <p:spPr>
          <a:xfrm>
            <a:off x="899592" y="106596"/>
            <a:ext cx="7703412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- Control Block Diagram - New</a:t>
            </a:r>
            <a:endParaRPr lang="en-SG" kern="0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2830C5A8-6E56-477C-B026-1734D53DEAB7}"/>
              </a:ext>
            </a:extLst>
          </p:cNvPr>
          <p:cNvGrpSpPr/>
          <p:nvPr/>
        </p:nvGrpSpPr>
        <p:grpSpPr>
          <a:xfrm>
            <a:off x="101699" y="5282189"/>
            <a:ext cx="1558950" cy="828104"/>
            <a:chOff x="95487" y="5449513"/>
            <a:chExt cx="1558950" cy="828104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71DABCCA-7060-4EED-9BC6-23EA98D60962}"/>
                </a:ext>
              </a:extLst>
            </p:cNvPr>
            <p:cNvGrpSpPr/>
            <p:nvPr/>
          </p:nvGrpSpPr>
          <p:grpSpPr>
            <a:xfrm>
              <a:off x="95487" y="5449513"/>
              <a:ext cx="796184" cy="828104"/>
              <a:chOff x="56201" y="5271642"/>
              <a:chExt cx="796184" cy="828104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A5559271-BB9C-49A2-91DA-FCAC5A60CDB4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CE1D3238-D579-4086-940D-54DC4AEB0EF2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PWM Output</a:t>
                </a:r>
                <a:endParaRPr lang="en-SG" sz="600" dirty="0"/>
              </a:p>
            </p:txBody>
          </p: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0425A6EC-CDC2-4538-935B-F99C5EDDD292}"/>
                  </a:ext>
                </a:extLst>
              </p:cNvPr>
              <p:cNvCxnSpPr/>
              <p:nvPr/>
            </p:nvCxnSpPr>
            <p:spPr bwMode="auto">
              <a:xfrm>
                <a:off x="56201" y="6007413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F5B1B6CC-2D5B-44D4-BBA8-AD6CD1988239}"/>
                  </a:ext>
                </a:extLst>
              </p:cNvPr>
              <p:cNvSpPr txBox="1"/>
              <p:nvPr/>
            </p:nvSpPr>
            <p:spPr>
              <a:xfrm>
                <a:off x="206322" y="5915080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TZ Input</a:t>
                </a:r>
                <a:endParaRPr lang="en-SG" sz="600" dirty="0"/>
              </a:p>
            </p:txBody>
          </p: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F4BED2DE-FEA4-420A-AD15-3F3DFEDA4572}"/>
                </a:ext>
              </a:extLst>
            </p:cNvPr>
            <p:cNvGrpSpPr/>
            <p:nvPr/>
          </p:nvGrpSpPr>
          <p:grpSpPr>
            <a:xfrm>
              <a:off x="95487" y="5582640"/>
              <a:ext cx="796184" cy="184666"/>
              <a:chOff x="56201" y="5271642"/>
              <a:chExt cx="796184" cy="184666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A8F2FD0-90E7-4F36-AEB2-C94430EE5C34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77EC66E5-ABA5-4972-8FC6-18315ED14AC8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Analog Input</a:t>
                </a:r>
                <a:endParaRPr lang="en-SG" sz="600" dirty="0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BD51EF8-04F3-4DF3-90B0-682EDAF289E9}"/>
                </a:ext>
              </a:extLst>
            </p:cNvPr>
            <p:cNvGrpSpPr/>
            <p:nvPr/>
          </p:nvGrpSpPr>
          <p:grpSpPr>
            <a:xfrm>
              <a:off x="95487" y="5715767"/>
              <a:ext cx="796184" cy="184666"/>
              <a:chOff x="56201" y="5271642"/>
              <a:chExt cx="796184" cy="184666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5E5FEB37-3746-4BCE-B693-637CC1117578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9227B22B-E389-4C4D-B11A-27627E1F56BA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Digital Input</a:t>
                </a:r>
                <a:endParaRPr lang="en-SG" sz="600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FB216A6E-C1DE-4F96-9C60-AD2859E7B2A3}"/>
                </a:ext>
              </a:extLst>
            </p:cNvPr>
            <p:cNvGrpSpPr/>
            <p:nvPr/>
          </p:nvGrpSpPr>
          <p:grpSpPr>
            <a:xfrm>
              <a:off x="95487" y="5848894"/>
              <a:ext cx="845067" cy="184666"/>
              <a:chOff x="56201" y="5271642"/>
              <a:chExt cx="845067" cy="184666"/>
            </a:xfrm>
          </p:grpSpPr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23518BB0-FE16-441C-B053-D85BDA5626E8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339B9E97-44AD-454B-9B90-DFFCC4364E2C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9494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Digital Output</a:t>
                </a:r>
                <a:endParaRPr lang="en-SG" sz="600" dirty="0"/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078475DA-8517-47D5-B2DA-CDF1B433E44F}"/>
                </a:ext>
              </a:extLst>
            </p:cNvPr>
            <p:cNvGrpSpPr/>
            <p:nvPr/>
          </p:nvGrpSpPr>
          <p:grpSpPr>
            <a:xfrm>
              <a:off x="95487" y="5982021"/>
              <a:ext cx="1558950" cy="184666"/>
              <a:chOff x="56201" y="5271642"/>
              <a:chExt cx="1558950" cy="184666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15CC1E1-FE69-4CE0-8B0F-47D9045661D8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2B5ACF65-1353-4FFE-9C68-D64CC933B428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140882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COM (I2C/UART/SPI/CAN)</a:t>
                </a:r>
                <a:endParaRPr lang="en-SG" sz="600" dirty="0"/>
              </a:p>
            </p:txBody>
          </p: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9A2070D-7FF4-4EA5-894F-5F6051A9B0B0}"/>
              </a:ext>
            </a:extLst>
          </p:cNvPr>
          <p:cNvSpPr txBox="1"/>
          <p:nvPr/>
        </p:nvSpPr>
        <p:spPr>
          <a:xfrm>
            <a:off x="2346340" y="687805"/>
            <a:ext cx="85750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LLC 1 &amp; LLC 2</a:t>
            </a:r>
            <a:endParaRPr lang="en-SG" sz="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2A3CBD-79C8-464D-B0E3-82E0F9BE5F4A}"/>
              </a:ext>
            </a:extLst>
          </p:cNvPr>
          <p:cNvGrpSpPr/>
          <p:nvPr/>
        </p:nvGrpSpPr>
        <p:grpSpPr>
          <a:xfrm>
            <a:off x="2416567" y="840195"/>
            <a:ext cx="715273" cy="716597"/>
            <a:chOff x="2416567" y="840195"/>
            <a:chExt cx="715273" cy="716597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F2A9708-EDEE-4362-9BFF-BC1C0D7653B5}"/>
                </a:ext>
              </a:extLst>
            </p:cNvPr>
            <p:cNvSpPr/>
            <p:nvPr/>
          </p:nvSpPr>
          <p:spPr bwMode="auto">
            <a:xfrm>
              <a:off x="2416567" y="840195"/>
              <a:ext cx="715273" cy="7165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A3C859A-427E-49FE-AEBF-8E3231588E27}"/>
                </a:ext>
              </a:extLst>
            </p:cNvPr>
            <p:cNvSpPr/>
            <p:nvPr/>
          </p:nvSpPr>
          <p:spPr bwMode="auto">
            <a:xfrm>
              <a:off x="2469212" y="872472"/>
              <a:ext cx="609982" cy="296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LLC1</a:t>
              </a: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209D7B-AC48-433C-A047-540A3174DC99}"/>
                </a:ext>
              </a:extLst>
            </p:cNvPr>
            <p:cNvSpPr/>
            <p:nvPr/>
          </p:nvSpPr>
          <p:spPr bwMode="auto">
            <a:xfrm>
              <a:off x="2469212" y="1224429"/>
              <a:ext cx="609982" cy="296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LLC2</a:t>
              </a: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9FFF199-7D30-4BD4-BD69-453FE6451D66}"/>
              </a:ext>
            </a:extLst>
          </p:cNvPr>
          <p:cNvGrpSpPr/>
          <p:nvPr/>
        </p:nvGrpSpPr>
        <p:grpSpPr>
          <a:xfrm>
            <a:off x="3203847" y="1753689"/>
            <a:ext cx="715273" cy="716597"/>
            <a:chOff x="2416567" y="840195"/>
            <a:chExt cx="715273" cy="716597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507B71-10A1-4FE1-A7DE-2F1BF6481FFE}"/>
                </a:ext>
              </a:extLst>
            </p:cNvPr>
            <p:cNvSpPr/>
            <p:nvPr/>
          </p:nvSpPr>
          <p:spPr bwMode="auto">
            <a:xfrm>
              <a:off x="2416567" y="840195"/>
              <a:ext cx="715273" cy="7165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8B67466-DA6E-4766-8CE0-87DB8E61F173}"/>
                </a:ext>
              </a:extLst>
            </p:cNvPr>
            <p:cNvSpPr/>
            <p:nvPr/>
          </p:nvSpPr>
          <p:spPr bwMode="auto">
            <a:xfrm>
              <a:off x="2469212" y="872472"/>
              <a:ext cx="609982" cy="296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LLC3</a:t>
              </a: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0EEA21B-F330-4552-89E5-D90B4941B182}"/>
                </a:ext>
              </a:extLst>
            </p:cNvPr>
            <p:cNvSpPr/>
            <p:nvPr/>
          </p:nvSpPr>
          <p:spPr bwMode="auto">
            <a:xfrm>
              <a:off x="2469212" y="1224429"/>
              <a:ext cx="609982" cy="296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LLC4</a:t>
              </a:r>
              <a:endParaRPr kumimoji="1" lang="en-SG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0712AA3-AEF5-43CB-9424-F4699D476695}"/>
              </a:ext>
            </a:extLst>
          </p:cNvPr>
          <p:cNvCxnSpPr/>
          <p:nvPr/>
        </p:nvCxnSpPr>
        <p:spPr bwMode="auto">
          <a:xfrm flipV="1">
            <a:off x="1974010" y="980728"/>
            <a:ext cx="436543" cy="59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DD85AD7-3D0A-4B65-B63A-694F0CCE7F21}"/>
              </a:ext>
            </a:extLst>
          </p:cNvPr>
          <p:cNvCxnSpPr>
            <a:cxnSpLocks/>
          </p:cNvCxnSpPr>
          <p:nvPr/>
        </p:nvCxnSpPr>
        <p:spPr bwMode="auto">
          <a:xfrm flipV="1">
            <a:off x="1910573" y="2338385"/>
            <a:ext cx="1368151" cy="112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Connector 120">
            <a:extLst>
              <a:ext uri="{FF2B5EF4-FFF2-40B4-BE49-F238E27FC236}">
                <a16:creationId xmlns:a16="http://schemas.microsoft.com/office/drawing/2014/main" id="{D0CD35DB-ECE0-4279-9940-741A2223283F}"/>
              </a:ext>
            </a:extLst>
          </p:cNvPr>
          <p:cNvCxnSpPr>
            <a:cxnSpLocks/>
          </p:cNvCxnSpPr>
          <p:nvPr/>
        </p:nvCxnSpPr>
        <p:spPr bwMode="auto">
          <a:xfrm>
            <a:off x="1974010" y="986668"/>
            <a:ext cx="1229837" cy="877788"/>
          </a:xfrm>
          <a:prstGeom prst="bentConnector3">
            <a:avLst>
              <a:gd name="adj1" fmla="val 17988"/>
            </a:avLst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7A3564B8-E0DF-42E0-B119-9BEB0B51EB71}"/>
              </a:ext>
            </a:extLst>
          </p:cNvPr>
          <p:cNvSpPr/>
          <p:nvPr/>
        </p:nvSpPr>
        <p:spPr bwMode="auto">
          <a:xfrm>
            <a:off x="2172876" y="959469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31" name="Straight Connector 120">
            <a:extLst>
              <a:ext uri="{FF2B5EF4-FFF2-40B4-BE49-F238E27FC236}">
                <a16:creationId xmlns:a16="http://schemas.microsoft.com/office/drawing/2014/main" id="{AFBB4974-DF24-494E-8E30-68B09AB898A1}"/>
              </a:ext>
            </a:extLst>
          </p:cNvPr>
          <p:cNvCxnSpPr>
            <a:cxnSpLocks/>
            <a:stCxn id="243" idx="0"/>
          </p:cNvCxnSpPr>
          <p:nvPr/>
        </p:nvCxnSpPr>
        <p:spPr bwMode="auto">
          <a:xfrm rot="5400000" flipH="1" flipV="1">
            <a:off x="1863186" y="1773835"/>
            <a:ext cx="959722" cy="137427"/>
          </a:xfrm>
          <a:prstGeom prst="bentConnector3">
            <a:avLst>
              <a:gd name="adj1" fmla="val 98962"/>
            </a:avLst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318C532C-6F78-46E6-BA92-0F81161BB0B7}"/>
              </a:ext>
            </a:extLst>
          </p:cNvPr>
          <p:cNvSpPr/>
          <p:nvPr/>
        </p:nvSpPr>
        <p:spPr bwMode="auto">
          <a:xfrm>
            <a:off x="2251474" y="2322409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46B78DD-367E-492F-A072-FAF1391D6C59}"/>
              </a:ext>
            </a:extLst>
          </p:cNvPr>
          <p:cNvSpPr txBox="1"/>
          <p:nvPr/>
        </p:nvSpPr>
        <p:spPr>
          <a:xfrm>
            <a:off x="3125786" y="1595899"/>
            <a:ext cx="85750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LLC 3 &amp; LLC 4</a:t>
            </a:r>
            <a:endParaRPr lang="en-SG" sz="6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1E5D60A-A339-43B6-A64F-FE1478E226C3}"/>
              </a:ext>
            </a:extLst>
          </p:cNvPr>
          <p:cNvGrpSpPr/>
          <p:nvPr/>
        </p:nvGrpSpPr>
        <p:grpSpPr>
          <a:xfrm>
            <a:off x="3139267" y="838403"/>
            <a:ext cx="5527736" cy="611058"/>
            <a:chOff x="3079194" y="847864"/>
            <a:chExt cx="5527736" cy="611058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314F16E-06F2-4E19-B9F0-36C9C3E56548}"/>
                </a:ext>
              </a:extLst>
            </p:cNvPr>
            <p:cNvGrpSpPr/>
            <p:nvPr/>
          </p:nvGrpSpPr>
          <p:grpSpPr>
            <a:xfrm>
              <a:off x="3079194" y="944585"/>
              <a:ext cx="1882852" cy="507952"/>
              <a:chOff x="3059832" y="934849"/>
              <a:chExt cx="1882852" cy="507952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9EFBE9C3-D887-43E9-BB01-E51CC586E916}"/>
                  </a:ext>
                </a:extLst>
              </p:cNvPr>
              <p:cNvGrpSpPr/>
              <p:nvPr/>
            </p:nvGrpSpPr>
            <p:grpSpPr>
              <a:xfrm>
                <a:off x="3059832" y="934849"/>
                <a:ext cx="1882852" cy="153190"/>
                <a:chOff x="3059832" y="934849"/>
                <a:chExt cx="1882852" cy="153190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EC88C426-76C0-4430-BA3E-E2FBBDC9CB3C}"/>
                    </a:ext>
                  </a:extLst>
                </p:cNvPr>
                <p:cNvCxnSpPr/>
                <p:nvPr/>
              </p:nvCxnSpPr>
              <p:spPr bwMode="auto">
                <a:xfrm flipV="1">
                  <a:off x="3059832" y="934849"/>
                  <a:ext cx="1882852" cy="204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CB70D44E-E9CE-4432-A4D2-C399442646C5}"/>
                    </a:ext>
                  </a:extLst>
                </p:cNvPr>
                <p:cNvCxnSpPr/>
                <p:nvPr/>
              </p:nvCxnSpPr>
              <p:spPr bwMode="auto">
                <a:xfrm>
                  <a:off x="3059832" y="1088039"/>
                  <a:ext cx="10260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1B9437A8-5102-47D8-9D56-3BF81BE67032}"/>
                  </a:ext>
                </a:extLst>
              </p:cNvPr>
              <p:cNvGrpSpPr/>
              <p:nvPr/>
            </p:nvGrpSpPr>
            <p:grpSpPr>
              <a:xfrm>
                <a:off x="3062370" y="1285748"/>
                <a:ext cx="1880314" cy="157053"/>
                <a:chOff x="3059832" y="936897"/>
                <a:chExt cx="1880314" cy="157053"/>
              </a:xfrm>
            </p:grpSpPr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413728C8-F0BC-4A5B-A777-329C2E527224}"/>
                    </a:ext>
                  </a:extLst>
                </p:cNvPr>
                <p:cNvCxnSpPr/>
                <p:nvPr/>
              </p:nvCxnSpPr>
              <p:spPr bwMode="auto">
                <a:xfrm>
                  <a:off x="3059832" y="936897"/>
                  <a:ext cx="10260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8D9A0A8D-5B3F-46F6-B3A1-570DCFA2CD32}"/>
                    </a:ext>
                  </a:extLst>
                </p:cNvPr>
                <p:cNvCxnSpPr/>
                <p:nvPr/>
              </p:nvCxnSpPr>
              <p:spPr bwMode="auto">
                <a:xfrm>
                  <a:off x="3059832" y="1088039"/>
                  <a:ext cx="1880314" cy="5911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9D4060C-39BB-4126-9989-1472D645B05E}"/>
                </a:ext>
              </a:extLst>
            </p:cNvPr>
            <p:cNvCxnSpPr/>
            <p:nvPr/>
          </p:nvCxnSpPr>
          <p:spPr bwMode="auto">
            <a:xfrm flipV="1">
              <a:off x="4823004" y="1452537"/>
              <a:ext cx="3780000" cy="63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70F6572-F119-46DF-B4AC-4379264B22AE}"/>
                </a:ext>
              </a:extLst>
            </p:cNvPr>
            <p:cNvCxnSpPr/>
            <p:nvPr/>
          </p:nvCxnSpPr>
          <p:spPr bwMode="auto">
            <a:xfrm rot="16200000" flipH="1">
              <a:off x="3984124" y="1193333"/>
              <a:ext cx="207534" cy="1883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1DFFE78C-2C5A-4690-874F-56BE6B360096}"/>
                </a:ext>
              </a:extLst>
            </p:cNvPr>
            <p:cNvCxnSpPr/>
            <p:nvPr/>
          </p:nvCxnSpPr>
          <p:spPr bwMode="auto">
            <a:xfrm flipV="1">
              <a:off x="4826930" y="941393"/>
              <a:ext cx="3780000" cy="63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BC8C9D1-7CB4-4AB3-BE72-D193E762B732}"/>
                </a:ext>
              </a:extLst>
            </p:cNvPr>
            <p:cNvSpPr/>
            <p:nvPr/>
          </p:nvSpPr>
          <p:spPr bwMode="auto">
            <a:xfrm>
              <a:off x="5903129" y="847864"/>
              <a:ext cx="465777" cy="213980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19DB6FC-5E0B-4364-A0C8-7360D4DAC57B}"/>
              </a:ext>
            </a:extLst>
          </p:cNvPr>
          <p:cNvGrpSpPr/>
          <p:nvPr/>
        </p:nvGrpSpPr>
        <p:grpSpPr>
          <a:xfrm>
            <a:off x="3860248" y="1748962"/>
            <a:ext cx="2727976" cy="612941"/>
            <a:chOff x="3079194" y="845980"/>
            <a:chExt cx="2727976" cy="612941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495B11A-6882-48B6-943B-A7D0DD98F9E5}"/>
                </a:ext>
              </a:extLst>
            </p:cNvPr>
            <p:cNvGrpSpPr/>
            <p:nvPr/>
          </p:nvGrpSpPr>
          <p:grpSpPr>
            <a:xfrm>
              <a:off x="3079194" y="946633"/>
              <a:ext cx="1028538" cy="499993"/>
              <a:chOff x="3059832" y="936897"/>
              <a:chExt cx="1028538" cy="499993"/>
            </a:xfrm>
          </p:grpSpPr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2EF20BAF-CFD2-4E67-8344-490112069448}"/>
                  </a:ext>
                </a:extLst>
              </p:cNvPr>
              <p:cNvGrpSpPr/>
              <p:nvPr/>
            </p:nvGrpSpPr>
            <p:grpSpPr>
              <a:xfrm>
                <a:off x="3059832" y="936897"/>
                <a:ext cx="1026000" cy="151142"/>
                <a:chOff x="3059832" y="936897"/>
                <a:chExt cx="1026000" cy="151142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A0CC854A-D5A4-4F0B-8ADF-5138A10328C3}"/>
                    </a:ext>
                  </a:extLst>
                </p:cNvPr>
                <p:cNvCxnSpPr/>
                <p:nvPr/>
              </p:nvCxnSpPr>
              <p:spPr bwMode="auto">
                <a:xfrm>
                  <a:off x="3059832" y="936897"/>
                  <a:ext cx="10260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9D624CE9-B31F-4B24-89D7-CDF7778CFF8E}"/>
                    </a:ext>
                  </a:extLst>
                </p:cNvPr>
                <p:cNvCxnSpPr/>
                <p:nvPr/>
              </p:nvCxnSpPr>
              <p:spPr bwMode="auto">
                <a:xfrm>
                  <a:off x="3059832" y="1088039"/>
                  <a:ext cx="10260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CC65D9CF-71CD-498A-831E-53837DB8B867}"/>
                  </a:ext>
                </a:extLst>
              </p:cNvPr>
              <p:cNvGrpSpPr/>
              <p:nvPr/>
            </p:nvGrpSpPr>
            <p:grpSpPr>
              <a:xfrm>
                <a:off x="3062370" y="1285748"/>
                <a:ext cx="1026000" cy="151142"/>
                <a:chOff x="3059832" y="936897"/>
                <a:chExt cx="1026000" cy="151142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77077C4-3EC2-43DA-9180-F6517051B82A}"/>
                    </a:ext>
                  </a:extLst>
                </p:cNvPr>
                <p:cNvCxnSpPr/>
                <p:nvPr/>
              </p:nvCxnSpPr>
              <p:spPr bwMode="auto">
                <a:xfrm>
                  <a:off x="3059832" y="936897"/>
                  <a:ext cx="10260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94AED724-CB5F-4D15-A718-92D3BD6D713A}"/>
                    </a:ext>
                  </a:extLst>
                </p:cNvPr>
                <p:cNvCxnSpPr/>
                <p:nvPr/>
              </p:nvCxnSpPr>
              <p:spPr bwMode="auto">
                <a:xfrm>
                  <a:off x="3059832" y="1088039"/>
                  <a:ext cx="10260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6E320E-21C1-411B-8A45-AC97BAA2ABE5}"/>
                </a:ext>
              </a:extLst>
            </p:cNvPr>
            <p:cNvCxnSpPr/>
            <p:nvPr/>
          </p:nvCxnSpPr>
          <p:spPr bwMode="auto">
            <a:xfrm>
              <a:off x="3904097" y="946633"/>
              <a:ext cx="175905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D5BBF56-155F-4EDB-BC22-D0E3F4F08E13}"/>
                </a:ext>
              </a:extLst>
            </p:cNvPr>
            <p:cNvCxnSpPr/>
            <p:nvPr/>
          </p:nvCxnSpPr>
          <p:spPr bwMode="auto">
            <a:xfrm>
              <a:off x="3817676" y="1441014"/>
              <a:ext cx="1989494" cy="1790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" name="Straight Connector 306">
              <a:extLst>
                <a:ext uri="{FF2B5EF4-FFF2-40B4-BE49-F238E27FC236}">
                  <a16:creationId xmlns:a16="http://schemas.microsoft.com/office/drawing/2014/main" id="{15DC10CE-68B5-46D0-A53D-748E4EF50209}"/>
                </a:ext>
              </a:extLst>
            </p:cNvPr>
            <p:cNvCxnSpPr/>
            <p:nvPr/>
          </p:nvCxnSpPr>
          <p:spPr bwMode="auto">
            <a:xfrm rot="16200000" flipH="1">
              <a:off x="4007662" y="1180739"/>
              <a:ext cx="184298" cy="291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741AB399-7959-4A95-BABD-60C56BDD04EF}"/>
                </a:ext>
              </a:extLst>
            </p:cNvPr>
            <p:cNvSpPr/>
            <p:nvPr/>
          </p:nvSpPr>
          <p:spPr bwMode="auto">
            <a:xfrm>
              <a:off x="5133217" y="845980"/>
              <a:ext cx="467820" cy="213980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C666304-DCE9-41F8-9890-E2DE44276F3D}"/>
              </a:ext>
            </a:extLst>
          </p:cNvPr>
          <p:cNvSpPr/>
          <p:nvPr/>
        </p:nvSpPr>
        <p:spPr bwMode="auto">
          <a:xfrm>
            <a:off x="6846898" y="840194"/>
            <a:ext cx="364624" cy="724101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D190FBE-CD06-413F-95F7-E19781ABFFDB}"/>
              </a:ext>
            </a:extLst>
          </p:cNvPr>
          <p:cNvCxnSpPr/>
          <p:nvPr/>
        </p:nvCxnSpPr>
        <p:spPr bwMode="auto">
          <a:xfrm flipV="1">
            <a:off x="6444208" y="933626"/>
            <a:ext cx="0" cy="9159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D8596A1-C9FE-4142-B3CE-0C3D25461793}"/>
              </a:ext>
            </a:extLst>
          </p:cNvPr>
          <p:cNvCxnSpPr/>
          <p:nvPr/>
        </p:nvCxnSpPr>
        <p:spPr bwMode="auto">
          <a:xfrm flipV="1">
            <a:off x="6588224" y="1445914"/>
            <a:ext cx="0" cy="9159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6" name="Oval 375">
            <a:extLst>
              <a:ext uri="{FF2B5EF4-FFF2-40B4-BE49-F238E27FC236}">
                <a16:creationId xmlns:a16="http://schemas.microsoft.com/office/drawing/2014/main" id="{7FD8CDDC-3994-4C16-98B0-481EC4158879}"/>
              </a:ext>
            </a:extLst>
          </p:cNvPr>
          <p:cNvSpPr/>
          <p:nvPr/>
        </p:nvSpPr>
        <p:spPr bwMode="auto">
          <a:xfrm>
            <a:off x="6417682" y="918888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6B7E93DA-44F8-4FC3-8342-2CB2899F69A8}"/>
              </a:ext>
            </a:extLst>
          </p:cNvPr>
          <p:cNvSpPr/>
          <p:nvPr/>
        </p:nvSpPr>
        <p:spPr bwMode="auto">
          <a:xfrm>
            <a:off x="6564284" y="1431723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823A5E5-4751-49E5-8580-02D08AAB35D2}"/>
              </a:ext>
            </a:extLst>
          </p:cNvPr>
          <p:cNvSpPr/>
          <p:nvPr/>
        </p:nvSpPr>
        <p:spPr bwMode="auto">
          <a:xfrm>
            <a:off x="7648746" y="840194"/>
            <a:ext cx="331163" cy="724101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C97C798-AE4E-4A04-8E27-C46C95B19AC2}"/>
              </a:ext>
            </a:extLst>
          </p:cNvPr>
          <p:cNvSpPr/>
          <p:nvPr/>
        </p:nvSpPr>
        <p:spPr bwMode="auto">
          <a:xfrm>
            <a:off x="8167506" y="832691"/>
            <a:ext cx="283471" cy="724101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FA32435-3FCF-4212-A8BF-34AFECD07EA2}"/>
              </a:ext>
            </a:extLst>
          </p:cNvPr>
          <p:cNvSpPr/>
          <p:nvPr/>
        </p:nvSpPr>
        <p:spPr>
          <a:xfrm>
            <a:off x="5919058" y="841436"/>
            <a:ext cx="5277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latin typeface="Arial" charset="0"/>
                <a:ea typeface="新細明體" charset="-120"/>
              </a:rPr>
              <a:t>ILLC12</a:t>
            </a:r>
            <a:endParaRPr kumimoji="1" lang="en-SG" sz="800" b="1" dirty="0">
              <a:latin typeface="Arial" charset="0"/>
              <a:ea typeface="新細明體" charset="-12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1EB18B5C-5884-4EF4-AB3A-8BCF5C5BDBE8}"/>
              </a:ext>
            </a:extLst>
          </p:cNvPr>
          <p:cNvSpPr txBox="1"/>
          <p:nvPr/>
        </p:nvSpPr>
        <p:spPr>
          <a:xfrm>
            <a:off x="6424955" y="763536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HVDC+</a:t>
            </a:r>
            <a:endParaRPr lang="en-SG" sz="600" dirty="0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55AAF6C0-BC49-4407-9A7B-6EBE0C95D424}"/>
              </a:ext>
            </a:extLst>
          </p:cNvPr>
          <p:cNvSpPr txBox="1"/>
          <p:nvPr/>
        </p:nvSpPr>
        <p:spPr>
          <a:xfrm>
            <a:off x="6427584" y="1271419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HVDC-</a:t>
            </a:r>
            <a:endParaRPr lang="en-SG" sz="600" dirty="0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DC861E56-E924-4EA4-BEA0-4C808D440BEA}"/>
              </a:ext>
            </a:extLst>
          </p:cNvPr>
          <p:cNvSpPr txBox="1"/>
          <p:nvPr/>
        </p:nvSpPr>
        <p:spPr>
          <a:xfrm>
            <a:off x="8437801" y="765117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BAT+</a:t>
            </a:r>
            <a:endParaRPr lang="en-SG" sz="600" dirty="0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2A89A29E-A363-486F-B224-E87CDCF0CF0F}"/>
              </a:ext>
            </a:extLst>
          </p:cNvPr>
          <p:cNvSpPr txBox="1"/>
          <p:nvPr/>
        </p:nvSpPr>
        <p:spPr>
          <a:xfrm>
            <a:off x="8453620" y="1278519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BAT-</a:t>
            </a:r>
            <a:endParaRPr lang="en-SG" sz="600" dirty="0"/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748AC4DB-B200-4ACC-BEFC-5EBCBA9053FD}"/>
              </a:ext>
            </a:extLst>
          </p:cNvPr>
          <p:cNvSpPr txBox="1"/>
          <p:nvPr/>
        </p:nvSpPr>
        <p:spPr>
          <a:xfrm>
            <a:off x="6811810" y="1010509"/>
            <a:ext cx="420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HVDC V &amp; I Sense</a:t>
            </a:r>
            <a:endParaRPr lang="en-SG" sz="600" b="1" dirty="0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448315F0-2D40-45F0-BD20-B4C0ABFE6E66}"/>
              </a:ext>
            </a:extLst>
          </p:cNvPr>
          <p:cNvSpPr txBox="1"/>
          <p:nvPr/>
        </p:nvSpPr>
        <p:spPr>
          <a:xfrm>
            <a:off x="7561765" y="1041307"/>
            <a:ext cx="5011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EMI &amp; Oring</a:t>
            </a:r>
            <a:endParaRPr lang="en-SG" sz="600" b="1" dirty="0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D76E19A0-38BE-4E7A-958E-16C841205955}"/>
              </a:ext>
            </a:extLst>
          </p:cNvPr>
          <p:cNvSpPr txBox="1"/>
          <p:nvPr/>
        </p:nvSpPr>
        <p:spPr>
          <a:xfrm>
            <a:off x="8098851" y="1041307"/>
            <a:ext cx="42077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VBAT Sense</a:t>
            </a:r>
            <a:endParaRPr lang="en-SG" sz="600" b="1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3805D253-4D9B-4B62-A82A-110425721348}"/>
              </a:ext>
            </a:extLst>
          </p:cNvPr>
          <p:cNvSpPr txBox="1"/>
          <p:nvPr/>
        </p:nvSpPr>
        <p:spPr>
          <a:xfrm>
            <a:off x="3052256" y="928773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550V</a:t>
            </a:r>
            <a:endParaRPr lang="en-SG" sz="600" dirty="0"/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E3299F7-5B82-4565-8BC9-70FE07DE6130}"/>
              </a:ext>
            </a:extLst>
          </p:cNvPr>
          <p:cNvSpPr txBox="1"/>
          <p:nvPr/>
        </p:nvSpPr>
        <p:spPr>
          <a:xfrm>
            <a:off x="3063199" y="1278519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550V</a:t>
            </a:r>
            <a:endParaRPr lang="en-SG" sz="600" dirty="0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35C166D0-F65D-4CCB-AD33-401CB9A2AA45}"/>
              </a:ext>
            </a:extLst>
          </p:cNvPr>
          <p:cNvSpPr txBox="1"/>
          <p:nvPr/>
        </p:nvSpPr>
        <p:spPr>
          <a:xfrm>
            <a:off x="3821998" y="1822613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550V</a:t>
            </a:r>
            <a:endParaRPr lang="en-SG" sz="600" dirty="0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DA68DA5-FA51-4B34-ACFA-A68E6954577A}"/>
              </a:ext>
            </a:extLst>
          </p:cNvPr>
          <p:cNvSpPr txBox="1"/>
          <p:nvPr/>
        </p:nvSpPr>
        <p:spPr>
          <a:xfrm>
            <a:off x="3807298" y="2183320"/>
            <a:ext cx="48227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550V</a:t>
            </a:r>
            <a:endParaRPr lang="en-SG" sz="600" dirty="0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00C94EE9-F7E1-40CE-8EE8-E43E9F25FB54}"/>
              </a:ext>
            </a:extLst>
          </p:cNvPr>
          <p:cNvSpPr/>
          <p:nvPr/>
        </p:nvSpPr>
        <p:spPr bwMode="auto">
          <a:xfrm>
            <a:off x="2359368" y="2613973"/>
            <a:ext cx="6110649" cy="7951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B62A112-765E-4509-B967-5167205646D4}"/>
              </a:ext>
            </a:extLst>
          </p:cNvPr>
          <p:cNvGrpSpPr/>
          <p:nvPr/>
        </p:nvGrpSpPr>
        <p:grpSpPr>
          <a:xfrm>
            <a:off x="2458046" y="1561691"/>
            <a:ext cx="130882" cy="1057182"/>
            <a:chOff x="2531302" y="1556791"/>
            <a:chExt cx="130882" cy="1057182"/>
          </a:xfrm>
        </p:grpSpPr>
        <p:cxnSp>
          <p:nvCxnSpPr>
            <p:cNvPr id="466" name="Connector: Elbow 465">
              <a:extLst>
                <a:ext uri="{FF2B5EF4-FFF2-40B4-BE49-F238E27FC236}">
                  <a16:creationId xmlns:a16="http://schemas.microsoft.com/office/drawing/2014/main" id="{2ABD04B8-325F-496F-8903-87A97B01CD1C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7" name="Connector: Elbow 465">
              <a:extLst>
                <a:ext uri="{FF2B5EF4-FFF2-40B4-BE49-F238E27FC236}">
                  <a16:creationId xmlns:a16="http://schemas.microsoft.com/office/drawing/2014/main" id="{747B6A44-FF24-4911-BC7A-8C1F7EB17408}"/>
                </a:ext>
              </a:extLst>
            </p:cNvPr>
            <p:cNvCxnSpPr/>
            <p:nvPr/>
          </p:nvCxnSpPr>
          <p:spPr bwMode="auto">
            <a:xfrm>
              <a:off x="2662184" y="1556791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2557086A-CA71-4547-B8B6-E6D874C06910}"/>
              </a:ext>
            </a:extLst>
          </p:cNvPr>
          <p:cNvGrpSpPr/>
          <p:nvPr/>
        </p:nvGrpSpPr>
        <p:grpSpPr>
          <a:xfrm>
            <a:off x="3238826" y="2479926"/>
            <a:ext cx="133363" cy="142039"/>
            <a:chOff x="2531302" y="1556792"/>
            <a:chExt cx="133363" cy="1114830"/>
          </a:xfrm>
        </p:grpSpPr>
        <p:cxnSp>
          <p:nvCxnSpPr>
            <p:cNvPr id="471" name="Connector: Elbow 465">
              <a:extLst>
                <a:ext uri="{FF2B5EF4-FFF2-40B4-BE49-F238E27FC236}">
                  <a16:creationId xmlns:a16="http://schemas.microsoft.com/office/drawing/2014/main" id="{002A5A27-B6CA-4C36-BE9A-D81D0D4DB1FC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2" name="Connector: Elbow 465">
              <a:extLst>
                <a:ext uri="{FF2B5EF4-FFF2-40B4-BE49-F238E27FC236}">
                  <a16:creationId xmlns:a16="http://schemas.microsoft.com/office/drawing/2014/main" id="{3A5F1A7D-C1C4-4F77-A9EA-A874611F9DFF}"/>
                </a:ext>
              </a:extLst>
            </p:cNvPr>
            <p:cNvCxnSpPr/>
            <p:nvPr/>
          </p:nvCxnSpPr>
          <p:spPr bwMode="auto">
            <a:xfrm>
              <a:off x="2664665" y="1614441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2" name="Connector: Elbow 465">
            <a:extLst>
              <a:ext uri="{FF2B5EF4-FFF2-40B4-BE49-F238E27FC236}">
                <a16:creationId xmlns:a16="http://schemas.microsoft.com/office/drawing/2014/main" id="{A85D7FF6-C772-4792-97B3-A713D40E67E0}"/>
              </a:ext>
            </a:extLst>
          </p:cNvPr>
          <p:cNvCxnSpPr>
            <a:cxnSpLocks/>
            <a:stCxn id="315" idx="2"/>
          </p:cNvCxnSpPr>
          <p:nvPr/>
        </p:nvCxnSpPr>
        <p:spPr bwMode="auto">
          <a:xfrm>
            <a:off x="6148181" y="1962942"/>
            <a:ext cx="0" cy="642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010BDBA-52D7-4F56-BCDA-7B094C0EBFB4}"/>
              </a:ext>
            </a:extLst>
          </p:cNvPr>
          <p:cNvSpPr/>
          <p:nvPr/>
        </p:nvSpPr>
        <p:spPr>
          <a:xfrm>
            <a:off x="5888622" y="1756734"/>
            <a:ext cx="5277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latin typeface="Arial" charset="0"/>
                <a:ea typeface="新細明體" charset="-120"/>
              </a:rPr>
              <a:t>ILLC34</a:t>
            </a:r>
            <a:endParaRPr kumimoji="1" lang="en-SG" sz="800" b="1" dirty="0">
              <a:latin typeface="Arial" charset="0"/>
              <a:ea typeface="新細明體" charset="-120"/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FC88DE6-E128-490F-B2FC-4C1113F13E07}"/>
              </a:ext>
            </a:extLst>
          </p:cNvPr>
          <p:cNvGrpSpPr/>
          <p:nvPr/>
        </p:nvGrpSpPr>
        <p:grpSpPr>
          <a:xfrm>
            <a:off x="6901691" y="1564784"/>
            <a:ext cx="190589" cy="1059897"/>
            <a:chOff x="2531302" y="1554076"/>
            <a:chExt cx="190589" cy="1059897"/>
          </a:xfrm>
        </p:grpSpPr>
        <p:cxnSp>
          <p:nvCxnSpPr>
            <p:cNvPr id="485" name="Connector: Elbow 465">
              <a:extLst>
                <a:ext uri="{FF2B5EF4-FFF2-40B4-BE49-F238E27FC236}">
                  <a16:creationId xmlns:a16="http://schemas.microsoft.com/office/drawing/2014/main" id="{EC6A6A3F-D252-4515-9B0C-6CA677CC0869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6" name="Connector: Elbow 465">
              <a:extLst>
                <a:ext uri="{FF2B5EF4-FFF2-40B4-BE49-F238E27FC236}">
                  <a16:creationId xmlns:a16="http://schemas.microsoft.com/office/drawing/2014/main" id="{15FD0BA2-1CB8-4F42-A9BC-02BA221F3F12}"/>
                </a:ext>
              </a:extLst>
            </p:cNvPr>
            <p:cNvCxnSpPr/>
            <p:nvPr/>
          </p:nvCxnSpPr>
          <p:spPr bwMode="auto">
            <a:xfrm>
              <a:off x="2721891" y="1554076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9" name="Connector: Elbow 465">
            <a:extLst>
              <a:ext uri="{FF2B5EF4-FFF2-40B4-BE49-F238E27FC236}">
                <a16:creationId xmlns:a16="http://schemas.microsoft.com/office/drawing/2014/main" id="{D28263B7-0F8E-453D-B873-A05F94DD8A21}"/>
              </a:ext>
            </a:extLst>
          </p:cNvPr>
          <p:cNvCxnSpPr/>
          <p:nvPr/>
        </p:nvCxnSpPr>
        <p:spPr bwMode="auto">
          <a:xfrm>
            <a:off x="8244408" y="1561693"/>
            <a:ext cx="0" cy="10571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C9EFE37-984F-4231-B1AF-7C6D2140155A}"/>
              </a:ext>
            </a:extLst>
          </p:cNvPr>
          <p:cNvGrpSpPr/>
          <p:nvPr/>
        </p:nvGrpSpPr>
        <p:grpSpPr>
          <a:xfrm flipH="1" flipV="1">
            <a:off x="2953217" y="1556228"/>
            <a:ext cx="96482" cy="1309570"/>
            <a:chOff x="2531302" y="1554076"/>
            <a:chExt cx="96482" cy="1059897"/>
          </a:xfrm>
        </p:grpSpPr>
        <p:cxnSp>
          <p:nvCxnSpPr>
            <p:cNvPr id="492" name="Connector: Elbow 465">
              <a:extLst>
                <a:ext uri="{FF2B5EF4-FFF2-40B4-BE49-F238E27FC236}">
                  <a16:creationId xmlns:a16="http://schemas.microsoft.com/office/drawing/2014/main" id="{9A302A5A-1279-448B-8B81-A2523AC87316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3" name="Connector: Elbow 465">
              <a:extLst>
                <a:ext uri="{FF2B5EF4-FFF2-40B4-BE49-F238E27FC236}">
                  <a16:creationId xmlns:a16="http://schemas.microsoft.com/office/drawing/2014/main" id="{FD4BC59E-C0EE-4E9E-94EB-C47817929DB9}"/>
                </a:ext>
              </a:extLst>
            </p:cNvPr>
            <p:cNvCxnSpPr/>
            <p:nvPr/>
          </p:nvCxnSpPr>
          <p:spPr bwMode="auto">
            <a:xfrm>
              <a:off x="2627784" y="1554076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45B7E7B1-768B-44D0-BE04-53A09512E9AC}"/>
              </a:ext>
            </a:extLst>
          </p:cNvPr>
          <p:cNvGrpSpPr/>
          <p:nvPr/>
        </p:nvGrpSpPr>
        <p:grpSpPr>
          <a:xfrm flipH="1" flipV="1">
            <a:off x="3757244" y="2474049"/>
            <a:ext cx="96482" cy="411211"/>
            <a:chOff x="2531302" y="1554076"/>
            <a:chExt cx="96482" cy="1059897"/>
          </a:xfrm>
        </p:grpSpPr>
        <p:cxnSp>
          <p:nvCxnSpPr>
            <p:cNvPr id="497" name="Connector: Elbow 465">
              <a:extLst>
                <a:ext uri="{FF2B5EF4-FFF2-40B4-BE49-F238E27FC236}">
                  <a16:creationId xmlns:a16="http://schemas.microsoft.com/office/drawing/2014/main" id="{13CE9896-9D0C-43BE-AFED-1A640AFF07E3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" name="Connector: Elbow 465">
              <a:extLst>
                <a:ext uri="{FF2B5EF4-FFF2-40B4-BE49-F238E27FC236}">
                  <a16:creationId xmlns:a16="http://schemas.microsoft.com/office/drawing/2014/main" id="{ADDDEFE3-49D7-4F95-AA2F-9CDB820C154A}"/>
                </a:ext>
              </a:extLst>
            </p:cNvPr>
            <p:cNvCxnSpPr/>
            <p:nvPr/>
          </p:nvCxnSpPr>
          <p:spPr bwMode="auto">
            <a:xfrm>
              <a:off x="2627784" y="1554076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3" name="Rectangle 502">
            <a:extLst>
              <a:ext uri="{FF2B5EF4-FFF2-40B4-BE49-F238E27FC236}">
                <a16:creationId xmlns:a16="http://schemas.microsoft.com/office/drawing/2014/main" id="{450689C9-36F5-4E8F-9077-117FF47FB9F7}"/>
              </a:ext>
            </a:extLst>
          </p:cNvPr>
          <p:cNvSpPr/>
          <p:nvPr/>
        </p:nvSpPr>
        <p:spPr bwMode="auto">
          <a:xfrm>
            <a:off x="2843808" y="3600775"/>
            <a:ext cx="1728192" cy="15841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1" dirty="0"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1" dirty="0"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1" dirty="0">
                <a:latin typeface="Arial" charset="0"/>
                <a:ea typeface="新細明體" charset="-120"/>
              </a:rPr>
              <a:t>TI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dirty="0">
                <a:latin typeface="Arial" charset="0"/>
                <a:ea typeface="新細明體" charset="-120"/>
              </a:rPr>
              <a:t>TMS320F28069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04" name="Connector: Elbow 80">
            <a:extLst>
              <a:ext uri="{FF2B5EF4-FFF2-40B4-BE49-F238E27FC236}">
                <a16:creationId xmlns:a16="http://schemas.microsoft.com/office/drawing/2014/main" id="{746EFAB5-2651-4D97-BAD5-074634DC9746}"/>
              </a:ext>
            </a:extLst>
          </p:cNvPr>
          <p:cNvCxnSpPr/>
          <p:nvPr/>
        </p:nvCxnSpPr>
        <p:spPr bwMode="auto">
          <a:xfrm flipV="1">
            <a:off x="2172360" y="4013230"/>
            <a:ext cx="644939" cy="1094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5" name="Rectangle: Rounded Corners 504">
            <a:extLst>
              <a:ext uri="{FF2B5EF4-FFF2-40B4-BE49-F238E27FC236}">
                <a16:creationId xmlns:a16="http://schemas.microsoft.com/office/drawing/2014/main" id="{19ECDF8E-1F76-4C3D-935E-A37B7BE01E15}"/>
              </a:ext>
            </a:extLst>
          </p:cNvPr>
          <p:cNvSpPr/>
          <p:nvPr/>
        </p:nvSpPr>
        <p:spPr bwMode="auto">
          <a:xfrm>
            <a:off x="57021" y="3441627"/>
            <a:ext cx="2132178" cy="942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u="sng" dirty="0">
                <a:solidFill>
                  <a:srgbClr val="FFC000"/>
                </a:solidFill>
                <a:latin typeface="Arial" charset="0"/>
                <a:ea typeface="新細明體" charset="-120"/>
              </a:rPr>
              <a:t>Additional Analog Sensing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Total 12 Channels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VAUX – 1 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NTC Thermistor – 11 Ch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(Out of 11,  3 Channels are connected Directly and 8 Channels are connected through an Analog Mux).</a:t>
            </a:r>
          </a:p>
        </p:txBody>
      </p: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88B88492-ACEC-492A-A631-87E09745EBD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090107" y="3027369"/>
            <a:ext cx="1072130" cy="399692"/>
          </a:xfrm>
          <a:prstGeom prst="bentConnector3">
            <a:avLst>
              <a:gd name="adj1" fmla="val 100344"/>
            </a:avLst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" name="Rectangle: Rounded Corners 506">
            <a:extLst>
              <a:ext uri="{FF2B5EF4-FFF2-40B4-BE49-F238E27FC236}">
                <a16:creationId xmlns:a16="http://schemas.microsoft.com/office/drawing/2014/main" id="{2CD11846-1EAF-4A5A-9776-ACB36E8FD744}"/>
              </a:ext>
            </a:extLst>
          </p:cNvPr>
          <p:cNvSpPr/>
          <p:nvPr/>
        </p:nvSpPr>
        <p:spPr bwMode="auto">
          <a:xfrm>
            <a:off x="585456" y="2634541"/>
            <a:ext cx="1758184" cy="73593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800" b="1" u="sng" dirty="0">
                <a:solidFill>
                  <a:srgbClr val="FFC000"/>
                </a:solidFill>
                <a:latin typeface="Arial" charset="0"/>
                <a:ea typeface="新細明體" charset="-120"/>
              </a:rPr>
              <a:t>LLC &amp; BUCK V &amp; I Sensing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7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VLLC1 to 4 - 4 Channels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VBUCK1 &amp; 3 - 2 Channels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IBUCK1 &amp; 3 - 2 Channels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新細明體" charset="-120"/>
              </a:rPr>
              <a:t>V&amp;I HVDC – 2 Channels</a:t>
            </a:r>
            <a:endParaRPr kumimoji="1" lang="en-US" sz="700" b="1" dirty="0">
              <a:solidFill>
                <a:srgbClr val="FFC000"/>
              </a:solidFill>
              <a:latin typeface="Arial" charset="0"/>
              <a:ea typeface="新細明體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VBAT Sense – 1 Channel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700" b="1" dirty="0">
              <a:solidFill>
                <a:srgbClr val="FFC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BDB8B943-1860-4BC0-A196-EA68CEA41AAB}"/>
              </a:ext>
            </a:extLst>
          </p:cNvPr>
          <p:cNvSpPr/>
          <p:nvPr/>
        </p:nvSpPr>
        <p:spPr bwMode="auto">
          <a:xfrm>
            <a:off x="2809624" y="2852745"/>
            <a:ext cx="2486464" cy="31820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PWM DRIVER</a:t>
            </a:r>
            <a:endParaRPr kumimoji="1" lang="en-SG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12" name="Connector: Elbow 465">
            <a:extLst>
              <a:ext uri="{FF2B5EF4-FFF2-40B4-BE49-F238E27FC236}">
                <a16:creationId xmlns:a16="http://schemas.microsoft.com/office/drawing/2014/main" id="{B966FE53-372B-4B97-B1A5-11DFF317FD4E}"/>
              </a:ext>
            </a:extLst>
          </p:cNvPr>
          <p:cNvCxnSpPr/>
          <p:nvPr/>
        </p:nvCxnSpPr>
        <p:spPr bwMode="auto">
          <a:xfrm flipV="1">
            <a:off x="3757244" y="3170948"/>
            <a:ext cx="0" cy="42982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1077C0-7BA1-4D9C-B3B5-4731DFDFB5DC}"/>
              </a:ext>
            </a:extLst>
          </p:cNvPr>
          <p:cNvSpPr/>
          <p:nvPr/>
        </p:nvSpPr>
        <p:spPr bwMode="auto">
          <a:xfrm>
            <a:off x="4330437" y="5900403"/>
            <a:ext cx="1059919" cy="24013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LED DRIVER</a:t>
            </a:r>
            <a:endParaRPr kumimoji="1" lang="en-SG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F10DBB8A-3AE6-40ED-B11A-EACC2DABC94D}"/>
              </a:ext>
            </a:extLst>
          </p:cNvPr>
          <p:cNvSpPr/>
          <p:nvPr/>
        </p:nvSpPr>
        <p:spPr bwMode="auto">
          <a:xfrm>
            <a:off x="4325901" y="5501170"/>
            <a:ext cx="1064455" cy="24013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FAN DRIVER</a:t>
            </a:r>
            <a:endParaRPr kumimoji="1" lang="en-SG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17" name="Straight Connector 177">
            <a:extLst>
              <a:ext uri="{FF2B5EF4-FFF2-40B4-BE49-F238E27FC236}">
                <a16:creationId xmlns:a16="http://schemas.microsoft.com/office/drawing/2014/main" id="{243FAE8E-C781-409B-9C27-00E45F5BC246}"/>
              </a:ext>
            </a:extLst>
          </p:cNvPr>
          <p:cNvCxnSpPr>
            <a:cxnSpLocks/>
          </p:cNvCxnSpPr>
          <p:nvPr/>
        </p:nvCxnSpPr>
        <p:spPr bwMode="auto">
          <a:xfrm>
            <a:off x="1150368" y="5629481"/>
            <a:ext cx="6216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" name="Straight Connector 177">
            <a:extLst>
              <a:ext uri="{FF2B5EF4-FFF2-40B4-BE49-F238E27FC236}">
                <a16:creationId xmlns:a16="http://schemas.microsoft.com/office/drawing/2014/main" id="{7CE70E3C-A1ED-4FF8-B614-90130205E8E2}"/>
              </a:ext>
            </a:extLst>
          </p:cNvPr>
          <p:cNvCxnSpPr>
            <a:cxnSpLocks/>
          </p:cNvCxnSpPr>
          <p:nvPr/>
        </p:nvCxnSpPr>
        <p:spPr bwMode="auto">
          <a:xfrm>
            <a:off x="1150368" y="5176102"/>
            <a:ext cx="6216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1AE5CF87-F011-4893-8DA3-18137A381293}"/>
              </a:ext>
            </a:extLst>
          </p:cNvPr>
          <p:cNvCxnSpPr>
            <a:cxnSpLocks/>
          </p:cNvCxnSpPr>
          <p:nvPr/>
        </p:nvCxnSpPr>
        <p:spPr bwMode="auto">
          <a:xfrm>
            <a:off x="1772014" y="4913725"/>
            <a:ext cx="0" cy="8652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29737412-B241-46B1-AA72-9B9488C12C23}"/>
              </a:ext>
            </a:extLst>
          </p:cNvPr>
          <p:cNvSpPr txBox="1"/>
          <p:nvPr/>
        </p:nvSpPr>
        <p:spPr>
          <a:xfrm>
            <a:off x="1034638" y="5184632"/>
            <a:ext cx="823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To/From Primary  MCU</a:t>
            </a:r>
            <a:endParaRPr lang="en-SG" sz="800" b="1" dirty="0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4FFE37E8-89DF-4FCC-A9D7-7187497A4AA3}"/>
              </a:ext>
            </a:extLst>
          </p:cNvPr>
          <p:cNvSpPr/>
          <p:nvPr/>
        </p:nvSpPr>
        <p:spPr bwMode="auto">
          <a:xfrm>
            <a:off x="2867818" y="5668176"/>
            <a:ext cx="749531" cy="330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F3405714-037E-45D1-B881-569F4F418813}"/>
              </a:ext>
            </a:extLst>
          </p:cNvPr>
          <p:cNvCxnSpPr/>
          <p:nvPr/>
        </p:nvCxnSpPr>
        <p:spPr bwMode="auto">
          <a:xfrm flipV="1">
            <a:off x="3401325" y="5192338"/>
            <a:ext cx="0" cy="4758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20C28727-08FA-4C78-A27F-208BD11DA0CF}"/>
              </a:ext>
            </a:extLst>
          </p:cNvPr>
          <p:cNvCxnSpPr/>
          <p:nvPr/>
        </p:nvCxnSpPr>
        <p:spPr bwMode="auto">
          <a:xfrm>
            <a:off x="3044336" y="5195095"/>
            <a:ext cx="0" cy="47308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D54FE6E0-5240-4E86-9B77-265C075B58A4}"/>
              </a:ext>
            </a:extLst>
          </p:cNvPr>
          <p:cNvSpPr txBox="1"/>
          <p:nvPr/>
        </p:nvSpPr>
        <p:spPr>
          <a:xfrm>
            <a:off x="2897906" y="5018169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I2C Master</a:t>
            </a:r>
            <a:endParaRPr lang="en-SG" sz="600" dirty="0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FE50FAD1-89A3-4F78-BADF-C8A1307D2CB4}"/>
              </a:ext>
            </a:extLst>
          </p:cNvPr>
          <p:cNvSpPr txBox="1"/>
          <p:nvPr/>
        </p:nvSpPr>
        <p:spPr>
          <a:xfrm rot="16200000">
            <a:off x="3196312" y="5343233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DATA</a:t>
            </a:r>
            <a:endParaRPr lang="en-SG" sz="600" dirty="0"/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2405355E-52CF-4675-A2E2-317D52E842EF}"/>
              </a:ext>
            </a:extLst>
          </p:cNvPr>
          <p:cNvSpPr txBox="1"/>
          <p:nvPr/>
        </p:nvSpPr>
        <p:spPr>
          <a:xfrm>
            <a:off x="2755566" y="5957931"/>
            <a:ext cx="9665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For Calibration/</a:t>
            </a:r>
          </a:p>
          <a:p>
            <a:pPr algn="ctr"/>
            <a:r>
              <a:rPr lang="en-US" sz="600" dirty="0"/>
              <a:t>Config Data</a:t>
            </a:r>
            <a:endParaRPr lang="en-SG" sz="600" dirty="0"/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E0B1175D-9577-497B-A1DD-65A93C12F529}"/>
              </a:ext>
            </a:extLst>
          </p:cNvPr>
          <p:cNvSpPr txBox="1"/>
          <p:nvPr/>
        </p:nvSpPr>
        <p:spPr>
          <a:xfrm rot="16200000">
            <a:off x="2838188" y="5327345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CLOCK</a:t>
            </a:r>
            <a:endParaRPr lang="en-SG" sz="600" dirty="0"/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4FB47D48-0B88-444F-BCC8-F2BDB3540A0B}"/>
              </a:ext>
            </a:extLst>
          </p:cNvPr>
          <p:cNvSpPr txBox="1"/>
          <p:nvPr/>
        </p:nvSpPr>
        <p:spPr>
          <a:xfrm>
            <a:off x="2886309" y="5672669"/>
            <a:ext cx="73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I2C EEPROM </a:t>
            </a:r>
            <a:r>
              <a:rPr lang="en-SG" sz="600" dirty="0"/>
              <a:t>M24256-BWDW6TP</a:t>
            </a:r>
          </a:p>
        </p:txBody>
      </p:sp>
      <p:cxnSp>
        <p:nvCxnSpPr>
          <p:cNvPr id="544" name="Straight Connector 177">
            <a:extLst>
              <a:ext uri="{FF2B5EF4-FFF2-40B4-BE49-F238E27FC236}">
                <a16:creationId xmlns:a16="http://schemas.microsoft.com/office/drawing/2014/main" id="{ED7CED20-42C6-4241-A45F-12A30400278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772015" y="5118592"/>
            <a:ext cx="1055551" cy="443924"/>
          </a:xfrm>
          <a:prstGeom prst="bentConnector3">
            <a:avLst>
              <a:gd name="adj1" fmla="val 28343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" name="Straight Connector 177">
            <a:extLst>
              <a:ext uri="{FF2B5EF4-FFF2-40B4-BE49-F238E27FC236}">
                <a16:creationId xmlns:a16="http://schemas.microsoft.com/office/drawing/2014/main" id="{FDA00513-5E9F-4A2E-BA86-0CF65266A9D3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775837" y="5007945"/>
            <a:ext cx="1079814" cy="4152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6" name="TextBox 545">
            <a:extLst>
              <a:ext uri="{FF2B5EF4-FFF2-40B4-BE49-F238E27FC236}">
                <a16:creationId xmlns:a16="http://schemas.microsoft.com/office/drawing/2014/main" id="{88779216-2B57-4C6C-9532-453A948B5D0E}"/>
              </a:ext>
            </a:extLst>
          </p:cNvPr>
          <p:cNvSpPr txBox="1"/>
          <p:nvPr/>
        </p:nvSpPr>
        <p:spPr>
          <a:xfrm rot="5400000">
            <a:off x="2706565" y="4966428"/>
            <a:ext cx="40195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UART</a:t>
            </a:r>
            <a:endParaRPr lang="en-SG" sz="600" dirty="0"/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D4273712-C612-4062-A1E1-8CAFAFB00B21}"/>
              </a:ext>
            </a:extLst>
          </p:cNvPr>
          <p:cNvSpPr txBox="1"/>
          <p:nvPr/>
        </p:nvSpPr>
        <p:spPr>
          <a:xfrm>
            <a:off x="2410553" y="4840612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RX</a:t>
            </a:r>
            <a:endParaRPr lang="en-SG" sz="600" dirty="0"/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EB64EDF5-E778-4944-8C0C-2910D88B0662}"/>
              </a:ext>
            </a:extLst>
          </p:cNvPr>
          <p:cNvSpPr txBox="1"/>
          <p:nvPr/>
        </p:nvSpPr>
        <p:spPr>
          <a:xfrm>
            <a:off x="2479619" y="5104036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TX</a:t>
            </a:r>
            <a:endParaRPr lang="en-SG" sz="600" dirty="0"/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BC7D54D9-F68D-41E6-8A86-90F36DAB0E6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623643" y="5313676"/>
            <a:ext cx="828130" cy="585458"/>
          </a:xfrm>
          <a:prstGeom prst="bentConnector3">
            <a:avLst>
              <a:gd name="adj1" fmla="val 100915"/>
            </a:avLst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EF456F4-AD35-4D74-BC72-3B3230126EC2}"/>
              </a:ext>
            </a:extLst>
          </p:cNvPr>
          <p:cNvSpPr/>
          <p:nvPr/>
        </p:nvSpPr>
        <p:spPr bwMode="auto">
          <a:xfrm>
            <a:off x="6732332" y="4840612"/>
            <a:ext cx="635832" cy="310666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latin typeface="Arial" charset="0"/>
                <a:ea typeface="新細明體" charset="-120"/>
              </a:rPr>
              <a:t>CAN Bus Driver</a:t>
            </a:r>
            <a:endParaRPr kumimoji="1" lang="en-SG" sz="800" b="1" dirty="0">
              <a:latin typeface="Arial" charset="0"/>
              <a:ea typeface="新細明體" charset="-120"/>
            </a:endParaRPr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94203AF9-EA89-4CC4-B239-A96D05D215E7}"/>
              </a:ext>
            </a:extLst>
          </p:cNvPr>
          <p:cNvCxnSpPr/>
          <p:nvPr/>
        </p:nvCxnSpPr>
        <p:spPr bwMode="auto">
          <a:xfrm flipH="1">
            <a:off x="2172360" y="4265547"/>
            <a:ext cx="66676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0" name="TextBox 569">
            <a:extLst>
              <a:ext uri="{FF2B5EF4-FFF2-40B4-BE49-F238E27FC236}">
                <a16:creationId xmlns:a16="http://schemas.microsoft.com/office/drawing/2014/main" id="{E7BD3F77-FAD5-46DD-AF9B-0732478DFFFB}"/>
              </a:ext>
            </a:extLst>
          </p:cNvPr>
          <p:cNvSpPr txBox="1"/>
          <p:nvPr/>
        </p:nvSpPr>
        <p:spPr>
          <a:xfrm>
            <a:off x="2222378" y="4089011"/>
            <a:ext cx="65429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Mux Sel. 1-3</a:t>
            </a:r>
            <a:endParaRPr lang="en-SG" sz="600" dirty="0"/>
          </a:p>
        </p:txBody>
      </p:sp>
      <p:cxnSp>
        <p:nvCxnSpPr>
          <p:cNvPr id="575" name="Straight Connector 562">
            <a:extLst>
              <a:ext uri="{FF2B5EF4-FFF2-40B4-BE49-F238E27FC236}">
                <a16:creationId xmlns:a16="http://schemas.microsoft.com/office/drawing/2014/main" id="{4E801F8E-4DE5-4DBE-8787-3147F036BC5E}"/>
              </a:ext>
            </a:extLst>
          </p:cNvPr>
          <p:cNvCxnSpPr>
            <a:cxnSpLocks/>
            <a:stCxn id="515" idx="3"/>
          </p:cNvCxnSpPr>
          <p:nvPr/>
        </p:nvCxnSpPr>
        <p:spPr bwMode="auto">
          <a:xfrm>
            <a:off x="5390356" y="6020469"/>
            <a:ext cx="2880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6" name="Straight Connector 562">
            <a:extLst>
              <a:ext uri="{FF2B5EF4-FFF2-40B4-BE49-F238E27FC236}">
                <a16:creationId xmlns:a16="http://schemas.microsoft.com/office/drawing/2014/main" id="{89D25BB3-7204-4018-873D-77EBAC5E294B}"/>
              </a:ext>
            </a:extLst>
          </p:cNvPr>
          <p:cNvCxnSpPr>
            <a:cxnSpLocks/>
          </p:cNvCxnSpPr>
          <p:nvPr/>
        </p:nvCxnSpPr>
        <p:spPr bwMode="auto">
          <a:xfrm>
            <a:off x="5390356" y="5644843"/>
            <a:ext cx="28803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8" name="Connector: Elbow 465">
            <a:extLst>
              <a:ext uri="{FF2B5EF4-FFF2-40B4-BE49-F238E27FC236}">
                <a16:creationId xmlns:a16="http://schemas.microsoft.com/office/drawing/2014/main" id="{23C9A37B-568F-4554-B34A-5E5257C7BE6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4913725"/>
            <a:ext cx="21557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" name="Connector: Elbow 465">
            <a:extLst>
              <a:ext uri="{FF2B5EF4-FFF2-40B4-BE49-F238E27FC236}">
                <a16:creationId xmlns:a16="http://schemas.microsoft.com/office/drawing/2014/main" id="{01CA3A79-023C-4532-8689-E7091949E8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5104036"/>
            <a:ext cx="215579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" name="TextBox 579">
            <a:extLst>
              <a:ext uri="{FF2B5EF4-FFF2-40B4-BE49-F238E27FC236}">
                <a16:creationId xmlns:a16="http://schemas.microsoft.com/office/drawing/2014/main" id="{5940CE01-1244-4EEA-9D66-082C265B4CEF}"/>
              </a:ext>
            </a:extLst>
          </p:cNvPr>
          <p:cNvSpPr txBox="1"/>
          <p:nvPr/>
        </p:nvSpPr>
        <p:spPr>
          <a:xfrm>
            <a:off x="4420818" y="4765451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TX</a:t>
            </a:r>
            <a:endParaRPr lang="en-SG" sz="600" dirty="0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80259ADE-C0BD-4EB2-9106-BA5707E70CE6}"/>
              </a:ext>
            </a:extLst>
          </p:cNvPr>
          <p:cNvSpPr txBox="1"/>
          <p:nvPr/>
        </p:nvSpPr>
        <p:spPr>
          <a:xfrm>
            <a:off x="4481509" y="4943328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RX</a:t>
            </a:r>
            <a:endParaRPr lang="en-SG" sz="6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5A3FF7BA-3909-4EB5-8FD1-8C24926053C4}"/>
              </a:ext>
            </a:extLst>
          </p:cNvPr>
          <p:cNvSpPr txBox="1"/>
          <p:nvPr/>
        </p:nvSpPr>
        <p:spPr>
          <a:xfrm rot="5400000">
            <a:off x="4298933" y="4911207"/>
            <a:ext cx="40195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CAN</a:t>
            </a:r>
            <a:endParaRPr lang="en-SG" sz="600" dirty="0"/>
          </a:p>
        </p:txBody>
      </p:sp>
      <p:cxnSp>
        <p:nvCxnSpPr>
          <p:cNvPr id="583" name="Straight Connector 218">
            <a:extLst>
              <a:ext uri="{FF2B5EF4-FFF2-40B4-BE49-F238E27FC236}">
                <a16:creationId xmlns:a16="http://schemas.microsoft.com/office/drawing/2014/main" id="{33EFEA13-7745-429E-B01D-AD914C0734A8}"/>
              </a:ext>
            </a:extLst>
          </p:cNvPr>
          <p:cNvCxnSpPr/>
          <p:nvPr/>
        </p:nvCxnSpPr>
        <p:spPr bwMode="auto">
          <a:xfrm flipV="1">
            <a:off x="1772016" y="4808296"/>
            <a:ext cx="1097943" cy="451442"/>
          </a:xfrm>
          <a:prstGeom prst="bentConnector3">
            <a:avLst>
              <a:gd name="adj1" fmla="val 39480"/>
            </a:avLst>
          </a:prstGeom>
          <a:solidFill>
            <a:schemeClr val="accent1"/>
          </a:solidFill>
          <a:ln w="3810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" name="Straight Connector 218">
            <a:extLst>
              <a:ext uri="{FF2B5EF4-FFF2-40B4-BE49-F238E27FC236}">
                <a16:creationId xmlns:a16="http://schemas.microsoft.com/office/drawing/2014/main" id="{897B1A34-0B3F-4C11-AB45-3AD1897ACCBD}"/>
              </a:ext>
            </a:extLst>
          </p:cNvPr>
          <p:cNvCxnSpPr/>
          <p:nvPr/>
        </p:nvCxnSpPr>
        <p:spPr bwMode="auto">
          <a:xfrm rot="10800000">
            <a:off x="4289574" y="5184634"/>
            <a:ext cx="791155" cy="189888"/>
          </a:xfrm>
          <a:prstGeom prst="bentConnector3">
            <a:avLst>
              <a:gd name="adj1" fmla="val 98664"/>
            </a:avLst>
          </a:prstGeom>
          <a:solidFill>
            <a:schemeClr val="accent1"/>
          </a:solidFill>
          <a:ln w="3810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5" name="Straight Connector 562">
            <a:extLst>
              <a:ext uri="{FF2B5EF4-FFF2-40B4-BE49-F238E27FC236}">
                <a16:creationId xmlns:a16="http://schemas.microsoft.com/office/drawing/2014/main" id="{F8EC41CD-7C18-4416-9BC3-957DA6C7A3C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772014" y="4653138"/>
            <a:ext cx="1067112" cy="450899"/>
          </a:xfrm>
          <a:prstGeom prst="bentConnector3">
            <a:avLst>
              <a:gd name="adj1" fmla="val 70746"/>
            </a:avLst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6" name="Straight Connector 218">
            <a:extLst>
              <a:ext uri="{FF2B5EF4-FFF2-40B4-BE49-F238E27FC236}">
                <a16:creationId xmlns:a16="http://schemas.microsoft.com/office/drawing/2014/main" id="{0832247B-8176-4DD3-858F-43D609EE15B0}"/>
              </a:ext>
            </a:extLst>
          </p:cNvPr>
          <p:cNvCxnSpPr>
            <a:stCxn id="587" idx="1"/>
          </p:cNvCxnSpPr>
          <p:nvPr/>
        </p:nvCxnSpPr>
        <p:spPr bwMode="auto">
          <a:xfrm flipH="1">
            <a:off x="4569628" y="4412685"/>
            <a:ext cx="1263999" cy="158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7" name="Rectangle 586">
            <a:extLst>
              <a:ext uri="{FF2B5EF4-FFF2-40B4-BE49-F238E27FC236}">
                <a16:creationId xmlns:a16="http://schemas.microsoft.com/office/drawing/2014/main" id="{716A305D-3F3C-4E08-ACD9-E9614B7CA84F}"/>
              </a:ext>
            </a:extLst>
          </p:cNvPr>
          <p:cNvSpPr/>
          <p:nvPr/>
        </p:nvSpPr>
        <p:spPr bwMode="auto">
          <a:xfrm>
            <a:off x="5833627" y="4220284"/>
            <a:ext cx="962053" cy="384801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CAN Addr. Selection</a:t>
            </a:r>
            <a:endParaRPr kumimoji="1" lang="en-SG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88" name="Straight Connector 218">
            <a:extLst>
              <a:ext uri="{FF2B5EF4-FFF2-40B4-BE49-F238E27FC236}">
                <a16:creationId xmlns:a16="http://schemas.microsoft.com/office/drawing/2014/main" id="{C0467BEE-CF5A-45B5-B114-9911EF342FAE}"/>
              </a:ext>
            </a:extLst>
          </p:cNvPr>
          <p:cNvCxnSpPr/>
          <p:nvPr/>
        </p:nvCxnSpPr>
        <p:spPr bwMode="auto">
          <a:xfrm flipH="1">
            <a:off x="4572000" y="4679222"/>
            <a:ext cx="33262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C4CDFFFC-5317-450D-993F-16B891147C8F}"/>
              </a:ext>
            </a:extLst>
          </p:cNvPr>
          <p:cNvGrpSpPr/>
          <p:nvPr/>
        </p:nvGrpSpPr>
        <p:grpSpPr>
          <a:xfrm>
            <a:off x="3499412" y="2483215"/>
            <a:ext cx="133363" cy="142039"/>
            <a:chOff x="2531302" y="1556792"/>
            <a:chExt cx="133363" cy="1114830"/>
          </a:xfrm>
        </p:grpSpPr>
        <p:cxnSp>
          <p:nvCxnSpPr>
            <p:cNvPr id="597" name="Connector: Elbow 465">
              <a:extLst>
                <a:ext uri="{FF2B5EF4-FFF2-40B4-BE49-F238E27FC236}">
                  <a16:creationId xmlns:a16="http://schemas.microsoft.com/office/drawing/2014/main" id="{21C5D172-37B2-4653-B5F0-60D763D5EE75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8" name="Connector: Elbow 465">
              <a:extLst>
                <a:ext uri="{FF2B5EF4-FFF2-40B4-BE49-F238E27FC236}">
                  <a16:creationId xmlns:a16="http://schemas.microsoft.com/office/drawing/2014/main" id="{74899840-84EC-4209-A077-620EE00DE5F2}"/>
                </a:ext>
              </a:extLst>
            </p:cNvPr>
            <p:cNvCxnSpPr/>
            <p:nvPr/>
          </p:nvCxnSpPr>
          <p:spPr bwMode="auto">
            <a:xfrm>
              <a:off x="2664665" y="1614441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4C3BFA01-710B-4786-94A4-D183E5CBF48E}"/>
              </a:ext>
            </a:extLst>
          </p:cNvPr>
          <p:cNvGrpSpPr/>
          <p:nvPr/>
        </p:nvGrpSpPr>
        <p:grpSpPr>
          <a:xfrm>
            <a:off x="2721418" y="1560182"/>
            <a:ext cx="130882" cy="1057182"/>
            <a:chOff x="2531302" y="1556791"/>
            <a:chExt cx="130882" cy="1057182"/>
          </a:xfrm>
        </p:grpSpPr>
        <p:cxnSp>
          <p:nvCxnSpPr>
            <p:cNvPr id="600" name="Connector: Elbow 465">
              <a:extLst>
                <a:ext uri="{FF2B5EF4-FFF2-40B4-BE49-F238E27FC236}">
                  <a16:creationId xmlns:a16="http://schemas.microsoft.com/office/drawing/2014/main" id="{39AFCFCB-CC12-48FF-873B-610192D109BC}"/>
                </a:ext>
              </a:extLst>
            </p:cNvPr>
            <p:cNvCxnSpPr/>
            <p:nvPr/>
          </p:nvCxnSpPr>
          <p:spPr bwMode="auto">
            <a:xfrm>
              <a:off x="2531302" y="1556792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1" name="Connector: Elbow 465">
              <a:extLst>
                <a:ext uri="{FF2B5EF4-FFF2-40B4-BE49-F238E27FC236}">
                  <a16:creationId xmlns:a16="http://schemas.microsoft.com/office/drawing/2014/main" id="{94C9DD02-B06B-473F-BB20-64B20A81EE49}"/>
                </a:ext>
              </a:extLst>
            </p:cNvPr>
            <p:cNvCxnSpPr/>
            <p:nvPr/>
          </p:nvCxnSpPr>
          <p:spPr bwMode="auto">
            <a:xfrm>
              <a:off x="2662184" y="1556791"/>
              <a:ext cx="0" cy="10571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25" name="TextBox 624">
            <a:extLst>
              <a:ext uri="{FF2B5EF4-FFF2-40B4-BE49-F238E27FC236}">
                <a16:creationId xmlns:a16="http://schemas.microsoft.com/office/drawing/2014/main" id="{2884CBC3-5BDF-48E4-A439-B383BCE2772F}"/>
              </a:ext>
            </a:extLst>
          </p:cNvPr>
          <p:cNvSpPr txBox="1"/>
          <p:nvPr/>
        </p:nvSpPr>
        <p:spPr>
          <a:xfrm rot="16200000">
            <a:off x="2975453" y="2447937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VLLC3</a:t>
            </a:r>
            <a:endParaRPr lang="en-SG" sz="400" dirty="0"/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6EBA42DF-6A18-4CD3-8A0B-009CCED231BA}"/>
              </a:ext>
            </a:extLst>
          </p:cNvPr>
          <p:cNvSpPr txBox="1"/>
          <p:nvPr/>
        </p:nvSpPr>
        <p:spPr>
          <a:xfrm rot="16200000">
            <a:off x="3109407" y="2454927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ILLC3</a:t>
            </a:r>
            <a:endParaRPr lang="en-SG" sz="400" dirty="0"/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ACCDD521-D6EA-423B-9A47-41B9A640E66A}"/>
              </a:ext>
            </a:extLst>
          </p:cNvPr>
          <p:cNvSpPr txBox="1"/>
          <p:nvPr/>
        </p:nvSpPr>
        <p:spPr>
          <a:xfrm rot="16200000">
            <a:off x="3240183" y="2450568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VLLC4</a:t>
            </a:r>
            <a:endParaRPr lang="en-SG" sz="400" dirty="0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B7D245D1-9475-4BD0-B502-E2637CB01EF0}"/>
              </a:ext>
            </a:extLst>
          </p:cNvPr>
          <p:cNvSpPr txBox="1"/>
          <p:nvPr/>
        </p:nvSpPr>
        <p:spPr>
          <a:xfrm rot="16200000">
            <a:off x="3374624" y="2455881"/>
            <a:ext cx="390712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ILLC4</a:t>
            </a:r>
            <a:endParaRPr lang="en-SG" sz="400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061EEE9-7E59-46C4-87EE-D927407DB5ED}"/>
              </a:ext>
            </a:extLst>
          </p:cNvPr>
          <p:cNvSpPr txBox="1"/>
          <p:nvPr/>
        </p:nvSpPr>
        <p:spPr>
          <a:xfrm rot="16200000">
            <a:off x="5757941" y="2090906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I2</a:t>
            </a:r>
            <a:endParaRPr lang="en-SG" sz="400" dirty="0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D500573C-D447-4DDB-8393-BDB0BD9409DF}"/>
              </a:ext>
            </a:extLst>
          </p:cNvPr>
          <p:cNvSpPr txBox="1"/>
          <p:nvPr/>
        </p:nvSpPr>
        <p:spPr>
          <a:xfrm rot="16200000">
            <a:off x="5876185" y="2090906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I34</a:t>
            </a:r>
            <a:endParaRPr lang="en-SG" sz="400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28FC878B-F73A-42E3-B49F-39794F707DF1}"/>
              </a:ext>
            </a:extLst>
          </p:cNvPr>
          <p:cNvSpPr txBox="1"/>
          <p:nvPr/>
        </p:nvSpPr>
        <p:spPr>
          <a:xfrm rot="16200000">
            <a:off x="6643770" y="2053460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VHVDC</a:t>
            </a:r>
            <a:endParaRPr lang="en-SG" sz="400" dirty="0"/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70FC4E7-4413-4DEB-A38F-2E7C2E4C5281}"/>
              </a:ext>
            </a:extLst>
          </p:cNvPr>
          <p:cNvSpPr txBox="1"/>
          <p:nvPr/>
        </p:nvSpPr>
        <p:spPr>
          <a:xfrm rot="16200000">
            <a:off x="6843542" y="2049666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IHVDC</a:t>
            </a:r>
            <a:endParaRPr lang="en-SG" sz="400" dirty="0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4AF11A2-E06A-4285-B80F-7EBD069E4018}"/>
              </a:ext>
            </a:extLst>
          </p:cNvPr>
          <p:cNvSpPr txBox="1"/>
          <p:nvPr/>
        </p:nvSpPr>
        <p:spPr>
          <a:xfrm rot="16200000">
            <a:off x="6643771" y="2053460"/>
            <a:ext cx="417909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VHVDC</a:t>
            </a:r>
            <a:endParaRPr lang="en-SG" sz="400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7838BF5-0C8D-4537-BD21-BB2CC59F6D19}"/>
              </a:ext>
            </a:extLst>
          </p:cNvPr>
          <p:cNvSpPr txBox="1"/>
          <p:nvPr/>
        </p:nvSpPr>
        <p:spPr>
          <a:xfrm rot="16200000">
            <a:off x="7938330" y="2084312"/>
            <a:ext cx="511002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VBAT_SEN</a:t>
            </a:r>
            <a:endParaRPr lang="en-SG" sz="400" dirty="0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9A710B3B-AAE8-4441-819B-14126502D0FE}"/>
              </a:ext>
            </a:extLst>
          </p:cNvPr>
          <p:cNvSpPr/>
          <p:nvPr/>
        </p:nvSpPr>
        <p:spPr bwMode="auto">
          <a:xfrm>
            <a:off x="5107508" y="3500522"/>
            <a:ext cx="688471" cy="547525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800" b="1" dirty="0">
              <a:latin typeface="Arial" charset="0"/>
              <a:ea typeface="新細明體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latin typeface="Arial" charset="0"/>
                <a:ea typeface="新細明體" charset="-120"/>
              </a:rPr>
              <a:t>OVP/OCP/ SCP</a:t>
            </a:r>
            <a:endParaRPr kumimoji="1" lang="en-SG" sz="800" b="1" dirty="0">
              <a:latin typeface="Arial" charset="0"/>
              <a:ea typeface="新細明體" charset="-120"/>
            </a:endParaRP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3893150A-776C-4DE7-B017-7840A143B6EE}"/>
              </a:ext>
            </a:extLst>
          </p:cNvPr>
          <p:cNvSpPr txBox="1"/>
          <p:nvPr/>
        </p:nvSpPr>
        <p:spPr>
          <a:xfrm>
            <a:off x="2271920" y="4500458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PFC EN</a:t>
            </a:r>
            <a:endParaRPr lang="en-SG" sz="600" dirty="0"/>
          </a:p>
        </p:txBody>
      </p:sp>
      <p:cxnSp>
        <p:nvCxnSpPr>
          <p:cNvPr id="671" name="Straight Connector 218">
            <a:extLst>
              <a:ext uri="{FF2B5EF4-FFF2-40B4-BE49-F238E27FC236}">
                <a16:creationId xmlns:a16="http://schemas.microsoft.com/office/drawing/2014/main" id="{C889FC7B-B949-4F42-9F3B-1C3356A017C5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3645024"/>
            <a:ext cx="74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1" name="Straight Connector 218">
            <a:extLst>
              <a:ext uri="{FF2B5EF4-FFF2-40B4-BE49-F238E27FC236}">
                <a16:creationId xmlns:a16="http://schemas.microsoft.com/office/drawing/2014/main" id="{406EEB45-B167-4779-8B40-6D966FD738BA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1999" y="3789040"/>
            <a:ext cx="74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2" name="Straight Connector 218">
            <a:extLst>
              <a:ext uri="{FF2B5EF4-FFF2-40B4-BE49-F238E27FC236}">
                <a16:creationId xmlns:a16="http://schemas.microsoft.com/office/drawing/2014/main" id="{6C9FC186-51FD-46AF-B306-2EDB78C18148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1999" y="3933056"/>
            <a:ext cx="74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" name="Straight Connector 562">
            <a:extLst>
              <a:ext uri="{FF2B5EF4-FFF2-40B4-BE49-F238E27FC236}">
                <a16:creationId xmlns:a16="http://schemas.microsoft.com/office/drawing/2014/main" id="{0349D89C-3A3B-4D45-9CE6-C4915D7329D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55627" y="2930828"/>
            <a:ext cx="876493" cy="387715"/>
          </a:xfrm>
          <a:prstGeom prst="bentConnector3">
            <a:avLst>
              <a:gd name="adj1" fmla="val 98902"/>
            </a:avLst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1" name="Straight Connector 562">
            <a:extLst>
              <a:ext uri="{FF2B5EF4-FFF2-40B4-BE49-F238E27FC236}">
                <a16:creationId xmlns:a16="http://schemas.microsoft.com/office/drawing/2014/main" id="{934A93A3-07E5-4A84-9CCD-FC0506EB6F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8364" y="4147724"/>
            <a:ext cx="2328775" cy="93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" name="Straight Connector 218">
            <a:extLst>
              <a:ext uri="{FF2B5EF4-FFF2-40B4-BE49-F238E27FC236}">
                <a16:creationId xmlns:a16="http://schemas.microsoft.com/office/drawing/2014/main" id="{6A8811FC-A4B1-44E8-BBB9-2808460F4423}"/>
              </a:ext>
            </a:extLst>
          </p:cNvPr>
          <p:cNvCxnSpPr/>
          <p:nvPr/>
        </p:nvCxnSpPr>
        <p:spPr bwMode="auto">
          <a:xfrm flipH="1">
            <a:off x="7368164" y="5007945"/>
            <a:ext cx="5087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10187ADD-A15E-4B5E-AF64-72893B2B870A}"/>
              </a:ext>
            </a:extLst>
          </p:cNvPr>
          <p:cNvCxnSpPr>
            <a:cxnSpLocks/>
          </p:cNvCxnSpPr>
          <p:nvPr/>
        </p:nvCxnSpPr>
        <p:spPr bwMode="auto">
          <a:xfrm>
            <a:off x="7884856" y="4557943"/>
            <a:ext cx="0" cy="8652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1" name="TextBox 710">
            <a:extLst>
              <a:ext uri="{FF2B5EF4-FFF2-40B4-BE49-F238E27FC236}">
                <a16:creationId xmlns:a16="http://schemas.microsoft.com/office/drawing/2014/main" id="{D005A5FF-6CC7-4CCF-8570-E591FE095465}"/>
              </a:ext>
            </a:extLst>
          </p:cNvPr>
          <p:cNvSpPr txBox="1"/>
          <p:nvPr/>
        </p:nvSpPr>
        <p:spPr>
          <a:xfrm rot="16200000">
            <a:off x="2742676" y="2692953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8A/B</a:t>
            </a:r>
            <a:endParaRPr lang="en-SG" sz="400" dirty="0"/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F8C42B0A-62D5-45AB-B46F-4B16BCB1CE4E}"/>
              </a:ext>
            </a:extLst>
          </p:cNvPr>
          <p:cNvSpPr txBox="1"/>
          <p:nvPr/>
        </p:nvSpPr>
        <p:spPr>
          <a:xfrm rot="16200000">
            <a:off x="2855718" y="2694931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3A/B</a:t>
            </a:r>
            <a:endParaRPr lang="en-SG" sz="400" dirty="0"/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FD96B038-C6CE-4E8A-A6A4-76A70A7F4BAD}"/>
              </a:ext>
            </a:extLst>
          </p:cNvPr>
          <p:cNvSpPr txBox="1"/>
          <p:nvPr/>
        </p:nvSpPr>
        <p:spPr>
          <a:xfrm rot="16200000">
            <a:off x="3544180" y="2695695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2A/B</a:t>
            </a:r>
            <a:endParaRPr lang="en-SG" sz="400" dirty="0"/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11402008-B997-47FB-9C71-3013E83D9AA8}"/>
              </a:ext>
            </a:extLst>
          </p:cNvPr>
          <p:cNvSpPr txBox="1"/>
          <p:nvPr/>
        </p:nvSpPr>
        <p:spPr>
          <a:xfrm rot="16200000">
            <a:off x="3652212" y="2694930"/>
            <a:ext cx="310555" cy="153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6A/B</a:t>
            </a:r>
            <a:endParaRPr lang="en-SG" sz="400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6B3E186F-0DEA-4527-AC0A-CFC84E706F47}"/>
              </a:ext>
            </a:extLst>
          </p:cNvPr>
          <p:cNvSpPr txBox="1"/>
          <p:nvPr/>
        </p:nvSpPr>
        <p:spPr>
          <a:xfrm rot="16200000">
            <a:off x="3803994" y="5177727"/>
            <a:ext cx="31055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4A</a:t>
            </a:r>
            <a:endParaRPr lang="en-SG" sz="600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DBA7AE7E-346C-419A-A4CC-A0E4515666FA}"/>
              </a:ext>
            </a:extLst>
          </p:cNvPr>
          <p:cNvSpPr txBox="1"/>
          <p:nvPr/>
        </p:nvSpPr>
        <p:spPr>
          <a:xfrm>
            <a:off x="3385637" y="3596417"/>
            <a:ext cx="76529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PWM Outputs</a:t>
            </a:r>
            <a:endParaRPr lang="en-SG" sz="600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CAE64254-C193-4945-9618-2B0AD4771F54}"/>
              </a:ext>
            </a:extLst>
          </p:cNvPr>
          <p:cNvSpPr txBox="1"/>
          <p:nvPr/>
        </p:nvSpPr>
        <p:spPr>
          <a:xfrm rot="16200000">
            <a:off x="2648339" y="3820544"/>
            <a:ext cx="53999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Analog IN</a:t>
            </a:r>
            <a:endParaRPr lang="en-SG" sz="600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825CDD12-F211-4B8F-A9B2-64DCC4A845AF}"/>
              </a:ext>
            </a:extLst>
          </p:cNvPr>
          <p:cNvSpPr txBox="1"/>
          <p:nvPr/>
        </p:nvSpPr>
        <p:spPr>
          <a:xfrm rot="5400000" flipH="1">
            <a:off x="4232635" y="3710511"/>
            <a:ext cx="547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TZ Inputs</a:t>
            </a:r>
            <a:endParaRPr lang="en-SG" sz="600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CF085DFC-83F2-4381-B4E2-1FCB49D62E95}"/>
              </a:ext>
            </a:extLst>
          </p:cNvPr>
          <p:cNvSpPr txBox="1"/>
          <p:nvPr/>
        </p:nvSpPr>
        <p:spPr>
          <a:xfrm rot="5400000" flipH="1">
            <a:off x="4324836" y="4333177"/>
            <a:ext cx="33205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DI’s</a:t>
            </a:r>
            <a:endParaRPr lang="en-SG" sz="600" dirty="0"/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759B7994-81E5-44D0-9942-49A539B1F0B0}"/>
              </a:ext>
            </a:extLst>
          </p:cNvPr>
          <p:cNvSpPr txBox="1"/>
          <p:nvPr/>
        </p:nvSpPr>
        <p:spPr>
          <a:xfrm rot="5400000" flipH="1">
            <a:off x="4334999" y="4579132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</a:t>
            </a:r>
            <a:endParaRPr lang="en-SG" sz="600" dirty="0"/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085479FA-8DA1-4778-ADB6-4A9157831584}"/>
              </a:ext>
            </a:extLst>
          </p:cNvPr>
          <p:cNvSpPr txBox="1"/>
          <p:nvPr/>
        </p:nvSpPr>
        <p:spPr>
          <a:xfrm rot="5400000" flipH="1">
            <a:off x="4334999" y="4057274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B4C5625E-9A2D-4769-A5E7-CEABBA903814}"/>
              </a:ext>
            </a:extLst>
          </p:cNvPr>
          <p:cNvSpPr txBox="1"/>
          <p:nvPr/>
        </p:nvSpPr>
        <p:spPr>
          <a:xfrm flipH="1">
            <a:off x="4125495" y="5026481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</a:t>
            </a:r>
            <a:endParaRPr lang="en-SG" sz="600" dirty="0"/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EC016FF0-32A7-4051-B692-87281A66EE90}"/>
              </a:ext>
            </a:extLst>
          </p:cNvPr>
          <p:cNvSpPr txBox="1"/>
          <p:nvPr/>
        </p:nvSpPr>
        <p:spPr>
          <a:xfrm flipH="1">
            <a:off x="3565970" y="5043032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7939872E-0C50-4CBA-AB5D-4BF022061822}"/>
              </a:ext>
            </a:extLst>
          </p:cNvPr>
          <p:cNvSpPr txBox="1"/>
          <p:nvPr/>
        </p:nvSpPr>
        <p:spPr>
          <a:xfrm>
            <a:off x="3645384" y="4941895"/>
            <a:ext cx="765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PWM </a:t>
            </a:r>
          </a:p>
          <a:p>
            <a:pPr algn="ctr"/>
            <a:r>
              <a:rPr lang="en-US" sz="600" dirty="0"/>
              <a:t>Output</a:t>
            </a:r>
            <a:endParaRPr lang="en-SG" sz="600" dirty="0"/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C161E97B-382F-44C3-89E2-9F71E42DD964}"/>
              </a:ext>
            </a:extLst>
          </p:cNvPr>
          <p:cNvSpPr txBox="1"/>
          <p:nvPr/>
        </p:nvSpPr>
        <p:spPr>
          <a:xfrm rot="16200000">
            <a:off x="2744459" y="4717940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</a:t>
            </a:r>
            <a:endParaRPr lang="en-SG" sz="600" dirty="0"/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C00A3A3B-F5F6-4D58-BD12-3C973508880B}"/>
              </a:ext>
            </a:extLst>
          </p:cNvPr>
          <p:cNvSpPr txBox="1"/>
          <p:nvPr/>
        </p:nvSpPr>
        <p:spPr>
          <a:xfrm rot="16200000">
            <a:off x="2750238" y="4561251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73E77C8C-5BA0-4ABF-B981-064F7B41F529}"/>
              </a:ext>
            </a:extLst>
          </p:cNvPr>
          <p:cNvSpPr txBox="1"/>
          <p:nvPr/>
        </p:nvSpPr>
        <p:spPr>
          <a:xfrm rot="16200000">
            <a:off x="2750495" y="4229490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64039F47-A11B-4DB7-8508-0A533D6A92B8}"/>
              </a:ext>
            </a:extLst>
          </p:cNvPr>
          <p:cNvSpPr txBox="1"/>
          <p:nvPr/>
        </p:nvSpPr>
        <p:spPr>
          <a:xfrm>
            <a:off x="1996018" y="4643815"/>
            <a:ext cx="87345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AC OK &amp; PFC OK</a:t>
            </a:r>
            <a:endParaRPr lang="en-SG" sz="600" dirty="0"/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3F8AA261-713D-40B7-9E07-B79BDB204F2E}"/>
              </a:ext>
            </a:extLst>
          </p:cNvPr>
          <p:cNvSpPr txBox="1"/>
          <p:nvPr/>
        </p:nvSpPr>
        <p:spPr>
          <a:xfrm>
            <a:off x="3682893" y="5765022"/>
            <a:ext cx="6155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3 LED </a:t>
            </a:r>
          </a:p>
          <a:p>
            <a:pPr algn="ctr"/>
            <a:r>
              <a:rPr lang="en-US" sz="600" dirty="0"/>
              <a:t>Control Pins</a:t>
            </a:r>
            <a:endParaRPr lang="en-SG" sz="600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94381A7-FB32-4ED3-90BB-91827450F410}"/>
              </a:ext>
            </a:extLst>
          </p:cNvPr>
          <p:cNvSpPr txBox="1"/>
          <p:nvPr/>
        </p:nvSpPr>
        <p:spPr>
          <a:xfrm>
            <a:off x="5562251" y="5555450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To FAN </a:t>
            </a:r>
            <a:endParaRPr lang="en-SG" sz="600" dirty="0"/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30B36ED1-2642-444B-9A29-A7024F9F008F}"/>
              </a:ext>
            </a:extLst>
          </p:cNvPr>
          <p:cNvSpPr txBox="1"/>
          <p:nvPr/>
        </p:nvSpPr>
        <p:spPr>
          <a:xfrm>
            <a:off x="5579768" y="5925627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To LED’s</a:t>
            </a:r>
            <a:endParaRPr lang="en-SG" sz="600" dirty="0"/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DA47F8A3-4BE6-4890-BB52-92183FF88E77}"/>
              </a:ext>
            </a:extLst>
          </p:cNvPr>
          <p:cNvSpPr txBox="1"/>
          <p:nvPr/>
        </p:nvSpPr>
        <p:spPr>
          <a:xfrm>
            <a:off x="5004048" y="5281913"/>
            <a:ext cx="96722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3 FAN Speed Inputs</a:t>
            </a:r>
            <a:endParaRPr lang="en-SG" sz="600" dirty="0"/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61496560-0589-4117-A1B2-786A409EB68D}"/>
              </a:ext>
            </a:extLst>
          </p:cNvPr>
          <p:cNvSpPr txBox="1"/>
          <p:nvPr/>
        </p:nvSpPr>
        <p:spPr>
          <a:xfrm>
            <a:off x="7832700" y="4653138"/>
            <a:ext cx="8234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To/From System </a:t>
            </a:r>
          </a:p>
          <a:p>
            <a:pPr algn="ctr"/>
            <a:r>
              <a:rPr lang="en-US" sz="800" b="1" dirty="0"/>
              <a:t>Output</a:t>
            </a:r>
          </a:p>
          <a:p>
            <a:pPr algn="ctr"/>
            <a:r>
              <a:rPr lang="en-US" sz="800" b="1" dirty="0"/>
              <a:t> Connector</a:t>
            </a:r>
            <a:endParaRPr lang="en-SG" sz="800" b="1" dirty="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0909E8C4-F503-4B9D-AA5C-67B43B3DBA47}"/>
              </a:ext>
            </a:extLst>
          </p:cNvPr>
          <p:cNvSpPr txBox="1"/>
          <p:nvPr/>
        </p:nvSpPr>
        <p:spPr>
          <a:xfrm>
            <a:off x="4726995" y="4526531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D2D EN</a:t>
            </a:r>
            <a:endParaRPr lang="en-SG" sz="600" dirty="0"/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1A5F58FF-5325-44D9-BCD3-8C08DD5DF4BA}"/>
              </a:ext>
            </a:extLst>
          </p:cNvPr>
          <p:cNvSpPr txBox="1"/>
          <p:nvPr/>
        </p:nvSpPr>
        <p:spPr>
          <a:xfrm>
            <a:off x="4761932" y="4234881"/>
            <a:ext cx="74617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6 Bit Address</a:t>
            </a:r>
            <a:endParaRPr lang="en-SG" sz="600" dirty="0"/>
          </a:p>
        </p:txBody>
      </p:sp>
      <p:cxnSp>
        <p:nvCxnSpPr>
          <p:cNvPr id="748" name="Straight Connector 218">
            <a:extLst>
              <a:ext uri="{FF2B5EF4-FFF2-40B4-BE49-F238E27FC236}">
                <a16:creationId xmlns:a16="http://schemas.microsoft.com/office/drawing/2014/main" id="{2C3F47E1-F65E-48A0-94F6-04D441FE886F}"/>
              </a:ext>
            </a:extLst>
          </p:cNvPr>
          <p:cNvCxnSpPr/>
          <p:nvPr/>
        </p:nvCxnSpPr>
        <p:spPr bwMode="auto">
          <a:xfrm flipH="1">
            <a:off x="6788455" y="4414611"/>
            <a:ext cx="404179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0" name="TextBox 749">
            <a:extLst>
              <a:ext uri="{FF2B5EF4-FFF2-40B4-BE49-F238E27FC236}">
                <a16:creationId xmlns:a16="http://schemas.microsoft.com/office/drawing/2014/main" id="{CC27F61A-388D-4A43-BF6F-21B4C4C10282}"/>
              </a:ext>
            </a:extLst>
          </p:cNvPr>
          <p:cNvSpPr txBox="1"/>
          <p:nvPr/>
        </p:nvSpPr>
        <p:spPr>
          <a:xfrm>
            <a:off x="7121203" y="4315792"/>
            <a:ext cx="74617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From Dip Switch</a:t>
            </a:r>
            <a:endParaRPr lang="en-SG" sz="600" dirty="0"/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7AD334E3-9980-4825-B88E-5226033AE191}"/>
              </a:ext>
            </a:extLst>
          </p:cNvPr>
          <p:cNvSpPr txBox="1"/>
          <p:nvPr/>
        </p:nvSpPr>
        <p:spPr>
          <a:xfrm>
            <a:off x="6838592" y="4056501"/>
            <a:ext cx="115352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To VOUT Discharge Control</a:t>
            </a:r>
            <a:endParaRPr lang="en-SG" sz="600" dirty="0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D2F14A18-1A80-4B14-82F8-C5FA0C9E6FE4}"/>
              </a:ext>
            </a:extLst>
          </p:cNvPr>
          <p:cNvSpPr txBox="1"/>
          <p:nvPr/>
        </p:nvSpPr>
        <p:spPr>
          <a:xfrm>
            <a:off x="4457548" y="3996102"/>
            <a:ext cx="74617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Discharge EN</a:t>
            </a:r>
            <a:endParaRPr lang="en-SG" sz="6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BCD62C46-D51F-47FC-9427-5EE67B3F100F}"/>
              </a:ext>
            </a:extLst>
          </p:cNvPr>
          <p:cNvSpPr txBox="1"/>
          <p:nvPr/>
        </p:nvSpPr>
        <p:spPr>
          <a:xfrm>
            <a:off x="4558478" y="3498762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LLC OCP</a:t>
            </a:r>
            <a:endParaRPr lang="en-SG" sz="6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5B2073D7-523D-4B4C-AC26-8C6260B4FFDA}"/>
              </a:ext>
            </a:extLst>
          </p:cNvPr>
          <p:cNvSpPr txBox="1"/>
          <p:nvPr/>
        </p:nvSpPr>
        <p:spPr>
          <a:xfrm>
            <a:off x="4533839" y="3789083"/>
            <a:ext cx="67435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HVDC OCP</a:t>
            </a:r>
            <a:endParaRPr lang="en-SG" sz="600" dirty="0"/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43BC87D7-21CD-4472-9E2D-A7781D27E632}"/>
              </a:ext>
            </a:extLst>
          </p:cNvPr>
          <p:cNvSpPr txBox="1"/>
          <p:nvPr/>
        </p:nvSpPr>
        <p:spPr>
          <a:xfrm>
            <a:off x="4538213" y="3645627"/>
            <a:ext cx="67435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BUCK OVP</a:t>
            </a:r>
            <a:endParaRPr lang="en-SG" sz="600" dirty="0"/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D38E83A7-9F3C-49C5-A23A-A7ACE1615CCD}"/>
              </a:ext>
            </a:extLst>
          </p:cNvPr>
          <p:cNvSpPr txBox="1"/>
          <p:nvPr/>
        </p:nvSpPr>
        <p:spPr>
          <a:xfrm>
            <a:off x="5891383" y="3850107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IHVDC</a:t>
            </a:r>
            <a:endParaRPr lang="en-SG" sz="600" dirty="0"/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8E677AFA-BB00-4F0B-9FC5-2958A71E1D7B}"/>
              </a:ext>
            </a:extLst>
          </p:cNvPr>
          <p:cNvSpPr txBox="1"/>
          <p:nvPr/>
        </p:nvSpPr>
        <p:spPr>
          <a:xfrm>
            <a:off x="5901036" y="3601442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VBUCK1-4</a:t>
            </a:r>
            <a:endParaRPr lang="en-SG" sz="600" dirty="0"/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E1BAD47C-58AA-450C-A3CB-2434D8800C7D}"/>
              </a:ext>
            </a:extLst>
          </p:cNvPr>
          <p:cNvSpPr txBox="1"/>
          <p:nvPr/>
        </p:nvSpPr>
        <p:spPr>
          <a:xfrm>
            <a:off x="5737559" y="3315406"/>
            <a:ext cx="5655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ILLC1-4</a:t>
            </a:r>
            <a:endParaRPr lang="en-SG" sz="6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0CA26-0CE5-4052-976F-66AFD1F211DC}"/>
              </a:ext>
            </a:extLst>
          </p:cNvPr>
          <p:cNvGrpSpPr/>
          <p:nvPr/>
        </p:nvGrpSpPr>
        <p:grpSpPr>
          <a:xfrm>
            <a:off x="112656" y="615021"/>
            <a:ext cx="2773653" cy="2093897"/>
            <a:chOff x="237014" y="694992"/>
            <a:chExt cx="1857819" cy="158334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66E3569-F143-46B7-A303-986D7EEA8FBC}"/>
                </a:ext>
              </a:extLst>
            </p:cNvPr>
            <p:cNvGrpSpPr/>
            <p:nvPr/>
          </p:nvGrpSpPr>
          <p:grpSpPr>
            <a:xfrm>
              <a:off x="269407" y="694992"/>
              <a:ext cx="1825426" cy="1583343"/>
              <a:chOff x="269407" y="694992"/>
              <a:chExt cx="1825426" cy="158334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3F3D573-FDFE-4C0A-B65E-A3662BEC09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3143"/>
              <a:stretch/>
            </p:blipFill>
            <p:spPr>
              <a:xfrm>
                <a:off x="269407" y="694992"/>
                <a:ext cx="1265814" cy="1583343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008FA47-A032-4F45-A717-8DC3A7F6B7B8}"/>
                  </a:ext>
                </a:extLst>
              </p:cNvPr>
              <p:cNvSpPr txBox="1"/>
              <p:nvPr/>
            </p:nvSpPr>
            <p:spPr>
              <a:xfrm>
                <a:off x="1406098" y="838744"/>
                <a:ext cx="323031" cy="14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+800V</a:t>
                </a:r>
                <a:endParaRPr lang="en-SG" sz="6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82D899F-2686-48F1-A060-4DAA293C9E0F}"/>
                  </a:ext>
                </a:extLst>
              </p:cNvPr>
              <p:cNvSpPr txBox="1"/>
              <p:nvPr/>
            </p:nvSpPr>
            <p:spPr>
              <a:xfrm>
                <a:off x="1427581" y="1872298"/>
                <a:ext cx="285567" cy="14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-800V</a:t>
                </a:r>
                <a:endParaRPr lang="en-SG" sz="600" dirty="0"/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0D7A67FC-5EBB-4072-B4B9-E8D3BA983C0C}"/>
                  </a:ext>
                </a:extLst>
              </p:cNvPr>
              <p:cNvSpPr txBox="1"/>
              <p:nvPr/>
            </p:nvSpPr>
            <p:spPr>
              <a:xfrm rot="16200000">
                <a:off x="1624459" y="2027272"/>
                <a:ext cx="295445" cy="10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VLLC1</a:t>
                </a:r>
                <a:endParaRPr lang="en-SG" sz="400" dirty="0"/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D2EB2DEB-954A-445B-B030-80B7B8E81FF9}"/>
                  </a:ext>
                </a:extLst>
              </p:cNvPr>
              <p:cNvSpPr txBox="1"/>
              <p:nvPr/>
            </p:nvSpPr>
            <p:spPr>
              <a:xfrm rot="16200000">
                <a:off x="1715094" y="2024974"/>
                <a:ext cx="295445" cy="10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ILLC1</a:t>
                </a:r>
                <a:endParaRPr lang="en-SG" sz="400" dirty="0"/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A3DE8462-99AB-4B68-9128-29A5D4CF99D1}"/>
                  </a:ext>
                </a:extLst>
              </p:cNvPr>
              <p:cNvSpPr txBox="1"/>
              <p:nvPr/>
            </p:nvSpPr>
            <p:spPr>
              <a:xfrm rot="16200000">
                <a:off x="1805662" y="2026083"/>
                <a:ext cx="295445" cy="10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VLLC2</a:t>
                </a:r>
                <a:endParaRPr lang="en-SG" sz="400" dirty="0"/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7AB8B91D-3D84-427B-AFD9-8C5A1ECE053A}"/>
                  </a:ext>
                </a:extLst>
              </p:cNvPr>
              <p:cNvSpPr txBox="1"/>
              <p:nvPr/>
            </p:nvSpPr>
            <p:spPr>
              <a:xfrm rot="16200000">
                <a:off x="1895572" y="2026082"/>
                <a:ext cx="295445" cy="10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ILLC2</a:t>
                </a:r>
                <a:endParaRPr lang="en-SG" sz="400" dirty="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777A766-580F-4CDB-AB16-8C40DF4550D8}"/>
                </a:ext>
              </a:extLst>
            </p:cNvPr>
            <p:cNvSpPr txBox="1"/>
            <p:nvPr/>
          </p:nvSpPr>
          <p:spPr>
            <a:xfrm>
              <a:off x="237014" y="1070584"/>
              <a:ext cx="6460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3 Ph AC I/P ~323-553Vac</a:t>
              </a:r>
              <a:endParaRPr lang="en-SG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86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" name="標題 8">
            <a:extLst>
              <a:ext uri="{FF2B5EF4-FFF2-40B4-BE49-F238E27FC236}">
                <a16:creationId xmlns:a16="http://schemas.microsoft.com/office/drawing/2014/main" id="{4070F8E5-A66B-4691-9885-BDC4706FE3DF}"/>
              </a:ext>
            </a:extLst>
          </p:cNvPr>
          <p:cNvSpPr txBox="1">
            <a:spLocks/>
          </p:cNvSpPr>
          <p:nvPr/>
        </p:nvSpPr>
        <p:spPr>
          <a:xfrm>
            <a:off x="827584" y="2492896"/>
            <a:ext cx="7488832" cy="13051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SG" altLang="zh-TW" sz="4000" b="0" kern="12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Understanding on Primary MCU </a:t>
            </a:r>
          </a:p>
          <a:p>
            <a:pPr algn="ctr" eaLnBrk="1" hangingPunct="1">
              <a:defRPr/>
            </a:pPr>
            <a:r>
              <a:rPr lang="en-SG" altLang="zh-TW" sz="4000" b="0" kern="12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FW Implementation</a:t>
            </a:r>
            <a:endParaRPr lang="zh-TW" altLang="en-US" sz="4000" kern="1200" dirty="0">
              <a:solidFill>
                <a:srgbClr val="FFFFFF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848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– Peripheral Config. &amp; Logics</a:t>
            </a:r>
            <a:endParaRPr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772C-CE70-4698-8F22-90E4B9F38334}"/>
              </a:ext>
            </a:extLst>
          </p:cNvPr>
          <p:cNvSpPr txBox="1"/>
          <p:nvPr/>
        </p:nvSpPr>
        <p:spPr>
          <a:xfrm>
            <a:off x="179388" y="692696"/>
            <a:ext cx="92171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b="1" u="sng" dirty="0"/>
              <a:t>PWM Trip Zone(TZ) Inputs – For Protection: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BUCK OVP TZ (Active LOW)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HW OVP @ 575V on any Buck O/P with Ref set @ 2,911V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BUCK OCP TZ (Active LOW)</a:t>
            </a:r>
          </a:p>
          <a:p>
            <a:pPr lvl="1"/>
            <a:r>
              <a:rPr lang="en-US" sz="1400" dirty="0"/>
              <a:t>	HW Buck OCP @ 99A on Buck1 or 3 O/P with Ref set @ 1.65V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LLC OCP TZ (Active LOW)</a:t>
            </a:r>
          </a:p>
          <a:p>
            <a:pPr lvl="1"/>
            <a:r>
              <a:rPr lang="en-US" sz="1400" dirty="0"/>
              <a:t>	HW LLC OCP @ 30APk(60A) on LLC Primary Side @ 1.65V</a:t>
            </a:r>
          </a:p>
          <a:p>
            <a:pPr lvl="1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DA2DB-3609-4618-A6BE-D3028074F5F5}"/>
              </a:ext>
            </a:extLst>
          </p:cNvPr>
          <p:cNvSpPr txBox="1"/>
          <p:nvPr/>
        </p:nvSpPr>
        <p:spPr>
          <a:xfrm>
            <a:off x="179388" y="2595658"/>
            <a:ext cx="921714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6"/>
            </a:pPr>
            <a:r>
              <a:rPr lang="en-US" b="1" u="sng" dirty="0"/>
              <a:t>PWM Outputs: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FAN PWM: (H) 4A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Fan Model - V12E12BS1B5</a:t>
            </a:r>
          </a:p>
          <a:p>
            <a:pPr lvl="1"/>
            <a:r>
              <a:rPr lang="en-US" sz="1400" dirty="0"/>
              <a:t>	Config – Independent PWM Mode</a:t>
            </a:r>
          </a:p>
          <a:p>
            <a:pPr lvl="1"/>
            <a:r>
              <a:rPr lang="en-US" sz="1400" dirty="0"/>
              <a:t>	Frequency  &amp; Fan Control Algorithm – To Be Defined.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LLC1 DRA, DRB, DRC &amp; DRD – Open Loop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Config – Complementary PWM Mode</a:t>
            </a:r>
          </a:p>
          <a:p>
            <a:pPr lvl="1"/>
            <a:r>
              <a:rPr lang="en-US" sz="1400" dirty="0"/>
              <a:t>	Frequency – 100KHz</a:t>
            </a:r>
          </a:p>
          <a:p>
            <a:pPr lvl="1"/>
            <a:r>
              <a:rPr lang="en-US" sz="1400" dirty="0"/>
              <a:t>	Duty % - 50% Duty</a:t>
            </a:r>
          </a:p>
          <a:p>
            <a:pPr lvl="1"/>
            <a:r>
              <a:rPr lang="en-US" dirty="0"/>
              <a:t>    </a:t>
            </a:r>
            <a:r>
              <a:rPr lang="en-US" u="sng" dirty="0"/>
              <a:t>LLC2 DRA, DRB, DRC &amp; DRD – Open Loop</a:t>
            </a:r>
          </a:p>
          <a:p>
            <a:pPr lvl="1"/>
            <a:r>
              <a:rPr lang="en-US" sz="1400" dirty="0"/>
              <a:t>	Config – Complementary PWM Mode</a:t>
            </a:r>
          </a:p>
          <a:p>
            <a:pPr lvl="1"/>
            <a:r>
              <a:rPr lang="en-US" sz="1400" dirty="0"/>
              <a:t>	Frequency Range – 100KHz</a:t>
            </a:r>
          </a:p>
          <a:p>
            <a:pPr lvl="1"/>
            <a:r>
              <a:rPr lang="en-US" sz="1400" dirty="0"/>
              <a:t>	Duty % - 50% Duty</a:t>
            </a:r>
          </a:p>
        </p:txBody>
      </p:sp>
    </p:spTree>
    <p:extLst>
      <p:ext uri="{BB962C8B-B14F-4D97-AF65-F5344CB8AC3E}">
        <p14:creationId xmlns:p14="http://schemas.microsoft.com/office/powerpoint/2010/main" val="413092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– Peripheral Config. &amp; Logics</a:t>
            </a:r>
            <a:endParaRPr lang="en-SG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DA2DB-3609-4618-A6BE-D3028074F5F5}"/>
              </a:ext>
            </a:extLst>
          </p:cNvPr>
          <p:cNvSpPr txBox="1"/>
          <p:nvPr/>
        </p:nvSpPr>
        <p:spPr>
          <a:xfrm>
            <a:off x="158343" y="692696"/>
            <a:ext cx="921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6"/>
            </a:pPr>
            <a:r>
              <a:rPr lang="en-US" b="1" u="sng" dirty="0"/>
              <a:t>PWM Outputs: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Buck1 DRA, DRB &amp; Buck2 DRA, DRB : (Closed Loop)</a:t>
            </a:r>
          </a:p>
          <a:p>
            <a:pPr lvl="1"/>
            <a:r>
              <a:rPr lang="en-US" dirty="0"/>
              <a:t>	</a:t>
            </a:r>
            <a:r>
              <a:rPr lang="en-US" u="sng" dirty="0"/>
              <a:t>Control Algorithm:</a:t>
            </a:r>
            <a:endParaRPr lang="en-US" sz="1400" dirty="0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899C41E0-8484-4182-81A8-9884E8B9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5436096" cy="3475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38889-564F-494A-BE4E-1A3E57122456}"/>
              </a:ext>
            </a:extLst>
          </p:cNvPr>
          <p:cNvSpPr txBox="1"/>
          <p:nvPr/>
        </p:nvSpPr>
        <p:spPr>
          <a:xfrm>
            <a:off x="323528" y="5075892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Frequency Range – 45KHz </a:t>
            </a:r>
          </a:p>
          <a:p>
            <a:r>
              <a:rPr lang="en-US" sz="1400" dirty="0"/>
              <a:t>Config – Complementary PWM Mode</a:t>
            </a:r>
          </a:p>
          <a:p>
            <a:r>
              <a:rPr lang="en-US" sz="1400" dirty="0"/>
              <a:t> Controller Type 2P1Z</a:t>
            </a:r>
          </a:p>
        </p:txBody>
      </p:sp>
    </p:spTree>
    <p:extLst>
      <p:ext uri="{BB962C8B-B14F-4D97-AF65-F5344CB8AC3E}">
        <p14:creationId xmlns:p14="http://schemas.microsoft.com/office/powerpoint/2010/main" val="307843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Secondary MCU – Peripheral Config. &amp; Logics</a:t>
            </a:r>
            <a:endParaRPr lang="en-SG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5E65E-5015-4D20-ABD5-B7BF062E4239}"/>
              </a:ext>
            </a:extLst>
          </p:cNvPr>
          <p:cNvSpPr txBox="1"/>
          <p:nvPr/>
        </p:nvSpPr>
        <p:spPr>
          <a:xfrm>
            <a:off x="204801" y="764704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7"/>
            </a:pPr>
            <a:r>
              <a:rPr lang="en-US" b="1" u="sng" dirty="0"/>
              <a:t>Interrupts: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ADC Interrupt – 	20KHz, High Priority, For Main Buck Control Loop.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1mS Timer Interrupt – for LLC Open Loop Control.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PWM Trip Zone Interrupt – High Priority for Protections.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Bus Interrupt for Rx &amp; Tx - Medium Priority , Minimal execution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UART RX and TX Interrupts – Medium Priority , Minimal execution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Other Timer Interrupt – 100uS (for Main Task Handler), Low Priority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I2C Master Interrupt – Low priority, called only during startup, Loading 				     EEPROM data and during saving calibration data.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20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3" name="標題 8">
            <a:extLst>
              <a:ext uri="{FF2B5EF4-FFF2-40B4-BE49-F238E27FC236}">
                <a16:creationId xmlns:a16="http://schemas.microsoft.com/office/drawing/2014/main" id="{4070F8E5-A66B-4691-9885-BDC4706FE3DF}"/>
              </a:ext>
            </a:extLst>
          </p:cNvPr>
          <p:cNvSpPr txBox="1">
            <a:spLocks/>
          </p:cNvSpPr>
          <p:nvPr/>
        </p:nvSpPr>
        <p:spPr>
          <a:xfrm>
            <a:off x="827584" y="2420888"/>
            <a:ext cx="7488832" cy="13051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4000" b="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C</a:t>
            </a:r>
            <a:r>
              <a:rPr lang="en-SG" altLang="zh-TW" sz="4000" b="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larification required &amp;</a:t>
            </a:r>
          </a:p>
          <a:p>
            <a:pPr algn="ctr" eaLnBrk="1" hangingPunct="1">
              <a:defRPr/>
            </a:pPr>
            <a:r>
              <a:rPr lang="en-SG" altLang="zh-TW" sz="4000" b="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 Support needed </a:t>
            </a:r>
            <a:endParaRPr lang="zh-TW" altLang="en-US" sz="4000" kern="1200" dirty="0">
              <a:solidFill>
                <a:srgbClr val="FFFFFF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070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CAD132-9DDE-482C-A9F0-01978CE3B67D}"/>
              </a:ext>
            </a:extLst>
          </p:cNvPr>
          <p:cNvSpPr txBox="1">
            <a:spLocks/>
          </p:cNvSpPr>
          <p:nvPr/>
        </p:nvSpPr>
        <p:spPr>
          <a:xfrm>
            <a:off x="899592" y="115887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Queries for Clarification</a:t>
            </a:r>
            <a:endParaRPr lang="en-SG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861D6-F0D7-464F-8745-31D463050F5F}"/>
              </a:ext>
            </a:extLst>
          </p:cNvPr>
          <p:cNvSpPr txBox="1"/>
          <p:nvPr/>
        </p:nvSpPr>
        <p:spPr>
          <a:xfrm>
            <a:off x="179388" y="777105"/>
            <a:ext cx="8964612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Is “Vienna rectifier” uses, Space Vector PWM control (SVPWM) ? Or?  </a:t>
            </a:r>
            <a:r>
              <a:rPr lang="en-US" sz="1600" dirty="0">
                <a:solidFill>
                  <a:srgbClr val="0070C0"/>
                </a:solidFill>
              </a:rPr>
              <a:t>Yes SVPWM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Are you using/having any plant model or Model based design files for Vienna rectifier?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Are you using/having any plant model or Model based design files for LLC/Buck Converter?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Is our understanding on Interrupts/peripheral configs for primary MCU are correct?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Control Loop interrupt is triggered by Timer ? Or PWM? Or ADC? </a:t>
            </a:r>
            <a:r>
              <a:rPr lang="en-US" sz="1600" dirty="0">
                <a:solidFill>
                  <a:srgbClr val="0070C0"/>
                </a:solidFill>
              </a:rPr>
              <a:t>ADC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Are we missing any interrupts @ Primary MCU?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What is the compensator type (2p2z, 3p3z) used for ?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Vienna – </a:t>
            </a:r>
            <a:r>
              <a:rPr lang="en-US" sz="1600" dirty="0">
                <a:solidFill>
                  <a:srgbClr val="0070C0"/>
                </a:solidFill>
              </a:rPr>
              <a:t>Normal PI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LLC -  </a:t>
            </a:r>
            <a:r>
              <a:rPr lang="en-US" sz="1600" dirty="0">
                <a:solidFill>
                  <a:srgbClr val="0070C0"/>
                </a:solidFill>
              </a:rPr>
              <a:t>Open Loop</a:t>
            </a:r>
            <a:endParaRPr lang="en-US" sz="1600" dirty="0"/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Buck -  </a:t>
            </a:r>
            <a:r>
              <a:rPr lang="en-US" sz="1600" dirty="0">
                <a:solidFill>
                  <a:srgbClr val="0070C0"/>
                </a:solidFill>
              </a:rPr>
              <a:t>2P1Z</a:t>
            </a:r>
            <a:endParaRPr lang="en-US" sz="16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Is there any document for the FW, to understand the requirements of delays/thresholds for Relay/PFC Turn ON/OFF, CAN bus commands, UART data/commands etc..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Is any specific CAN Bus Specification (Req. commands/data &amp; address to implement) available for this project? if so can share the document.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sz="14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169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CAD132-9DDE-482C-A9F0-01978CE3B67D}"/>
              </a:ext>
            </a:extLst>
          </p:cNvPr>
          <p:cNvSpPr txBox="1">
            <a:spLocks/>
          </p:cNvSpPr>
          <p:nvPr/>
        </p:nvSpPr>
        <p:spPr>
          <a:xfrm>
            <a:off x="899592" y="115887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Support / Document needed from HQ</a:t>
            </a:r>
            <a:endParaRPr lang="en-SG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83E78-4DFC-4AD2-ABC3-CB7B0176664B}"/>
              </a:ext>
            </a:extLst>
          </p:cNvPr>
          <p:cNvSpPr txBox="1"/>
          <p:nvPr/>
        </p:nvSpPr>
        <p:spPr>
          <a:xfrm>
            <a:off x="71884" y="764704"/>
            <a:ext cx="8964612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Is HQ works with Model Based Design (MBD) for control Loop design? With MATLAB/Simulink or PSIM? If so, can share 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lphaLcParenR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Any document on MBD procedure. 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lphaLcParenR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Any training material for MBD? Mainly for control algorithm/Loop Design.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lphaLcParenR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Any model-based design files used for this project. (for Vienna or LLC).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For our better understanding on the FW implementation, can HQ provide us with the below documents/details of this project?</a:t>
            </a:r>
          </a:p>
          <a:p>
            <a:pPr marL="1257300" lvl="2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Control Algorithm and its implementation details for Vienna Rectifier &amp; LLC/Buck Converter.</a:t>
            </a:r>
          </a:p>
          <a:p>
            <a:pPr marL="1257300" lvl="2" indent="-342900" algn="just">
              <a:spcAft>
                <a:spcPts val="600"/>
              </a:spcAft>
              <a:buFont typeface="+mj-lt"/>
              <a:buAutoNum type="alphaLcParenR" startAt="2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Any document on TI’s “CLA” usage with this project in both primary and secondary MCU’s. </a:t>
            </a:r>
          </a:p>
          <a:p>
            <a:pPr marL="1257300" lvl="2" indent="-342900" algn="just">
              <a:spcAft>
                <a:spcPts val="600"/>
              </a:spcAft>
              <a:buFontTx/>
              <a:buAutoNum type="alphaLcParenR" startAt="2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Access to Project Source code (For Control Loop ISR and Configs) for both Primary &amp; Secondary MCU’s. (Mainly to understand the peripheral Configuration and Control loop, CLA implementation in TI MCU’s).</a:t>
            </a:r>
          </a:p>
          <a:p>
            <a:pPr marL="1257300" lvl="2" indent="-342900" algn="just">
              <a:spcAft>
                <a:spcPts val="600"/>
              </a:spcAft>
              <a:buFontTx/>
              <a:buAutoNum type="alphaLcParenR" startAt="2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Any other document with details on Fault protection trigger and recovery mechanism. (OVP, OCP, OTP, Input Fail etc..)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CAN Bus documents specific to this project/to EV Chargers to understand its requirements.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	Preliminary CAN bus spec. provided</a:t>
            </a:r>
          </a:p>
          <a:p>
            <a:pPr marL="1257300" lvl="2" indent="-342900" algn="just">
              <a:spcAft>
                <a:spcPts val="600"/>
              </a:spcAft>
              <a:buFontTx/>
              <a:buAutoNum type="alphaLcParenR" startAt="2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760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3" name="標題 8">
            <a:extLst>
              <a:ext uri="{FF2B5EF4-FFF2-40B4-BE49-F238E27FC236}">
                <a16:creationId xmlns:a16="http://schemas.microsoft.com/office/drawing/2014/main" id="{4070F8E5-A66B-4691-9885-BDC4706FE3DF}"/>
              </a:ext>
            </a:extLst>
          </p:cNvPr>
          <p:cNvSpPr txBox="1">
            <a:spLocks/>
          </p:cNvSpPr>
          <p:nvPr/>
        </p:nvSpPr>
        <p:spPr>
          <a:xfrm>
            <a:off x="2771800" y="2708920"/>
            <a:ext cx="3240360" cy="10081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SG" altLang="zh-TW" sz="6000" b="0" kern="1200" dirty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rPr>
              <a:t>Thanks</a:t>
            </a:r>
            <a:br>
              <a:rPr lang="en-SG" altLang="zh-TW" sz="3600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</a:br>
            <a:r>
              <a:rPr lang="en-SG" altLang="zh-TW" kern="1200" dirty="0">
                <a:solidFill>
                  <a:srgbClr val="FFFFFF"/>
                </a:solidFill>
                <a:latin typeface="+mn-lt"/>
                <a:ea typeface="標楷體" panose="03000509000000000000" pitchFamily="65" charset="-120"/>
                <a:cs typeface="+mn-cs"/>
              </a:rPr>
              <a:t>CES SG Understanding &amp; Clarifications</a:t>
            </a:r>
            <a:endParaRPr lang="zh-TW" altLang="en-US" sz="6000" kern="1200" dirty="0">
              <a:solidFill>
                <a:srgbClr val="FFFFFF"/>
              </a:solidFill>
              <a:latin typeface="+mn-lt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86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Straight Connector 72">
            <a:extLst>
              <a:ext uri="{FF2B5EF4-FFF2-40B4-BE49-F238E27FC236}">
                <a16:creationId xmlns:a16="http://schemas.microsoft.com/office/drawing/2014/main" id="{6EF5DFD1-AC3A-4C05-A3A7-CA2FFC7CFCA2}"/>
              </a:ext>
            </a:extLst>
          </p:cNvPr>
          <p:cNvCxnSpPr>
            <a:cxnSpLocks/>
          </p:cNvCxnSpPr>
          <p:nvPr/>
        </p:nvCxnSpPr>
        <p:spPr bwMode="auto">
          <a:xfrm flipV="1">
            <a:off x="5302114" y="2454048"/>
            <a:ext cx="1945352" cy="1517708"/>
          </a:xfrm>
          <a:prstGeom prst="bentConnector3">
            <a:avLst>
              <a:gd name="adj1" fmla="val 99452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F52BF37-15C4-4FF9-9EEB-44D2143E715B}"/>
              </a:ext>
            </a:extLst>
          </p:cNvPr>
          <p:cNvCxnSpPr>
            <a:stCxn id="278" idx="3"/>
          </p:cNvCxnSpPr>
          <p:nvPr/>
        </p:nvCxnSpPr>
        <p:spPr bwMode="auto">
          <a:xfrm>
            <a:off x="5227109" y="4287295"/>
            <a:ext cx="2128944" cy="58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1EDC7C-8090-4928-AFCC-FFAC5632472A}"/>
              </a:ext>
            </a:extLst>
          </p:cNvPr>
          <p:cNvCxnSpPr/>
          <p:nvPr/>
        </p:nvCxnSpPr>
        <p:spPr bwMode="auto">
          <a:xfrm>
            <a:off x="4869899" y="5010419"/>
            <a:ext cx="1471160" cy="359119"/>
          </a:xfrm>
          <a:prstGeom prst="bentConnector3">
            <a:avLst>
              <a:gd name="adj1" fmla="val -760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Straight Connector 218">
            <a:extLst>
              <a:ext uri="{FF2B5EF4-FFF2-40B4-BE49-F238E27FC236}">
                <a16:creationId xmlns:a16="http://schemas.microsoft.com/office/drawing/2014/main" id="{841C24F5-48C8-426C-B8CE-774761D1241C}"/>
              </a:ext>
            </a:extLst>
          </p:cNvPr>
          <p:cNvCxnSpPr/>
          <p:nvPr/>
        </p:nvCxnSpPr>
        <p:spPr bwMode="auto">
          <a:xfrm flipH="1">
            <a:off x="5294652" y="4443285"/>
            <a:ext cx="2259249" cy="104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9240126-B934-4A5C-80FB-8B99CD44586C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0695" y="4613634"/>
            <a:ext cx="2362519" cy="10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1">
            <a:extLst>
              <a:ext uri="{FF2B5EF4-FFF2-40B4-BE49-F238E27FC236}">
                <a16:creationId xmlns:a16="http://schemas.microsoft.com/office/drawing/2014/main" id="{6E274F3D-2BC4-40FB-B990-FD1F4FE0C263}"/>
              </a:ext>
            </a:extLst>
          </p:cNvPr>
          <p:cNvCxnSpPr/>
          <p:nvPr/>
        </p:nvCxnSpPr>
        <p:spPr bwMode="auto">
          <a:xfrm flipV="1">
            <a:off x="5145601" y="1052736"/>
            <a:ext cx="974439" cy="707023"/>
          </a:xfrm>
          <a:prstGeom prst="bentConnector3">
            <a:avLst>
              <a:gd name="adj1" fmla="val 83887"/>
            </a:avLst>
          </a:prstGeom>
          <a:solidFill>
            <a:schemeClr val="accent1"/>
          </a:solidFill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F6E99621-00CE-4C1A-8DD1-DEA8169DD989}"/>
              </a:ext>
            </a:extLst>
          </p:cNvPr>
          <p:cNvCxnSpPr/>
          <p:nvPr/>
        </p:nvCxnSpPr>
        <p:spPr bwMode="auto">
          <a:xfrm rot="10800000" flipV="1">
            <a:off x="5299416" y="2348794"/>
            <a:ext cx="1608586" cy="1375112"/>
          </a:xfrm>
          <a:prstGeom prst="bentConnector3">
            <a:avLst>
              <a:gd name="adj1" fmla="val -6845"/>
            </a:avLst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9C4E2BA7-6227-4627-AAFF-79E7194A041D}"/>
              </a:ext>
            </a:extLst>
          </p:cNvPr>
          <p:cNvCxnSpPr/>
          <p:nvPr/>
        </p:nvCxnSpPr>
        <p:spPr bwMode="auto">
          <a:xfrm rot="10800000" flipV="1">
            <a:off x="5308084" y="2348792"/>
            <a:ext cx="1875750" cy="1501835"/>
          </a:xfrm>
          <a:prstGeom prst="bentConnector3">
            <a:avLst>
              <a:gd name="adj1" fmla="val 2403"/>
            </a:avLst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Straight Connector 177">
            <a:extLst>
              <a:ext uri="{FF2B5EF4-FFF2-40B4-BE49-F238E27FC236}">
                <a16:creationId xmlns:a16="http://schemas.microsoft.com/office/drawing/2014/main" id="{A165D865-C815-4AD9-8038-82415E57ABFD}"/>
              </a:ext>
            </a:extLst>
          </p:cNvPr>
          <p:cNvCxnSpPr/>
          <p:nvPr/>
        </p:nvCxnSpPr>
        <p:spPr bwMode="auto">
          <a:xfrm>
            <a:off x="5085922" y="5018180"/>
            <a:ext cx="1286278" cy="212495"/>
          </a:xfrm>
          <a:prstGeom prst="bentConnector3">
            <a:avLst>
              <a:gd name="adj1" fmla="val -157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7DA82C79-AB76-49E4-B3A3-E674240B8895}"/>
              </a:ext>
            </a:extLst>
          </p:cNvPr>
          <p:cNvCxnSpPr/>
          <p:nvPr/>
        </p:nvCxnSpPr>
        <p:spPr bwMode="auto">
          <a:xfrm rot="10800000" flipV="1">
            <a:off x="5293568" y="2348795"/>
            <a:ext cx="1582688" cy="1238480"/>
          </a:xfrm>
          <a:prstGeom prst="bentConnector3">
            <a:avLst>
              <a:gd name="adj1" fmla="val 1212"/>
            </a:avLst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DE43253-001D-407A-AF67-8302ACCABB11}"/>
              </a:ext>
            </a:extLst>
          </p:cNvPr>
          <p:cNvCxnSpPr/>
          <p:nvPr/>
        </p:nvCxnSpPr>
        <p:spPr bwMode="auto">
          <a:xfrm rot="10800000" flipV="1">
            <a:off x="5292080" y="2275988"/>
            <a:ext cx="1422980" cy="1205420"/>
          </a:xfrm>
          <a:prstGeom prst="bentConnector3">
            <a:avLst>
              <a:gd name="adj1" fmla="val -694"/>
            </a:avLst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0">
            <a:extLst>
              <a:ext uri="{FF2B5EF4-FFF2-40B4-BE49-F238E27FC236}">
                <a16:creationId xmlns:a16="http://schemas.microsoft.com/office/drawing/2014/main" id="{BC522AFA-77C6-4F44-BAC4-B1FC4811591B}"/>
              </a:ext>
            </a:extLst>
          </p:cNvPr>
          <p:cNvCxnSpPr/>
          <p:nvPr/>
        </p:nvCxnSpPr>
        <p:spPr bwMode="auto">
          <a:xfrm>
            <a:off x="3378769" y="1192788"/>
            <a:ext cx="1463465" cy="763969"/>
          </a:xfrm>
          <a:prstGeom prst="bentConnector3">
            <a:avLst>
              <a:gd name="adj1" fmla="val 13335"/>
            </a:avLst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Straight Connector 120">
            <a:extLst>
              <a:ext uri="{FF2B5EF4-FFF2-40B4-BE49-F238E27FC236}">
                <a16:creationId xmlns:a16="http://schemas.microsoft.com/office/drawing/2014/main" id="{1992C821-18CA-4650-8F6D-3363CC2D7C6A}"/>
              </a:ext>
            </a:extLst>
          </p:cNvPr>
          <p:cNvCxnSpPr/>
          <p:nvPr/>
        </p:nvCxnSpPr>
        <p:spPr bwMode="auto">
          <a:xfrm>
            <a:off x="3258184" y="1350206"/>
            <a:ext cx="1475768" cy="757771"/>
          </a:xfrm>
          <a:prstGeom prst="bentConnector3">
            <a:avLst>
              <a:gd name="adj1" fmla="val 13856"/>
            </a:avLst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F8DAA92-2EF7-4A77-8E87-B442AC5197CD}"/>
              </a:ext>
            </a:extLst>
          </p:cNvPr>
          <p:cNvCxnSpPr/>
          <p:nvPr/>
        </p:nvCxnSpPr>
        <p:spPr bwMode="auto">
          <a:xfrm>
            <a:off x="3403606" y="1055735"/>
            <a:ext cx="1528170" cy="757773"/>
          </a:xfrm>
          <a:prstGeom prst="bentConnector3">
            <a:avLst>
              <a:gd name="adj1" fmla="val 16965"/>
            </a:avLst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9DE205-E9FE-44D4-9A64-BE090673FD7E}"/>
              </a:ext>
            </a:extLst>
          </p:cNvPr>
          <p:cNvCxnSpPr/>
          <p:nvPr/>
        </p:nvCxnSpPr>
        <p:spPr bwMode="auto">
          <a:xfrm flipV="1">
            <a:off x="1979712" y="1628798"/>
            <a:ext cx="0" cy="72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3C54AE-F1F1-4B11-94C7-EED81F836B36}"/>
              </a:ext>
            </a:extLst>
          </p:cNvPr>
          <p:cNvCxnSpPr/>
          <p:nvPr/>
        </p:nvCxnSpPr>
        <p:spPr bwMode="auto">
          <a:xfrm flipV="1">
            <a:off x="2123728" y="1618690"/>
            <a:ext cx="0" cy="72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195D27-D529-419C-A936-9EE8663F1B49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302028" y="2367301"/>
            <a:ext cx="1477884" cy="1058517"/>
          </a:xfrm>
          <a:prstGeom prst="bentConnector3">
            <a:avLst>
              <a:gd name="adj1" fmla="val 2679"/>
            </a:avLst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EB0240-26A5-48EA-9F8B-9428FFDA8579}"/>
              </a:ext>
            </a:extLst>
          </p:cNvPr>
          <p:cNvCxnSpPr/>
          <p:nvPr/>
        </p:nvCxnSpPr>
        <p:spPr bwMode="auto">
          <a:xfrm flipV="1">
            <a:off x="3930517" y="1628801"/>
            <a:ext cx="0" cy="115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1DC3C4-AA85-4BC8-B815-3B88374AFE5A}"/>
              </a:ext>
            </a:extLst>
          </p:cNvPr>
          <p:cNvCxnSpPr/>
          <p:nvPr/>
        </p:nvCxnSpPr>
        <p:spPr bwMode="auto">
          <a:xfrm flipV="1">
            <a:off x="4146541" y="1628800"/>
            <a:ext cx="0" cy="115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693C4E-F4C5-44B8-B0E5-525A0A1733D7}"/>
              </a:ext>
            </a:extLst>
          </p:cNvPr>
          <p:cNvCxnSpPr/>
          <p:nvPr/>
        </p:nvCxnSpPr>
        <p:spPr bwMode="auto">
          <a:xfrm flipV="1">
            <a:off x="4361077" y="1628800"/>
            <a:ext cx="0" cy="115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12420C-3A65-4AD9-A680-0468F8F7FE6A}"/>
              </a:ext>
            </a:extLst>
          </p:cNvPr>
          <p:cNvCxnSpPr/>
          <p:nvPr/>
        </p:nvCxnSpPr>
        <p:spPr bwMode="auto">
          <a:xfrm>
            <a:off x="1686512" y="1052736"/>
            <a:ext cx="237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BBEE23-4AC1-42C8-888F-F2504F404D59}"/>
              </a:ext>
            </a:extLst>
          </p:cNvPr>
          <p:cNvCxnSpPr/>
          <p:nvPr/>
        </p:nvCxnSpPr>
        <p:spPr bwMode="auto">
          <a:xfrm>
            <a:off x="1686512" y="1196752"/>
            <a:ext cx="237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541E7-3C9F-4CD3-8310-6A97534EAB0C}"/>
              </a:ext>
            </a:extLst>
          </p:cNvPr>
          <p:cNvCxnSpPr/>
          <p:nvPr/>
        </p:nvCxnSpPr>
        <p:spPr bwMode="auto">
          <a:xfrm>
            <a:off x="1686512" y="1351909"/>
            <a:ext cx="237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03546-FAB9-443D-B21A-5AF12A32B737}"/>
              </a:ext>
            </a:extLst>
          </p:cNvPr>
          <p:cNvSpPr/>
          <p:nvPr/>
        </p:nvSpPr>
        <p:spPr bwMode="auto">
          <a:xfrm>
            <a:off x="3563888" y="3429000"/>
            <a:ext cx="1728192" cy="15841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1" dirty="0"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b="1" dirty="0"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1" dirty="0">
                <a:latin typeface="Arial" charset="0"/>
                <a:ea typeface="新細明體" charset="-120"/>
              </a:rPr>
              <a:t>TI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dirty="0">
                <a:latin typeface="Arial" charset="0"/>
                <a:ea typeface="新細明體" charset="-120"/>
              </a:rPr>
              <a:t>TMS320F28069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B1567-EE17-43F6-ABFB-7B04F728F430}"/>
              </a:ext>
            </a:extLst>
          </p:cNvPr>
          <p:cNvSpPr/>
          <p:nvPr/>
        </p:nvSpPr>
        <p:spPr bwMode="auto">
          <a:xfrm>
            <a:off x="3858509" y="915686"/>
            <a:ext cx="576064" cy="718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E5C60-8F0B-48A8-9332-8B706D558935}"/>
              </a:ext>
            </a:extLst>
          </p:cNvPr>
          <p:cNvSpPr/>
          <p:nvPr/>
        </p:nvSpPr>
        <p:spPr bwMode="auto">
          <a:xfrm>
            <a:off x="4578589" y="1665453"/>
            <a:ext cx="576064" cy="718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635D96-19D0-40E2-A88B-FA5BFCEEE020}"/>
              </a:ext>
            </a:extLst>
          </p:cNvPr>
          <p:cNvGrpSpPr/>
          <p:nvPr/>
        </p:nvGrpSpPr>
        <p:grpSpPr>
          <a:xfrm>
            <a:off x="42057" y="908720"/>
            <a:ext cx="1145567" cy="886379"/>
            <a:chOff x="42057" y="908720"/>
            <a:chExt cx="1145567" cy="88637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D2A6AB-4DCB-4725-B88C-C3479B7A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57" y="908720"/>
              <a:ext cx="713610" cy="8863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9D83FF-D19F-404E-BEC1-CEF5998DD9A7}"/>
                </a:ext>
              </a:extLst>
            </p:cNvPr>
            <p:cNvSpPr/>
            <p:nvPr/>
          </p:nvSpPr>
          <p:spPr bwMode="auto">
            <a:xfrm>
              <a:off x="611560" y="908720"/>
              <a:ext cx="576064" cy="720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1A961CD-91F7-4F3B-9D0A-BE925AED3884}"/>
              </a:ext>
            </a:extLst>
          </p:cNvPr>
          <p:cNvSpPr/>
          <p:nvPr/>
        </p:nvSpPr>
        <p:spPr bwMode="auto">
          <a:xfrm>
            <a:off x="1403648" y="908720"/>
            <a:ext cx="282864" cy="72008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073F6B-51DB-4C84-9EC3-782879451C0E}"/>
              </a:ext>
            </a:extLst>
          </p:cNvPr>
          <p:cNvCxnSpPr/>
          <p:nvPr/>
        </p:nvCxnSpPr>
        <p:spPr bwMode="auto">
          <a:xfrm>
            <a:off x="1187624" y="105273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CE2FE7-F21E-47B9-90E5-09B696A49791}"/>
              </a:ext>
            </a:extLst>
          </p:cNvPr>
          <p:cNvCxnSpPr/>
          <p:nvPr/>
        </p:nvCxnSpPr>
        <p:spPr bwMode="auto">
          <a:xfrm>
            <a:off x="1187624" y="11967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6F0B96-5443-4315-B60A-EBFE7A1BDDDD}"/>
              </a:ext>
            </a:extLst>
          </p:cNvPr>
          <p:cNvCxnSpPr/>
          <p:nvPr/>
        </p:nvCxnSpPr>
        <p:spPr bwMode="auto">
          <a:xfrm>
            <a:off x="1187624" y="135190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8D570-1C91-496C-BBAB-4A0F53E6C8A0}"/>
              </a:ext>
            </a:extLst>
          </p:cNvPr>
          <p:cNvSpPr/>
          <p:nvPr/>
        </p:nvSpPr>
        <p:spPr bwMode="auto">
          <a:xfrm>
            <a:off x="2405600" y="910763"/>
            <a:ext cx="614900" cy="718037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65F4940-F087-4012-B0D3-8229E90E39E1}"/>
              </a:ext>
            </a:extLst>
          </p:cNvPr>
          <p:cNvCxnSpPr/>
          <p:nvPr/>
        </p:nvCxnSpPr>
        <p:spPr bwMode="auto">
          <a:xfrm rot="16200000" flipH="1">
            <a:off x="2186385" y="2313991"/>
            <a:ext cx="2062738" cy="700287"/>
          </a:xfrm>
          <a:prstGeom prst="bentConnector3">
            <a:avLst>
              <a:gd name="adj1" fmla="val 100178"/>
            </a:avLst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7D36174-371C-49BD-913A-F24FB5761272}"/>
              </a:ext>
            </a:extLst>
          </p:cNvPr>
          <p:cNvCxnSpPr>
            <a:cxnSpLocks/>
            <a:stCxn id="25" idx="2"/>
          </p:cNvCxnSpPr>
          <p:nvPr/>
        </p:nvCxnSpPr>
        <p:spPr bwMode="auto">
          <a:xfrm rot="16200000" flipH="1">
            <a:off x="2031437" y="2310413"/>
            <a:ext cx="2218075" cy="854848"/>
          </a:xfrm>
          <a:prstGeom prst="bentConnector3">
            <a:avLst>
              <a:gd name="adj1" fmla="val 99813"/>
            </a:avLst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B1AD7B7-C826-4FE7-9C03-AD263883BBD0}"/>
              </a:ext>
            </a:extLst>
          </p:cNvPr>
          <p:cNvCxnSpPr/>
          <p:nvPr/>
        </p:nvCxnSpPr>
        <p:spPr bwMode="auto">
          <a:xfrm rot="16200000" flipH="1">
            <a:off x="1879591" y="2339545"/>
            <a:ext cx="2380835" cy="969936"/>
          </a:xfrm>
          <a:prstGeom prst="bentConnector3">
            <a:avLst>
              <a:gd name="adj1" fmla="val 100142"/>
            </a:avLst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B5385A3-5A5F-4640-8A42-4DBD74B8153D}"/>
              </a:ext>
            </a:extLst>
          </p:cNvPr>
          <p:cNvSpPr/>
          <p:nvPr/>
        </p:nvSpPr>
        <p:spPr bwMode="auto">
          <a:xfrm>
            <a:off x="661874" y="2941548"/>
            <a:ext cx="1758184" cy="73593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900" b="1" u="sng" dirty="0">
                <a:solidFill>
                  <a:srgbClr val="FFC000"/>
                </a:solidFill>
                <a:latin typeface="Arial" charset="0"/>
                <a:ea typeface="新細明體" charset="-120"/>
              </a:rPr>
              <a:t>Input V &amp; I Analog Sensing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9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6 Channels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9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2 Channels Per Phase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9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VA, IA, VB, IB, VC &amp; IC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900" b="1" i="0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407A51-DCBD-45E3-A3BB-FC05A3639BFE}"/>
              </a:ext>
            </a:extLst>
          </p:cNvPr>
          <p:cNvSpPr/>
          <p:nvPr/>
        </p:nvSpPr>
        <p:spPr bwMode="auto">
          <a:xfrm>
            <a:off x="3779912" y="2771578"/>
            <a:ext cx="1446749" cy="2693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9483A1-8E83-4774-83C0-A85E3B2EC4A2}"/>
              </a:ext>
            </a:extLst>
          </p:cNvPr>
          <p:cNvCxnSpPr/>
          <p:nvPr/>
        </p:nvCxnSpPr>
        <p:spPr bwMode="auto">
          <a:xfrm flipV="1">
            <a:off x="3930517" y="3040911"/>
            <a:ext cx="0" cy="388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83C19C-9FBC-4D0F-B45B-A80E02EEAE97}"/>
              </a:ext>
            </a:extLst>
          </p:cNvPr>
          <p:cNvCxnSpPr/>
          <p:nvPr/>
        </p:nvCxnSpPr>
        <p:spPr bwMode="auto">
          <a:xfrm flipV="1">
            <a:off x="4146541" y="3040910"/>
            <a:ext cx="0" cy="388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1E4958-CBE4-49F4-81AA-CD655BA9B8B2}"/>
              </a:ext>
            </a:extLst>
          </p:cNvPr>
          <p:cNvCxnSpPr/>
          <p:nvPr/>
        </p:nvCxnSpPr>
        <p:spPr bwMode="auto">
          <a:xfrm flipV="1">
            <a:off x="4361077" y="3040910"/>
            <a:ext cx="0" cy="388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6BC827-E388-4A6E-81EC-792DF41A4475}"/>
              </a:ext>
            </a:extLst>
          </p:cNvPr>
          <p:cNvCxnSpPr/>
          <p:nvPr/>
        </p:nvCxnSpPr>
        <p:spPr bwMode="auto">
          <a:xfrm flipV="1">
            <a:off x="4650597" y="3040909"/>
            <a:ext cx="0" cy="388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39435D-4CAB-404A-B36F-84C1D78248B6}"/>
              </a:ext>
            </a:extLst>
          </p:cNvPr>
          <p:cNvCxnSpPr/>
          <p:nvPr/>
        </p:nvCxnSpPr>
        <p:spPr bwMode="auto">
          <a:xfrm flipV="1">
            <a:off x="4866621" y="3040908"/>
            <a:ext cx="0" cy="388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2B674F-FF4C-46B7-929F-C65B06004F49}"/>
              </a:ext>
            </a:extLst>
          </p:cNvPr>
          <p:cNvCxnSpPr/>
          <p:nvPr/>
        </p:nvCxnSpPr>
        <p:spPr bwMode="auto">
          <a:xfrm flipV="1">
            <a:off x="5081157" y="3040908"/>
            <a:ext cx="0" cy="388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F1AA084-9AD3-4FCA-ABF6-F8C4193D96E4}"/>
              </a:ext>
            </a:extLst>
          </p:cNvPr>
          <p:cNvCxnSpPr/>
          <p:nvPr/>
        </p:nvCxnSpPr>
        <p:spPr bwMode="auto">
          <a:xfrm flipV="1">
            <a:off x="4624825" y="2383487"/>
            <a:ext cx="0" cy="388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939B70-04EF-4DC3-ACEA-A78C5856AF86}"/>
              </a:ext>
            </a:extLst>
          </p:cNvPr>
          <p:cNvCxnSpPr/>
          <p:nvPr/>
        </p:nvCxnSpPr>
        <p:spPr bwMode="auto">
          <a:xfrm flipV="1">
            <a:off x="4840849" y="2383486"/>
            <a:ext cx="0" cy="388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12BB4E-D660-48EF-A853-E122F4D4B531}"/>
              </a:ext>
            </a:extLst>
          </p:cNvPr>
          <p:cNvCxnSpPr/>
          <p:nvPr/>
        </p:nvCxnSpPr>
        <p:spPr bwMode="auto">
          <a:xfrm flipV="1">
            <a:off x="5055385" y="2383486"/>
            <a:ext cx="0" cy="388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1C0FE1DB-EE61-47AB-8AEA-B4B080B6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" y="753612"/>
            <a:ext cx="1341695" cy="1518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A78B9F1-838A-41EF-8FCC-7BE499F41688}"/>
              </a:ext>
            </a:extLst>
          </p:cNvPr>
          <p:cNvSpPr/>
          <p:nvPr/>
        </p:nvSpPr>
        <p:spPr bwMode="auto">
          <a:xfrm>
            <a:off x="1732433" y="2254717"/>
            <a:ext cx="569594" cy="2693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C8D692E-E8DA-41D5-B784-6E5C9DEE187E}"/>
              </a:ext>
            </a:extLst>
          </p:cNvPr>
          <p:cNvCxnSpPr/>
          <p:nvPr/>
        </p:nvCxnSpPr>
        <p:spPr bwMode="auto">
          <a:xfrm flipV="1">
            <a:off x="2918948" y="4659307"/>
            <a:ext cx="644939" cy="1094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D9009ED-1B2F-45B2-8CE9-8B8BF058D728}"/>
              </a:ext>
            </a:extLst>
          </p:cNvPr>
          <p:cNvSpPr/>
          <p:nvPr/>
        </p:nvSpPr>
        <p:spPr bwMode="auto">
          <a:xfrm>
            <a:off x="1182790" y="4293094"/>
            <a:ext cx="1758184" cy="112338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u="sng" dirty="0">
                <a:solidFill>
                  <a:srgbClr val="FFC000"/>
                </a:solidFill>
                <a:latin typeface="Arial" charset="0"/>
                <a:ea typeface="新細明體" charset="-120"/>
              </a:rPr>
              <a:t>Additional Analog Sensing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Total 12 Channels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VBIAS – 1 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NTC Thermistor – 11 Ch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>
                <a:solidFill>
                  <a:srgbClr val="FFC000"/>
                </a:solidFill>
                <a:latin typeface="Arial" charset="0"/>
                <a:ea typeface="新細明體" charset="-120"/>
              </a:rPr>
              <a:t>(Out of 11,  3 Channels are connected Directly and 8 Channels are connected through an Analog Mux).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4C3420-25A0-4EDE-A4C8-DD458F577E79}"/>
              </a:ext>
            </a:extLst>
          </p:cNvPr>
          <p:cNvCxnSpPr/>
          <p:nvPr/>
        </p:nvCxnSpPr>
        <p:spPr bwMode="auto">
          <a:xfrm>
            <a:off x="4434573" y="1050731"/>
            <a:ext cx="3634850" cy="20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8B2424-294B-46DF-B1FB-30B10AD86312}"/>
              </a:ext>
            </a:extLst>
          </p:cNvPr>
          <p:cNvCxnSpPr/>
          <p:nvPr/>
        </p:nvCxnSpPr>
        <p:spPr bwMode="auto">
          <a:xfrm>
            <a:off x="5161242" y="2254537"/>
            <a:ext cx="29081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18A26D-5151-4A06-A863-02753421A8AB}"/>
              </a:ext>
            </a:extLst>
          </p:cNvPr>
          <p:cNvCxnSpPr/>
          <p:nvPr/>
        </p:nvCxnSpPr>
        <p:spPr bwMode="auto">
          <a:xfrm flipV="1">
            <a:off x="7452320" y="1052736"/>
            <a:ext cx="0" cy="12065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0A2DD78-515D-4A9C-A106-4CC5E47D38F9}"/>
              </a:ext>
            </a:extLst>
          </p:cNvPr>
          <p:cNvCxnSpPr/>
          <p:nvPr/>
        </p:nvCxnSpPr>
        <p:spPr bwMode="auto">
          <a:xfrm>
            <a:off x="4441107" y="1544296"/>
            <a:ext cx="1931093" cy="714979"/>
          </a:xfrm>
          <a:prstGeom prst="bentConnector3">
            <a:avLst>
              <a:gd name="adj1" fmla="val 71045"/>
            </a:avLst>
          </a:prstGeom>
          <a:solidFill>
            <a:schemeClr val="accent1"/>
          </a:solidFill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Connector 91">
            <a:extLst>
              <a:ext uri="{FF2B5EF4-FFF2-40B4-BE49-F238E27FC236}">
                <a16:creationId xmlns:a16="http://schemas.microsoft.com/office/drawing/2014/main" id="{D652D49C-2150-44B5-8B77-A7D81AB648DB}"/>
              </a:ext>
            </a:extLst>
          </p:cNvPr>
          <p:cNvCxnSpPr>
            <a:stCxn id="5" idx="3"/>
          </p:cNvCxnSpPr>
          <p:nvPr/>
        </p:nvCxnSpPr>
        <p:spPr bwMode="auto">
          <a:xfrm>
            <a:off x="4434573" y="1274705"/>
            <a:ext cx="3497423" cy="3233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91">
            <a:extLst>
              <a:ext uri="{FF2B5EF4-FFF2-40B4-BE49-F238E27FC236}">
                <a16:creationId xmlns:a16="http://schemas.microsoft.com/office/drawing/2014/main" id="{5BE04147-22E6-49DB-97DA-2E1471B870C8}"/>
              </a:ext>
            </a:extLst>
          </p:cNvPr>
          <p:cNvCxnSpPr>
            <a:stCxn id="6" idx="3"/>
            <a:endCxn id="118" idx="2"/>
          </p:cNvCxnSpPr>
          <p:nvPr/>
        </p:nvCxnSpPr>
        <p:spPr bwMode="auto">
          <a:xfrm flipV="1">
            <a:off x="5154653" y="1601971"/>
            <a:ext cx="1315089" cy="422501"/>
          </a:xfrm>
          <a:prstGeom prst="bentConnector3">
            <a:avLst>
              <a:gd name="adj1" fmla="val 102149"/>
            </a:avLst>
          </a:prstGeom>
          <a:solidFill>
            <a:schemeClr val="accent1"/>
          </a:solidFill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2F114561-F7A5-4D9B-8A06-806B31094303}"/>
              </a:ext>
            </a:extLst>
          </p:cNvPr>
          <p:cNvSpPr/>
          <p:nvPr/>
        </p:nvSpPr>
        <p:spPr bwMode="auto">
          <a:xfrm>
            <a:off x="7429460" y="2227338"/>
            <a:ext cx="45719" cy="54398"/>
          </a:xfrm>
          <a:prstGeom prst="ellips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A3BBA8C-A5E7-4ED3-A356-8B6B20D45BDD}"/>
              </a:ext>
            </a:extLst>
          </p:cNvPr>
          <p:cNvSpPr/>
          <p:nvPr/>
        </p:nvSpPr>
        <p:spPr bwMode="auto">
          <a:xfrm>
            <a:off x="5786719" y="2227338"/>
            <a:ext cx="45719" cy="54398"/>
          </a:xfrm>
          <a:prstGeom prst="ellips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B2C7843-39C3-48B8-ACAB-80BFB0A78B62}"/>
              </a:ext>
            </a:extLst>
          </p:cNvPr>
          <p:cNvSpPr/>
          <p:nvPr/>
        </p:nvSpPr>
        <p:spPr bwMode="auto">
          <a:xfrm>
            <a:off x="6469742" y="1574772"/>
            <a:ext cx="45719" cy="54398"/>
          </a:xfrm>
          <a:prstGeom prst="ellips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FEB5178-D928-47F3-8DF8-D9244E20D6F8}"/>
              </a:ext>
            </a:extLst>
          </p:cNvPr>
          <p:cNvSpPr/>
          <p:nvPr/>
        </p:nvSpPr>
        <p:spPr bwMode="auto">
          <a:xfrm>
            <a:off x="5943581" y="1032290"/>
            <a:ext cx="45719" cy="54398"/>
          </a:xfrm>
          <a:prstGeom prst="ellips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E390BC7-757B-464C-882A-156AAF5EDDDD}"/>
              </a:ext>
            </a:extLst>
          </p:cNvPr>
          <p:cNvSpPr/>
          <p:nvPr/>
        </p:nvSpPr>
        <p:spPr bwMode="auto">
          <a:xfrm>
            <a:off x="7431980" y="1025536"/>
            <a:ext cx="45719" cy="54398"/>
          </a:xfrm>
          <a:prstGeom prst="ellips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F2DDD8A-464C-41D6-B5D7-05E690E9D4DC}"/>
              </a:ext>
            </a:extLst>
          </p:cNvPr>
          <p:cNvSpPr/>
          <p:nvPr/>
        </p:nvSpPr>
        <p:spPr bwMode="auto">
          <a:xfrm>
            <a:off x="3439801" y="1326280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F799ABB-6CE7-4829-9DA3-67F2EBE1CB1C}"/>
              </a:ext>
            </a:extLst>
          </p:cNvPr>
          <p:cNvSpPr/>
          <p:nvPr/>
        </p:nvSpPr>
        <p:spPr bwMode="auto">
          <a:xfrm>
            <a:off x="3546090" y="1172923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929ABAB-1B1F-4D88-BCBB-E5383AF98CD8}"/>
              </a:ext>
            </a:extLst>
          </p:cNvPr>
          <p:cNvSpPr/>
          <p:nvPr/>
        </p:nvSpPr>
        <p:spPr bwMode="auto">
          <a:xfrm>
            <a:off x="3637712" y="1030684"/>
            <a:ext cx="45719" cy="54398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0C0D3BC-36C3-459E-9480-407D23E0AAB6}"/>
              </a:ext>
            </a:extLst>
          </p:cNvPr>
          <p:cNvCxnSpPr/>
          <p:nvPr/>
        </p:nvCxnSpPr>
        <p:spPr bwMode="auto">
          <a:xfrm>
            <a:off x="5302252" y="4118625"/>
            <a:ext cx="2047969" cy="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4863EF8-6F88-41F8-83E7-2456ECF0F5FB}"/>
              </a:ext>
            </a:extLst>
          </p:cNvPr>
          <p:cNvGrpSpPr/>
          <p:nvPr/>
        </p:nvGrpSpPr>
        <p:grpSpPr>
          <a:xfrm>
            <a:off x="7435994" y="902134"/>
            <a:ext cx="519340" cy="1474766"/>
            <a:chOff x="7781994" y="905009"/>
            <a:chExt cx="519340" cy="147476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BC23A9C-E60A-40B0-A755-1469834C332F}"/>
                </a:ext>
              </a:extLst>
            </p:cNvPr>
            <p:cNvSpPr/>
            <p:nvPr/>
          </p:nvSpPr>
          <p:spPr bwMode="auto">
            <a:xfrm>
              <a:off x="7781994" y="905009"/>
              <a:ext cx="519340" cy="1474766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5BE88F60-88BD-4F82-8B40-65BAB7AD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8180" y="986524"/>
              <a:ext cx="256714" cy="1297829"/>
            </a:xfrm>
            <a:prstGeom prst="rect">
              <a:avLst/>
            </a:prstGeom>
          </p:spPr>
        </p:pic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3DE8B2-A08A-4435-98AF-D89E1253C57B}"/>
              </a:ext>
            </a:extLst>
          </p:cNvPr>
          <p:cNvSpPr/>
          <p:nvPr/>
        </p:nvSpPr>
        <p:spPr bwMode="auto">
          <a:xfrm>
            <a:off x="6588224" y="902134"/>
            <a:ext cx="686574" cy="1562675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114D0E5-3626-497C-8DFF-A687A5932EB3}"/>
              </a:ext>
            </a:extLst>
          </p:cNvPr>
          <p:cNvCxnSpPr/>
          <p:nvPr/>
        </p:nvCxnSpPr>
        <p:spPr bwMode="auto">
          <a:xfrm flipH="1">
            <a:off x="2940974" y="4925022"/>
            <a:ext cx="6279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Title 1">
            <a:extLst>
              <a:ext uri="{FF2B5EF4-FFF2-40B4-BE49-F238E27FC236}">
                <a16:creationId xmlns:a16="http://schemas.microsoft.com/office/drawing/2014/main" id="{23D0422D-9407-46E7-96E1-D5DB7BAC8358}"/>
              </a:ext>
            </a:extLst>
          </p:cNvPr>
          <p:cNvSpPr txBox="1">
            <a:spLocks/>
          </p:cNvSpPr>
          <p:nvPr/>
        </p:nvSpPr>
        <p:spPr>
          <a:xfrm>
            <a:off x="899592" y="106596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Primary MCU - Control Block Diagram </a:t>
            </a:r>
            <a:endParaRPr lang="en-SG" kern="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ACDA565-6519-4E87-B33E-9A05B3D7BEB3}"/>
              </a:ext>
            </a:extLst>
          </p:cNvPr>
          <p:cNvSpPr/>
          <p:nvPr/>
        </p:nvSpPr>
        <p:spPr bwMode="auto">
          <a:xfrm>
            <a:off x="3822469" y="5547635"/>
            <a:ext cx="749531" cy="330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F955E8F-8C30-40AD-908C-4ACDB390A815}"/>
              </a:ext>
            </a:extLst>
          </p:cNvPr>
          <p:cNvCxnSpPr/>
          <p:nvPr/>
        </p:nvCxnSpPr>
        <p:spPr bwMode="auto">
          <a:xfrm flipV="1">
            <a:off x="4355976" y="5010419"/>
            <a:ext cx="0" cy="5372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E2E844B-DBEF-4717-84A4-28E34F22C932}"/>
              </a:ext>
            </a:extLst>
          </p:cNvPr>
          <p:cNvCxnSpPr/>
          <p:nvPr/>
        </p:nvCxnSpPr>
        <p:spPr bwMode="auto">
          <a:xfrm>
            <a:off x="3998987" y="5013176"/>
            <a:ext cx="0" cy="5372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2B05C0D-D46E-49C6-9DBD-3A3E057BAD78}"/>
              </a:ext>
            </a:extLst>
          </p:cNvPr>
          <p:cNvSpPr/>
          <p:nvPr/>
        </p:nvSpPr>
        <p:spPr bwMode="auto">
          <a:xfrm>
            <a:off x="6341061" y="4722621"/>
            <a:ext cx="338717" cy="708576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90" name="Straight Connector 177">
            <a:extLst>
              <a:ext uri="{FF2B5EF4-FFF2-40B4-BE49-F238E27FC236}">
                <a16:creationId xmlns:a16="http://schemas.microsoft.com/office/drawing/2014/main" id="{0DF621E9-21A3-40F1-A561-97B3E8A61A93}"/>
              </a:ext>
            </a:extLst>
          </p:cNvPr>
          <p:cNvCxnSpPr>
            <a:cxnSpLocks/>
          </p:cNvCxnSpPr>
          <p:nvPr/>
        </p:nvCxnSpPr>
        <p:spPr bwMode="auto">
          <a:xfrm>
            <a:off x="6715060" y="5085184"/>
            <a:ext cx="16013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EE7F48B-0994-4FEA-B7EE-F323C4570672}"/>
              </a:ext>
            </a:extLst>
          </p:cNvPr>
          <p:cNvSpPr/>
          <p:nvPr/>
        </p:nvSpPr>
        <p:spPr bwMode="auto">
          <a:xfrm>
            <a:off x="7356053" y="4221089"/>
            <a:ext cx="338717" cy="63445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42" name="Straight Connector 177">
            <a:extLst>
              <a:ext uri="{FF2B5EF4-FFF2-40B4-BE49-F238E27FC236}">
                <a16:creationId xmlns:a16="http://schemas.microsoft.com/office/drawing/2014/main" id="{CC8BDC01-B1B1-4F75-9246-6286AC22910D}"/>
              </a:ext>
            </a:extLst>
          </p:cNvPr>
          <p:cNvCxnSpPr>
            <a:cxnSpLocks/>
          </p:cNvCxnSpPr>
          <p:nvPr/>
        </p:nvCxnSpPr>
        <p:spPr bwMode="auto">
          <a:xfrm>
            <a:off x="7694770" y="4509376"/>
            <a:ext cx="6216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664C20D-E917-4BA9-945F-2709A5AF4FEE}"/>
              </a:ext>
            </a:extLst>
          </p:cNvPr>
          <p:cNvCxnSpPr/>
          <p:nvPr/>
        </p:nvCxnSpPr>
        <p:spPr bwMode="auto">
          <a:xfrm>
            <a:off x="8316416" y="4221088"/>
            <a:ext cx="0" cy="1148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AFCC4F6-5394-4A90-815D-A0145E2B340B}"/>
              </a:ext>
            </a:extLst>
          </p:cNvPr>
          <p:cNvSpPr/>
          <p:nvPr/>
        </p:nvSpPr>
        <p:spPr bwMode="auto">
          <a:xfrm>
            <a:off x="1892233" y="908720"/>
            <a:ext cx="282864" cy="70997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13654B9-FD2D-4BCD-84AC-026F0946D9BD}"/>
              </a:ext>
            </a:extLst>
          </p:cNvPr>
          <p:cNvSpPr txBox="1"/>
          <p:nvPr/>
        </p:nvSpPr>
        <p:spPr>
          <a:xfrm>
            <a:off x="642049" y="1135072"/>
            <a:ext cx="58046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INLET</a:t>
            </a:r>
            <a:endParaRPr lang="en-SG" sz="10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8D6A763-93FB-47EA-B648-BBB29338924C}"/>
              </a:ext>
            </a:extLst>
          </p:cNvPr>
          <p:cNvSpPr txBox="1"/>
          <p:nvPr/>
        </p:nvSpPr>
        <p:spPr>
          <a:xfrm rot="16200000">
            <a:off x="1247306" y="1130953"/>
            <a:ext cx="58046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EMI</a:t>
            </a:r>
            <a:endParaRPr lang="en-SG" sz="1000" b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8E757E9-8585-402D-80FB-BC81C0B86103}"/>
              </a:ext>
            </a:extLst>
          </p:cNvPr>
          <p:cNvSpPr txBox="1"/>
          <p:nvPr/>
        </p:nvSpPr>
        <p:spPr>
          <a:xfrm rot="16200000">
            <a:off x="1747630" y="1148289"/>
            <a:ext cx="5804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RELAY</a:t>
            </a:r>
            <a:endParaRPr lang="en-SG" sz="900" b="1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A6731E0-D0B0-4D18-9ED4-7FF4F6F8A8B8}"/>
              </a:ext>
            </a:extLst>
          </p:cNvPr>
          <p:cNvSpPr txBox="1"/>
          <p:nvPr/>
        </p:nvSpPr>
        <p:spPr>
          <a:xfrm>
            <a:off x="1721444" y="2214209"/>
            <a:ext cx="5804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Relay</a:t>
            </a:r>
          </a:p>
          <a:p>
            <a:pPr algn="ctr"/>
            <a:r>
              <a:rPr lang="en-US" sz="800" b="1" dirty="0"/>
              <a:t>Drive</a:t>
            </a:r>
            <a:endParaRPr lang="en-SG" sz="800" b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348E3B7-19C2-400E-A7AD-91DA4CEF7A52}"/>
              </a:ext>
            </a:extLst>
          </p:cNvPr>
          <p:cNvSpPr txBox="1"/>
          <p:nvPr/>
        </p:nvSpPr>
        <p:spPr>
          <a:xfrm>
            <a:off x="2442437" y="973472"/>
            <a:ext cx="5804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Input Voltage, Current Sensing</a:t>
            </a:r>
            <a:endParaRPr lang="en-SG" sz="8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102A300-F32F-42CC-B2AE-30928DE84D93}"/>
              </a:ext>
            </a:extLst>
          </p:cNvPr>
          <p:cNvSpPr txBox="1"/>
          <p:nvPr/>
        </p:nvSpPr>
        <p:spPr>
          <a:xfrm>
            <a:off x="3830853" y="691456"/>
            <a:ext cx="176724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Interleaved Vienna Rectifier</a:t>
            </a:r>
            <a:endParaRPr lang="en-SG" sz="800" b="1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BE10D46-7939-4E96-A978-AF639449A1E1}"/>
              </a:ext>
            </a:extLst>
          </p:cNvPr>
          <p:cNvSpPr txBox="1"/>
          <p:nvPr/>
        </p:nvSpPr>
        <p:spPr>
          <a:xfrm>
            <a:off x="3829493" y="1090205"/>
            <a:ext cx="6129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Vienna </a:t>
            </a:r>
          </a:p>
          <a:p>
            <a:pPr algn="ctr"/>
            <a:r>
              <a:rPr lang="en-US" sz="800" b="1" dirty="0"/>
              <a:t>Rectifier</a:t>
            </a:r>
            <a:endParaRPr lang="en-SG" sz="800" b="1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4C78210-4101-4BC2-819D-DC992355628E}"/>
              </a:ext>
            </a:extLst>
          </p:cNvPr>
          <p:cNvSpPr txBox="1"/>
          <p:nvPr/>
        </p:nvSpPr>
        <p:spPr>
          <a:xfrm>
            <a:off x="4578588" y="1843025"/>
            <a:ext cx="6195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Vienna </a:t>
            </a:r>
          </a:p>
          <a:p>
            <a:pPr algn="ctr"/>
            <a:r>
              <a:rPr lang="en-US" sz="800" b="1" dirty="0"/>
              <a:t>Rectifier</a:t>
            </a:r>
            <a:endParaRPr lang="en-SG" sz="800" b="1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AC3B893-452A-43B1-8279-78B1251E07A8}"/>
              </a:ext>
            </a:extLst>
          </p:cNvPr>
          <p:cNvSpPr txBox="1"/>
          <p:nvPr/>
        </p:nvSpPr>
        <p:spPr>
          <a:xfrm>
            <a:off x="3998987" y="2800910"/>
            <a:ext cx="96332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PWM Driver</a:t>
            </a:r>
            <a:endParaRPr lang="en-SG" sz="800" b="1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9334C6A-7B0C-49F6-A9B3-9254AFA9EB08}"/>
              </a:ext>
            </a:extLst>
          </p:cNvPr>
          <p:cNvSpPr txBox="1"/>
          <p:nvPr/>
        </p:nvSpPr>
        <p:spPr>
          <a:xfrm>
            <a:off x="4136507" y="3403596"/>
            <a:ext cx="76529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PWM Outputs</a:t>
            </a:r>
            <a:endParaRPr lang="en-SG" sz="6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4126C53-FEE7-437F-876D-1B34C5869B40}"/>
              </a:ext>
            </a:extLst>
          </p:cNvPr>
          <p:cNvSpPr txBox="1"/>
          <p:nvPr/>
        </p:nvSpPr>
        <p:spPr>
          <a:xfrm rot="16200000">
            <a:off x="3374368" y="3769915"/>
            <a:ext cx="53999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Analog IN</a:t>
            </a:r>
            <a:endParaRPr lang="en-SG" sz="6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AA77DAA-2771-4B89-A514-9D48F74A4480}"/>
              </a:ext>
            </a:extLst>
          </p:cNvPr>
          <p:cNvSpPr txBox="1"/>
          <p:nvPr/>
        </p:nvSpPr>
        <p:spPr>
          <a:xfrm rot="5400000" flipH="1">
            <a:off x="4955523" y="3604021"/>
            <a:ext cx="53999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Analog IN</a:t>
            </a:r>
            <a:endParaRPr lang="en-SG" sz="6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02A0DE-97E6-4F13-A6A6-7023BC9ED0CA}"/>
              </a:ext>
            </a:extLst>
          </p:cNvPr>
          <p:cNvSpPr txBox="1"/>
          <p:nvPr/>
        </p:nvSpPr>
        <p:spPr>
          <a:xfrm rot="5400000">
            <a:off x="4928632" y="4026163"/>
            <a:ext cx="5014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PWM Outputs</a:t>
            </a:r>
            <a:endParaRPr lang="en-SG" sz="6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EE33EF7-7916-49EB-9AA2-E53FF9E403FE}"/>
              </a:ext>
            </a:extLst>
          </p:cNvPr>
          <p:cNvSpPr txBox="1"/>
          <p:nvPr/>
        </p:nvSpPr>
        <p:spPr>
          <a:xfrm rot="16200000">
            <a:off x="3442861" y="4499323"/>
            <a:ext cx="4644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Analog IN</a:t>
            </a:r>
            <a:endParaRPr lang="en-SG" sz="6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8AD2CD-655C-447F-9C7F-065F91BAA561}"/>
              </a:ext>
            </a:extLst>
          </p:cNvPr>
          <p:cNvSpPr txBox="1"/>
          <p:nvPr/>
        </p:nvSpPr>
        <p:spPr>
          <a:xfrm rot="16200000">
            <a:off x="3462985" y="4818205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D6AB0E1-9CFC-407B-8B9A-259F77327D00}"/>
              </a:ext>
            </a:extLst>
          </p:cNvPr>
          <p:cNvSpPr txBox="1"/>
          <p:nvPr/>
        </p:nvSpPr>
        <p:spPr>
          <a:xfrm>
            <a:off x="3852557" y="4836250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I2C Master</a:t>
            </a:r>
            <a:endParaRPr lang="en-SG" sz="6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4F32D49-12A7-4DD8-AB9F-66A6A48FE14B}"/>
              </a:ext>
            </a:extLst>
          </p:cNvPr>
          <p:cNvSpPr txBox="1"/>
          <p:nvPr/>
        </p:nvSpPr>
        <p:spPr>
          <a:xfrm>
            <a:off x="4660514" y="4853914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UART</a:t>
            </a:r>
            <a:endParaRPr lang="en-SG" sz="6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166904D-0FC9-4635-ACFA-49A2FE45414E}"/>
              </a:ext>
            </a:extLst>
          </p:cNvPr>
          <p:cNvSpPr txBox="1"/>
          <p:nvPr/>
        </p:nvSpPr>
        <p:spPr>
          <a:xfrm rot="5400000" flipH="1">
            <a:off x="5061084" y="4637673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DO</a:t>
            </a:r>
            <a:endParaRPr lang="en-SG" sz="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569B02B-9B7A-4F1F-9F1F-9270D89C5FD2}"/>
              </a:ext>
            </a:extLst>
          </p:cNvPr>
          <p:cNvSpPr txBox="1"/>
          <p:nvPr/>
        </p:nvSpPr>
        <p:spPr>
          <a:xfrm rot="5400000" flipH="1">
            <a:off x="5061083" y="4359396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</a:t>
            </a:r>
            <a:endParaRPr lang="en-SG" sz="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D7DDE8D-B525-4317-889B-780C90FC7CBF}"/>
              </a:ext>
            </a:extLst>
          </p:cNvPr>
          <p:cNvSpPr txBox="1"/>
          <p:nvPr/>
        </p:nvSpPr>
        <p:spPr>
          <a:xfrm>
            <a:off x="2950265" y="3860759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Phase A</a:t>
            </a:r>
            <a:endParaRPr lang="en-SG" sz="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E5CA101-DB09-4ED5-87EF-422661038997}"/>
              </a:ext>
            </a:extLst>
          </p:cNvPr>
          <p:cNvSpPr txBox="1"/>
          <p:nvPr/>
        </p:nvSpPr>
        <p:spPr>
          <a:xfrm>
            <a:off x="2936312" y="3696611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Phase B</a:t>
            </a:r>
            <a:endParaRPr lang="en-SG" sz="6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2ADDDC0-AB85-4BDB-9206-693AC72B6B52}"/>
              </a:ext>
            </a:extLst>
          </p:cNvPr>
          <p:cNvSpPr txBox="1"/>
          <p:nvPr/>
        </p:nvSpPr>
        <p:spPr>
          <a:xfrm>
            <a:off x="2942222" y="3548710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Phase C</a:t>
            </a:r>
            <a:endParaRPr lang="en-SG" sz="6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740AB02-7D66-4813-B8F5-214B99A15881}"/>
              </a:ext>
            </a:extLst>
          </p:cNvPr>
          <p:cNvSpPr txBox="1"/>
          <p:nvPr/>
        </p:nvSpPr>
        <p:spPr>
          <a:xfrm>
            <a:off x="2956649" y="4746103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Mux Sel. 1-3</a:t>
            </a:r>
            <a:endParaRPr lang="en-SG" sz="6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2F2A42D-C343-4C15-98C0-5DF052E61747}"/>
              </a:ext>
            </a:extLst>
          </p:cNvPr>
          <p:cNvSpPr txBox="1"/>
          <p:nvPr/>
        </p:nvSpPr>
        <p:spPr>
          <a:xfrm rot="16200000">
            <a:off x="3345623" y="2977795"/>
            <a:ext cx="64508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Relay PWM</a:t>
            </a:r>
            <a:endParaRPr lang="en-SG" sz="6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F63E20C-9A68-41CC-9BD4-BE0B62B42C6B}"/>
              </a:ext>
            </a:extLst>
          </p:cNvPr>
          <p:cNvSpPr txBox="1"/>
          <p:nvPr/>
        </p:nvSpPr>
        <p:spPr>
          <a:xfrm rot="16200000">
            <a:off x="3719456" y="3188387"/>
            <a:ext cx="313621" cy="19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AH</a:t>
            </a:r>
            <a:endParaRPr lang="en-SG" sz="6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73B931E-28CD-499D-8C73-FBC840D55400}"/>
              </a:ext>
            </a:extLst>
          </p:cNvPr>
          <p:cNvSpPr txBox="1"/>
          <p:nvPr/>
        </p:nvSpPr>
        <p:spPr>
          <a:xfrm rot="16200000">
            <a:off x="3929321" y="3188387"/>
            <a:ext cx="313621" cy="19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BH</a:t>
            </a:r>
            <a:endParaRPr lang="en-SG" sz="6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1762332-02D8-472D-95B4-E6B5082694B0}"/>
              </a:ext>
            </a:extLst>
          </p:cNvPr>
          <p:cNvSpPr txBox="1"/>
          <p:nvPr/>
        </p:nvSpPr>
        <p:spPr>
          <a:xfrm rot="16200000">
            <a:off x="4126656" y="3188387"/>
            <a:ext cx="313621" cy="19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CH</a:t>
            </a:r>
            <a:endParaRPr lang="en-SG" sz="6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4C262FE-6107-4ABB-B602-96395E5361BF}"/>
              </a:ext>
            </a:extLst>
          </p:cNvPr>
          <p:cNvSpPr txBox="1"/>
          <p:nvPr/>
        </p:nvSpPr>
        <p:spPr>
          <a:xfrm rot="16200000">
            <a:off x="4398303" y="3188285"/>
            <a:ext cx="313621" cy="19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AL</a:t>
            </a:r>
            <a:endParaRPr lang="en-SG" sz="6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1F1EA77-60E3-4DFE-AC1A-2CBC35B978B9}"/>
              </a:ext>
            </a:extLst>
          </p:cNvPr>
          <p:cNvSpPr txBox="1"/>
          <p:nvPr/>
        </p:nvSpPr>
        <p:spPr>
          <a:xfrm rot="16200000">
            <a:off x="4615978" y="3196777"/>
            <a:ext cx="313621" cy="19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BL</a:t>
            </a:r>
            <a:endParaRPr lang="en-SG" sz="6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DD6C0298-7451-442B-8814-5AF42DF6282F}"/>
              </a:ext>
            </a:extLst>
          </p:cNvPr>
          <p:cNvSpPr txBox="1"/>
          <p:nvPr/>
        </p:nvSpPr>
        <p:spPr>
          <a:xfrm rot="16200000">
            <a:off x="4842810" y="3209409"/>
            <a:ext cx="31362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CL</a:t>
            </a:r>
            <a:endParaRPr lang="en-SG" sz="6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4FDAD88-5255-43FB-B8F8-BB8371E269C5}"/>
              </a:ext>
            </a:extLst>
          </p:cNvPr>
          <p:cNvSpPr txBox="1"/>
          <p:nvPr/>
        </p:nvSpPr>
        <p:spPr>
          <a:xfrm>
            <a:off x="5344620" y="3311263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VPFC_OUT</a:t>
            </a:r>
            <a:endParaRPr lang="en-SG" sz="6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B4832D8-2FAE-451E-8A4A-71AA9F6AA584}"/>
              </a:ext>
            </a:extLst>
          </p:cNvPr>
          <p:cNvSpPr txBox="1"/>
          <p:nvPr/>
        </p:nvSpPr>
        <p:spPr>
          <a:xfrm rot="16200000">
            <a:off x="3469408" y="4114053"/>
            <a:ext cx="332053" cy="187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</a:t>
            </a:r>
            <a:endParaRPr lang="en-SG" sz="600" dirty="0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5940463C-AED1-4C8C-A17F-588DAF3278C3}"/>
              </a:ext>
            </a:extLst>
          </p:cNvPr>
          <p:cNvSpPr/>
          <p:nvPr/>
        </p:nvSpPr>
        <p:spPr bwMode="auto">
          <a:xfrm>
            <a:off x="946766" y="3749169"/>
            <a:ext cx="1458834" cy="40054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900" i="0" u="sng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Arial" charset="0"/>
                <a:ea typeface="新細明體" charset="-120"/>
              </a:rPr>
              <a:t>Zero Crossing Detector </a:t>
            </a:r>
            <a:r>
              <a:rPr kumimoji="1" lang="en-US" sz="900" i="0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Arial" charset="0"/>
                <a:ea typeface="新細明體" charset="-120"/>
              </a:rPr>
              <a:t>Digital Input  - 3</a:t>
            </a:r>
            <a:endParaRPr kumimoji="1" lang="en-SG" sz="900" i="0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A17816F-0D05-4295-9613-4F9AE4CD810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87745" y="4824672"/>
            <a:ext cx="1047150" cy="27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A51DB458-D192-42EF-B7EB-0F96B353A9FD}"/>
              </a:ext>
            </a:extLst>
          </p:cNvPr>
          <p:cNvSpPr txBox="1"/>
          <p:nvPr/>
        </p:nvSpPr>
        <p:spPr>
          <a:xfrm>
            <a:off x="2785277" y="4067633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ZCD A, B, C</a:t>
            </a:r>
            <a:endParaRPr lang="en-SG" sz="6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ED2CF86-2D50-475B-A487-E937E7AF46B9}"/>
              </a:ext>
            </a:extLst>
          </p:cNvPr>
          <p:cNvSpPr txBox="1"/>
          <p:nvPr/>
        </p:nvSpPr>
        <p:spPr>
          <a:xfrm>
            <a:off x="5360493" y="3441319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VPFC_MID</a:t>
            </a:r>
            <a:endParaRPr lang="en-SG" sz="6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BDB3B4A-D0FC-4E07-88F4-0E5E78D341B2}"/>
              </a:ext>
            </a:extLst>
          </p:cNvPr>
          <p:cNvSpPr txBox="1"/>
          <p:nvPr/>
        </p:nvSpPr>
        <p:spPr>
          <a:xfrm>
            <a:off x="5355487" y="3573628"/>
            <a:ext cx="81281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VPFC_OUT OVP</a:t>
            </a:r>
            <a:endParaRPr lang="en-SG" sz="6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74027EF-D231-417D-A714-75FF35A0C6F5}"/>
              </a:ext>
            </a:extLst>
          </p:cNvPr>
          <p:cNvSpPr txBox="1"/>
          <p:nvPr/>
        </p:nvSpPr>
        <p:spPr>
          <a:xfrm>
            <a:off x="5366193" y="3705294"/>
            <a:ext cx="81281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VPFC_MID OVP</a:t>
            </a:r>
            <a:endParaRPr lang="en-SG" sz="6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D8D34DA-C7F0-4CFD-B8C7-DF60C7E3EEDA}"/>
              </a:ext>
            </a:extLst>
          </p:cNvPr>
          <p:cNvSpPr txBox="1"/>
          <p:nvPr/>
        </p:nvSpPr>
        <p:spPr>
          <a:xfrm>
            <a:off x="7131320" y="3938741"/>
            <a:ext cx="16013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Auxiliary Supply –(to </a:t>
            </a:r>
            <a:r>
              <a:rPr lang="en-US" sz="600" dirty="0" err="1"/>
              <a:t>Pri</a:t>
            </a:r>
            <a:r>
              <a:rPr lang="en-US" sz="600" dirty="0"/>
              <a:t>. Drive Circuits)</a:t>
            </a:r>
          </a:p>
          <a:p>
            <a:pPr algn="ctr"/>
            <a:r>
              <a:rPr lang="en-US" sz="600" dirty="0"/>
              <a:t>Control PWM (Open Loop)</a:t>
            </a:r>
            <a:endParaRPr lang="en-SG" sz="6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59D283D-737C-4B01-9006-E46563DACAC7}"/>
              </a:ext>
            </a:extLst>
          </p:cNvPr>
          <p:cNvSpPr txBox="1"/>
          <p:nvPr/>
        </p:nvSpPr>
        <p:spPr>
          <a:xfrm>
            <a:off x="7629195" y="4148795"/>
            <a:ext cx="9274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Secondary Auxiliary  </a:t>
            </a:r>
          </a:p>
          <a:p>
            <a:pPr algn="ctr"/>
            <a:r>
              <a:rPr lang="en-US" sz="600" dirty="0"/>
              <a:t>Supply (Open Loop)</a:t>
            </a:r>
            <a:endParaRPr lang="en-SG" sz="6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25FCA6A-5B80-4C8D-8CF2-5EB4C677D23C}"/>
              </a:ext>
            </a:extLst>
          </p:cNvPr>
          <p:cNvSpPr txBox="1"/>
          <p:nvPr/>
        </p:nvSpPr>
        <p:spPr>
          <a:xfrm>
            <a:off x="7999424" y="935017"/>
            <a:ext cx="64606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PFC_OUT</a:t>
            </a:r>
            <a:endParaRPr lang="en-SG" sz="700" b="1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852807E5-0191-4347-AD5E-99E254CEACAF}"/>
              </a:ext>
            </a:extLst>
          </p:cNvPr>
          <p:cNvSpPr txBox="1"/>
          <p:nvPr/>
        </p:nvSpPr>
        <p:spPr>
          <a:xfrm>
            <a:off x="7999424" y="2148736"/>
            <a:ext cx="64606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PFC_NEG</a:t>
            </a:r>
            <a:endParaRPr lang="en-SG" sz="700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1ACEBE99-2F7E-4737-91D4-6B2D5DB73DD2}"/>
              </a:ext>
            </a:extLst>
          </p:cNvPr>
          <p:cNvSpPr txBox="1"/>
          <p:nvPr/>
        </p:nvSpPr>
        <p:spPr>
          <a:xfrm>
            <a:off x="5347268" y="3966428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BS_PWM</a:t>
            </a:r>
            <a:endParaRPr lang="en-SG" sz="6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479D7784-18D2-4D74-8BD9-FBF5E75C65DF}"/>
              </a:ext>
            </a:extLst>
          </p:cNvPr>
          <p:cNvSpPr txBox="1"/>
          <p:nvPr/>
        </p:nvSpPr>
        <p:spPr>
          <a:xfrm>
            <a:off x="5380314" y="4307242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PFC_EN</a:t>
            </a:r>
            <a:endParaRPr lang="en-SG" sz="6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AEDB0F42-4ADA-4277-B2F0-9FF6F67E5DB9}"/>
              </a:ext>
            </a:extLst>
          </p:cNvPr>
          <p:cNvSpPr txBox="1"/>
          <p:nvPr/>
        </p:nvSpPr>
        <p:spPr>
          <a:xfrm>
            <a:off x="5411633" y="4480115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AC_OFF</a:t>
            </a:r>
            <a:endParaRPr lang="en-SG" sz="6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743D318-8F7E-4EEA-A021-215B82903B8D}"/>
              </a:ext>
            </a:extLst>
          </p:cNvPr>
          <p:cNvSpPr txBox="1"/>
          <p:nvPr/>
        </p:nvSpPr>
        <p:spPr>
          <a:xfrm>
            <a:off x="5406653" y="4675550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PFC_OK</a:t>
            </a:r>
            <a:endParaRPr lang="en-SG" sz="6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ED7E422-4EB5-4D41-A2F1-0ED1F9DFFBF4}"/>
              </a:ext>
            </a:extLst>
          </p:cNvPr>
          <p:cNvSpPr txBox="1"/>
          <p:nvPr/>
        </p:nvSpPr>
        <p:spPr>
          <a:xfrm>
            <a:off x="8058183" y="1539489"/>
            <a:ext cx="946058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800V DC Output</a:t>
            </a:r>
            <a:endParaRPr lang="en-SG" sz="700" b="1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9637538-A2E2-470B-BC5A-507300710BAD}"/>
              </a:ext>
            </a:extLst>
          </p:cNvPr>
          <p:cNvSpPr txBox="1"/>
          <p:nvPr/>
        </p:nvSpPr>
        <p:spPr>
          <a:xfrm>
            <a:off x="4937866" y="5050271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RX</a:t>
            </a:r>
            <a:endParaRPr lang="en-SG" sz="6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43BA99B-28C7-40A9-A5C3-4007B5B4FB3D}"/>
              </a:ext>
            </a:extLst>
          </p:cNvPr>
          <p:cNvSpPr txBox="1"/>
          <p:nvPr/>
        </p:nvSpPr>
        <p:spPr>
          <a:xfrm>
            <a:off x="4652959" y="5061962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TX</a:t>
            </a:r>
            <a:endParaRPr lang="en-SG" sz="6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79DBA2A-DB3E-47A3-906A-D09990168535}"/>
              </a:ext>
            </a:extLst>
          </p:cNvPr>
          <p:cNvSpPr txBox="1"/>
          <p:nvPr/>
        </p:nvSpPr>
        <p:spPr>
          <a:xfrm rot="16200000">
            <a:off x="4153649" y="5149937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DATA</a:t>
            </a:r>
            <a:endParaRPr lang="en-SG" sz="6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B19F5E6A-1E9C-436D-9242-D81CAE5D644A}"/>
              </a:ext>
            </a:extLst>
          </p:cNvPr>
          <p:cNvSpPr txBox="1"/>
          <p:nvPr/>
        </p:nvSpPr>
        <p:spPr>
          <a:xfrm rot="16200000">
            <a:off x="3811048" y="5168348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CLOCK</a:t>
            </a:r>
            <a:endParaRPr lang="en-SG" sz="6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78FF9A50-36B1-4473-9F61-BF1C58771395}"/>
              </a:ext>
            </a:extLst>
          </p:cNvPr>
          <p:cNvSpPr txBox="1"/>
          <p:nvPr/>
        </p:nvSpPr>
        <p:spPr>
          <a:xfrm>
            <a:off x="3910064" y="5523619"/>
            <a:ext cx="531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I2C EEPROM </a:t>
            </a:r>
            <a:r>
              <a:rPr lang="en-SG" sz="600" dirty="0"/>
              <a:t>24LC04B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ADB85445-40B0-40A1-B329-5B18490D670C}"/>
              </a:ext>
            </a:extLst>
          </p:cNvPr>
          <p:cNvSpPr txBox="1"/>
          <p:nvPr/>
        </p:nvSpPr>
        <p:spPr>
          <a:xfrm rot="16200000" flipH="1">
            <a:off x="6110637" y="4984576"/>
            <a:ext cx="78552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ISO7241CDW</a:t>
            </a:r>
            <a:endParaRPr lang="en-SG" sz="600" dirty="0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EB38784-48BD-41D5-B515-271F35B7EE22}"/>
              </a:ext>
            </a:extLst>
          </p:cNvPr>
          <p:cNvCxnSpPr>
            <a:endCxn id="4" idx="1"/>
          </p:cNvCxnSpPr>
          <p:nvPr/>
        </p:nvCxnSpPr>
        <p:spPr bwMode="auto">
          <a:xfrm rot="16200000" flipH="1">
            <a:off x="1712217" y="2369417"/>
            <a:ext cx="2605678" cy="109766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C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36F8E467-1D78-4269-961D-1596EE3CB7FD}"/>
              </a:ext>
            </a:extLst>
          </p:cNvPr>
          <p:cNvSpPr txBox="1"/>
          <p:nvPr/>
        </p:nvSpPr>
        <p:spPr>
          <a:xfrm>
            <a:off x="3564358" y="4046142"/>
            <a:ext cx="4823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(ECAP)</a:t>
            </a:r>
            <a:endParaRPr lang="en-SG" sz="6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AA78A7B-02F6-4342-95CC-8255265ADC5D}"/>
              </a:ext>
            </a:extLst>
          </p:cNvPr>
          <p:cNvSpPr txBox="1"/>
          <p:nvPr/>
        </p:nvSpPr>
        <p:spPr>
          <a:xfrm>
            <a:off x="6623113" y="1336854"/>
            <a:ext cx="5804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PFC Output Voltage Sensing</a:t>
            </a:r>
            <a:endParaRPr lang="en-SG" sz="800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1A6945B0-EA56-438F-AF1E-A2ECC432E629}"/>
              </a:ext>
            </a:extLst>
          </p:cNvPr>
          <p:cNvSpPr txBox="1"/>
          <p:nvPr/>
        </p:nvSpPr>
        <p:spPr>
          <a:xfrm rot="16200000" flipH="1">
            <a:off x="7125500" y="4464840"/>
            <a:ext cx="78552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ISO7241CDW</a:t>
            </a:r>
            <a:endParaRPr lang="en-SG" sz="6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C81A2C1-338B-4D50-A79D-01DED2689D58}"/>
              </a:ext>
            </a:extLst>
          </p:cNvPr>
          <p:cNvSpPr txBox="1"/>
          <p:nvPr/>
        </p:nvSpPr>
        <p:spPr>
          <a:xfrm>
            <a:off x="8213081" y="4537126"/>
            <a:ext cx="823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To/From Secondary MCU</a:t>
            </a:r>
            <a:endParaRPr lang="en-SG" sz="800" b="1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0BD0CE4-0094-4D18-88F3-B899DB832222}"/>
              </a:ext>
            </a:extLst>
          </p:cNvPr>
          <p:cNvSpPr txBox="1"/>
          <p:nvPr/>
        </p:nvSpPr>
        <p:spPr>
          <a:xfrm>
            <a:off x="3739933" y="5889688"/>
            <a:ext cx="88489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For Calibration Data</a:t>
            </a:r>
            <a:endParaRPr lang="en-SG" sz="600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2830C5A8-6E56-477C-B026-1734D53DEAB7}"/>
              </a:ext>
            </a:extLst>
          </p:cNvPr>
          <p:cNvGrpSpPr/>
          <p:nvPr/>
        </p:nvGrpSpPr>
        <p:grpSpPr>
          <a:xfrm>
            <a:off x="101699" y="5282189"/>
            <a:ext cx="1558950" cy="828104"/>
            <a:chOff x="95487" y="5449513"/>
            <a:chExt cx="1558950" cy="828104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71DABCCA-7060-4EED-9BC6-23EA98D60962}"/>
                </a:ext>
              </a:extLst>
            </p:cNvPr>
            <p:cNvGrpSpPr/>
            <p:nvPr/>
          </p:nvGrpSpPr>
          <p:grpSpPr>
            <a:xfrm>
              <a:off x="95487" y="5449513"/>
              <a:ext cx="796184" cy="828104"/>
              <a:chOff x="56201" y="5271642"/>
              <a:chExt cx="796184" cy="828104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A5559271-BB9C-49A2-91DA-FCAC5A60CDB4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CE1D3238-D579-4086-940D-54DC4AEB0EF2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PWM Output</a:t>
                </a:r>
                <a:endParaRPr lang="en-SG" sz="600" dirty="0"/>
              </a:p>
            </p:txBody>
          </p: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0425A6EC-CDC2-4538-935B-F99C5EDDD292}"/>
                  </a:ext>
                </a:extLst>
              </p:cNvPr>
              <p:cNvCxnSpPr/>
              <p:nvPr/>
            </p:nvCxnSpPr>
            <p:spPr bwMode="auto">
              <a:xfrm>
                <a:off x="56201" y="6007413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F5B1B6CC-2D5B-44D4-BBA8-AD6CD1988239}"/>
                  </a:ext>
                </a:extLst>
              </p:cNvPr>
              <p:cNvSpPr txBox="1"/>
              <p:nvPr/>
            </p:nvSpPr>
            <p:spPr>
              <a:xfrm>
                <a:off x="206322" y="5915080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TZ Input</a:t>
                </a:r>
                <a:endParaRPr lang="en-SG" sz="600" dirty="0"/>
              </a:p>
            </p:txBody>
          </p: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F4BED2DE-FEA4-420A-AD15-3F3DFEDA4572}"/>
                </a:ext>
              </a:extLst>
            </p:cNvPr>
            <p:cNvGrpSpPr/>
            <p:nvPr/>
          </p:nvGrpSpPr>
          <p:grpSpPr>
            <a:xfrm>
              <a:off x="95487" y="5582640"/>
              <a:ext cx="796184" cy="184666"/>
              <a:chOff x="56201" y="5271642"/>
              <a:chExt cx="796184" cy="184666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A8F2FD0-90E7-4F36-AEB2-C94430EE5C34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77EC66E5-ABA5-4972-8FC6-18315ED14AC8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Analog Input</a:t>
                </a:r>
                <a:endParaRPr lang="en-SG" sz="600" dirty="0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BD51EF8-04F3-4DF3-90B0-682EDAF289E9}"/>
                </a:ext>
              </a:extLst>
            </p:cNvPr>
            <p:cNvGrpSpPr/>
            <p:nvPr/>
          </p:nvGrpSpPr>
          <p:grpSpPr>
            <a:xfrm>
              <a:off x="95487" y="5715767"/>
              <a:ext cx="796184" cy="184666"/>
              <a:chOff x="56201" y="5271642"/>
              <a:chExt cx="796184" cy="184666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5E5FEB37-3746-4BCE-B693-637CC1117578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9227B22B-E389-4C4D-B11A-27627E1F56BA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4606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Digital Input</a:t>
                </a:r>
                <a:endParaRPr lang="en-SG" sz="600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FB216A6E-C1DE-4F96-9C60-AD2859E7B2A3}"/>
                </a:ext>
              </a:extLst>
            </p:cNvPr>
            <p:cNvGrpSpPr/>
            <p:nvPr/>
          </p:nvGrpSpPr>
          <p:grpSpPr>
            <a:xfrm>
              <a:off x="95487" y="5848894"/>
              <a:ext cx="845067" cy="184666"/>
              <a:chOff x="56201" y="5271642"/>
              <a:chExt cx="845067" cy="184666"/>
            </a:xfrm>
          </p:grpSpPr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23518BB0-FE16-441C-B053-D85BDA5626E8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339B9E97-44AD-454B-9B90-DFFCC4364E2C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69494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Digital Output</a:t>
                </a:r>
                <a:endParaRPr lang="en-SG" sz="600" dirty="0"/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078475DA-8517-47D5-B2DA-CDF1B433E44F}"/>
                </a:ext>
              </a:extLst>
            </p:cNvPr>
            <p:cNvGrpSpPr/>
            <p:nvPr/>
          </p:nvGrpSpPr>
          <p:grpSpPr>
            <a:xfrm>
              <a:off x="95487" y="5982021"/>
              <a:ext cx="1558950" cy="184666"/>
              <a:chOff x="56201" y="5271642"/>
              <a:chExt cx="1558950" cy="184666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15CC1E1-FE69-4CE0-8B0F-47D9045661D8}"/>
                  </a:ext>
                </a:extLst>
              </p:cNvPr>
              <p:cNvCxnSpPr/>
              <p:nvPr/>
            </p:nvCxnSpPr>
            <p:spPr bwMode="auto">
              <a:xfrm>
                <a:off x="56201" y="5363975"/>
                <a:ext cx="195321" cy="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2B5ACF65-1353-4FFE-9C68-D64CC933B428}"/>
                  </a:ext>
                </a:extLst>
              </p:cNvPr>
              <p:cNvSpPr txBox="1"/>
              <p:nvPr/>
            </p:nvSpPr>
            <p:spPr>
              <a:xfrm>
                <a:off x="206322" y="5271642"/>
                <a:ext cx="140882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COM (I2C/UART/SPI/CAN)</a:t>
                </a:r>
                <a:endParaRPr lang="en-SG" sz="600" dirty="0"/>
              </a:p>
            </p:txBody>
          </p:sp>
        </p:grpSp>
      </p:grpSp>
      <p:sp>
        <p:nvSpPr>
          <p:cNvPr id="379" name="TextBox 378">
            <a:extLst>
              <a:ext uri="{FF2B5EF4-FFF2-40B4-BE49-F238E27FC236}">
                <a16:creationId xmlns:a16="http://schemas.microsoft.com/office/drawing/2014/main" id="{08D6998D-594D-4CAF-9A3B-7AED832F3969}"/>
              </a:ext>
            </a:extLst>
          </p:cNvPr>
          <p:cNvSpPr txBox="1"/>
          <p:nvPr/>
        </p:nvSpPr>
        <p:spPr>
          <a:xfrm>
            <a:off x="6227077" y="5403195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Isolator</a:t>
            </a:r>
            <a:endParaRPr lang="en-SG" sz="600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161DD5-0B00-4F4B-9412-072FBA783010}"/>
              </a:ext>
            </a:extLst>
          </p:cNvPr>
          <p:cNvSpPr txBox="1"/>
          <p:nvPr/>
        </p:nvSpPr>
        <p:spPr>
          <a:xfrm>
            <a:off x="7261473" y="4831341"/>
            <a:ext cx="53104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Isolator</a:t>
            </a:r>
            <a:endParaRPr lang="en-SG" sz="600" dirty="0"/>
          </a:p>
        </p:txBody>
      </p:sp>
      <p:cxnSp>
        <p:nvCxnSpPr>
          <p:cNvPr id="391" name="Straight Connector 72">
            <a:extLst>
              <a:ext uri="{FF2B5EF4-FFF2-40B4-BE49-F238E27FC236}">
                <a16:creationId xmlns:a16="http://schemas.microsoft.com/office/drawing/2014/main" id="{6F15D58B-ECC1-4A86-AE2A-6E74051C50B0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290950" y="2310585"/>
            <a:ext cx="1916703" cy="568534"/>
          </a:xfrm>
          <a:prstGeom prst="bentConnector3">
            <a:avLst>
              <a:gd name="adj1" fmla="val -192"/>
            </a:avLst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5" name="TextBox 394">
            <a:extLst>
              <a:ext uri="{FF2B5EF4-FFF2-40B4-BE49-F238E27FC236}">
                <a16:creationId xmlns:a16="http://schemas.microsoft.com/office/drawing/2014/main" id="{AD4AF0DB-6F58-4A1D-9CCA-FACD1D6634C4}"/>
              </a:ext>
            </a:extLst>
          </p:cNvPr>
          <p:cNvSpPr txBox="1"/>
          <p:nvPr/>
        </p:nvSpPr>
        <p:spPr>
          <a:xfrm rot="16200000">
            <a:off x="3498230" y="3483397"/>
            <a:ext cx="313621" cy="19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TZ</a:t>
            </a:r>
            <a:endParaRPr lang="en-SG" sz="600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F388D630-83F9-40FC-B5BB-F2DC9999714D}"/>
              </a:ext>
            </a:extLst>
          </p:cNvPr>
          <p:cNvSpPr txBox="1"/>
          <p:nvPr/>
        </p:nvSpPr>
        <p:spPr>
          <a:xfrm>
            <a:off x="2905453" y="3394889"/>
            <a:ext cx="646063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HW OCP</a:t>
            </a:r>
            <a:endParaRPr lang="en-SG" sz="6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A7346B36-D792-4DF9-9273-AB0B742F8033}"/>
              </a:ext>
            </a:extLst>
          </p:cNvPr>
          <p:cNvSpPr txBox="1"/>
          <p:nvPr/>
        </p:nvSpPr>
        <p:spPr>
          <a:xfrm>
            <a:off x="5313489" y="4131647"/>
            <a:ext cx="63866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ORPS PWM</a:t>
            </a:r>
            <a:endParaRPr lang="en-SG" sz="600" dirty="0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6F2D051-AC38-487C-BA72-AF5BE315A347}"/>
              </a:ext>
            </a:extLst>
          </p:cNvPr>
          <p:cNvSpPr txBox="1"/>
          <p:nvPr/>
        </p:nvSpPr>
        <p:spPr>
          <a:xfrm>
            <a:off x="5327886" y="3829211"/>
            <a:ext cx="75628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HW VBC OVP</a:t>
            </a:r>
            <a:endParaRPr lang="en-SG" sz="600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B010D401-8E2A-4E6A-AD7F-D86DAAC2CF0A}"/>
              </a:ext>
            </a:extLst>
          </p:cNvPr>
          <p:cNvSpPr txBox="1"/>
          <p:nvPr/>
        </p:nvSpPr>
        <p:spPr>
          <a:xfrm rot="5400000" flipH="1">
            <a:off x="5075527" y="3868475"/>
            <a:ext cx="313621" cy="19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TZ</a:t>
            </a:r>
            <a:endParaRPr lang="en-SG" sz="600" dirty="0"/>
          </a:p>
        </p:txBody>
      </p:sp>
    </p:spTree>
    <p:extLst>
      <p:ext uri="{BB962C8B-B14F-4D97-AF65-F5344CB8AC3E}">
        <p14:creationId xmlns:p14="http://schemas.microsoft.com/office/powerpoint/2010/main" val="19166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CAD132-9DDE-482C-A9F0-01978CE3B67D}"/>
              </a:ext>
            </a:extLst>
          </p:cNvPr>
          <p:cNvSpPr txBox="1">
            <a:spLocks/>
          </p:cNvSpPr>
          <p:nvPr/>
        </p:nvSpPr>
        <p:spPr>
          <a:xfrm>
            <a:off x="899592" y="115887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Primary MCU – Task handler timing plan</a:t>
            </a:r>
            <a:endParaRPr lang="en-SG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6B336-03ED-4C6C-9D9F-23F0FAD8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2" y="2973261"/>
            <a:ext cx="1113284" cy="1501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668119-4493-4494-89EE-BF78DB45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64" y="3344259"/>
            <a:ext cx="1521520" cy="1937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717FF7-5791-403A-9DE1-2194D717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986" y="3726900"/>
            <a:ext cx="1535140" cy="1972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A277A3-A9AB-45E8-AC62-C042C9FB0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056" y="4123106"/>
            <a:ext cx="1535140" cy="195760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8F1F6-091A-43B4-BFB1-8BFE1F4896ED}"/>
              </a:ext>
            </a:extLst>
          </p:cNvPr>
          <p:cNvSpPr/>
          <p:nvPr/>
        </p:nvSpPr>
        <p:spPr bwMode="auto">
          <a:xfrm>
            <a:off x="3713618" y="4663225"/>
            <a:ext cx="247352" cy="222679"/>
          </a:xfrm>
          <a:prstGeom prst="rightArrow">
            <a:avLst/>
          </a:prstGeom>
          <a:solidFill>
            <a:srgbClr val="B4C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DF2B2A-EC2A-4971-B0A1-B131B3319658}"/>
              </a:ext>
            </a:extLst>
          </p:cNvPr>
          <p:cNvSpPr/>
          <p:nvPr/>
        </p:nvSpPr>
        <p:spPr bwMode="auto">
          <a:xfrm>
            <a:off x="5462150" y="5059141"/>
            <a:ext cx="247352" cy="222679"/>
          </a:xfrm>
          <a:prstGeom prst="rightArrow">
            <a:avLst/>
          </a:prstGeom>
          <a:solidFill>
            <a:srgbClr val="FFF2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3BFF10-7123-4B43-B671-A352DE60C371}"/>
              </a:ext>
            </a:extLst>
          </p:cNvPr>
          <p:cNvSpPr/>
          <p:nvPr/>
        </p:nvSpPr>
        <p:spPr bwMode="auto">
          <a:xfrm>
            <a:off x="7237270" y="5477116"/>
            <a:ext cx="247352" cy="222679"/>
          </a:xfrm>
          <a:prstGeom prst="rightArrow">
            <a:avLst/>
          </a:prstGeom>
          <a:solidFill>
            <a:srgbClr val="E2EF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2077D4-F2D1-4BE8-818B-85FAC33B9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456" y="2976277"/>
            <a:ext cx="1542162" cy="19291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743AEA-7392-4F0F-8E96-19B31DBBF482}"/>
              </a:ext>
            </a:extLst>
          </p:cNvPr>
          <p:cNvCxnSpPr/>
          <p:nvPr/>
        </p:nvCxnSpPr>
        <p:spPr bwMode="auto">
          <a:xfrm>
            <a:off x="1835696" y="2973261"/>
            <a:ext cx="0" cy="30480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458277-F6D7-4794-9EAC-2B3112CF581F}"/>
              </a:ext>
            </a:extLst>
          </p:cNvPr>
          <p:cNvSpPr txBox="1"/>
          <p:nvPr/>
        </p:nvSpPr>
        <p:spPr>
          <a:xfrm>
            <a:off x="693533" y="26205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ISR</a:t>
            </a:r>
            <a:endParaRPr lang="en-SG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CEBE7-AA2D-4191-8C04-49D624DC83CA}"/>
              </a:ext>
            </a:extLst>
          </p:cNvPr>
          <p:cNvSpPr txBox="1"/>
          <p:nvPr/>
        </p:nvSpPr>
        <p:spPr>
          <a:xfrm>
            <a:off x="4406821" y="2620580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Main() Tasks</a:t>
            </a:r>
            <a:endParaRPr lang="en-SG" b="1" u="sn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46761C-FA19-48E3-B938-9897536FF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4512953"/>
            <a:ext cx="1113284" cy="3005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7FFDA8-2762-4B1B-952A-F24A790BD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657" y="4859385"/>
            <a:ext cx="1140779" cy="2873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EF76C6-737F-40B5-B075-0A37C1BD24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595" y="5188860"/>
            <a:ext cx="1115043" cy="2873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11A31B-AA85-4406-B052-86A381B6B3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727" y="5517749"/>
            <a:ext cx="1140778" cy="2679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8CED9B-948E-4C4B-BCF7-E1BA21C362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471" y="5822341"/>
            <a:ext cx="1153705" cy="287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DC9CD-9E1C-40AC-8702-EBAFD3970A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1459" y="825402"/>
            <a:ext cx="8730734" cy="16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Primary MCU – Peripheral Config. &amp; Logics</a:t>
            </a:r>
            <a:endParaRPr lang="en-SG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8565-B92F-4DF4-9B38-877E13C27E12}"/>
              </a:ext>
            </a:extLst>
          </p:cNvPr>
          <p:cNvSpPr txBox="1"/>
          <p:nvPr/>
        </p:nvSpPr>
        <p:spPr>
          <a:xfrm>
            <a:off x="179388" y="765398"/>
            <a:ext cx="92171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b="1" u="sng" dirty="0"/>
              <a:t>Digital Inputs: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PFC_EN</a:t>
            </a:r>
          </a:p>
          <a:p>
            <a:pPr lvl="2"/>
            <a:r>
              <a:rPr lang="en-US" sz="1600" dirty="0"/>
              <a:t>Purpose – To Control “Turn ON” and “Turn OFF” of PFC PWM.</a:t>
            </a:r>
          </a:p>
          <a:p>
            <a:pPr lvl="2"/>
            <a:r>
              <a:rPr lang="en-US" sz="1600" dirty="0"/>
              <a:t>Logic      – High -&gt; Enable PFC PWM and enter to SS Loop</a:t>
            </a:r>
          </a:p>
          <a:p>
            <a:pPr lvl="2"/>
            <a:r>
              <a:rPr lang="en-US" sz="1600" dirty="0"/>
              <a:t>	   Low  -&gt; Disable PFC PWM. </a:t>
            </a:r>
          </a:p>
          <a:p>
            <a:pPr lvl="2"/>
            <a:r>
              <a:rPr lang="en-US" sz="1600" dirty="0"/>
              <a:t>	   Delay to Enable /Disable PWM after detection - To be defined </a:t>
            </a:r>
            <a:endParaRPr lang="en-US" sz="1600" b="1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Zero Crossing Detectors – ZCDA, ZCDB and ZCDC – </a:t>
            </a:r>
            <a:r>
              <a:rPr lang="en-US" sz="1200" u="sng" dirty="0"/>
              <a:t>Not Used Currently (Future backup)</a:t>
            </a:r>
          </a:p>
          <a:p>
            <a:pPr lvl="2"/>
            <a:r>
              <a:rPr lang="en-US" sz="1600" dirty="0"/>
              <a:t>Purpose – To Detect &amp; generate interrupt during input voltage Zero Crossing.</a:t>
            </a:r>
          </a:p>
          <a:p>
            <a:pPr lvl="2"/>
            <a:r>
              <a:rPr lang="en-US" sz="1600" dirty="0"/>
              <a:t>                  To Compute Frequency, Phase Sequence PLL for SVPWM  Synchronization </a:t>
            </a:r>
          </a:p>
          <a:p>
            <a:pPr lvl="2"/>
            <a:r>
              <a:rPr lang="en-US" sz="1600" dirty="0"/>
              <a:t>Logic      –  Used with Edge Triggered  Enhanced Capture Input to trigger interrupt.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772C-CE70-4698-8F22-90E4B9F38334}"/>
              </a:ext>
            </a:extLst>
          </p:cNvPr>
          <p:cNvSpPr txBox="1"/>
          <p:nvPr/>
        </p:nvSpPr>
        <p:spPr>
          <a:xfrm>
            <a:off x="166460" y="3284984"/>
            <a:ext cx="9217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en-US" b="1" u="sng" dirty="0"/>
              <a:t>Digital 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AC_OFF</a:t>
            </a:r>
          </a:p>
          <a:p>
            <a:pPr lvl="2"/>
            <a:r>
              <a:rPr lang="en-US" sz="1600" dirty="0"/>
              <a:t>Purpose – To notify secondary MCU on the status of Input. Just to display on GUI.</a:t>
            </a:r>
          </a:p>
          <a:p>
            <a:pPr lvl="2"/>
            <a:r>
              <a:rPr lang="en-US" sz="1600" dirty="0"/>
              <a:t>Logic      – High -&gt; AC I/P  is available and within valid range btw all phases</a:t>
            </a:r>
          </a:p>
          <a:p>
            <a:pPr lvl="2"/>
            <a:r>
              <a:rPr lang="en-US" sz="1600" dirty="0"/>
              <a:t>	  Low  -&gt; AC I/P is OFF or phase Unbalance detected or I/P out of range.</a:t>
            </a:r>
          </a:p>
          <a:p>
            <a:pPr lvl="2"/>
            <a:r>
              <a:rPr lang="en-US" sz="1600" dirty="0"/>
              <a:t>	   Delay/Thresholds to detect AC OK/Fail are to be defined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PFC OK</a:t>
            </a:r>
          </a:p>
          <a:p>
            <a:pPr lvl="2"/>
            <a:r>
              <a:rPr lang="en-US" sz="1600" dirty="0"/>
              <a:t>Purpose – To notify secondary MCU on the status of PFC Output to TURN OFF D2D.</a:t>
            </a:r>
          </a:p>
          <a:p>
            <a:pPr lvl="2"/>
            <a:r>
              <a:rPr lang="en-US" sz="1600" dirty="0"/>
              <a:t>Logic      – High -&gt; PFC Output is within valid range.</a:t>
            </a:r>
          </a:p>
          <a:p>
            <a:pPr lvl="2"/>
            <a:r>
              <a:rPr lang="en-US" sz="1600" dirty="0"/>
              <a:t>	  Low  -&gt; PFC Output is out of range or OVP triggered(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/>
              <a:t>).</a:t>
            </a:r>
          </a:p>
          <a:p>
            <a:pPr lvl="2"/>
            <a:r>
              <a:rPr lang="en-US" sz="1600" dirty="0"/>
              <a:t>	  Delay/Thresholds to Detect PFC OK/Fail are to be defined.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4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Primary MCU – Peripheral Config. &amp; Logics</a:t>
            </a:r>
            <a:endParaRPr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772C-CE70-4698-8F22-90E4B9F38334}"/>
              </a:ext>
            </a:extLst>
          </p:cNvPr>
          <p:cNvSpPr txBox="1"/>
          <p:nvPr/>
        </p:nvSpPr>
        <p:spPr>
          <a:xfrm>
            <a:off x="179388" y="613375"/>
            <a:ext cx="92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en-US" b="1" u="sng" dirty="0"/>
              <a:t>Analog Inputs:</a:t>
            </a:r>
          </a:p>
        </p:txBody>
      </p:sp>
      <p:pic>
        <p:nvPicPr>
          <p:cNvPr id="5" name="圖片 3">
            <a:extLst>
              <a:ext uri="{FF2B5EF4-FFF2-40B4-BE49-F238E27FC236}">
                <a16:creationId xmlns:a16="http://schemas.microsoft.com/office/drawing/2014/main" id="{2A3623B4-0DF4-41C5-8B10-CD31B288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982707"/>
            <a:ext cx="6624736" cy="49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Primary MCU – Peripheral Config. &amp; Logics</a:t>
            </a:r>
            <a:endParaRPr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772C-CE70-4698-8F22-90E4B9F38334}"/>
              </a:ext>
            </a:extLst>
          </p:cNvPr>
          <p:cNvSpPr txBox="1"/>
          <p:nvPr/>
        </p:nvSpPr>
        <p:spPr>
          <a:xfrm>
            <a:off x="35372" y="613375"/>
            <a:ext cx="914514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en-US" b="1" u="sng" dirty="0"/>
              <a:t>Analog Inputs: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Analog Inputs – For Control Loop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VCSA, VCSB, VCSC – 2.44V @ 442Vpk Input V with zero Cross @ 1.65V</a:t>
            </a:r>
          </a:p>
          <a:p>
            <a:pPr lvl="1"/>
            <a:r>
              <a:rPr lang="en-US" sz="1400" dirty="0"/>
              <a:t>		                     - With Max Sensing @ 1035Vpk @ 3.3V</a:t>
            </a:r>
          </a:p>
          <a:p>
            <a:pPr lvl="1"/>
            <a:r>
              <a:rPr lang="en-US" sz="1400" dirty="0"/>
              <a:t>	ICSA, ICSB, ICSC – 2.692V @ 72.5Apk Input I with zero Cross @ 1.65V</a:t>
            </a:r>
          </a:p>
          <a:p>
            <a:pPr lvl="1"/>
            <a:r>
              <a:rPr lang="en-US" sz="1400" dirty="0"/>
              <a:t>		                     - With Max Sensing @ 100Apk @ 3.087V</a:t>
            </a:r>
          </a:p>
          <a:p>
            <a:pPr lvl="1"/>
            <a:r>
              <a:rPr lang="en-US" sz="1400" dirty="0"/>
              <a:t>	PFC_VOUT – 2.889V @ 800V, 3.070V @ 850V</a:t>
            </a:r>
          </a:p>
          <a:p>
            <a:pPr lvl="1"/>
            <a:r>
              <a:rPr lang="en-US" sz="1400" dirty="0"/>
              <a:t>	PFC_VMID – 2.573V @ 400V, 2.894V @ 450V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Analog Inputs – For V,I  RMS Calculation</a:t>
            </a:r>
          </a:p>
          <a:p>
            <a:pPr lvl="1"/>
            <a:r>
              <a:rPr lang="en-US" sz="1600" dirty="0"/>
              <a:t>	Same signals (as in control Loop) are used for VI calculation also.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Analog Input – VBIAS</a:t>
            </a:r>
          </a:p>
          <a:p>
            <a:pPr lvl="1"/>
            <a:r>
              <a:rPr lang="en-US" sz="1600" dirty="0"/>
              <a:t>	</a:t>
            </a:r>
            <a:r>
              <a:rPr lang="en-US" sz="1400" dirty="0"/>
              <a:t>Purpose – Detection of Voltage source for SB1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(for ref Calibration / Tuning of ADC)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Analog Input – 11 NTC Thermistor – Temperature sensing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Thermistor used – TSM2A103F34D1RZ , B25/85 Beta Value - 3435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 3 Channels are connected directly to MCU</a:t>
            </a:r>
          </a:p>
          <a:p>
            <a:pPr lvl="1"/>
            <a:r>
              <a:rPr lang="en-US" sz="1400" dirty="0"/>
              <a:t>	and 8 Channels are connected through 8 by 1 Analog Mux. 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Analog Input – For Output OVP Protection - SW</a:t>
            </a:r>
          </a:p>
          <a:p>
            <a:pPr lvl="1"/>
            <a:r>
              <a:rPr lang="en-US" sz="1600" dirty="0"/>
              <a:t>	 PFC_OVP, PFC_MID_OVP – 10-20mS to Shutdown. Recovery response  to be defined.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Primary MCU – Peripheral Config. &amp; Logics</a:t>
            </a:r>
            <a:endParaRPr lang="en-SG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DA2DB-3609-4618-A6BE-D3028074F5F5}"/>
              </a:ext>
            </a:extLst>
          </p:cNvPr>
          <p:cNvSpPr txBox="1"/>
          <p:nvPr/>
        </p:nvSpPr>
        <p:spPr>
          <a:xfrm>
            <a:off x="107504" y="692696"/>
            <a:ext cx="921714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b="1" u="sng" dirty="0"/>
              <a:t>Communications: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UART: 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Baud rate – </a:t>
            </a:r>
            <a:r>
              <a:rPr lang="en-SG" dirty="0"/>
              <a:t>115200 bps</a:t>
            </a:r>
            <a:endParaRPr lang="en-US" sz="1400" dirty="0"/>
          </a:p>
          <a:p>
            <a:pPr lvl="1"/>
            <a:r>
              <a:rPr lang="en-US" sz="1400" dirty="0"/>
              <a:t>	Data’s to Share to Secondary MCU :</a:t>
            </a:r>
          </a:p>
          <a:p>
            <a:pPr lvl="1"/>
            <a:r>
              <a:rPr lang="en-US" sz="1400" dirty="0"/>
              <a:t>		Phase Voltages – VA, VB, VC</a:t>
            </a:r>
          </a:p>
          <a:p>
            <a:pPr lvl="1"/>
            <a:r>
              <a:rPr lang="en-US" sz="1400" dirty="0"/>
              <a:t>		Phase Current – IA, IB, IC</a:t>
            </a:r>
          </a:p>
          <a:p>
            <a:pPr lvl="1"/>
            <a:r>
              <a:rPr lang="en-US" sz="1400" dirty="0"/>
              <a:t>		Real Phase Power – PA, PB, PC</a:t>
            </a:r>
          </a:p>
          <a:p>
            <a:pPr lvl="1"/>
            <a:r>
              <a:rPr lang="en-US" sz="1400" dirty="0"/>
              <a:t>		Bulk Voltage – VPFC, VMID</a:t>
            </a:r>
          </a:p>
          <a:p>
            <a:pPr lvl="1"/>
            <a:r>
              <a:rPr lang="en-US" sz="1400" dirty="0"/>
              <a:t>		Line Frequency – ?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		</a:t>
            </a:r>
            <a:r>
              <a:rPr lang="en-US" sz="1400" dirty="0"/>
              <a:t>Debug Data’s – to be defined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/>
              <a:t>Data’s to Receive:</a:t>
            </a:r>
          </a:p>
          <a:p>
            <a:pPr lvl="1"/>
            <a:r>
              <a:rPr lang="en-US" sz="1400" dirty="0"/>
              <a:t>		Calibration Data’s </a:t>
            </a:r>
          </a:p>
          <a:p>
            <a:pPr lvl="1"/>
            <a:r>
              <a:rPr lang="en-US" sz="1400" dirty="0"/>
              <a:t>		Commands for Configuration/Setup.</a:t>
            </a:r>
          </a:p>
          <a:p>
            <a:pPr lvl="1"/>
            <a:r>
              <a:rPr lang="en-US" sz="1400" dirty="0"/>
              <a:t>		Debug Commands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	Either data packets can be auto transmitted periodically or Transmitted based on the request from 	secondary/host.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u="sng" dirty="0"/>
              <a:t>I2C Master: (For Calibration Data Read/Write Access to I2C EEPROM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	Clock Frequency – </a:t>
            </a:r>
            <a:r>
              <a:rPr lang="en-SG" dirty="0">
                <a:solidFill>
                  <a:srgbClr val="000000"/>
                </a:solidFill>
              </a:rPr>
              <a:t>100 </a:t>
            </a:r>
            <a:r>
              <a:rPr lang="en-SG" dirty="0" err="1">
                <a:solidFill>
                  <a:srgbClr val="000000"/>
                </a:solidFill>
              </a:rPr>
              <a:t>khz</a:t>
            </a:r>
            <a:endParaRPr lang="en-SG" dirty="0">
              <a:solidFill>
                <a:srgbClr val="000000"/>
              </a:solidFill>
            </a:endParaRPr>
          </a:p>
          <a:p>
            <a:pPr lvl="1"/>
            <a:r>
              <a:rPr lang="en-SG" sz="1400" dirty="0">
                <a:solidFill>
                  <a:srgbClr val="000000"/>
                </a:solidFill>
              </a:rPr>
              <a:t>	I2C Slave Address – 0xA0 (1</a:t>
            </a:r>
            <a:r>
              <a:rPr lang="en-SG" sz="1400" baseline="30000" dirty="0">
                <a:solidFill>
                  <a:srgbClr val="000000"/>
                </a:solidFill>
              </a:rPr>
              <a:t>st</a:t>
            </a:r>
            <a:r>
              <a:rPr lang="en-SG" sz="1400" dirty="0">
                <a:solidFill>
                  <a:srgbClr val="000000"/>
                </a:solidFill>
              </a:rPr>
              <a:t> 256x8bit), 0xA2 (2</a:t>
            </a:r>
            <a:r>
              <a:rPr lang="en-SG" sz="1400" baseline="30000" dirty="0">
                <a:solidFill>
                  <a:srgbClr val="000000"/>
                </a:solidFill>
              </a:rPr>
              <a:t>nd</a:t>
            </a:r>
            <a:r>
              <a:rPr lang="en-SG" sz="1400" dirty="0">
                <a:solidFill>
                  <a:srgbClr val="000000"/>
                </a:solidFill>
              </a:rPr>
              <a:t> 256x8bit), 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	Data’s to Save to EEPROM: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		Input Voltage, Current &amp; Power Calibration Data’s (</a:t>
            </a:r>
            <a:r>
              <a:rPr lang="en-US" sz="1400" b="1" dirty="0">
                <a:solidFill>
                  <a:schemeClr val="tx2"/>
                </a:solidFill>
              </a:rPr>
              <a:t>TBD</a:t>
            </a:r>
            <a:r>
              <a:rPr lang="en-US" sz="1400" dirty="0">
                <a:solidFill>
                  <a:srgbClr val="000000"/>
                </a:solidFill>
              </a:rPr>
              <a:t>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728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88A8D-686D-451A-90D9-37FBF9E86AD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F9EDA-D4AE-45E0-95FB-A00FC5BCFB08}"/>
              </a:ext>
            </a:extLst>
          </p:cNvPr>
          <p:cNvSpPr txBox="1">
            <a:spLocks/>
          </p:cNvSpPr>
          <p:nvPr/>
        </p:nvSpPr>
        <p:spPr>
          <a:xfrm>
            <a:off x="971600" y="109319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Primary MCU – Peripheral Config. &amp; Logics</a:t>
            </a:r>
            <a:endParaRPr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772C-CE70-4698-8F22-90E4B9F38334}"/>
              </a:ext>
            </a:extLst>
          </p:cNvPr>
          <p:cNvSpPr txBox="1"/>
          <p:nvPr/>
        </p:nvSpPr>
        <p:spPr>
          <a:xfrm>
            <a:off x="179388" y="692696"/>
            <a:ext cx="92171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b="1" u="sng" dirty="0"/>
              <a:t>PWM Trip Zone(TZ) Inputs – For Protection: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PFC_TZ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HW OCP @ 160Apk I/P Current. – Cycle by Cycle Current limit (Trip PWM)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VBC_OVP</a:t>
            </a:r>
          </a:p>
          <a:p>
            <a:pPr lvl="1"/>
            <a:r>
              <a:rPr lang="en-US" sz="1400" dirty="0"/>
              <a:t>	HW OVP for Bulk @ 890V PFC_OUT – Shutdown PFC</a:t>
            </a:r>
            <a:r>
              <a:rPr lang="en-US" sz="1400" dirty="0">
                <a:solidFill>
                  <a:srgbClr val="FF0000"/>
                </a:solidFill>
              </a:rPr>
              <a:t>. and recovery to be defined.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DA2DB-3609-4618-A6BE-D3028074F5F5}"/>
              </a:ext>
            </a:extLst>
          </p:cNvPr>
          <p:cNvSpPr txBox="1"/>
          <p:nvPr/>
        </p:nvSpPr>
        <p:spPr>
          <a:xfrm>
            <a:off x="179388" y="2133431"/>
            <a:ext cx="92171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6"/>
            </a:pPr>
            <a:r>
              <a:rPr lang="en-US" b="1" u="sng" dirty="0"/>
              <a:t>PWM Outputs: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/>
              <a:t>Relay PWM: (H)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Config – Independent PWM Mode</a:t>
            </a:r>
          </a:p>
          <a:p>
            <a:pPr lvl="1"/>
            <a:r>
              <a:rPr lang="en-US" sz="1400" dirty="0"/>
              <a:t>	Frequency – 30KHz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	ON/OFF Logic – </a:t>
            </a:r>
            <a:r>
              <a:rPr lang="en-US" sz="1400" dirty="0">
                <a:solidFill>
                  <a:schemeClr val="tx2"/>
                </a:solidFill>
              </a:rPr>
              <a:t>Turn ON/OFF input threshold/delays to be defined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u="sng" dirty="0"/>
              <a:t>BS_PWM (Open Loop): (H &amp; L)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Config – Complementary PWM Mode</a:t>
            </a:r>
          </a:p>
          <a:p>
            <a:pPr lvl="1"/>
            <a:r>
              <a:rPr lang="en-US" sz="1400" dirty="0"/>
              <a:t>	Frequency – 100KHz</a:t>
            </a:r>
          </a:p>
          <a:p>
            <a:pPr lvl="1"/>
            <a:r>
              <a:rPr lang="en-US" sz="1400" dirty="0"/>
              <a:t>	Duty % - 50% Duty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	ON/OFF Logic –  ON after MCU startup (with some delay)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u="sng" dirty="0"/>
              <a:t>ORPS_PWM (Open Loop): (H &amp; L)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Config – Complementary PWM Mode</a:t>
            </a:r>
          </a:p>
          <a:p>
            <a:pPr lvl="1"/>
            <a:r>
              <a:rPr lang="en-US" sz="1400" dirty="0"/>
              <a:t>	Frequency – 100KHz</a:t>
            </a:r>
          </a:p>
          <a:p>
            <a:pPr lvl="1"/>
            <a:r>
              <a:rPr lang="en-US" sz="1400" dirty="0"/>
              <a:t>	Duty % - 50% Duty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	ON/OFF Logic –  ON after MCU startup (with some delay).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09198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3546</Words>
  <Application>Microsoft Office PowerPoint</Application>
  <PresentationFormat>On-screen Show (4:3)</PresentationFormat>
  <Paragraphs>637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預設簡報設計</vt:lpstr>
      <vt:lpstr>30KW DC Charger FW Implementation   CES SG Understanding  &amp; Queries for Clarification/Support 16th Oct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LiteON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Liao</dc:creator>
  <cp:lastModifiedBy>Vinoth Kumar</cp:lastModifiedBy>
  <cp:revision>362</cp:revision>
  <dcterms:created xsi:type="dcterms:W3CDTF">2016-03-04T01:53:02Z</dcterms:created>
  <dcterms:modified xsi:type="dcterms:W3CDTF">2020-01-02T05:19:28Z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6ecec98-ba98-4f21-87b5-a1359ae28379_Enabled">
    <vt:lpwstr>True</vt:lpwstr>
  </property>
  <property fmtid="{D5CDD505-2E9C-101B-9397-08002B2CF9AE}" pid="3" name="MSIP_Label_26ecec98-ba98-4f21-87b5-a1359ae28379_SiteId">
    <vt:lpwstr>5a7a259b-6730-404b-bc25-5c6c773229ca</vt:lpwstr>
  </property>
  <property fmtid="{D5CDD505-2E9C-101B-9397-08002B2CF9AE}" pid="4" name="MSIP_Label_26ecec98-ba98-4f21-87b5-a1359ae28379_Owner">
    <vt:lpwstr>vinoth.kumar@liteon.com</vt:lpwstr>
  </property>
  <property fmtid="{D5CDD505-2E9C-101B-9397-08002B2CF9AE}" pid="5" name="MSIP_Label_26ecec98-ba98-4f21-87b5-a1359ae28379_SetDate">
    <vt:lpwstr>2019-10-02T01:33:39.4426714Z</vt:lpwstr>
  </property>
  <property fmtid="{D5CDD505-2E9C-101B-9397-08002B2CF9AE}" pid="6" name="MSIP_Label_26ecec98-ba98-4f21-87b5-a1359ae28379_Name">
    <vt:lpwstr>Confidential</vt:lpwstr>
  </property>
  <property fmtid="{D5CDD505-2E9C-101B-9397-08002B2CF9AE}" pid="7" name="MSIP_Label_26ecec98-ba98-4f21-87b5-a1359ae28379_Application">
    <vt:lpwstr>Microsoft Azure Information Protection</vt:lpwstr>
  </property>
  <property fmtid="{D5CDD505-2E9C-101B-9397-08002B2CF9AE}" pid="8" name="MSIP_Label_26ecec98-ba98-4f21-87b5-a1359ae28379_ActionId">
    <vt:lpwstr>6d9a1607-de83-49b6-a009-0157ba2134ae</vt:lpwstr>
  </property>
  <property fmtid="{D5CDD505-2E9C-101B-9397-08002B2CF9AE}" pid="9" name="MSIP_Label_26ecec98-ba98-4f21-87b5-a1359ae28379_Extended_MSFT_Method">
    <vt:lpwstr>Manual</vt:lpwstr>
  </property>
  <property fmtid="{D5CDD505-2E9C-101B-9397-08002B2CF9AE}" pid="10" name="MSIP_Label_b7a2de48-503d-41f8-a58c-43e63ab23e51_Enabled">
    <vt:lpwstr>True</vt:lpwstr>
  </property>
  <property fmtid="{D5CDD505-2E9C-101B-9397-08002B2CF9AE}" pid="11" name="MSIP_Label_b7a2de48-503d-41f8-a58c-43e63ab23e51_SiteId">
    <vt:lpwstr>5a7a259b-6730-404b-bc25-5c6c773229ca</vt:lpwstr>
  </property>
  <property fmtid="{D5CDD505-2E9C-101B-9397-08002B2CF9AE}" pid="12" name="MSIP_Label_b7a2de48-503d-41f8-a58c-43e63ab23e51_Owner">
    <vt:lpwstr>vinoth.kumar@liteon.com</vt:lpwstr>
  </property>
  <property fmtid="{D5CDD505-2E9C-101B-9397-08002B2CF9AE}" pid="13" name="MSIP_Label_b7a2de48-503d-41f8-a58c-43e63ab23e51_SetDate">
    <vt:lpwstr>2019-10-02T01:33:39.4426714Z</vt:lpwstr>
  </property>
  <property fmtid="{D5CDD505-2E9C-101B-9397-08002B2CF9AE}" pid="14" name="MSIP_Label_b7a2de48-503d-41f8-a58c-43e63ab23e51_Name">
    <vt:lpwstr>Mark with LITE-ON and Classification Level (No Protection)</vt:lpwstr>
  </property>
  <property fmtid="{D5CDD505-2E9C-101B-9397-08002B2CF9AE}" pid="15" name="MSIP_Label_b7a2de48-503d-41f8-a58c-43e63ab23e51_Application">
    <vt:lpwstr>Microsoft Azure Information Protection</vt:lpwstr>
  </property>
  <property fmtid="{D5CDD505-2E9C-101B-9397-08002B2CF9AE}" pid="16" name="MSIP_Label_b7a2de48-503d-41f8-a58c-43e63ab23e51_ActionId">
    <vt:lpwstr>6d9a1607-de83-49b6-a009-0157ba2134ae</vt:lpwstr>
  </property>
  <property fmtid="{D5CDD505-2E9C-101B-9397-08002B2CF9AE}" pid="17" name="MSIP_Label_b7a2de48-503d-41f8-a58c-43e63ab23e51_Parent">
    <vt:lpwstr>26ecec98-ba98-4f21-87b5-a1359ae28379</vt:lpwstr>
  </property>
  <property fmtid="{D5CDD505-2E9C-101B-9397-08002B2CF9AE}" pid="18" name="MSIP_Label_b7a2de48-503d-41f8-a58c-43e63ab23e51_Extended_MSFT_Method">
    <vt:lpwstr>Manual</vt:lpwstr>
  </property>
  <property fmtid="{D5CDD505-2E9C-101B-9397-08002B2CF9AE}" pid="19" name="Sensitivity">
    <vt:lpwstr>Confidential Mark with LITE-ON and Classification Level (No Protection)</vt:lpwstr>
  </property>
</Properties>
</file>