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3" r:id="rId5"/>
    <p:sldId id="305" r:id="rId6"/>
    <p:sldId id="311" r:id="rId7"/>
    <p:sldId id="312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7" r:id="rId17"/>
    <p:sldId id="326" r:id="rId18"/>
    <p:sldId id="328" r:id="rId19"/>
    <p:sldId id="335" r:id="rId20"/>
    <p:sldId id="336" r:id="rId21"/>
    <p:sldId id="337" r:id="rId22"/>
    <p:sldId id="338" r:id="rId23"/>
    <p:sldId id="339" r:id="rId24"/>
    <p:sldId id="340" r:id="rId25"/>
    <p:sldId id="348" r:id="rId26"/>
    <p:sldId id="349" r:id="rId27"/>
    <p:sldId id="334" r:id="rId28"/>
    <p:sldId id="342" r:id="rId29"/>
    <p:sldId id="343" r:id="rId30"/>
    <p:sldId id="345" r:id="rId31"/>
    <p:sldId id="346" r:id="rId32"/>
    <p:sldId id="344" r:id="rId33"/>
    <p:sldId id="347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te Diagram and Timing" id="{7FC41E9F-DAC3-4E5A-836F-7ED3B1806C49}">
          <p14:sldIdLst>
            <p14:sldId id="313"/>
            <p14:sldId id="305"/>
            <p14:sldId id="311"/>
            <p14:sldId id="312"/>
            <p14:sldId id="318"/>
            <p14:sldId id="319"/>
            <p14:sldId id="320"/>
            <p14:sldId id="321"/>
          </p14:sldIdLst>
        </p14:section>
        <p14:section name="on-off test" id="{DCF79139-9AA1-4950-BE65-2ECF880FB141}">
          <p14:sldIdLst>
            <p14:sldId id="322"/>
            <p14:sldId id="323"/>
            <p14:sldId id="324"/>
            <p14:sldId id="325"/>
            <p14:sldId id="327"/>
            <p14:sldId id="326"/>
            <p14:sldId id="328"/>
          </p14:sldIdLst>
        </p14:section>
        <p14:section name="HV MCU protection test" id="{E81659F1-D157-4981-8C30-445158030981}">
          <p14:sldIdLst>
            <p14:sldId id="335"/>
            <p14:sldId id="336"/>
            <p14:sldId id="337"/>
            <p14:sldId id="338"/>
            <p14:sldId id="339"/>
          </p14:sldIdLst>
        </p14:section>
        <p14:section name="LV MCU protection test" id="{5B406E88-A645-4B22-A293-641AC7FFB9AA}">
          <p14:sldIdLst>
            <p14:sldId id="340"/>
            <p14:sldId id="348"/>
            <p14:sldId id="349"/>
            <p14:sldId id="334"/>
            <p14:sldId id="342"/>
            <p14:sldId id="343"/>
          </p14:sldIdLst>
        </p14:section>
        <p14:section name="EVSE test" id="{BDB69856-A05F-49B3-860A-189B1F091B15}">
          <p14:sldIdLst>
            <p14:sldId id="345"/>
            <p14:sldId id="346"/>
            <p14:sldId id="344"/>
          </p14:sldIdLst>
        </p14:section>
        <p14:section name="AC MCU protection test" id="{B65C22CA-D4EA-45F3-81CD-5FE56F8E2ADA}">
          <p14:sldIdLst>
            <p14:sldId id="347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aku Lee" initials="SL" lastIdx="1" clrIdx="0">
    <p:extLst>
      <p:ext uri="{19B8F6BF-5375-455C-9EA6-DF929625EA0E}">
        <p15:presenceInfo xmlns:p15="http://schemas.microsoft.com/office/powerpoint/2012/main" userId="S::Snaku.Lee@liteon.com::43a78ebd-cc7c-4ee9-a800-48e906283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6DE53-5FFF-4AC7-9CE2-6E3F830E494B}" vWet="4" dt="2022-04-19T05:26:00.319"/>
    <p1510:client id="{CCE30FD2-45C8-4FCE-977D-4A19B71288CE}" v="1" dt="2022-04-19T05:26:3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Falcao" userId="S::pravin.falcao@liteon.com::285f31ae-e6e0-4838-82fa-dd333f7b38dc" providerId="AD" clId="Web-{CCE30FD2-45C8-4FCE-977D-4A19B71288CE}"/>
    <pc:docChg chg="delSld modSection">
      <pc:chgData name="Pravin Falcao" userId="S::pravin.falcao@liteon.com::285f31ae-e6e0-4838-82fa-dd333f7b38dc" providerId="AD" clId="Web-{CCE30FD2-45C8-4FCE-977D-4A19B71288CE}" dt="2022-04-19T05:26:34.387" v="0"/>
      <pc:docMkLst>
        <pc:docMk/>
      </pc:docMkLst>
      <pc:sldChg chg="del">
        <pc:chgData name="Pravin Falcao" userId="S::pravin.falcao@liteon.com::285f31ae-e6e0-4838-82fa-dd333f7b38dc" providerId="AD" clId="Web-{CCE30FD2-45C8-4FCE-977D-4A19B71288CE}" dt="2022-04-19T05:26:34.387" v="0"/>
        <pc:sldMkLst>
          <pc:docMk/>
          <pc:sldMk cId="743264047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81FB-1F9D-4606-9AC9-6D1776F6E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4D5AD8-7035-4C7B-8BEB-D466B8BA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85D3B1-475C-4AC3-BCF5-53C93DE4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798CE6-C4C6-4C48-BE20-8D06C887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0DC61-73BF-4D83-8614-E7F3BE5B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0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1E5C5-E0D3-467D-A4C2-1D07D9F5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DAB015-177C-4DB2-8527-18D811E00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7C6DC-105F-4DD8-AD37-3977D6E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B9330-3292-490B-B153-DCC90E21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04B55-0000-4FDA-A180-A92670CD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1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5F9110-0A68-4AF1-AF0D-04D27DDE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F6522E-16E3-4124-AD3D-8E82F29F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808EE-006E-4CF6-8938-2AFE2B96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505EA-B8DC-4C49-87A5-83A5A031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638A76-E997-4581-9D78-3DF18C19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1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FE0E9-C964-4E93-A01E-9F7C434A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1DA5D-95C0-4D81-A31F-5E12CE77C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736FF5-7565-42C0-8E96-31D542D3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6E8B1A-82E4-483B-9C02-96544A71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635CA0-CA48-40EB-82FF-085F20D1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6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D1D22-987E-4E81-B271-5D54F23C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2ADCB5-3CE4-48AE-AFD0-2A444BE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615706-BFB4-4E20-84C3-3291B740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D14A50-503D-4017-8FFE-A17CDF91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E89F3E-4094-49F5-9220-4290AA6A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87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A185F-B7D0-4C0D-93DE-5AC2C353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8C0B3-0CC2-4CF7-A076-04A5BF4F8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168B16-CB38-4E9B-93A3-A5FA2C7E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98747D-0640-433E-8129-6DBC9CA6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92B4A-1CE4-4A18-9C14-946C980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00C8E6-22D4-4540-A73A-C753E6FF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27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EC3ED-F3F6-46F1-95EB-0B2686FA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1C294B-8D89-4DC5-B116-A86741CE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8E716F-C311-40DA-9B55-DA213FA3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1B442D-2607-40BD-85DB-892AC93F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8370BD-F85E-4524-A6A9-CBFCFF30C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B21B69-BBB6-42F2-B088-9E798B96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392A81-4E8C-49ED-8BE9-84F81C22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CF9858-13CD-4C1C-ADE5-7A686B57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8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061F3-DA81-4722-848F-6D4CCB9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7A8EA8-B433-4CF0-A7B8-7B3E9C88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A53F8C-6817-4207-93D0-5800054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80D361-68A6-483A-AD56-8EC9ED05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27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D5794F-7494-4984-9F52-42AD82AF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27DE84-F446-4B0E-8F52-92EFD8BA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86BC1-7622-4758-A3D3-D47A349E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81FC1-F6EA-45C1-82D2-220D867A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059CD-5D26-4CB5-AEBA-9CEFFCFB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A808B0-E7FA-4442-8071-92E2BD6F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F1F35A-C040-426E-AB46-20ACC32A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ECC12B-AD5B-4234-9D0B-2FECB0D5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EA8FE9-42D4-4E07-BF71-81817746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91E67-AF47-4B2C-B616-1550F0EE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A109CE-60B7-4F3A-B8FA-AD55B39CA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E65E77-92C8-45CC-BDE1-2DBE6804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20384-2796-4136-A854-DAEC15C0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BAA5CD-6ED0-4CD6-939D-D1E8C795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11CFF8-0974-4BBD-82D8-520015A3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93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551421-F19A-416B-8A94-2AF962F4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6553B6-F0B9-45D1-B951-4C642602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560005-42B8-4B5F-ADC8-E0BEDAE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50D2-2355-456D-9FD4-0A6213413CDE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A1E8E-BD07-43F6-92D1-C581F67C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54318-57CC-47EC-A44A-D5A8D98BC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F614-B492-4F7F-993E-BE46254A3C2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MSIPCMContentMarking" descr="{&quot;HashCode&quot;:-296458587,&quot;Placement&quot;:&quot;Footer&quot;}">
            <a:extLst>
              <a:ext uri="{FF2B5EF4-FFF2-40B4-BE49-F238E27FC236}">
                <a16:creationId xmlns:a16="http://schemas.microsoft.com/office/drawing/2014/main" id="{B7269E3F-A541-41F4-B9C1-379C9AC641CF}"/>
              </a:ext>
            </a:extLst>
          </p:cNvPr>
          <p:cNvSpPr txBox="1"/>
          <p:nvPr userDrawn="1"/>
        </p:nvSpPr>
        <p:spPr>
          <a:xfrm>
            <a:off x="0" y="6527294"/>
            <a:ext cx="2078060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Internal Use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內部使用</a:t>
            </a:r>
          </a:p>
        </p:txBody>
      </p:sp>
    </p:spTree>
    <p:extLst>
      <p:ext uri="{BB962C8B-B14F-4D97-AF65-F5344CB8AC3E}">
        <p14:creationId xmlns:p14="http://schemas.microsoft.com/office/powerpoint/2010/main" val="39785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 1">
            <a:extLst>
              <a:ext uri="{FF2B5EF4-FFF2-40B4-BE49-F238E27FC236}">
                <a16:creationId xmlns:a16="http://schemas.microsoft.com/office/drawing/2014/main" id="{CCEC5F19-09FC-4CC4-84AA-5E098EF8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527"/>
            <a:ext cx="4614671" cy="161451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/>
              <a:t>6.6 KW</a:t>
            </a:r>
            <a:r>
              <a:rPr lang="zh-TW" altLang="en-US"/>
              <a:t> </a:t>
            </a:r>
            <a:r>
              <a:rPr lang="en-US" altLang="zh-TW"/>
              <a:t>OBC system</a:t>
            </a:r>
            <a:br>
              <a:rPr lang="en-US" altLang="zh-TW"/>
            </a:br>
            <a:r>
              <a:rPr lang="en-US" altLang="zh-TW"/>
              <a:t>state diagram</a:t>
            </a:r>
            <a:endParaRPr lang="zh-TW" altLang="en-US"/>
          </a:p>
        </p:txBody>
      </p:sp>
      <p:sp>
        <p:nvSpPr>
          <p:cNvPr id="172" name="語音泡泡: 矩形 171">
            <a:extLst>
              <a:ext uri="{FF2B5EF4-FFF2-40B4-BE49-F238E27FC236}">
                <a16:creationId xmlns:a16="http://schemas.microsoft.com/office/drawing/2014/main" id="{9793AEF9-F9B6-4596-B6EF-6360C78D5E0B}"/>
              </a:ext>
            </a:extLst>
          </p:cNvPr>
          <p:cNvSpPr/>
          <p:nvPr/>
        </p:nvSpPr>
        <p:spPr>
          <a:xfrm>
            <a:off x="10076511" y="147270"/>
            <a:ext cx="1136082" cy="612648"/>
          </a:xfrm>
          <a:prstGeom prst="wedgeRectCallout">
            <a:avLst>
              <a:gd name="adj1" fmla="val -226447"/>
              <a:gd name="adj2" fmla="val -1389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喚醒來源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357AB7-A3CC-4203-8401-8C3DE3F4DAAE}"/>
              </a:ext>
            </a:extLst>
          </p:cNvPr>
          <p:cNvSpPr txBox="1"/>
          <p:nvPr/>
        </p:nvSpPr>
        <p:spPr>
          <a:xfrm>
            <a:off x="107998" y="2267295"/>
            <a:ext cx="3645165" cy="64633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/>
              <a:t>初期韌體不允許三個</a:t>
            </a:r>
            <a:r>
              <a:rPr lang="en-US" altLang="zh-TW"/>
              <a:t>state</a:t>
            </a:r>
            <a:r>
              <a:rPr lang="zh-TW" altLang="en-US"/>
              <a:t>直接跳轉</a:t>
            </a:r>
            <a:endParaRPr lang="en-US" altLang="zh-TW"/>
          </a:p>
          <a:p>
            <a:r>
              <a:rPr lang="zh-TW" altLang="en-US"/>
              <a:t>必須先回 </a:t>
            </a:r>
            <a:r>
              <a:rPr lang="en-US" altLang="zh-TW"/>
              <a:t>standby </a:t>
            </a:r>
            <a:r>
              <a:rPr lang="zh-TW" altLang="en-US"/>
              <a:t>才能換別的模式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0BD58A5-C6E5-4220-A46B-0C21361E8F0B}"/>
              </a:ext>
            </a:extLst>
          </p:cNvPr>
          <p:cNvGrpSpPr/>
          <p:nvPr/>
        </p:nvGrpSpPr>
        <p:grpSpPr>
          <a:xfrm>
            <a:off x="3077739" y="147270"/>
            <a:ext cx="6700854" cy="6339976"/>
            <a:chOff x="3077739" y="147270"/>
            <a:chExt cx="6700854" cy="6339976"/>
          </a:xfrm>
        </p:grpSpPr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46D097EC-7C36-4F38-A4B2-15757908C82D}"/>
                </a:ext>
              </a:extLst>
            </p:cNvPr>
            <p:cNvSpPr txBox="1"/>
            <p:nvPr/>
          </p:nvSpPr>
          <p:spPr>
            <a:xfrm rot="1744706">
              <a:off x="6643465" y="5114331"/>
              <a:ext cx="1537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CAN = Charging</a:t>
              </a:r>
            </a:p>
          </p:txBody>
        </p: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0B72CEA7-79A5-49A4-B1D2-00BE438C7872}"/>
                </a:ext>
              </a:extLst>
            </p:cNvPr>
            <p:cNvSpPr/>
            <p:nvPr/>
          </p:nvSpPr>
          <p:spPr>
            <a:xfrm>
              <a:off x="5586313" y="2159021"/>
              <a:ext cx="1459523" cy="127781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Standby</a:t>
              </a:r>
            </a:p>
            <a:p>
              <a:pPr algn="ctr"/>
              <a:r>
                <a:rPr lang="en-US" altLang="zh-TW" sz="1400"/>
                <a:t>(off)</a:t>
              </a:r>
              <a:endParaRPr lang="zh-TW" altLang="en-US" sz="1400"/>
            </a:p>
          </p:txBody>
        </p: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FFCFCEB8-87AC-4F63-81CD-3A40269A5514}"/>
                </a:ext>
              </a:extLst>
            </p:cNvPr>
            <p:cNvSpPr/>
            <p:nvPr/>
          </p:nvSpPr>
          <p:spPr>
            <a:xfrm>
              <a:off x="7916370" y="5091312"/>
              <a:ext cx="1459523" cy="127781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Charging &amp; DCDC</a:t>
              </a:r>
              <a:endParaRPr lang="zh-TW" altLang="en-US" sz="140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5E3698E6-D178-4B12-8D14-DD8E372069F1}"/>
                </a:ext>
              </a:extLst>
            </p:cNvPr>
            <p:cNvCxnSpPr>
              <a:cxnSpLocks/>
            </p:cNvCxnSpPr>
            <p:nvPr/>
          </p:nvCxnSpPr>
          <p:spPr>
            <a:xfrm>
              <a:off x="6155018" y="1616552"/>
              <a:ext cx="1" cy="54734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F2A0D1D-4A21-4A8D-B6F4-BE0C76223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590" y="1577436"/>
              <a:ext cx="0" cy="57374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1DDF8802-05BC-4763-AEE4-E5D574FCDB8D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3807501" y="2797929"/>
              <a:ext cx="1778812" cy="229338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F3F6B97-5588-42CF-A836-5166E7377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8938" y="3066458"/>
              <a:ext cx="1521023" cy="203797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03FA42EF-769A-4FE6-A89E-5C0A811C4344}"/>
                </a:ext>
              </a:extLst>
            </p:cNvPr>
            <p:cNvCxnSpPr>
              <a:cxnSpLocks/>
              <a:stCxn id="25" idx="6"/>
              <a:endCxn id="27" idx="0"/>
            </p:cNvCxnSpPr>
            <p:nvPr/>
          </p:nvCxnSpPr>
          <p:spPr>
            <a:xfrm>
              <a:off x="7045836" y="2797929"/>
              <a:ext cx="1600296" cy="22933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523181C6-480E-4623-870D-D45995B40A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0291" y="3066460"/>
              <a:ext cx="1400143" cy="19716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225971E5-E37F-412F-A763-98C9764EF9E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4537262" y="5730219"/>
              <a:ext cx="3379108" cy="1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0C382995-3013-4ED2-BF25-774267A3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3341" y="5986188"/>
              <a:ext cx="3443614" cy="9170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BD6E5E74-9DB1-4E2F-A956-990A554DE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8443" y="4957190"/>
              <a:ext cx="1046624" cy="549827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8DA8A6B2-4D90-4050-9E49-62E945068A77}"/>
                </a:ext>
              </a:extLst>
            </p:cNvPr>
            <p:cNvCxnSpPr>
              <a:cxnSpLocks/>
              <a:stCxn id="28" idx="2"/>
              <a:endCxn id="26" idx="7"/>
            </p:cNvCxnSpPr>
            <p:nvPr/>
          </p:nvCxnSpPr>
          <p:spPr>
            <a:xfrm flipH="1">
              <a:off x="4323520" y="4657329"/>
              <a:ext cx="1267976" cy="621114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80A224E0-0E00-4607-B1E1-162BBD6FEF28}"/>
                </a:ext>
              </a:extLst>
            </p:cNvPr>
            <p:cNvCxnSpPr>
              <a:cxnSpLocks/>
              <a:stCxn id="28" idx="6"/>
              <a:endCxn id="27" idx="1"/>
            </p:cNvCxnSpPr>
            <p:nvPr/>
          </p:nvCxnSpPr>
          <p:spPr>
            <a:xfrm>
              <a:off x="7051019" y="4657329"/>
              <a:ext cx="1079093" cy="62111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DC60C6EF-9C9C-4B37-82B5-7037D2B29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1472" y="4901562"/>
              <a:ext cx="955483" cy="525532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2E2CF51B-2948-4873-9122-F6C139606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590" y="3432541"/>
              <a:ext cx="0" cy="58979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E053C366-751E-4659-97FE-2D9A0A8C8B63}"/>
                </a:ext>
              </a:extLst>
            </p:cNvPr>
            <p:cNvCxnSpPr>
              <a:cxnSpLocks/>
            </p:cNvCxnSpPr>
            <p:nvPr/>
          </p:nvCxnSpPr>
          <p:spPr>
            <a:xfrm>
              <a:off x="6155018" y="3432541"/>
              <a:ext cx="2" cy="6109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流程圖: 接點 137">
              <a:extLst>
                <a:ext uri="{FF2B5EF4-FFF2-40B4-BE49-F238E27FC236}">
                  <a16:creationId xmlns:a16="http://schemas.microsoft.com/office/drawing/2014/main" id="{C735F38B-0F94-4919-847F-2309C46B6DF7}"/>
                </a:ext>
              </a:extLst>
            </p:cNvPr>
            <p:cNvSpPr/>
            <p:nvPr/>
          </p:nvSpPr>
          <p:spPr>
            <a:xfrm>
              <a:off x="5552543" y="331300"/>
              <a:ext cx="1459523" cy="127781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IDLE</a:t>
              </a:r>
              <a:endParaRPr lang="zh-TW" altLang="en-US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C4E4934E-74AF-4E43-B416-A46602D216E9}"/>
                </a:ext>
              </a:extLst>
            </p:cNvPr>
            <p:cNvSpPr txBox="1"/>
            <p:nvPr/>
          </p:nvSpPr>
          <p:spPr>
            <a:xfrm>
              <a:off x="5080588" y="1641144"/>
              <a:ext cx="1105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/>
                <a:t>IGN = high or </a:t>
              </a:r>
              <a:br>
                <a:rPr lang="en-US" altLang="zh-TW" sz="1200"/>
              </a:br>
              <a:r>
                <a:rPr lang="en-US" altLang="zh-TW" sz="1200"/>
                <a:t>CAN = Standby</a:t>
              </a:r>
              <a:endParaRPr lang="zh-TW" altLang="en-US" sz="1200"/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79902199-6D6A-438A-AD3C-4E117D1B3DD9}"/>
                </a:ext>
              </a:extLst>
            </p:cNvPr>
            <p:cNvSpPr txBox="1"/>
            <p:nvPr/>
          </p:nvSpPr>
          <p:spPr>
            <a:xfrm>
              <a:off x="6409589" y="1669075"/>
              <a:ext cx="1459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IGN = low and </a:t>
              </a:r>
            </a:p>
            <a:p>
              <a:r>
                <a:rPr lang="en-US" altLang="zh-TW" sz="1200"/>
                <a:t>CAN = IDLE</a:t>
              </a:r>
              <a:endParaRPr lang="zh-TW" altLang="en-US" sz="120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56138AB3-2727-4943-AA0B-E27C55007B74}"/>
                </a:ext>
              </a:extLst>
            </p:cNvPr>
            <p:cNvSpPr txBox="1"/>
            <p:nvPr/>
          </p:nvSpPr>
          <p:spPr>
            <a:xfrm rot="18512948">
              <a:off x="3848525" y="3507159"/>
              <a:ext cx="1294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IGN = high and </a:t>
              </a:r>
            </a:p>
            <a:p>
              <a:r>
                <a:rPr lang="en-US" altLang="zh-TW" sz="1200"/>
                <a:t>CAN = DCDC </a:t>
              </a:r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8430C116-A83C-4EB5-990B-44418B75F658}"/>
                </a:ext>
              </a:extLst>
            </p:cNvPr>
            <p:cNvSpPr txBox="1"/>
            <p:nvPr/>
          </p:nvSpPr>
          <p:spPr>
            <a:xfrm rot="18421912">
              <a:off x="3892791" y="3766319"/>
              <a:ext cx="2460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IGN = low or CAN = Standby</a:t>
              </a:r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8E295163-0EBB-48D3-9405-70881E601ED4}"/>
                </a:ext>
              </a:extLst>
            </p:cNvPr>
            <p:cNvSpPr txBox="1"/>
            <p:nvPr/>
          </p:nvSpPr>
          <p:spPr>
            <a:xfrm>
              <a:off x="5456269" y="3486101"/>
              <a:ext cx="734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CAN = Charging </a:t>
              </a: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65BBCA99-E21F-47A1-B565-02217BBE1D46}"/>
                </a:ext>
              </a:extLst>
            </p:cNvPr>
            <p:cNvSpPr txBox="1"/>
            <p:nvPr/>
          </p:nvSpPr>
          <p:spPr>
            <a:xfrm rot="3313977">
              <a:off x="6464305" y="3946946"/>
              <a:ext cx="345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IGN = high and CAN = Charging_DCDC</a:t>
              </a:r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8AEC6305-574C-4CA6-8ECA-F447DC1A1CF7}"/>
                </a:ext>
              </a:extLst>
            </p:cNvPr>
            <p:cNvSpPr txBox="1"/>
            <p:nvPr/>
          </p:nvSpPr>
          <p:spPr>
            <a:xfrm>
              <a:off x="6342066" y="3511113"/>
              <a:ext cx="1522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CAN = Standby</a:t>
              </a:r>
            </a:p>
            <a:p>
              <a:r>
                <a:rPr lang="en-US" altLang="zh-TW" sz="1200"/>
                <a:t>or EVSE disconnect </a:t>
              </a: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55D87A3-1B3E-4E73-8F8B-75B171CC4A1A}"/>
                </a:ext>
              </a:extLst>
            </p:cNvPr>
            <p:cNvSpPr txBox="1"/>
            <p:nvPr/>
          </p:nvSpPr>
          <p:spPr>
            <a:xfrm rot="19869466">
              <a:off x="4552025" y="5139944"/>
              <a:ext cx="14299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CAN = Charging</a:t>
              </a: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D99AAB15-53A7-445D-99EF-E688147D0574}"/>
                </a:ext>
              </a:extLst>
            </p:cNvPr>
            <p:cNvSpPr txBox="1"/>
            <p:nvPr/>
          </p:nvSpPr>
          <p:spPr>
            <a:xfrm rot="19941735">
              <a:off x="3934941" y="4465798"/>
              <a:ext cx="22113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IGN = high and</a:t>
              </a:r>
              <a:r>
                <a:rPr lang="zh-TW" altLang="en-US" sz="120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</a:p>
            <a:p>
              <a:pPr algn="ctr"/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CAN = DCDC</a:t>
              </a:r>
              <a:endParaRPr lang="en-US" altLang="zh-TW" sz="120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8453111E-D90E-4702-8DF4-9823C2EAC8E9}"/>
                </a:ext>
              </a:extLst>
            </p:cNvPr>
            <p:cNvSpPr txBox="1"/>
            <p:nvPr/>
          </p:nvSpPr>
          <p:spPr>
            <a:xfrm rot="1800731">
              <a:off x="6941196" y="4737681"/>
              <a:ext cx="2074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IGN = high and </a:t>
              </a:r>
            </a:p>
            <a:p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CAN = Charging_DCDC </a:t>
              </a: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E22AEF32-EEE1-43CE-9F07-D9949D1F1B18}"/>
                </a:ext>
              </a:extLst>
            </p:cNvPr>
            <p:cNvSpPr txBox="1"/>
            <p:nvPr/>
          </p:nvSpPr>
          <p:spPr>
            <a:xfrm>
              <a:off x="4573907" y="6025581"/>
              <a:ext cx="3458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IGN = high and ( CAN = DCDC or EVSE disconnect )</a:t>
              </a:r>
            </a:p>
            <a:p>
              <a:endParaRPr lang="en-US" altLang="zh-TW" sz="12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80631EF0-A421-4822-81B3-4104103ED14B}"/>
                </a:ext>
              </a:extLst>
            </p:cNvPr>
            <p:cNvSpPr txBox="1"/>
            <p:nvPr/>
          </p:nvSpPr>
          <p:spPr>
            <a:xfrm>
              <a:off x="5071755" y="5459450"/>
              <a:ext cx="2540275" cy="286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IGN = high and CAN = </a:t>
              </a:r>
              <a:r>
                <a:rPr lang="en-US" altLang="zh-TW" sz="1200" err="1">
                  <a:solidFill>
                    <a:schemeClr val="bg1">
                      <a:lumMod val="95000"/>
                    </a:schemeClr>
                  </a:solidFill>
                </a:rPr>
                <a:t>Charging_DCDC</a:t>
              </a:r>
              <a:r>
                <a:rPr lang="en-US" altLang="zh-TW" sz="120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4FF5C87E-0F69-4723-965C-D66D804A2106}"/>
                </a:ext>
              </a:extLst>
            </p:cNvPr>
            <p:cNvSpPr txBox="1"/>
            <p:nvPr/>
          </p:nvSpPr>
          <p:spPr>
            <a:xfrm rot="3316732">
              <a:off x="7118621" y="4148335"/>
              <a:ext cx="116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IGN = low or </a:t>
              </a:r>
            </a:p>
            <a:p>
              <a:r>
                <a:rPr lang="en-US" altLang="zh-TW" sz="1200"/>
                <a:t>CAN = Standby</a:t>
              </a: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9CEF7712-7C99-4CF8-AE13-1414F94BE1BF}"/>
                </a:ext>
              </a:extLst>
            </p:cNvPr>
            <p:cNvSpPr/>
            <p:nvPr/>
          </p:nvSpPr>
          <p:spPr>
            <a:xfrm>
              <a:off x="5591496" y="4018421"/>
              <a:ext cx="1459523" cy="127781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Charging State</a:t>
              </a:r>
              <a:endParaRPr lang="zh-TW" altLang="en-US"/>
            </a:p>
          </p:txBody>
        </p: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D611ACB4-C099-4D9E-B56E-68CCC203C8BA}"/>
                </a:ext>
              </a:extLst>
            </p:cNvPr>
            <p:cNvSpPr/>
            <p:nvPr/>
          </p:nvSpPr>
          <p:spPr>
            <a:xfrm>
              <a:off x="3077739" y="5091311"/>
              <a:ext cx="1459523" cy="127781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DCDC</a:t>
              </a:r>
            </a:p>
            <a:p>
              <a:pPr algn="ctr"/>
              <a:r>
                <a:rPr lang="en-US" altLang="zh-TW"/>
                <a:t>State</a:t>
              </a:r>
              <a:endParaRPr lang="zh-TW" altLang="en-US"/>
            </a:p>
          </p:txBody>
        </p:sp>
        <p:sp>
          <p:nvSpPr>
            <p:cNvPr id="2" name="流程圖: 接點 1">
              <a:extLst>
                <a:ext uri="{FF2B5EF4-FFF2-40B4-BE49-F238E27FC236}">
                  <a16:creationId xmlns:a16="http://schemas.microsoft.com/office/drawing/2014/main" id="{B3104699-572E-45AC-A4F4-4652F8E10B21}"/>
                </a:ext>
              </a:extLst>
            </p:cNvPr>
            <p:cNvSpPr/>
            <p:nvPr/>
          </p:nvSpPr>
          <p:spPr>
            <a:xfrm>
              <a:off x="8319070" y="331300"/>
              <a:ext cx="1459523" cy="127781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/>
                <a:t>Sleep</a:t>
              </a:r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C355BF4-AD31-4266-8AA0-490EDE35B409}"/>
                </a:ext>
              </a:extLst>
            </p:cNvPr>
            <p:cNvSpPr txBox="1"/>
            <p:nvPr/>
          </p:nvSpPr>
          <p:spPr>
            <a:xfrm>
              <a:off x="7094454" y="147270"/>
              <a:ext cx="10406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/>
                <a:t>IGN = high or </a:t>
              </a:r>
              <a:br>
                <a:rPr lang="en-US" altLang="zh-TW" sz="1200"/>
              </a:br>
              <a:r>
                <a:rPr lang="en-US" altLang="zh-TW" sz="1200"/>
                <a:t>CAN signal</a:t>
              </a:r>
              <a:r>
                <a:rPr lang="zh-TW" altLang="en-US" sz="1200"/>
                <a:t> </a:t>
              </a:r>
              <a:r>
                <a:rPr lang="en-US" altLang="zh-TW" sz="1200"/>
                <a:t>or</a:t>
              </a:r>
            </a:p>
            <a:p>
              <a:pPr algn="r"/>
              <a:r>
                <a:rPr lang="en-US" altLang="zh-TW" sz="1200"/>
                <a:t>J1772 Pilot</a:t>
              </a:r>
              <a:endParaRPr lang="zh-TW" altLang="en-US" sz="1200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3EC3A879-FCAC-4B57-81AE-96C33E3CD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2066" y="788732"/>
              <a:ext cx="1205447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6FA4790-8BAF-4B80-94D8-05B5FC110DF0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71" y="1020677"/>
              <a:ext cx="1143524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63DA1B2-838F-4F27-BF53-94F7022A3149}"/>
                </a:ext>
              </a:extLst>
            </p:cNvPr>
            <p:cNvSpPr txBox="1"/>
            <p:nvPr/>
          </p:nvSpPr>
          <p:spPr>
            <a:xfrm>
              <a:off x="7182292" y="1083325"/>
              <a:ext cx="1459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/>
                <a:t>IGN = low</a:t>
              </a:r>
            </a:p>
            <a:p>
              <a:r>
                <a:rPr lang="en-US" altLang="zh-TW" sz="1200"/>
                <a:t>and CAN no signal</a:t>
              </a:r>
              <a:endParaRPr lang="zh-TW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52689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00B939-B76D-406F-B30B-3C159544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41" y="678801"/>
            <a:ext cx="6981825" cy="572452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0C2325B5-47C1-4923-854F-4792A615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791200" cy="2103622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/>
              <a:t>Standby</a:t>
            </a:r>
            <a:r>
              <a:rPr lang="en-US" altLang="zh-TW">
                <a:sym typeface="Wingdings" panose="05000000000000000000" pitchFamily="2" charset="2"/>
              </a:rPr>
              <a:t> DC-DC</a:t>
            </a:r>
            <a:br>
              <a:rPr lang="en-US" altLang="zh-TW"/>
            </a:b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FCEC3D-7E7A-4D15-9D41-F0A53C87140A}"/>
              </a:ext>
            </a:extLst>
          </p:cNvPr>
          <p:cNvSpPr txBox="1"/>
          <p:nvPr/>
        </p:nvSpPr>
        <p:spPr>
          <a:xfrm>
            <a:off x="7931613" y="2606993"/>
            <a:ext cx="1068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bg1"/>
                </a:solidFill>
              </a:rPr>
              <a:t>Soft-Start</a:t>
            </a:r>
            <a:endParaRPr lang="zh-TW" altLang="en-US" sz="1600">
              <a:solidFill>
                <a:schemeClr val="bg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26658D0-0F4C-4A46-9005-86B009244380}"/>
              </a:ext>
            </a:extLst>
          </p:cNvPr>
          <p:cNvCxnSpPr>
            <a:cxnSpLocks/>
          </p:cNvCxnSpPr>
          <p:nvPr/>
        </p:nvCxnSpPr>
        <p:spPr>
          <a:xfrm>
            <a:off x="7930279" y="3013305"/>
            <a:ext cx="1068134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233A51-55A8-46A5-BB94-A4E076481857}"/>
              </a:ext>
            </a:extLst>
          </p:cNvPr>
          <p:cNvSpPr txBox="1"/>
          <p:nvPr/>
        </p:nvSpPr>
        <p:spPr>
          <a:xfrm>
            <a:off x="6600908" y="3689097"/>
            <a:ext cx="1240765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190A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C00713-FDAA-4505-82E2-BCD3D8CF7C73}"/>
              </a:ext>
            </a:extLst>
          </p:cNvPr>
          <p:cNvSpPr txBox="1"/>
          <p:nvPr/>
        </p:nvSpPr>
        <p:spPr>
          <a:xfrm>
            <a:off x="7884826" y="3265499"/>
            <a:ext cx="211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 with Soft-Start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F4EAA4-3311-4606-B67B-4C2BBD435D56}"/>
              </a:ext>
            </a:extLst>
          </p:cNvPr>
          <p:cNvSpPr txBox="1"/>
          <p:nvPr/>
        </p:nvSpPr>
        <p:spPr>
          <a:xfrm>
            <a:off x="7930279" y="3678014"/>
            <a:ext cx="166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5C941D-45AD-4D3D-91FF-408B0765FA04}"/>
              </a:ext>
            </a:extLst>
          </p:cNvPr>
          <p:cNvSpPr txBox="1"/>
          <p:nvPr/>
        </p:nvSpPr>
        <p:spPr>
          <a:xfrm>
            <a:off x="8914934" y="2606993"/>
            <a:ext cx="2176096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bg1"/>
                </a:solidFill>
              </a:rPr>
              <a:t>↗  Duty : 0.1V / </a:t>
            </a:r>
            <a:r>
              <a:rPr lang="en-US" altLang="zh-TW" sz="1600" err="1">
                <a:solidFill>
                  <a:schemeClr val="bg1"/>
                </a:solidFill>
              </a:rPr>
              <a:t>ms</a:t>
            </a:r>
            <a:r>
              <a:rPr lang="en-US" altLang="zh-TW" sz="1600">
                <a:solidFill>
                  <a:schemeClr val="bg1"/>
                </a:solidFill>
              </a:rPr>
              <a:t>   ↗</a:t>
            </a:r>
            <a:endParaRPr lang="zh-TW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1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A5838C7-3A47-4BA9-87B1-9CFACE4B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01" y="408459"/>
            <a:ext cx="4933950" cy="568642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0C2325B5-47C1-4923-854F-4792A615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791200" cy="2776377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DC-DC</a:t>
            </a:r>
            <a:r>
              <a:rPr lang="zh-TW" altLang="en-US">
                <a:sym typeface="Wingdings" panose="05000000000000000000" pitchFamily="2" charset="2"/>
              </a:rPr>
              <a:t> </a:t>
            </a:r>
            <a:r>
              <a:rPr lang="en-US" altLang="zh-TW">
                <a:sym typeface="Wingdings" panose="05000000000000000000" pitchFamily="2" charset="2"/>
              </a:rPr>
              <a:t> Standby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233A51-55A8-46A5-BB94-A4E076481857}"/>
              </a:ext>
            </a:extLst>
          </p:cNvPr>
          <p:cNvSpPr txBox="1"/>
          <p:nvPr/>
        </p:nvSpPr>
        <p:spPr>
          <a:xfrm>
            <a:off x="9483967" y="3363530"/>
            <a:ext cx="217609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190A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C00713-FDAA-4505-82E2-BCD3D8CF7C73}"/>
              </a:ext>
            </a:extLst>
          </p:cNvPr>
          <p:cNvSpPr txBox="1"/>
          <p:nvPr/>
        </p:nvSpPr>
        <p:spPr>
          <a:xfrm>
            <a:off x="8323385" y="2974673"/>
            <a:ext cx="1209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F4EAA4-3311-4606-B67B-4C2BBD435D56}"/>
              </a:ext>
            </a:extLst>
          </p:cNvPr>
          <p:cNvSpPr txBox="1"/>
          <p:nvPr/>
        </p:nvSpPr>
        <p:spPr>
          <a:xfrm>
            <a:off x="8335109" y="336936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269267-7E6C-4E8E-B7CC-9399237FDAA6}"/>
              </a:ext>
            </a:extLst>
          </p:cNvPr>
          <p:cNvSpPr txBox="1"/>
          <p:nvPr/>
        </p:nvSpPr>
        <p:spPr>
          <a:xfrm>
            <a:off x="8651524" y="3606329"/>
            <a:ext cx="2176096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</a:rPr>
              <a:t>先 </a:t>
            </a:r>
            <a:r>
              <a:rPr lang="en-US" altLang="zh-TW" sz="1600">
                <a:solidFill>
                  <a:schemeClr val="bg1"/>
                </a:solidFill>
              </a:rPr>
              <a:t>disable</a:t>
            </a:r>
            <a:r>
              <a:rPr lang="zh-TW" altLang="en-US" sz="1600">
                <a:solidFill>
                  <a:schemeClr val="bg1"/>
                </a:solidFill>
              </a:rPr>
              <a:t> 才改變 </a:t>
            </a:r>
            <a:r>
              <a:rPr lang="en-US" altLang="zh-TW" sz="1600">
                <a:solidFill>
                  <a:schemeClr val="bg1"/>
                </a:solidFill>
              </a:rPr>
              <a:t>duty</a:t>
            </a:r>
            <a:endParaRPr lang="zh-TW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2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F2A286-658A-4287-9449-15981EB5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38" y="362816"/>
            <a:ext cx="6505575" cy="57721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8FCA123-901A-4BFC-8200-B8AEFB67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185138" cy="2103622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 err="1">
                <a:sym typeface="Wingdings" panose="05000000000000000000" pitchFamily="2" charset="2"/>
              </a:rPr>
              <a:t>StandbyAC-DC</a:t>
            </a: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/>
            </a:b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96E9E4-2BC5-4329-8C4C-06C8A3A63D45}"/>
              </a:ext>
            </a:extLst>
          </p:cNvPr>
          <p:cNvSpPr txBox="1"/>
          <p:nvPr/>
        </p:nvSpPr>
        <p:spPr>
          <a:xfrm>
            <a:off x="6866455" y="452034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EC3D6D-84BD-4570-8A58-FC7E5E360BFE}"/>
              </a:ext>
            </a:extLst>
          </p:cNvPr>
          <p:cNvSpPr txBox="1"/>
          <p:nvPr/>
        </p:nvSpPr>
        <p:spPr>
          <a:xfrm>
            <a:off x="6892743" y="493163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D71B9D-6605-41A6-8C1B-EAD166A959D3}"/>
              </a:ext>
            </a:extLst>
          </p:cNvPr>
          <p:cNvSpPr txBox="1"/>
          <p:nvPr/>
        </p:nvSpPr>
        <p:spPr>
          <a:xfrm>
            <a:off x="7044003" y="1820366"/>
            <a:ext cx="787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>
                <a:solidFill>
                  <a:schemeClr val="bg1"/>
                </a:solidFill>
              </a:rPr>
              <a:t>0. 53s</a:t>
            </a:r>
            <a:endParaRPr lang="zh-TW" altLang="en-US" sz="1600">
              <a:solidFill>
                <a:schemeClr val="bg1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B8E773-3881-4911-9113-0412FBF6FA42}"/>
              </a:ext>
            </a:extLst>
          </p:cNvPr>
          <p:cNvCxnSpPr>
            <a:cxnSpLocks/>
          </p:cNvCxnSpPr>
          <p:nvPr/>
        </p:nvCxnSpPr>
        <p:spPr>
          <a:xfrm>
            <a:off x="6747128" y="2199153"/>
            <a:ext cx="1184706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4032E2-82B6-4499-98B4-9A891D5F2463}"/>
              </a:ext>
            </a:extLst>
          </p:cNvPr>
          <p:cNvSpPr txBox="1"/>
          <p:nvPr/>
        </p:nvSpPr>
        <p:spPr>
          <a:xfrm>
            <a:off x="6096000" y="3337796"/>
            <a:ext cx="293716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>
                <a:solidFill>
                  <a:schemeClr val="bg1"/>
                </a:solidFill>
              </a:rPr>
              <a:t>190A</a:t>
            </a:r>
            <a:endParaRPr lang="zh-TW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0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8642320-A99D-4654-B7BC-AF3A3F7D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69" y="885825"/>
            <a:ext cx="4924425" cy="56959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8FCA123-901A-4BFC-8200-B8AEFB67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185138" cy="3205590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 err="1">
                <a:sym typeface="Wingdings" panose="05000000000000000000" pitchFamily="2" charset="2"/>
              </a:rPr>
              <a:t>AC-DCStandby</a:t>
            </a: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/>
            </a:b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596E9E4-2BC5-4329-8C4C-06C8A3A63D45}"/>
              </a:ext>
            </a:extLst>
          </p:cNvPr>
          <p:cNvSpPr txBox="1"/>
          <p:nvPr/>
        </p:nvSpPr>
        <p:spPr>
          <a:xfrm>
            <a:off x="8379580" y="5055475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EC3D6D-84BD-4570-8A58-FC7E5E360BFE}"/>
              </a:ext>
            </a:extLst>
          </p:cNvPr>
          <p:cNvSpPr txBox="1"/>
          <p:nvPr/>
        </p:nvSpPr>
        <p:spPr>
          <a:xfrm>
            <a:off x="8363377" y="5472164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F6A2B549-39A4-428C-A88E-BD88947894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5322" y="5041298"/>
            <a:ext cx="1538284" cy="1153010"/>
          </a:xfrm>
          <a:prstGeom prst="curvedConnector3">
            <a:avLst>
              <a:gd name="adj1" fmla="val 9863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84ACF9-9AEE-4E4D-8D75-DCFEFDC6D176}"/>
              </a:ext>
            </a:extLst>
          </p:cNvPr>
          <p:cNvSpPr txBox="1"/>
          <p:nvPr/>
        </p:nvSpPr>
        <p:spPr>
          <a:xfrm>
            <a:off x="7490722" y="6025021"/>
            <a:ext cx="2176096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</a:rPr>
              <a:t>先關 </a:t>
            </a:r>
            <a:r>
              <a:rPr lang="en-US" altLang="zh-TW" sz="1600">
                <a:solidFill>
                  <a:schemeClr val="bg1"/>
                </a:solidFill>
              </a:rPr>
              <a:t>HV</a:t>
            </a:r>
            <a:r>
              <a:rPr lang="zh-TW" altLang="en-US" sz="1600">
                <a:solidFill>
                  <a:schemeClr val="bg1"/>
                </a:solidFill>
              </a:rPr>
              <a:t> 才關 </a:t>
            </a:r>
            <a:r>
              <a:rPr lang="en-US" altLang="zh-TW" sz="1600">
                <a:solidFill>
                  <a:schemeClr val="bg1"/>
                </a:solidFill>
              </a:rPr>
              <a:t>PFC</a:t>
            </a:r>
            <a:endParaRPr lang="zh-TW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0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3AABE6-14CE-41AE-8CB4-F9D6E39D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03" y="346488"/>
            <a:ext cx="6657975" cy="57340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DAA64BC-144F-48BC-8435-6B852FC4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719418" cy="2925858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 err="1">
                <a:sym typeface="Wingdings" panose="05000000000000000000" pitchFamily="2" charset="2"/>
              </a:rPr>
              <a:t>StandbyOBC-DC</a:t>
            </a: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/>
            </a:br>
            <a:endParaRPr lang="zh-TW" altLang="en-US" sz="27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34CBE5F-BF72-4BB9-A71C-6189AFC7B069}"/>
              </a:ext>
            </a:extLst>
          </p:cNvPr>
          <p:cNvSpPr txBox="1"/>
          <p:nvPr/>
        </p:nvSpPr>
        <p:spPr>
          <a:xfrm>
            <a:off x="7817346" y="4947135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A6E473-DCF6-4781-B55C-C7F4EA61BBBB}"/>
              </a:ext>
            </a:extLst>
          </p:cNvPr>
          <p:cNvSpPr txBox="1"/>
          <p:nvPr/>
        </p:nvSpPr>
        <p:spPr>
          <a:xfrm>
            <a:off x="7869924" y="4540036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E99341-BCF0-4EC9-87B3-A53123DE599E}"/>
              </a:ext>
            </a:extLst>
          </p:cNvPr>
          <p:cNvSpPr txBox="1"/>
          <p:nvPr/>
        </p:nvSpPr>
        <p:spPr>
          <a:xfrm>
            <a:off x="6967144" y="3339739"/>
            <a:ext cx="73598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190A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7DFDD9-37B1-43F6-AB1E-1E230807AACA}"/>
              </a:ext>
            </a:extLst>
          </p:cNvPr>
          <p:cNvSpPr txBox="1"/>
          <p:nvPr/>
        </p:nvSpPr>
        <p:spPr>
          <a:xfrm>
            <a:off x="7869924" y="2932640"/>
            <a:ext cx="77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Soft-Start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B89D126-E2D0-463A-90FD-2E99B7F0CE87}"/>
              </a:ext>
            </a:extLst>
          </p:cNvPr>
          <p:cNvSpPr txBox="1"/>
          <p:nvPr/>
        </p:nvSpPr>
        <p:spPr>
          <a:xfrm>
            <a:off x="7869924" y="3339739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6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2D5A5E-C25C-42DE-9E7D-4BABACE6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27" y="652847"/>
            <a:ext cx="6410325" cy="566737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8F8B60D-1547-4925-A80F-E3F3991C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185138" cy="280700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OBC-DC Standby</a:t>
            </a:r>
            <a:br>
              <a:rPr lang="en-US" altLang="zh-TW"/>
            </a:br>
            <a:br>
              <a:rPr lang="en-US" altLang="zh-TW"/>
            </a:br>
            <a:endParaRPr lang="zh-TW" altLang="en-US" sz="27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C44E08-B849-4F28-B76E-FE288185E8D5}"/>
              </a:ext>
            </a:extLst>
          </p:cNvPr>
          <p:cNvSpPr txBox="1"/>
          <p:nvPr/>
        </p:nvSpPr>
        <p:spPr>
          <a:xfrm>
            <a:off x="7811513" y="5237927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1C363E-C83C-40FE-A98F-89AB9BFFD3A8}"/>
              </a:ext>
            </a:extLst>
          </p:cNvPr>
          <p:cNvSpPr txBox="1"/>
          <p:nvPr/>
        </p:nvSpPr>
        <p:spPr>
          <a:xfrm>
            <a:off x="7792121" y="4837823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E69DD3-4D43-46BA-A175-CCB4F63F095F}"/>
              </a:ext>
            </a:extLst>
          </p:cNvPr>
          <p:cNvSpPr txBox="1"/>
          <p:nvPr/>
        </p:nvSpPr>
        <p:spPr>
          <a:xfrm>
            <a:off x="8008562" y="3632425"/>
            <a:ext cx="1946928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190A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CBD178-0D37-4D61-8964-AB735239C79D}"/>
              </a:ext>
            </a:extLst>
          </p:cNvPr>
          <p:cNvSpPr txBox="1"/>
          <p:nvPr/>
        </p:nvSpPr>
        <p:spPr>
          <a:xfrm>
            <a:off x="6935333" y="3244964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 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DD7C0C-CF68-4862-9845-B5FC84986B89}"/>
              </a:ext>
            </a:extLst>
          </p:cNvPr>
          <p:cNvSpPr txBox="1"/>
          <p:nvPr/>
        </p:nvSpPr>
        <p:spPr>
          <a:xfrm>
            <a:off x="6961621" y="3632425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>
                <a:solidFill>
                  <a:schemeClr val="bg1"/>
                </a:solidFill>
              </a:rPr>
              <a:t>CAN command</a:t>
            </a:r>
            <a:endParaRPr lang="zh-TW" altLang="en-US" sz="120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B01317-D5C6-4022-85A5-BAF6EF930141}"/>
              </a:ext>
            </a:extLst>
          </p:cNvPr>
          <p:cNvSpPr txBox="1"/>
          <p:nvPr/>
        </p:nvSpPr>
        <p:spPr>
          <a:xfrm>
            <a:off x="8079556" y="3167930"/>
            <a:ext cx="2176096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solidFill>
                  <a:schemeClr val="bg1"/>
                </a:solidFill>
              </a:rPr>
              <a:t>先 </a:t>
            </a:r>
            <a:r>
              <a:rPr lang="en-US" altLang="zh-TW" sz="1600">
                <a:solidFill>
                  <a:schemeClr val="bg1"/>
                </a:solidFill>
              </a:rPr>
              <a:t>disable</a:t>
            </a:r>
            <a:r>
              <a:rPr lang="zh-TW" altLang="en-US" sz="1600">
                <a:solidFill>
                  <a:schemeClr val="bg1"/>
                </a:solidFill>
              </a:rPr>
              <a:t> 才改變 </a:t>
            </a:r>
            <a:r>
              <a:rPr lang="en-US" altLang="zh-TW" sz="1600">
                <a:solidFill>
                  <a:schemeClr val="bg1"/>
                </a:solidFill>
              </a:rPr>
              <a:t>duty</a:t>
            </a:r>
            <a:endParaRPr lang="zh-TW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1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449062-9D78-4A49-8FB2-CEC0B43B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414" y="795337"/>
            <a:ext cx="6791325" cy="52673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CE9A45-C34B-49F3-BE94-453EE3EA5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162"/>
            <a:ext cx="5238750" cy="32385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D1D9646E-17E9-45BF-AFED-802140D8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4935415" cy="280700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HV OVP when OBC-DC</a:t>
            </a:r>
            <a:br>
              <a:rPr lang="en-US" altLang="zh-TW"/>
            </a:br>
            <a:br>
              <a:rPr lang="en-US" altLang="zh-TW"/>
            </a:br>
            <a:r>
              <a:rPr lang="en-US" altLang="zh-TW" sz="2700">
                <a:sym typeface="Wingdings" panose="05000000000000000000" pitchFamily="2" charset="2"/>
              </a:rPr>
              <a:t>after fix LV MCU re-start issue</a:t>
            </a:r>
            <a:endParaRPr lang="zh-TW" altLang="en-US" sz="27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910E5C-8462-4E5E-8991-3298F2A8D590}"/>
              </a:ext>
            </a:extLst>
          </p:cNvPr>
          <p:cNvSpPr txBox="1"/>
          <p:nvPr/>
        </p:nvSpPr>
        <p:spPr>
          <a:xfrm>
            <a:off x="8624989" y="4512376"/>
            <a:ext cx="335369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B42264-85BE-4D97-80E4-A9724C739C1B}"/>
              </a:ext>
            </a:extLst>
          </p:cNvPr>
          <p:cNvSpPr txBox="1"/>
          <p:nvPr/>
        </p:nvSpPr>
        <p:spPr>
          <a:xfrm>
            <a:off x="8624990" y="4918720"/>
            <a:ext cx="3353696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5D0A52-DBDE-4D80-B24F-721FE31F0F2E}"/>
              </a:ext>
            </a:extLst>
          </p:cNvPr>
          <p:cNvSpPr txBox="1"/>
          <p:nvPr/>
        </p:nvSpPr>
        <p:spPr>
          <a:xfrm>
            <a:off x="7396665" y="492997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AF2134-766F-4D8D-9A01-1846B460986C}"/>
              </a:ext>
            </a:extLst>
          </p:cNvPr>
          <p:cNvSpPr txBox="1"/>
          <p:nvPr/>
        </p:nvSpPr>
        <p:spPr>
          <a:xfrm>
            <a:off x="7396665" y="4540401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497C6F-CA1F-41AF-A674-70B3DC3DB209}"/>
              </a:ext>
            </a:extLst>
          </p:cNvPr>
          <p:cNvSpPr txBox="1"/>
          <p:nvPr/>
        </p:nvSpPr>
        <p:spPr>
          <a:xfrm>
            <a:off x="10081845" y="2965276"/>
            <a:ext cx="189913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13.5V</a:t>
            </a:r>
            <a:endParaRPr lang="zh-TW" altLang="en-US" sz="12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B7A5D2-CC40-4E2B-81B6-6E56E63858A6}"/>
              </a:ext>
            </a:extLst>
          </p:cNvPr>
          <p:cNvSpPr txBox="1"/>
          <p:nvPr/>
        </p:nvSpPr>
        <p:spPr>
          <a:xfrm>
            <a:off x="10081845" y="3341951"/>
            <a:ext cx="1899139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A1AC46-A549-4DC3-A4B7-097F50853B4B}"/>
              </a:ext>
            </a:extLst>
          </p:cNvPr>
          <p:cNvSpPr txBox="1"/>
          <p:nvPr/>
        </p:nvSpPr>
        <p:spPr>
          <a:xfrm>
            <a:off x="8681565" y="2953553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06FCFDA-9637-4F7C-A7EA-4F6946DDB1D1}"/>
              </a:ext>
            </a:extLst>
          </p:cNvPr>
          <p:cNvSpPr txBox="1"/>
          <p:nvPr/>
        </p:nvSpPr>
        <p:spPr>
          <a:xfrm>
            <a:off x="8681565" y="3353012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45494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2E6243-A17F-48B8-96F8-4A010D8B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3" y="2428509"/>
            <a:ext cx="5305425" cy="35718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FB4114E-E8FB-4127-943C-B117B847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92" y="547687"/>
            <a:ext cx="5133975" cy="576262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775939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HV OCP(HW)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</p:spTree>
    <p:extLst>
      <p:ext uri="{BB962C8B-B14F-4D97-AF65-F5344CB8AC3E}">
        <p14:creationId xmlns:p14="http://schemas.microsoft.com/office/powerpoint/2010/main" val="121408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775939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HV OVP(HW)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81B3E0-8AB8-48F4-9014-4583DDAC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161" y="712177"/>
            <a:ext cx="4800600" cy="5715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78FDB7-6762-462B-A0EF-F476E9D0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251564"/>
            <a:ext cx="52959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7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775939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HV OCP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2FDD89-7B31-4A54-9EEA-F1970D56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6" y="2313476"/>
            <a:ext cx="5324475" cy="3438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20C2F7-CAC1-461B-92B5-2015E30B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938" y="1104900"/>
            <a:ext cx="4686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 1">
            <a:extLst>
              <a:ext uri="{FF2B5EF4-FFF2-40B4-BE49-F238E27FC236}">
                <a16:creationId xmlns:a16="http://schemas.microsoft.com/office/drawing/2014/main" id="{CCEC5F19-09FC-4CC4-84AA-5E098EF8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89" y="116639"/>
            <a:ext cx="3134958" cy="165787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/>
              <a:t>6.6 KW</a:t>
            </a:r>
            <a:r>
              <a:rPr lang="zh-TW" altLang="en-US"/>
              <a:t> </a:t>
            </a:r>
            <a:br>
              <a:rPr lang="en-US" altLang="zh-TW"/>
            </a:br>
            <a:r>
              <a:rPr lang="en-US" altLang="zh-TW"/>
              <a:t>LV</a:t>
            </a:r>
            <a:r>
              <a:rPr lang="zh-TW" altLang="en-US"/>
              <a:t> </a:t>
            </a:r>
            <a:r>
              <a:rPr lang="en-US" altLang="zh-TW"/>
              <a:t>MCU </a:t>
            </a:r>
            <a:br>
              <a:rPr lang="en-US" altLang="zh-TW"/>
            </a:br>
            <a:r>
              <a:rPr lang="en-US" altLang="zh-TW"/>
              <a:t>state diagram</a:t>
            </a:r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B991E85-D6C8-4346-A3D6-7F985A94EF30}"/>
              </a:ext>
            </a:extLst>
          </p:cNvPr>
          <p:cNvCxnSpPr>
            <a:cxnSpLocks/>
          </p:cNvCxnSpPr>
          <p:nvPr/>
        </p:nvCxnSpPr>
        <p:spPr>
          <a:xfrm flipV="1">
            <a:off x="2971051" y="962005"/>
            <a:ext cx="539691" cy="1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0DB8AC76-98CD-4F66-803F-2E6F90A8E6D0}"/>
              </a:ext>
            </a:extLst>
          </p:cNvPr>
          <p:cNvSpPr/>
          <p:nvPr/>
        </p:nvSpPr>
        <p:spPr>
          <a:xfrm>
            <a:off x="3520985" y="600285"/>
            <a:ext cx="1305977" cy="6938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TW" sz="105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C369667-42AF-4608-81A0-F06585E371C4}"/>
              </a:ext>
            </a:extLst>
          </p:cNvPr>
          <p:cNvCxnSpPr>
            <a:cxnSpLocks/>
          </p:cNvCxnSpPr>
          <p:nvPr/>
        </p:nvCxnSpPr>
        <p:spPr>
          <a:xfrm>
            <a:off x="3518331" y="817127"/>
            <a:ext cx="1299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DB0929-27B2-408F-87BC-D813C1C799B0}"/>
              </a:ext>
            </a:extLst>
          </p:cNvPr>
          <p:cNvSpPr txBox="1"/>
          <p:nvPr/>
        </p:nvSpPr>
        <p:spPr>
          <a:xfrm>
            <a:off x="3679702" y="549907"/>
            <a:ext cx="93031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Power On</a:t>
            </a:r>
            <a:endParaRPr lang="zh-TW" altLang="en-US" sz="1463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62C007-BB0B-4195-A004-00E8E85602EF}"/>
              </a:ext>
            </a:extLst>
          </p:cNvPr>
          <p:cNvSpPr txBox="1"/>
          <p:nvPr/>
        </p:nvSpPr>
        <p:spPr>
          <a:xfrm>
            <a:off x="3528214" y="837762"/>
            <a:ext cx="130676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1. AUX_EN = high (on)</a:t>
            </a:r>
          </a:p>
          <a:p>
            <a:r>
              <a:rPr lang="en-US" altLang="zh-TW" sz="975"/>
              <a:t>2. Delay 0.5 sec</a:t>
            </a:r>
            <a:endParaRPr lang="zh-TW" altLang="en-US" sz="975"/>
          </a:p>
        </p:txBody>
      </p:sp>
      <p:sp>
        <p:nvSpPr>
          <p:cNvPr id="10" name="流程圖: 替代程序 9">
            <a:extLst>
              <a:ext uri="{FF2B5EF4-FFF2-40B4-BE49-F238E27FC236}">
                <a16:creationId xmlns:a16="http://schemas.microsoft.com/office/drawing/2014/main" id="{464A1D94-207F-475D-BCED-F211180D286F}"/>
              </a:ext>
            </a:extLst>
          </p:cNvPr>
          <p:cNvSpPr/>
          <p:nvPr/>
        </p:nvSpPr>
        <p:spPr>
          <a:xfrm>
            <a:off x="8286179" y="1694035"/>
            <a:ext cx="1914094" cy="112613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6CD2DD6-4224-4923-AD58-EF96878482D0}"/>
              </a:ext>
            </a:extLst>
          </p:cNvPr>
          <p:cNvCxnSpPr>
            <a:cxnSpLocks/>
          </p:cNvCxnSpPr>
          <p:nvPr/>
        </p:nvCxnSpPr>
        <p:spPr>
          <a:xfrm flipV="1">
            <a:off x="8286179" y="1959110"/>
            <a:ext cx="1914094" cy="4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96BBED-4E43-4B76-9B14-A73C232C541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826962" y="947231"/>
            <a:ext cx="44440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62570F-365D-427F-807E-35490508BB21}"/>
              </a:ext>
            </a:extLst>
          </p:cNvPr>
          <p:cNvSpPr txBox="1"/>
          <p:nvPr/>
        </p:nvSpPr>
        <p:spPr>
          <a:xfrm>
            <a:off x="8744678" y="1659029"/>
            <a:ext cx="102823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Sleep State</a:t>
            </a:r>
            <a:endParaRPr lang="zh-TW" altLang="en-US" sz="1463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E62C2A-CEB7-4FF4-AB2B-61F24E838CC4}"/>
              </a:ext>
            </a:extLst>
          </p:cNvPr>
          <p:cNvSpPr txBox="1"/>
          <p:nvPr/>
        </p:nvSpPr>
        <p:spPr>
          <a:xfrm>
            <a:off x="8286180" y="1935543"/>
            <a:ext cx="1808829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CAN0_STB = high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EEP_WP = low (writable)</a:t>
            </a:r>
          </a:p>
          <a:p>
            <a:pPr marL="185738" indent="-185738">
              <a:buAutoNum type="arabicPeriod"/>
            </a:pPr>
            <a:r>
              <a:rPr lang="en-US" altLang="zh-TW" sz="975"/>
              <a:t>Delay 1 sec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AUX_EN = 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send sleep command to SBC</a:t>
            </a:r>
            <a:endParaRPr lang="zh-TW" altLang="en-US" sz="975"/>
          </a:p>
        </p:txBody>
      </p:sp>
      <p:sp>
        <p:nvSpPr>
          <p:cNvPr id="15" name="流程圖: 替代程序 14">
            <a:extLst>
              <a:ext uri="{FF2B5EF4-FFF2-40B4-BE49-F238E27FC236}">
                <a16:creationId xmlns:a16="http://schemas.microsoft.com/office/drawing/2014/main" id="{DCE43374-F5EF-4C6D-90E5-38E1DC4FB9D5}"/>
              </a:ext>
            </a:extLst>
          </p:cNvPr>
          <p:cNvSpPr/>
          <p:nvPr/>
        </p:nvSpPr>
        <p:spPr>
          <a:xfrm>
            <a:off x="5270435" y="213791"/>
            <a:ext cx="2060256" cy="13401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81A976A-2CAE-4E36-82D0-2E43691CD608}"/>
              </a:ext>
            </a:extLst>
          </p:cNvPr>
          <p:cNvCxnSpPr>
            <a:cxnSpLocks/>
          </p:cNvCxnSpPr>
          <p:nvPr/>
        </p:nvCxnSpPr>
        <p:spPr>
          <a:xfrm>
            <a:off x="5270435" y="483230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881BF0-7AD0-480C-AB3E-15296338FCF0}"/>
              </a:ext>
            </a:extLst>
          </p:cNvPr>
          <p:cNvSpPr txBox="1"/>
          <p:nvPr/>
        </p:nvSpPr>
        <p:spPr>
          <a:xfrm>
            <a:off x="5837720" y="198472"/>
            <a:ext cx="8951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Idle State</a:t>
            </a:r>
            <a:endParaRPr lang="zh-TW" altLang="en-US" sz="1463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4CABAE-F857-4519-AE8D-953E7B697667}"/>
              </a:ext>
            </a:extLst>
          </p:cNvPr>
          <p:cNvSpPr txBox="1"/>
          <p:nvPr/>
        </p:nvSpPr>
        <p:spPr>
          <a:xfrm>
            <a:off x="5270435" y="461799"/>
            <a:ext cx="206025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DUMMY_EN = high (on)</a:t>
            </a:r>
            <a:endParaRPr lang="en-US" altLang="zh-TW" sz="975"/>
          </a:p>
          <a:p>
            <a:pPr marL="185738" indent="-185738">
              <a:buAutoNum type="arabicPeriod"/>
            </a:pPr>
            <a:r>
              <a:rPr lang="en-US" altLang="zh-TW" sz="975"/>
              <a:t>LVDC_EN = high (off) </a:t>
            </a:r>
          </a:p>
          <a:p>
            <a:pPr marL="185738" indent="-185738">
              <a:buAutoNum type="arabicPeriod"/>
            </a:pPr>
            <a:r>
              <a:rPr lang="en-US" altLang="zh-TW" sz="975"/>
              <a:t>HVDC_EN = high (req . 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EEP_WP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high (read only)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ORING_EN = low (off)</a:t>
            </a:r>
            <a:endParaRPr lang="en-US" altLang="zh-TW" sz="975"/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send Cali data to HV &amp; AC MCU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5F99C6-92C4-47B4-A16B-2B3B27E36EED}"/>
              </a:ext>
            </a:extLst>
          </p:cNvPr>
          <p:cNvCxnSpPr>
            <a:cxnSpLocks/>
          </p:cNvCxnSpPr>
          <p:nvPr/>
        </p:nvCxnSpPr>
        <p:spPr>
          <a:xfrm>
            <a:off x="7283854" y="1474429"/>
            <a:ext cx="955603" cy="707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77FAFD-82F8-4839-8AF6-4E3FF154D930}"/>
              </a:ext>
            </a:extLst>
          </p:cNvPr>
          <p:cNvSpPr txBox="1"/>
          <p:nvPr/>
        </p:nvSpPr>
        <p:spPr>
          <a:xfrm rot="2236699">
            <a:off x="7408018" y="1549096"/>
            <a:ext cx="934871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IGN = low and</a:t>
            </a:r>
          </a:p>
          <a:p>
            <a:r>
              <a:rPr lang="en-US" altLang="zh-TW" sz="975"/>
              <a:t> CAN no signal</a:t>
            </a:r>
          </a:p>
        </p:txBody>
      </p:sp>
      <p:sp>
        <p:nvSpPr>
          <p:cNvPr id="34" name="流程圖: 替代程序 33">
            <a:extLst>
              <a:ext uri="{FF2B5EF4-FFF2-40B4-BE49-F238E27FC236}">
                <a16:creationId xmlns:a16="http://schemas.microsoft.com/office/drawing/2014/main" id="{94D1AF39-864F-48E8-93BF-70F6AB54C079}"/>
              </a:ext>
            </a:extLst>
          </p:cNvPr>
          <p:cNvSpPr/>
          <p:nvPr/>
        </p:nvSpPr>
        <p:spPr>
          <a:xfrm>
            <a:off x="5419448" y="2149443"/>
            <a:ext cx="1810423" cy="13401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B4EAC3A-39ED-4748-A15E-E84A508B3315}"/>
              </a:ext>
            </a:extLst>
          </p:cNvPr>
          <p:cNvCxnSpPr>
            <a:cxnSpLocks/>
          </p:cNvCxnSpPr>
          <p:nvPr/>
        </p:nvCxnSpPr>
        <p:spPr>
          <a:xfrm>
            <a:off x="5419448" y="2418882"/>
            <a:ext cx="1810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241F79B-3F42-4208-B1CE-6E0056A826AB}"/>
              </a:ext>
            </a:extLst>
          </p:cNvPr>
          <p:cNvSpPr txBox="1"/>
          <p:nvPr/>
        </p:nvSpPr>
        <p:spPr>
          <a:xfrm>
            <a:off x="5710355" y="2150924"/>
            <a:ext cx="122860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Standby State</a:t>
            </a:r>
            <a:endParaRPr lang="zh-TW" altLang="en-US" sz="1463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958F2B-1C73-4591-8E8C-5822B86E8255}"/>
              </a:ext>
            </a:extLst>
          </p:cNvPr>
          <p:cNvSpPr txBox="1"/>
          <p:nvPr/>
        </p:nvSpPr>
        <p:spPr>
          <a:xfrm>
            <a:off x="5419448" y="2426026"/>
            <a:ext cx="1810423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DUMMY_EN = high (on)</a:t>
            </a:r>
            <a:endParaRPr lang="en-US" altLang="zh-TW" sz="975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185738" indent="-185738">
              <a:buAutoNum type="arabicPeriod"/>
            </a:pPr>
            <a:r>
              <a:rPr lang="en-US" altLang="zh-TW" sz="975"/>
              <a:t>LVDC_EN = high (off)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HVDC_EN = high (req . off)</a:t>
            </a:r>
            <a:endParaRPr lang="en-US" altLang="zh-TW" sz="975">
              <a:highlight>
                <a:srgbClr val="FFFF00"/>
              </a:highlight>
            </a:endParaRPr>
          </a:p>
          <a:p>
            <a:pPr marL="185738" indent="-185738">
              <a:buAutoNum type="arabicPeriod"/>
            </a:pPr>
            <a:r>
              <a:rPr lang="en-US" altLang="zh-TW" sz="975"/>
              <a:t>AUX_EN = high (on)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ORING_EN = low (off)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EV_READY = low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VENT_REQ = low</a:t>
            </a:r>
            <a:endParaRPr lang="en-US" altLang="zh-TW" sz="975"/>
          </a:p>
        </p:txBody>
      </p:sp>
      <p:sp>
        <p:nvSpPr>
          <p:cNvPr id="50" name="流程圖: 替代程序 49">
            <a:extLst>
              <a:ext uri="{FF2B5EF4-FFF2-40B4-BE49-F238E27FC236}">
                <a16:creationId xmlns:a16="http://schemas.microsoft.com/office/drawing/2014/main" id="{A13544B7-9D9A-4138-A55E-F23417B1232D}"/>
              </a:ext>
            </a:extLst>
          </p:cNvPr>
          <p:cNvSpPr/>
          <p:nvPr/>
        </p:nvSpPr>
        <p:spPr>
          <a:xfrm>
            <a:off x="2020041" y="5249758"/>
            <a:ext cx="2060256" cy="148372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64D3A84-B6DF-4416-969C-26C1842C1394}"/>
              </a:ext>
            </a:extLst>
          </p:cNvPr>
          <p:cNvCxnSpPr>
            <a:cxnSpLocks/>
          </p:cNvCxnSpPr>
          <p:nvPr/>
        </p:nvCxnSpPr>
        <p:spPr>
          <a:xfrm>
            <a:off x="2020041" y="5519198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9785C26-3BD2-414C-894A-1DE9697695B6}"/>
              </a:ext>
            </a:extLst>
          </p:cNvPr>
          <p:cNvSpPr txBox="1"/>
          <p:nvPr/>
        </p:nvSpPr>
        <p:spPr>
          <a:xfrm>
            <a:off x="2450995" y="5215546"/>
            <a:ext cx="108702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DC-DC state</a:t>
            </a:r>
            <a:endParaRPr lang="zh-TW" altLang="en-US" sz="1463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F4A7941-7D7E-4590-B6A4-668D2643BAA8}"/>
              </a:ext>
            </a:extLst>
          </p:cNvPr>
          <p:cNvCxnSpPr>
            <a:cxnSpLocks/>
          </p:cNvCxnSpPr>
          <p:nvPr/>
        </p:nvCxnSpPr>
        <p:spPr>
          <a:xfrm flipH="1" flipV="1">
            <a:off x="6339435" y="1545006"/>
            <a:ext cx="1" cy="604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86E0AD9-E408-4DD7-BA1A-F815645F19D8}"/>
              </a:ext>
            </a:extLst>
          </p:cNvPr>
          <p:cNvCxnSpPr>
            <a:cxnSpLocks/>
          </p:cNvCxnSpPr>
          <p:nvPr/>
        </p:nvCxnSpPr>
        <p:spPr>
          <a:xfrm flipH="1">
            <a:off x="6155663" y="1557391"/>
            <a:ext cx="1" cy="581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流程圖: 替代程序 72">
            <a:extLst>
              <a:ext uri="{FF2B5EF4-FFF2-40B4-BE49-F238E27FC236}">
                <a16:creationId xmlns:a16="http://schemas.microsoft.com/office/drawing/2014/main" id="{22DEFE12-0B22-4B3A-9C73-E73BF07D1809}"/>
              </a:ext>
            </a:extLst>
          </p:cNvPr>
          <p:cNvSpPr/>
          <p:nvPr/>
        </p:nvSpPr>
        <p:spPr>
          <a:xfrm>
            <a:off x="5288254" y="4666133"/>
            <a:ext cx="2060256" cy="13401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7621DBF3-D4B9-4CB1-B076-D1ABB9E7BCA6}"/>
              </a:ext>
            </a:extLst>
          </p:cNvPr>
          <p:cNvCxnSpPr>
            <a:cxnSpLocks/>
          </p:cNvCxnSpPr>
          <p:nvPr/>
        </p:nvCxnSpPr>
        <p:spPr>
          <a:xfrm>
            <a:off x="5288254" y="4935573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DC95F58-F16C-4945-925E-D19CF4306D71}"/>
              </a:ext>
            </a:extLst>
          </p:cNvPr>
          <p:cNvSpPr txBox="1"/>
          <p:nvPr/>
        </p:nvSpPr>
        <p:spPr>
          <a:xfrm>
            <a:off x="5719207" y="4631921"/>
            <a:ext cx="107927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AC-DC state</a:t>
            </a:r>
            <a:endParaRPr lang="zh-TW" altLang="en-US" sz="1463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EF3C8B3-CE51-44C1-9CCF-E405B9B8BAB2}"/>
              </a:ext>
            </a:extLst>
          </p:cNvPr>
          <p:cNvSpPr txBox="1"/>
          <p:nvPr/>
        </p:nvSpPr>
        <p:spPr>
          <a:xfrm>
            <a:off x="5288255" y="4942716"/>
            <a:ext cx="1953867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Pilot State = C | D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DUMMY_EN = high (on)</a:t>
            </a:r>
            <a:endParaRPr lang="en-US" altLang="zh-TW" sz="975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185738" indent="-185738">
              <a:buAutoNum type="arabicPeriod"/>
            </a:pPr>
            <a:r>
              <a:rPr lang="en-US" altLang="zh-TW" sz="975"/>
              <a:t>LVDC_EN = high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ORING_EN = 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wait slave MCU state = ACDC</a:t>
            </a:r>
          </a:p>
        </p:txBody>
      </p:sp>
      <p:sp>
        <p:nvSpPr>
          <p:cNvPr id="78" name="流程圖: 替代程序 77">
            <a:extLst>
              <a:ext uri="{FF2B5EF4-FFF2-40B4-BE49-F238E27FC236}">
                <a16:creationId xmlns:a16="http://schemas.microsoft.com/office/drawing/2014/main" id="{FD103AF9-0A38-4835-8040-28FB9F9D6879}"/>
              </a:ext>
            </a:extLst>
          </p:cNvPr>
          <p:cNvSpPr/>
          <p:nvPr/>
        </p:nvSpPr>
        <p:spPr>
          <a:xfrm>
            <a:off x="7851687" y="205266"/>
            <a:ext cx="1901837" cy="13401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834F5E6-8555-47A8-9B3C-E294B9F9295D}"/>
              </a:ext>
            </a:extLst>
          </p:cNvPr>
          <p:cNvCxnSpPr>
            <a:cxnSpLocks/>
          </p:cNvCxnSpPr>
          <p:nvPr/>
        </p:nvCxnSpPr>
        <p:spPr>
          <a:xfrm>
            <a:off x="7851687" y="474706"/>
            <a:ext cx="19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BDFBD80-C4E5-4B66-A9DC-70CF589990B8}"/>
              </a:ext>
            </a:extLst>
          </p:cNvPr>
          <p:cNvSpPr txBox="1"/>
          <p:nvPr/>
        </p:nvSpPr>
        <p:spPr>
          <a:xfrm>
            <a:off x="8282639" y="171054"/>
            <a:ext cx="98950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Fault State</a:t>
            </a:r>
            <a:endParaRPr lang="zh-TW" altLang="en-US" sz="1463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5CA50E7-909E-46D5-8864-F6C126E418E3}"/>
              </a:ext>
            </a:extLst>
          </p:cNvPr>
          <p:cNvSpPr txBox="1"/>
          <p:nvPr/>
        </p:nvSpPr>
        <p:spPr>
          <a:xfrm>
            <a:off x="7851687" y="481850"/>
            <a:ext cx="19018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DUMMY_EN = high (on)</a:t>
            </a:r>
            <a:endParaRPr lang="en-US" altLang="zh-TW" sz="975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185738" indent="-185738">
              <a:buAutoNum type="arabicPeriod"/>
            </a:pPr>
            <a:r>
              <a:rPr lang="en-US" altLang="zh-TW" sz="975"/>
              <a:t>LVDC_EN = high (off)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HVDC_EN = high (req. 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AUX_EN = high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ORING_EN = low (off)</a:t>
            </a:r>
            <a:endParaRPr lang="en-US" altLang="zh-TW" sz="975"/>
          </a:p>
          <a:p>
            <a:pPr marL="185738" indent="-185738">
              <a:buAutoNum type="arabicPeriod"/>
            </a:pPr>
            <a:r>
              <a:rPr lang="en-US" altLang="zh-TW" sz="975"/>
              <a:t>Write Fault Code to EEPROM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send Cali data if not finish</a:t>
            </a:r>
          </a:p>
          <a:p>
            <a:pPr marL="185738" indent="-185738">
              <a:buAutoNum type="arabicPeriod"/>
            </a:pPr>
            <a:endParaRPr lang="en-US" altLang="zh-TW" sz="975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958E8C8-56DA-434F-8025-3369349BFF69}"/>
              </a:ext>
            </a:extLst>
          </p:cNvPr>
          <p:cNvCxnSpPr>
            <a:cxnSpLocks/>
          </p:cNvCxnSpPr>
          <p:nvPr/>
        </p:nvCxnSpPr>
        <p:spPr>
          <a:xfrm flipH="1">
            <a:off x="7356501" y="977922"/>
            <a:ext cx="461701" cy="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217E34D-395C-4A90-A27D-19B245D76D18}"/>
              </a:ext>
            </a:extLst>
          </p:cNvPr>
          <p:cNvSpPr txBox="1"/>
          <p:nvPr/>
        </p:nvSpPr>
        <p:spPr>
          <a:xfrm>
            <a:off x="7356499" y="611008"/>
            <a:ext cx="44755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fault </a:t>
            </a:r>
          </a:p>
          <a:p>
            <a:r>
              <a:rPr lang="en-US" altLang="zh-TW" sz="975"/>
              <a:t>clear</a:t>
            </a:r>
            <a:endParaRPr lang="zh-TW" altLang="en-US" sz="975"/>
          </a:p>
        </p:txBody>
      </p:sp>
      <p:sp>
        <p:nvSpPr>
          <p:cNvPr id="93" name="流程圖: 替代程序 92">
            <a:extLst>
              <a:ext uri="{FF2B5EF4-FFF2-40B4-BE49-F238E27FC236}">
                <a16:creationId xmlns:a16="http://schemas.microsoft.com/office/drawing/2014/main" id="{967E4AD3-676D-4481-B9EE-550D1727D612}"/>
              </a:ext>
            </a:extLst>
          </p:cNvPr>
          <p:cNvSpPr/>
          <p:nvPr/>
        </p:nvSpPr>
        <p:spPr>
          <a:xfrm>
            <a:off x="8302863" y="5352871"/>
            <a:ext cx="2060256" cy="134016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>
              <a:solidFill>
                <a:schemeClr val="bg2"/>
              </a:solidFill>
            </a:endParaRPr>
          </a:p>
          <a:p>
            <a:pPr algn="ctr"/>
            <a:endParaRPr lang="zh-TW" altLang="en-US" sz="2525">
              <a:solidFill>
                <a:schemeClr val="bg2"/>
              </a:solidFill>
            </a:endParaRP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28861E06-6629-4727-962C-7A9927F8F11B}"/>
              </a:ext>
            </a:extLst>
          </p:cNvPr>
          <p:cNvCxnSpPr>
            <a:cxnSpLocks/>
          </p:cNvCxnSpPr>
          <p:nvPr/>
        </p:nvCxnSpPr>
        <p:spPr>
          <a:xfrm>
            <a:off x="8302863" y="5622311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C647417-A5C6-46E4-B8D1-E1FE42C40EFC}"/>
              </a:ext>
            </a:extLst>
          </p:cNvPr>
          <p:cNvSpPr txBox="1"/>
          <p:nvPr/>
        </p:nvSpPr>
        <p:spPr>
          <a:xfrm>
            <a:off x="8733816" y="5318659"/>
            <a:ext cx="1197636" cy="3174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63"/>
              <a:t>OBC-DC state</a:t>
            </a:r>
            <a:endParaRPr lang="zh-TW" altLang="en-US" sz="1463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BCCEB50-F043-4399-A7A4-0921D09EEB83}"/>
              </a:ext>
            </a:extLst>
          </p:cNvPr>
          <p:cNvSpPr txBox="1"/>
          <p:nvPr/>
        </p:nvSpPr>
        <p:spPr>
          <a:xfrm>
            <a:off x="8302863" y="5588380"/>
            <a:ext cx="2060256" cy="11426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Pilot State = C | D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DUMMY_EN = high (on)</a:t>
            </a:r>
            <a:endParaRPr lang="en-US" altLang="zh-TW" sz="975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LVDC_EN = low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ORING_EN = high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highlight>
                  <a:srgbClr val="FFFF00"/>
                </a:highlight>
                <a:sym typeface="Wingdings" panose="05000000000000000000" pitchFamily="2" charset="2"/>
              </a:rPr>
              <a:t>Delay 0.5s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wait slave MCU state = OBCDC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highlight>
                  <a:srgbClr val="FFFF00"/>
                </a:highlight>
                <a:sym typeface="Wingdings" panose="05000000000000000000" pitchFamily="2" charset="2"/>
              </a:rPr>
              <a:t>check LV_UVP</a:t>
            </a:r>
            <a:endParaRPr lang="en-US" altLang="zh-TW" sz="975">
              <a:highlight>
                <a:srgbClr val="FFFF00"/>
              </a:highlight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4CCE7100-498C-4132-A961-E4019CB73089}"/>
              </a:ext>
            </a:extLst>
          </p:cNvPr>
          <p:cNvCxnSpPr>
            <a:cxnSpLocks/>
          </p:cNvCxnSpPr>
          <p:nvPr/>
        </p:nvCxnSpPr>
        <p:spPr>
          <a:xfrm flipH="1">
            <a:off x="2859366" y="3294319"/>
            <a:ext cx="2487134" cy="1921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FA97868E-CE14-48D6-A81C-2F4188593C79}"/>
              </a:ext>
            </a:extLst>
          </p:cNvPr>
          <p:cNvCxnSpPr>
            <a:cxnSpLocks/>
          </p:cNvCxnSpPr>
          <p:nvPr/>
        </p:nvCxnSpPr>
        <p:spPr>
          <a:xfrm flipH="1">
            <a:off x="6113647" y="3489608"/>
            <a:ext cx="1" cy="114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1AC9DCD9-A5FF-420B-9A01-4EE176489931}"/>
              </a:ext>
            </a:extLst>
          </p:cNvPr>
          <p:cNvCxnSpPr>
            <a:cxnSpLocks/>
          </p:cNvCxnSpPr>
          <p:nvPr/>
        </p:nvCxnSpPr>
        <p:spPr>
          <a:xfrm>
            <a:off x="7180033" y="3386254"/>
            <a:ext cx="2425642" cy="191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46FD6E7-93C3-45B5-939F-3ADBBC2A1C9B}"/>
              </a:ext>
            </a:extLst>
          </p:cNvPr>
          <p:cNvSpPr txBox="1"/>
          <p:nvPr/>
        </p:nvSpPr>
        <p:spPr>
          <a:xfrm rot="19321413">
            <a:off x="2990785" y="3970275"/>
            <a:ext cx="2330279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and CAN = DCDC 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3930EC90-0EBF-4628-94BB-9C388280C628}"/>
              </a:ext>
            </a:extLst>
          </p:cNvPr>
          <p:cNvSpPr txBox="1"/>
          <p:nvPr/>
        </p:nvSpPr>
        <p:spPr>
          <a:xfrm>
            <a:off x="5287186" y="3943629"/>
            <a:ext cx="90387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CAN = ACDC 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7FE19856-BD35-44F6-AEF2-D8038EC54FC9}"/>
              </a:ext>
            </a:extLst>
          </p:cNvPr>
          <p:cNvSpPr txBox="1"/>
          <p:nvPr/>
        </p:nvSpPr>
        <p:spPr>
          <a:xfrm rot="2291646">
            <a:off x="7548301" y="4094284"/>
            <a:ext cx="172336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and CAN = OBCDC 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A32246D-01D9-48A9-8F60-137F4581A2EC}"/>
              </a:ext>
            </a:extLst>
          </p:cNvPr>
          <p:cNvSpPr txBox="1"/>
          <p:nvPr/>
        </p:nvSpPr>
        <p:spPr>
          <a:xfrm>
            <a:off x="10230787" y="700129"/>
            <a:ext cx="64152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Any fault</a:t>
            </a:r>
          </a:p>
          <a:p>
            <a:r>
              <a:rPr lang="en-US" altLang="zh-TW" sz="975"/>
              <a:t>detected</a:t>
            </a:r>
            <a:endParaRPr lang="zh-TW" altLang="en-US" sz="975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B63FA3C-96A3-4A51-B2BF-571CB992EDF5}"/>
              </a:ext>
            </a:extLst>
          </p:cNvPr>
          <p:cNvCxnSpPr>
            <a:cxnSpLocks/>
          </p:cNvCxnSpPr>
          <p:nvPr/>
        </p:nvCxnSpPr>
        <p:spPr>
          <a:xfrm flipH="1">
            <a:off x="3218742" y="3411283"/>
            <a:ext cx="2246414" cy="18116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3C69D072-1CC3-4C26-834C-C9D325C90968}"/>
              </a:ext>
            </a:extLst>
          </p:cNvPr>
          <p:cNvCxnSpPr>
            <a:cxnSpLocks/>
          </p:cNvCxnSpPr>
          <p:nvPr/>
        </p:nvCxnSpPr>
        <p:spPr>
          <a:xfrm flipH="1">
            <a:off x="6335469" y="3489608"/>
            <a:ext cx="1" cy="114231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E45B80C-DEC7-458E-9A96-E6C73D921E21}"/>
              </a:ext>
            </a:extLst>
          </p:cNvPr>
          <p:cNvSpPr txBox="1"/>
          <p:nvPr/>
        </p:nvSpPr>
        <p:spPr>
          <a:xfrm rot="19257079">
            <a:off x="3057460" y="4151377"/>
            <a:ext cx="290289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low or CAN = IDLE | Standby or </a:t>
            </a:r>
            <a:r>
              <a:rPr lang="en-US" altLang="zh-TW" sz="975" err="1"/>
              <a:t>OtherSideOff</a:t>
            </a:r>
            <a:r>
              <a:rPr lang="en-US" altLang="zh-TW" sz="975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87DB27-5D1A-474D-8685-0539A55881FE}"/>
              </a:ext>
            </a:extLst>
          </p:cNvPr>
          <p:cNvSpPr txBox="1"/>
          <p:nvPr/>
        </p:nvSpPr>
        <p:spPr>
          <a:xfrm>
            <a:off x="6308059" y="4010870"/>
            <a:ext cx="1510143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EVSE disconnect</a:t>
            </a:r>
          </a:p>
          <a:p>
            <a:r>
              <a:rPr lang="en-US" altLang="zh-TW" sz="975"/>
              <a:t>or CAN = IDLE | Standby</a:t>
            </a:r>
          </a:p>
          <a:p>
            <a:r>
              <a:rPr lang="en-US" altLang="zh-TW" sz="975"/>
              <a:t>or </a:t>
            </a:r>
            <a:r>
              <a:rPr lang="en-US" altLang="zh-TW" sz="975" err="1"/>
              <a:t>OtherSideOff</a:t>
            </a:r>
            <a:endParaRPr lang="en-US" altLang="zh-TW" sz="975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508690D-8052-449B-BF83-E30E25DE8CF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7048840" y="3526688"/>
            <a:ext cx="2283794" cy="179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B6FAAEA-EB84-40F2-917B-CCB087027150}"/>
              </a:ext>
            </a:extLst>
          </p:cNvPr>
          <p:cNvCxnSpPr>
            <a:cxnSpLocks/>
          </p:cNvCxnSpPr>
          <p:nvPr/>
        </p:nvCxnSpPr>
        <p:spPr>
          <a:xfrm flipH="1">
            <a:off x="9761544" y="888034"/>
            <a:ext cx="495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9D17A62-1BC4-40E1-9F39-0171E5ED5AD8}"/>
              </a:ext>
            </a:extLst>
          </p:cNvPr>
          <p:cNvSpPr txBox="1"/>
          <p:nvPr/>
        </p:nvSpPr>
        <p:spPr>
          <a:xfrm>
            <a:off x="3800481" y="1593886"/>
            <a:ext cx="2334712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75"/>
              <a:t>( CAN = Standby | ACDC | DCDC | OBCDC</a:t>
            </a:r>
          </a:p>
          <a:p>
            <a:pPr algn="r"/>
            <a:r>
              <a:rPr lang="en-US" altLang="zh-TW" sz="975"/>
              <a:t>or IGN = high )</a:t>
            </a:r>
          </a:p>
          <a:p>
            <a:pPr algn="r"/>
            <a:r>
              <a:rPr lang="en-US" altLang="zh-TW" sz="975"/>
              <a:t>and Calibration Data Ready</a:t>
            </a:r>
            <a:endParaRPr lang="zh-TW" altLang="en-US" sz="975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CB4D39A-C9B6-4D40-B196-8568C9DBEF41}"/>
              </a:ext>
            </a:extLst>
          </p:cNvPr>
          <p:cNvSpPr txBox="1"/>
          <p:nvPr/>
        </p:nvSpPr>
        <p:spPr>
          <a:xfrm>
            <a:off x="6335467" y="1647406"/>
            <a:ext cx="106894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low</a:t>
            </a:r>
          </a:p>
          <a:p>
            <a:r>
              <a:rPr lang="en-US" altLang="zh-TW" sz="975"/>
              <a:t>and CAN = IDLE 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75C83B2-24A2-4DDC-82EF-5473506AE720}"/>
              </a:ext>
            </a:extLst>
          </p:cNvPr>
          <p:cNvSpPr txBox="1"/>
          <p:nvPr/>
        </p:nvSpPr>
        <p:spPr>
          <a:xfrm rot="2246678">
            <a:off x="6575180" y="4300404"/>
            <a:ext cx="288074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low or CAN = IDLE | Standby or </a:t>
            </a:r>
            <a:r>
              <a:rPr lang="en-US" altLang="zh-TW" sz="975" err="1"/>
              <a:t>OtherSideOff</a:t>
            </a:r>
            <a:endParaRPr lang="en-US" altLang="zh-TW" sz="975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8B9276-9AEE-4D74-8441-FE4C1D3C7392}"/>
              </a:ext>
            </a:extLst>
          </p:cNvPr>
          <p:cNvCxnSpPr>
            <a:cxnSpLocks/>
          </p:cNvCxnSpPr>
          <p:nvPr/>
        </p:nvCxnSpPr>
        <p:spPr>
          <a:xfrm flipH="1">
            <a:off x="4116814" y="5183815"/>
            <a:ext cx="1171442" cy="5939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0817266-C0C3-42FE-A974-BE024C189B84}"/>
              </a:ext>
            </a:extLst>
          </p:cNvPr>
          <p:cNvCxnSpPr>
            <a:cxnSpLocks/>
          </p:cNvCxnSpPr>
          <p:nvPr/>
        </p:nvCxnSpPr>
        <p:spPr>
          <a:xfrm>
            <a:off x="7348511" y="5193340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F6E87246-20F6-4EB5-8480-DE146543E52D}"/>
              </a:ext>
            </a:extLst>
          </p:cNvPr>
          <p:cNvCxnSpPr>
            <a:cxnSpLocks/>
          </p:cNvCxnSpPr>
          <p:nvPr/>
        </p:nvCxnSpPr>
        <p:spPr>
          <a:xfrm>
            <a:off x="4168414" y="6316880"/>
            <a:ext cx="413444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4FC96002-4DC8-4ECB-9BA4-6633452A0D7C}"/>
              </a:ext>
            </a:extLst>
          </p:cNvPr>
          <p:cNvCxnSpPr>
            <a:cxnSpLocks/>
          </p:cNvCxnSpPr>
          <p:nvPr/>
        </p:nvCxnSpPr>
        <p:spPr>
          <a:xfrm flipH="1">
            <a:off x="4168416" y="6454961"/>
            <a:ext cx="413444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75BD28C1-298D-4B04-BB8D-30565AA79151}"/>
              </a:ext>
            </a:extLst>
          </p:cNvPr>
          <p:cNvCxnSpPr>
            <a:cxnSpLocks/>
            <a:stCxn id="50" idx="3"/>
            <a:endCxn id="73" idx="1"/>
          </p:cNvCxnSpPr>
          <p:nvPr/>
        </p:nvCxnSpPr>
        <p:spPr>
          <a:xfrm flipV="1">
            <a:off x="4080297" y="5336215"/>
            <a:ext cx="1207957" cy="6554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6A0FA74E-25B8-4124-B23C-81D0B61753EC}"/>
              </a:ext>
            </a:extLst>
          </p:cNvPr>
          <p:cNvCxnSpPr>
            <a:cxnSpLocks/>
          </p:cNvCxnSpPr>
          <p:nvPr/>
        </p:nvCxnSpPr>
        <p:spPr>
          <a:xfrm flipH="1" flipV="1">
            <a:off x="7348511" y="5393365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7C9F2C0-40BF-49A8-8287-39ECA9A67530}"/>
              </a:ext>
            </a:extLst>
          </p:cNvPr>
          <p:cNvSpPr txBox="1"/>
          <p:nvPr/>
        </p:nvSpPr>
        <p:spPr>
          <a:xfrm>
            <a:off x="5318633" y="6414673"/>
            <a:ext cx="183329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 and  CAN = OBCDC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81010F93-0A77-4F30-9D9F-73A21C63A179}"/>
              </a:ext>
            </a:extLst>
          </p:cNvPr>
          <p:cNvSpPr txBox="1"/>
          <p:nvPr/>
        </p:nvSpPr>
        <p:spPr>
          <a:xfrm>
            <a:off x="4969536" y="6093700"/>
            <a:ext cx="278384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 and (CAN = DCDC or EVSE disconnect )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74606BB4-E40E-4692-92AA-3666D630BD19}"/>
              </a:ext>
            </a:extLst>
          </p:cNvPr>
          <p:cNvSpPr txBox="1"/>
          <p:nvPr/>
        </p:nvSpPr>
        <p:spPr>
          <a:xfrm rot="19675899">
            <a:off x="4190529" y="5168610"/>
            <a:ext cx="1156559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CAN = ACDC 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246C79ED-EE9D-4060-A80E-460A8E8AB537}"/>
              </a:ext>
            </a:extLst>
          </p:cNvPr>
          <p:cNvSpPr txBox="1"/>
          <p:nvPr/>
        </p:nvSpPr>
        <p:spPr>
          <a:xfrm rot="19675899">
            <a:off x="4380799" y="5566482"/>
            <a:ext cx="1227259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and</a:t>
            </a:r>
          </a:p>
          <a:p>
            <a:r>
              <a:rPr lang="en-US" altLang="zh-TW" sz="975"/>
              <a:t>CAN = DCDC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55E84955-FFFF-4EFD-9762-9CC912007753}"/>
              </a:ext>
            </a:extLst>
          </p:cNvPr>
          <p:cNvSpPr txBox="1"/>
          <p:nvPr/>
        </p:nvSpPr>
        <p:spPr>
          <a:xfrm rot="2122602">
            <a:off x="7391128" y="5301991"/>
            <a:ext cx="90387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CAN = ACDC </a:t>
            </a: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16EFDFB6-E3B7-417F-8104-7FB797625BB3}"/>
              </a:ext>
            </a:extLst>
          </p:cNvPr>
          <p:cNvSpPr txBox="1"/>
          <p:nvPr/>
        </p:nvSpPr>
        <p:spPr>
          <a:xfrm rot="2122602">
            <a:off x="7292462" y="5704688"/>
            <a:ext cx="100117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and CAN = OBCDC 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2FB153E-EE81-46F8-BE72-0F2C97D3860A}"/>
              </a:ext>
            </a:extLst>
          </p:cNvPr>
          <p:cNvSpPr txBox="1"/>
          <p:nvPr/>
        </p:nvSpPr>
        <p:spPr>
          <a:xfrm>
            <a:off x="2018395" y="5469454"/>
            <a:ext cx="20602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Pilot State = B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DUMMY_EN = low (off)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HVDC_EN = high (off)</a:t>
            </a:r>
            <a:endParaRPr lang="en-US" altLang="zh-TW" sz="975"/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LVDC_EN = low (on) 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ORING_EN = high (on)</a:t>
            </a:r>
          </a:p>
          <a:p>
            <a:pPr marL="185738" indent="-185738">
              <a:buAutoNum type="arabicPeriod"/>
            </a:pPr>
            <a:r>
              <a:rPr lang="en-US" altLang="zh-TW" sz="975">
                <a:highlight>
                  <a:srgbClr val="FFFF00"/>
                </a:highlight>
                <a:sym typeface="Wingdings" panose="05000000000000000000" pitchFamily="2" charset="2"/>
              </a:rPr>
              <a:t>Delay 0.5s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wait slave MCU state = DCDC</a:t>
            </a:r>
          </a:p>
          <a:p>
            <a:pPr marL="185738" indent="-185738">
              <a:buAutoNum type="arabicPeriod"/>
            </a:pPr>
            <a:r>
              <a:rPr lang="en-US" altLang="zh-TW" sz="975">
                <a:highlight>
                  <a:srgbClr val="FFFF00"/>
                </a:highlight>
                <a:sym typeface="Wingdings" panose="05000000000000000000" pitchFamily="2" charset="2"/>
              </a:rPr>
              <a:t>check LV_UVP</a:t>
            </a:r>
            <a:endParaRPr lang="en-US" altLang="zh-TW" sz="975">
              <a:highlight>
                <a:srgbClr val="FFFF00"/>
              </a:highlight>
            </a:endParaRPr>
          </a:p>
        </p:txBody>
      </p: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96A42E23-D64A-4A6B-B2EE-A8905C8F26B6}"/>
              </a:ext>
            </a:extLst>
          </p:cNvPr>
          <p:cNvGrpSpPr/>
          <p:nvPr/>
        </p:nvGrpSpPr>
        <p:grpSpPr>
          <a:xfrm>
            <a:off x="9272141" y="3209383"/>
            <a:ext cx="2232361" cy="1348688"/>
            <a:chOff x="7594383" y="3327825"/>
            <a:chExt cx="2232361" cy="1348688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CB6E68C-4BBC-4F55-98D7-DF145D8119D0}"/>
                </a:ext>
              </a:extLst>
            </p:cNvPr>
            <p:cNvSpPr/>
            <p:nvPr/>
          </p:nvSpPr>
          <p:spPr>
            <a:xfrm>
              <a:off x="7594384" y="3336350"/>
              <a:ext cx="2217673" cy="13401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5FA17DF-6A21-4271-8750-A9DD8F701107}"/>
                </a:ext>
              </a:extLst>
            </p:cNvPr>
            <p:cNvCxnSpPr>
              <a:cxnSpLocks/>
            </p:cNvCxnSpPr>
            <p:nvPr/>
          </p:nvCxnSpPr>
          <p:spPr>
            <a:xfrm>
              <a:off x="7594383" y="3614167"/>
              <a:ext cx="2217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1F4663E-7D5A-4EFE-A403-0213127822B5}"/>
                </a:ext>
              </a:extLst>
            </p:cNvPr>
            <p:cNvSpPr txBox="1"/>
            <p:nvPr/>
          </p:nvSpPr>
          <p:spPr>
            <a:xfrm>
              <a:off x="7790527" y="3327825"/>
              <a:ext cx="1810423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63"/>
                <a:t>Charger Coupler Task</a:t>
              </a:r>
              <a:endParaRPr lang="zh-TW" altLang="en-US" sz="1463"/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70E4F27D-030B-4E8D-B2D3-A1881530A2D3}"/>
                </a:ext>
              </a:extLst>
            </p:cNvPr>
            <p:cNvSpPr txBox="1"/>
            <p:nvPr/>
          </p:nvSpPr>
          <p:spPr>
            <a:xfrm>
              <a:off x="7620193" y="3614167"/>
              <a:ext cx="2206551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75"/>
                <a:t>1. Monitor Polit and Proximity signals</a:t>
              </a:r>
            </a:p>
            <a:p>
              <a:r>
                <a:rPr lang="en-US" altLang="zh-TW" sz="975"/>
                <a:t>2. If EVSE Coupler depressed</a:t>
              </a:r>
            </a:p>
            <a:p>
              <a:r>
                <a:rPr lang="en-US" altLang="zh-TW" sz="975"/>
                <a:t>        or Pilot state != (C or D)</a:t>
              </a:r>
            </a:p>
            <a:p>
              <a:r>
                <a:rPr lang="en-US" altLang="zh-TW" sz="975"/>
                <a:t>        or ACDC fault </a:t>
              </a:r>
              <a:r>
                <a:rPr lang="en-US" altLang="zh-TW" sz="975">
                  <a:sym typeface="Wingdings" panose="05000000000000000000" pitchFamily="2" charset="2"/>
                </a:rPr>
                <a:t>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                  HVDC_EN = high (off)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    Else       HVDC_EN = low (on)</a:t>
              </a:r>
              <a:endParaRPr lang="en-US" altLang="zh-TW" sz="975"/>
            </a:p>
          </p:txBody>
        </p:sp>
      </p:grpSp>
      <p:sp>
        <p:nvSpPr>
          <p:cNvPr id="3" name="十字形 2">
            <a:extLst>
              <a:ext uri="{FF2B5EF4-FFF2-40B4-BE49-F238E27FC236}">
                <a16:creationId xmlns:a16="http://schemas.microsoft.com/office/drawing/2014/main" id="{1AD1801B-B918-4707-95D0-01C7E5138C11}"/>
              </a:ext>
            </a:extLst>
          </p:cNvPr>
          <p:cNvSpPr/>
          <p:nvPr/>
        </p:nvSpPr>
        <p:spPr>
          <a:xfrm rot="2827676">
            <a:off x="5964987" y="6036313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1F90C0D3-5A62-4B1E-8DD5-19F586ABDC69}"/>
              </a:ext>
            </a:extLst>
          </p:cNvPr>
          <p:cNvSpPr/>
          <p:nvPr/>
        </p:nvSpPr>
        <p:spPr>
          <a:xfrm rot="2827676">
            <a:off x="7448729" y="5291259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十字形 18">
            <a:extLst>
              <a:ext uri="{FF2B5EF4-FFF2-40B4-BE49-F238E27FC236}">
                <a16:creationId xmlns:a16="http://schemas.microsoft.com/office/drawing/2014/main" id="{F8255E66-614B-4688-A437-9BB742D88A7A}"/>
              </a:ext>
            </a:extLst>
          </p:cNvPr>
          <p:cNvSpPr/>
          <p:nvPr/>
        </p:nvSpPr>
        <p:spPr>
          <a:xfrm rot="2827676">
            <a:off x="4395910" y="5272019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2037E4F-8688-4467-B763-92B03E375867}"/>
              </a:ext>
            </a:extLst>
          </p:cNvPr>
          <p:cNvCxnSpPr>
            <a:cxnSpLocks/>
          </p:cNvCxnSpPr>
          <p:nvPr/>
        </p:nvCxnSpPr>
        <p:spPr>
          <a:xfrm>
            <a:off x="7221810" y="1640894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9FFA97-A811-4918-AFBF-02F2BA9579D3}"/>
              </a:ext>
            </a:extLst>
          </p:cNvPr>
          <p:cNvSpPr txBox="1"/>
          <p:nvPr/>
        </p:nvSpPr>
        <p:spPr>
          <a:xfrm rot="2158837">
            <a:off x="6941817" y="1968295"/>
            <a:ext cx="1398471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75"/>
              <a:t>CAN = Standby | ACDC | DCDC | OBCDC</a:t>
            </a:r>
          </a:p>
          <a:p>
            <a:pPr algn="r"/>
            <a:r>
              <a:rPr lang="en-US" altLang="zh-TW" sz="975"/>
              <a:t>or IGN = high </a:t>
            </a: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73C04AAB-4B5A-4439-B8F7-75F424E942F2}"/>
              </a:ext>
            </a:extLst>
          </p:cNvPr>
          <p:cNvSpPr/>
          <p:nvPr/>
        </p:nvSpPr>
        <p:spPr>
          <a:xfrm>
            <a:off x="2078516" y="727973"/>
            <a:ext cx="880537" cy="502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63"/>
              <a:t>Start</a:t>
            </a:r>
            <a:endParaRPr lang="zh-TW" altLang="en-US" sz="1463"/>
          </a:p>
        </p:txBody>
      </p:sp>
    </p:spTree>
    <p:extLst>
      <p:ext uri="{BB962C8B-B14F-4D97-AF65-F5344CB8AC3E}">
        <p14:creationId xmlns:p14="http://schemas.microsoft.com/office/powerpoint/2010/main" val="133003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775939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HV OTP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EFB882-14ED-473B-89DC-B40EC01B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453" y="781050"/>
            <a:ext cx="5343525" cy="5295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468481A-6826-4329-B4C8-907E5175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4" y="2168403"/>
            <a:ext cx="5267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02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14DE1AD-AF50-4A4D-8BB8-A52FA9FF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22" y="781050"/>
            <a:ext cx="6410325" cy="52959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FA9BE62B-9371-4077-BA7A-387A003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767754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LV OVP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5B0D09-4A68-4EE8-A836-69F2A8E2AEC2}"/>
              </a:ext>
            </a:extLst>
          </p:cNvPr>
          <p:cNvSpPr txBox="1"/>
          <p:nvPr/>
        </p:nvSpPr>
        <p:spPr>
          <a:xfrm>
            <a:off x="10790360" y="4564967"/>
            <a:ext cx="15122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B0329D-4071-42EF-925A-30D057247281}"/>
              </a:ext>
            </a:extLst>
          </p:cNvPr>
          <p:cNvSpPr txBox="1"/>
          <p:nvPr/>
        </p:nvSpPr>
        <p:spPr>
          <a:xfrm>
            <a:off x="10790361" y="4971311"/>
            <a:ext cx="151227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D50460-9B99-4BA7-B0D0-EBD0AC0118CB}"/>
              </a:ext>
            </a:extLst>
          </p:cNvPr>
          <p:cNvSpPr txBox="1"/>
          <p:nvPr/>
        </p:nvSpPr>
        <p:spPr>
          <a:xfrm>
            <a:off x="9562036" y="498256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39FF9E-E708-4D19-81F2-610C72733169}"/>
              </a:ext>
            </a:extLst>
          </p:cNvPr>
          <p:cNvSpPr txBox="1"/>
          <p:nvPr/>
        </p:nvSpPr>
        <p:spPr>
          <a:xfrm>
            <a:off x="9562036" y="4592992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76A107-1B0C-47FE-88FA-49DD4ACF2901}"/>
              </a:ext>
            </a:extLst>
          </p:cNvPr>
          <p:cNvSpPr txBox="1"/>
          <p:nvPr/>
        </p:nvSpPr>
        <p:spPr>
          <a:xfrm>
            <a:off x="8540647" y="2972624"/>
            <a:ext cx="34451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13.5V</a:t>
            </a:r>
            <a:endParaRPr lang="zh-TW" altLang="en-US" sz="12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B4DE94-4111-4D81-BE76-B741AD4123A2}"/>
              </a:ext>
            </a:extLst>
          </p:cNvPr>
          <p:cNvSpPr txBox="1"/>
          <p:nvPr/>
        </p:nvSpPr>
        <p:spPr>
          <a:xfrm>
            <a:off x="8540647" y="3400240"/>
            <a:ext cx="34451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B3F16F-FBDA-4EAD-847B-1112BE7A93A1}"/>
              </a:ext>
            </a:extLst>
          </p:cNvPr>
          <p:cNvSpPr txBox="1"/>
          <p:nvPr/>
        </p:nvSpPr>
        <p:spPr>
          <a:xfrm>
            <a:off x="7467193" y="2994196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AE9C74-87BB-4B3C-B3A7-A1194951C093}"/>
              </a:ext>
            </a:extLst>
          </p:cNvPr>
          <p:cNvSpPr txBox="1"/>
          <p:nvPr/>
        </p:nvSpPr>
        <p:spPr>
          <a:xfrm>
            <a:off x="7467193" y="3393655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26F6F7-B7C6-4F33-8B8E-6398140C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" y="2408726"/>
            <a:ext cx="5162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6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A9BE62B-9371-4077-BA7A-387A003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096000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LV OV(HW)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5B0D09-4A68-4EE8-A836-69F2A8E2AEC2}"/>
              </a:ext>
            </a:extLst>
          </p:cNvPr>
          <p:cNvSpPr txBox="1"/>
          <p:nvPr/>
        </p:nvSpPr>
        <p:spPr>
          <a:xfrm>
            <a:off x="10790360" y="4564967"/>
            <a:ext cx="15122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B0329D-4071-42EF-925A-30D057247281}"/>
              </a:ext>
            </a:extLst>
          </p:cNvPr>
          <p:cNvSpPr txBox="1"/>
          <p:nvPr/>
        </p:nvSpPr>
        <p:spPr>
          <a:xfrm>
            <a:off x="10790361" y="4971311"/>
            <a:ext cx="151227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D50460-9B99-4BA7-B0D0-EBD0AC0118CB}"/>
              </a:ext>
            </a:extLst>
          </p:cNvPr>
          <p:cNvSpPr txBox="1"/>
          <p:nvPr/>
        </p:nvSpPr>
        <p:spPr>
          <a:xfrm>
            <a:off x="9562036" y="498256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39FF9E-E708-4D19-81F2-610C72733169}"/>
              </a:ext>
            </a:extLst>
          </p:cNvPr>
          <p:cNvSpPr txBox="1"/>
          <p:nvPr/>
        </p:nvSpPr>
        <p:spPr>
          <a:xfrm>
            <a:off x="9562036" y="4592992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76A107-1B0C-47FE-88FA-49DD4ACF2901}"/>
              </a:ext>
            </a:extLst>
          </p:cNvPr>
          <p:cNvSpPr txBox="1"/>
          <p:nvPr/>
        </p:nvSpPr>
        <p:spPr>
          <a:xfrm>
            <a:off x="8540647" y="2972624"/>
            <a:ext cx="34451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13.5V</a:t>
            </a:r>
            <a:endParaRPr lang="zh-TW" altLang="en-US" sz="12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B4DE94-4111-4D81-BE76-B741AD4123A2}"/>
              </a:ext>
            </a:extLst>
          </p:cNvPr>
          <p:cNvSpPr txBox="1"/>
          <p:nvPr/>
        </p:nvSpPr>
        <p:spPr>
          <a:xfrm>
            <a:off x="8540647" y="3400240"/>
            <a:ext cx="34451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B3F16F-FBDA-4EAD-847B-1112BE7A93A1}"/>
              </a:ext>
            </a:extLst>
          </p:cNvPr>
          <p:cNvSpPr txBox="1"/>
          <p:nvPr/>
        </p:nvSpPr>
        <p:spPr>
          <a:xfrm>
            <a:off x="7467193" y="2994196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AE9C74-87BB-4B3C-B3A7-A1194951C093}"/>
              </a:ext>
            </a:extLst>
          </p:cNvPr>
          <p:cNvSpPr txBox="1"/>
          <p:nvPr/>
        </p:nvSpPr>
        <p:spPr>
          <a:xfrm>
            <a:off x="7467193" y="3393655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363763-1F7D-4660-A5F5-22E34984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4" y="2854394"/>
            <a:ext cx="5334000" cy="25812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F9DBDB-4792-4EF2-AAD5-AFD87C12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0789"/>
            <a:ext cx="56483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8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A9BE62B-9371-4077-BA7A-387A003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096000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LV OC(HW)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5B0D09-4A68-4EE8-A836-69F2A8E2AEC2}"/>
              </a:ext>
            </a:extLst>
          </p:cNvPr>
          <p:cNvSpPr txBox="1"/>
          <p:nvPr/>
        </p:nvSpPr>
        <p:spPr>
          <a:xfrm>
            <a:off x="10790360" y="4564967"/>
            <a:ext cx="15122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B0329D-4071-42EF-925A-30D057247281}"/>
              </a:ext>
            </a:extLst>
          </p:cNvPr>
          <p:cNvSpPr txBox="1"/>
          <p:nvPr/>
        </p:nvSpPr>
        <p:spPr>
          <a:xfrm>
            <a:off x="10790361" y="4971311"/>
            <a:ext cx="151227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D50460-9B99-4BA7-B0D0-EBD0AC0118CB}"/>
              </a:ext>
            </a:extLst>
          </p:cNvPr>
          <p:cNvSpPr txBox="1"/>
          <p:nvPr/>
        </p:nvSpPr>
        <p:spPr>
          <a:xfrm>
            <a:off x="9562036" y="4982561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39FF9E-E708-4D19-81F2-610C72733169}"/>
              </a:ext>
            </a:extLst>
          </p:cNvPr>
          <p:cNvSpPr txBox="1"/>
          <p:nvPr/>
        </p:nvSpPr>
        <p:spPr>
          <a:xfrm>
            <a:off x="9562036" y="4592992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76A107-1B0C-47FE-88FA-49DD4ACF2901}"/>
              </a:ext>
            </a:extLst>
          </p:cNvPr>
          <p:cNvSpPr txBox="1"/>
          <p:nvPr/>
        </p:nvSpPr>
        <p:spPr>
          <a:xfrm>
            <a:off x="8540647" y="2972624"/>
            <a:ext cx="34451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13.5V</a:t>
            </a:r>
            <a:endParaRPr lang="zh-TW" altLang="en-US" sz="12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B4DE94-4111-4D81-BE76-B741AD4123A2}"/>
              </a:ext>
            </a:extLst>
          </p:cNvPr>
          <p:cNvSpPr txBox="1"/>
          <p:nvPr/>
        </p:nvSpPr>
        <p:spPr>
          <a:xfrm>
            <a:off x="8540647" y="3400240"/>
            <a:ext cx="344510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B3F16F-FBDA-4EAD-847B-1112BE7A93A1}"/>
              </a:ext>
            </a:extLst>
          </p:cNvPr>
          <p:cNvSpPr txBox="1"/>
          <p:nvPr/>
        </p:nvSpPr>
        <p:spPr>
          <a:xfrm>
            <a:off x="7467193" y="2994196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AE9C74-87BB-4B3C-B3A7-A1194951C093}"/>
              </a:ext>
            </a:extLst>
          </p:cNvPr>
          <p:cNvSpPr txBox="1"/>
          <p:nvPr/>
        </p:nvSpPr>
        <p:spPr>
          <a:xfrm>
            <a:off x="7467193" y="3393655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581D4E-36AD-48A8-803B-9961961E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82" y="2575414"/>
            <a:ext cx="4067175" cy="2914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9492D04-504E-4F58-9127-4F16F528B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089" y="1008416"/>
            <a:ext cx="56578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2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A9BE62B-9371-4077-BA7A-387A003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595446" cy="280700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LV OTP when OBC-DC</a:t>
            </a: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/>
            </a:br>
            <a:endParaRPr lang="zh-TW" altLang="en-US" sz="27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5B0D09-4A68-4EE8-A836-69F2A8E2AEC2}"/>
              </a:ext>
            </a:extLst>
          </p:cNvPr>
          <p:cNvSpPr txBox="1"/>
          <p:nvPr/>
        </p:nvSpPr>
        <p:spPr>
          <a:xfrm>
            <a:off x="10562495" y="4909375"/>
            <a:ext cx="15122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B0329D-4071-42EF-925A-30D057247281}"/>
              </a:ext>
            </a:extLst>
          </p:cNvPr>
          <p:cNvSpPr txBox="1"/>
          <p:nvPr/>
        </p:nvSpPr>
        <p:spPr>
          <a:xfrm>
            <a:off x="10562496" y="5315719"/>
            <a:ext cx="151227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D50460-9B99-4BA7-B0D0-EBD0AC0118CB}"/>
              </a:ext>
            </a:extLst>
          </p:cNvPr>
          <p:cNvSpPr txBox="1"/>
          <p:nvPr/>
        </p:nvSpPr>
        <p:spPr>
          <a:xfrm>
            <a:off x="9334171" y="5326969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639FF9E-E708-4D19-81F2-610C72733169}"/>
              </a:ext>
            </a:extLst>
          </p:cNvPr>
          <p:cNvSpPr txBox="1"/>
          <p:nvPr/>
        </p:nvSpPr>
        <p:spPr>
          <a:xfrm>
            <a:off x="9334171" y="4937400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C76A107-1B0C-47FE-88FA-49DD4ACF2901}"/>
              </a:ext>
            </a:extLst>
          </p:cNvPr>
          <p:cNvSpPr txBox="1"/>
          <p:nvPr/>
        </p:nvSpPr>
        <p:spPr>
          <a:xfrm>
            <a:off x="9256802" y="3328691"/>
            <a:ext cx="2992072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13.5V</a:t>
            </a:r>
            <a:endParaRPr lang="zh-TW" altLang="en-US" sz="12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EB4DE94-4111-4D81-BE76-B741AD4123A2}"/>
              </a:ext>
            </a:extLst>
          </p:cNvPr>
          <p:cNvSpPr txBox="1"/>
          <p:nvPr/>
        </p:nvSpPr>
        <p:spPr>
          <a:xfrm>
            <a:off x="9272057" y="3705367"/>
            <a:ext cx="2992072" cy="2843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B3F16F-FBDA-4EAD-847B-1112BE7A93A1}"/>
              </a:ext>
            </a:extLst>
          </p:cNvPr>
          <p:cNvSpPr txBox="1"/>
          <p:nvPr/>
        </p:nvSpPr>
        <p:spPr>
          <a:xfrm>
            <a:off x="7895072" y="3305908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 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AE9C74-87BB-4B3C-B3A7-A1194951C093}"/>
              </a:ext>
            </a:extLst>
          </p:cNvPr>
          <p:cNvSpPr txBox="1"/>
          <p:nvPr/>
        </p:nvSpPr>
        <p:spPr>
          <a:xfrm>
            <a:off x="7895072" y="3705367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609C427-D835-4A20-9BCF-EFA551CC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3" y="2825262"/>
            <a:ext cx="5314950" cy="3343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94F038-968D-4276-9069-6E2ED96D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135673"/>
            <a:ext cx="69246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76C345-025F-48EE-B3FA-36DA0AC7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1" y="2834054"/>
            <a:ext cx="5267325" cy="32766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7AE8A20B-2263-47F6-B529-5CC8018E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459415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 err="1">
                <a:sym typeface="Wingdings" panose="05000000000000000000" pitchFamily="2" charset="2"/>
              </a:rPr>
              <a:t>Vbat</a:t>
            </a:r>
            <a:r>
              <a:rPr lang="en-US" altLang="zh-TW">
                <a:sym typeface="Wingdings" panose="05000000000000000000" pitchFamily="2" charset="2"/>
              </a:rPr>
              <a:t> OV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6AA898-0570-4947-BFE1-8DE4CE91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2502"/>
            <a:ext cx="56578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0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AE8A20B-2263-47F6-B529-5CC8018E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459415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 err="1">
                <a:sym typeface="Wingdings" panose="05000000000000000000" pitchFamily="2" charset="2"/>
              </a:rPr>
              <a:t>Vbat</a:t>
            </a:r>
            <a:r>
              <a:rPr lang="en-US" altLang="zh-TW">
                <a:sym typeface="Wingdings" panose="05000000000000000000" pitchFamily="2" charset="2"/>
              </a:rPr>
              <a:t> UV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8EA38C-03EE-4B5F-AA96-D570A4DA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85" y="781050"/>
            <a:ext cx="5705475" cy="5295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5521C98-AF5D-4B55-84BB-A5502D44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2" y="2351576"/>
            <a:ext cx="5419725" cy="33623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8BE7549-DBEB-433D-B47B-435691E48633}"/>
              </a:ext>
            </a:extLst>
          </p:cNvPr>
          <p:cNvSpPr txBox="1"/>
          <p:nvPr/>
        </p:nvSpPr>
        <p:spPr>
          <a:xfrm>
            <a:off x="1718055" y="5707618"/>
            <a:ext cx="24803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/>
              <a:t>LV MCU CAN BUS Off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1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7AC91A-9639-4D47-9079-FB0C11274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80" y="771525"/>
            <a:ext cx="5676900" cy="53149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D5C1529-2CE9-4F30-9F4F-AB76AF0A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459415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Pilot over frequency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1FB1E55-9DA5-4A84-AE94-E5B624882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27" y="2880214"/>
            <a:ext cx="3667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D5C1529-2CE9-4F30-9F4F-AB76AF0A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6459415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Pilot under frequency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B6A42A-B03B-4897-AF69-B33488F3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0" y="2680555"/>
            <a:ext cx="3638550" cy="22002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46B74A-355D-4CA9-ABD3-1760F028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14" y="1118454"/>
            <a:ext cx="55626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1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59479A75-2019-4134-8FB9-46B86B9B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676901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Pilot error (-12V)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3067D44-C87C-419D-9920-F8AD9BB9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1" y="2677990"/>
            <a:ext cx="3609975" cy="25336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0119063-9970-4AAE-B078-F44C248B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96" y="762000"/>
            <a:ext cx="5676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 1">
            <a:extLst>
              <a:ext uri="{FF2B5EF4-FFF2-40B4-BE49-F238E27FC236}">
                <a16:creationId xmlns:a16="http://schemas.microsoft.com/office/drawing/2014/main" id="{2DEEFF66-5D20-4B9D-8F7D-8725942E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8" y="94231"/>
            <a:ext cx="3134958" cy="165787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/>
              <a:t>6.6 KW</a:t>
            </a:r>
            <a:r>
              <a:rPr lang="zh-TW" altLang="en-US"/>
              <a:t> </a:t>
            </a:r>
            <a:br>
              <a:rPr lang="en-US" altLang="zh-TW"/>
            </a:br>
            <a:r>
              <a:rPr lang="en-US" altLang="zh-TW"/>
              <a:t>HV</a:t>
            </a:r>
            <a:r>
              <a:rPr lang="zh-TW" altLang="en-US"/>
              <a:t> </a:t>
            </a:r>
            <a:r>
              <a:rPr lang="en-US" altLang="zh-TW"/>
              <a:t>MCU </a:t>
            </a:r>
            <a:br>
              <a:rPr lang="en-US" altLang="zh-TW"/>
            </a:br>
            <a:r>
              <a:rPr lang="en-US" altLang="zh-TW"/>
              <a:t>state diagram</a:t>
            </a: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D22460D-D7E9-4DF1-8458-57C670EE5D95}"/>
              </a:ext>
            </a:extLst>
          </p:cNvPr>
          <p:cNvSpPr/>
          <p:nvPr/>
        </p:nvSpPr>
        <p:spPr>
          <a:xfrm>
            <a:off x="2595124" y="641177"/>
            <a:ext cx="880537" cy="502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63"/>
              <a:t>Start</a:t>
            </a:r>
            <a:endParaRPr lang="zh-TW" altLang="en-US" sz="1463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B991E85-D6C8-4346-A3D6-7F985A94EF30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475661" y="890944"/>
            <a:ext cx="375267" cy="1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0DB8AC76-98CD-4F66-803F-2E6F90A8E6D0}"/>
              </a:ext>
            </a:extLst>
          </p:cNvPr>
          <p:cNvSpPr/>
          <p:nvPr/>
        </p:nvSpPr>
        <p:spPr>
          <a:xfrm>
            <a:off x="3850928" y="543996"/>
            <a:ext cx="959167" cy="6938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TW" sz="105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C369667-42AF-4608-81A0-F06585E371C4}"/>
              </a:ext>
            </a:extLst>
          </p:cNvPr>
          <p:cNvCxnSpPr>
            <a:cxnSpLocks/>
          </p:cNvCxnSpPr>
          <p:nvPr/>
        </p:nvCxnSpPr>
        <p:spPr>
          <a:xfrm>
            <a:off x="3850928" y="809272"/>
            <a:ext cx="959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DB0929-27B2-408F-87BC-D813C1C799B0}"/>
              </a:ext>
            </a:extLst>
          </p:cNvPr>
          <p:cNvSpPr txBox="1"/>
          <p:nvPr/>
        </p:nvSpPr>
        <p:spPr>
          <a:xfrm>
            <a:off x="3887926" y="525764"/>
            <a:ext cx="93031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Power On</a:t>
            </a:r>
            <a:endParaRPr lang="zh-TW" altLang="en-US" sz="1463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62C007-BB0B-4195-A004-00E8E85602EF}"/>
              </a:ext>
            </a:extLst>
          </p:cNvPr>
          <p:cNvSpPr txBox="1"/>
          <p:nvPr/>
        </p:nvSpPr>
        <p:spPr>
          <a:xfrm>
            <a:off x="3907703" y="899467"/>
            <a:ext cx="85151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Delay 0.5 sec</a:t>
            </a:r>
            <a:endParaRPr lang="zh-TW" altLang="en-US" sz="975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96BBED-4E43-4B76-9B14-A73C232C541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0094" y="890942"/>
            <a:ext cx="444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流程圖: 替代程序 14">
            <a:extLst>
              <a:ext uri="{FF2B5EF4-FFF2-40B4-BE49-F238E27FC236}">
                <a16:creationId xmlns:a16="http://schemas.microsoft.com/office/drawing/2014/main" id="{DCE43374-F5EF-4C6D-90E5-38E1DC4FB9D5}"/>
              </a:ext>
            </a:extLst>
          </p:cNvPr>
          <p:cNvSpPr/>
          <p:nvPr/>
        </p:nvSpPr>
        <p:spPr>
          <a:xfrm>
            <a:off x="5253622" y="495926"/>
            <a:ext cx="2060256" cy="8268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81A976A-2CAE-4E36-82D0-2E43691CD608}"/>
              </a:ext>
            </a:extLst>
          </p:cNvPr>
          <p:cNvCxnSpPr>
            <a:cxnSpLocks/>
          </p:cNvCxnSpPr>
          <p:nvPr/>
        </p:nvCxnSpPr>
        <p:spPr>
          <a:xfrm>
            <a:off x="5253622" y="765365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881BF0-7AD0-480C-AB3E-15296338FCF0}"/>
              </a:ext>
            </a:extLst>
          </p:cNvPr>
          <p:cNvSpPr txBox="1"/>
          <p:nvPr/>
        </p:nvSpPr>
        <p:spPr>
          <a:xfrm>
            <a:off x="5820907" y="480607"/>
            <a:ext cx="8951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Idle State</a:t>
            </a:r>
            <a:endParaRPr lang="zh-TW" altLang="en-US" sz="1463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4CABAE-F857-4519-AE8D-953E7B697667}"/>
              </a:ext>
            </a:extLst>
          </p:cNvPr>
          <p:cNvSpPr txBox="1"/>
          <p:nvPr/>
        </p:nvSpPr>
        <p:spPr>
          <a:xfrm>
            <a:off x="5253622" y="772510"/>
            <a:ext cx="20602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HVDC_PWM_EN = high (off)</a:t>
            </a:r>
          </a:p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BYPASS_ON</a:t>
            </a:r>
            <a:r>
              <a:rPr lang="zh-TW" altLang="en-US" sz="975" strike="sngStrike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sz="975" strike="sngStrike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low (off)</a:t>
            </a:r>
          </a:p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HVCB_ON = low (off)</a:t>
            </a:r>
          </a:p>
          <a:p>
            <a:pPr marL="185738" indent="-185738">
              <a:buAutoNum type="arabicPeriod"/>
            </a:pPr>
            <a:endParaRPr lang="en-US" altLang="zh-TW" sz="975"/>
          </a:p>
        </p:txBody>
      </p:sp>
      <p:sp>
        <p:nvSpPr>
          <p:cNvPr id="34" name="流程圖: 替代程序 33">
            <a:extLst>
              <a:ext uri="{FF2B5EF4-FFF2-40B4-BE49-F238E27FC236}">
                <a16:creationId xmlns:a16="http://schemas.microsoft.com/office/drawing/2014/main" id="{94D1AF39-864F-48E8-93BF-70F6AB54C079}"/>
              </a:ext>
            </a:extLst>
          </p:cNvPr>
          <p:cNvSpPr/>
          <p:nvPr/>
        </p:nvSpPr>
        <p:spPr>
          <a:xfrm>
            <a:off x="5419448" y="1926707"/>
            <a:ext cx="1810423" cy="86428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B4EAC3A-39ED-4748-A15E-E84A508B3315}"/>
              </a:ext>
            </a:extLst>
          </p:cNvPr>
          <p:cNvCxnSpPr>
            <a:cxnSpLocks/>
          </p:cNvCxnSpPr>
          <p:nvPr/>
        </p:nvCxnSpPr>
        <p:spPr>
          <a:xfrm>
            <a:off x="5419448" y="2196145"/>
            <a:ext cx="1810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241F79B-3F42-4208-B1CE-6E0056A826AB}"/>
              </a:ext>
            </a:extLst>
          </p:cNvPr>
          <p:cNvSpPr txBox="1"/>
          <p:nvPr/>
        </p:nvSpPr>
        <p:spPr>
          <a:xfrm>
            <a:off x="5710355" y="1928187"/>
            <a:ext cx="122860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Standby State</a:t>
            </a:r>
            <a:endParaRPr lang="zh-TW" altLang="en-US" sz="1463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958F2B-1C73-4591-8E8C-5822B86E8255}"/>
              </a:ext>
            </a:extLst>
          </p:cNvPr>
          <p:cNvSpPr txBox="1"/>
          <p:nvPr/>
        </p:nvSpPr>
        <p:spPr>
          <a:xfrm>
            <a:off x="5419448" y="2203288"/>
            <a:ext cx="195386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HVDC_PWM_EN = high (off)</a:t>
            </a:r>
          </a:p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BYPASS_ON</a:t>
            </a:r>
            <a:r>
              <a:rPr lang="zh-TW" altLang="en-US" sz="975" strike="sngStrike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sz="975" strike="sngStrike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low (off)</a:t>
            </a:r>
          </a:p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HVCB_ON = low (off)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4785FE-2EA1-4FC6-92D0-FB8D37DE294D}"/>
              </a:ext>
            </a:extLst>
          </p:cNvPr>
          <p:cNvSpPr txBox="1"/>
          <p:nvPr/>
        </p:nvSpPr>
        <p:spPr>
          <a:xfrm>
            <a:off x="5320382" y="1509730"/>
            <a:ext cx="959162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!= IDLE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F4A7941-7D7E-4590-B6A4-668D2643BAA8}"/>
              </a:ext>
            </a:extLst>
          </p:cNvPr>
          <p:cNvCxnSpPr>
            <a:cxnSpLocks/>
          </p:cNvCxnSpPr>
          <p:nvPr/>
        </p:nvCxnSpPr>
        <p:spPr>
          <a:xfrm flipV="1">
            <a:off x="6342139" y="1311934"/>
            <a:ext cx="0" cy="609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86E0AD9-E408-4DD7-BA1A-F815645F19D8}"/>
              </a:ext>
            </a:extLst>
          </p:cNvPr>
          <p:cNvCxnSpPr>
            <a:cxnSpLocks/>
          </p:cNvCxnSpPr>
          <p:nvPr/>
        </p:nvCxnSpPr>
        <p:spPr>
          <a:xfrm flipH="1">
            <a:off x="6145856" y="1331219"/>
            <a:ext cx="1" cy="595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流程圖: 替代程序 77">
            <a:extLst>
              <a:ext uri="{FF2B5EF4-FFF2-40B4-BE49-F238E27FC236}">
                <a16:creationId xmlns:a16="http://schemas.microsoft.com/office/drawing/2014/main" id="{FD103AF9-0A38-4835-8040-28FB9F9D6879}"/>
              </a:ext>
            </a:extLst>
          </p:cNvPr>
          <p:cNvSpPr/>
          <p:nvPr/>
        </p:nvSpPr>
        <p:spPr>
          <a:xfrm>
            <a:off x="7835345" y="475601"/>
            <a:ext cx="1901837" cy="79815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834F5E6-8555-47A8-9B3C-E294B9F9295D}"/>
              </a:ext>
            </a:extLst>
          </p:cNvPr>
          <p:cNvCxnSpPr>
            <a:cxnSpLocks/>
          </p:cNvCxnSpPr>
          <p:nvPr/>
        </p:nvCxnSpPr>
        <p:spPr>
          <a:xfrm>
            <a:off x="7835345" y="745041"/>
            <a:ext cx="1901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BDFBD80-C4E5-4B66-A9DC-70CF589990B8}"/>
              </a:ext>
            </a:extLst>
          </p:cNvPr>
          <p:cNvSpPr txBox="1"/>
          <p:nvPr/>
        </p:nvSpPr>
        <p:spPr>
          <a:xfrm>
            <a:off x="8266297" y="441389"/>
            <a:ext cx="98950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Fault State</a:t>
            </a:r>
            <a:endParaRPr lang="zh-TW" altLang="en-US" sz="1463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5CA50E7-909E-46D5-8864-F6C126E418E3}"/>
              </a:ext>
            </a:extLst>
          </p:cNvPr>
          <p:cNvSpPr txBox="1"/>
          <p:nvPr/>
        </p:nvSpPr>
        <p:spPr>
          <a:xfrm>
            <a:off x="7835345" y="752185"/>
            <a:ext cx="19538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HVDC_PWM_EN = high (off)</a:t>
            </a:r>
          </a:p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BYPASS_ON</a:t>
            </a:r>
            <a:r>
              <a:rPr lang="zh-TW" altLang="en-US" sz="975" strike="sngStrike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sz="975" strike="sngStrike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low (off)</a:t>
            </a:r>
          </a:p>
          <a:p>
            <a:pPr marL="185738" indent="-185738">
              <a:buAutoNum type="arabicPeriod"/>
            </a:pPr>
            <a:r>
              <a:rPr lang="en-US" altLang="zh-TW" sz="975" strike="sngStrike">
                <a:solidFill>
                  <a:schemeClr val="bg1">
                    <a:lumMod val="75000"/>
                  </a:schemeClr>
                </a:solidFill>
              </a:rPr>
              <a:t>HVCB_ON = low (off)</a:t>
            </a:r>
          </a:p>
          <a:p>
            <a:pPr marL="185738" indent="-185738">
              <a:buAutoNum type="arabicPeriod"/>
            </a:pPr>
            <a:endParaRPr lang="en-US" altLang="zh-TW" sz="975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958E8C8-56DA-434F-8025-3369349BFF69}"/>
              </a:ext>
            </a:extLst>
          </p:cNvPr>
          <p:cNvCxnSpPr>
            <a:cxnSpLocks/>
          </p:cNvCxnSpPr>
          <p:nvPr/>
        </p:nvCxnSpPr>
        <p:spPr>
          <a:xfrm flipH="1">
            <a:off x="7327925" y="978139"/>
            <a:ext cx="495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217E34D-395C-4A90-A27D-19B245D76D18}"/>
              </a:ext>
            </a:extLst>
          </p:cNvPr>
          <p:cNvSpPr txBox="1"/>
          <p:nvPr/>
        </p:nvSpPr>
        <p:spPr>
          <a:xfrm>
            <a:off x="7327924" y="611008"/>
            <a:ext cx="44755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fault </a:t>
            </a:r>
          </a:p>
          <a:p>
            <a:r>
              <a:rPr lang="en-US" altLang="zh-TW" sz="975"/>
              <a:t>clear</a:t>
            </a:r>
            <a:endParaRPr lang="zh-TW" altLang="en-US" sz="975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A2EE07-B1DE-4674-8193-2CC8B8944FF8}"/>
              </a:ext>
            </a:extLst>
          </p:cNvPr>
          <p:cNvSpPr txBox="1"/>
          <p:nvPr/>
        </p:nvSpPr>
        <p:spPr>
          <a:xfrm>
            <a:off x="6358391" y="1521358"/>
            <a:ext cx="134305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IDLE</a:t>
            </a:r>
          </a:p>
        </p:txBody>
      </p:sp>
      <p:sp>
        <p:nvSpPr>
          <p:cNvPr id="54" name="流程圖: 替代程序 53">
            <a:extLst>
              <a:ext uri="{FF2B5EF4-FFF2-40B4-BE49-F238E27FC236}">
                <a16:creationId xmlns:a16="http://schemas.microsoft.com/office/drawing/2014/main" id="{32E86ACA-937B-4118-8E79-1CB600965954}"/>
              </a:ext>
            </a:extLst>
          </p:cNvPr>
          <p:cNvSpPr/>
          <p:nvPr/>
        </p:nvSpPr>
        <p:spPr>
          <a:xfrm>
            <a:off x="2108157" y="4729510"/>
            <a:ext cx="2060256" cy="13401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62CC76D-4C8C-4B98-B550-65C010E7A9F4}"/>
              </a:ext>
            </a:extLst>
          </p:cNvPr>
          <p:cNvCxnSpPr>
            <a:cxnSpLocks/>
          </p:cNvCxnSpPr>
          <p:nvPr/>
        </p:nvCxnSpPr>
        <p:spPr>
          <a:xfrm>
            <a:off x="2108157" y="4998950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BBAF851-1DCB-4C8F-9B81-639756779847}"/>
              </a:ext>
            </a:extLst>
          </p:cNvPr>
          <p:cNvSpPr txBox="1"/>
          <p:nvPr/>
        </p:nvSpPr>
        <p:spPr>
          <a:xfrm>
            <a:off x="2539111" y="4695298"/>
            <a:ext cx="108702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DC-DC state</a:t>
            </a:r>
            <a:endParaRPr lang="zh-TW" altLang="en-US" sz="1463"/>
          </a:p>
        </p:txBody>
      </p:sp>
      <p:sp>
        <p:nvSpPr>
          <p:cNvPr id="58" name="流程圖: 替代程序 57">
            <a:extLst>
              <a:ext uri="{FF2B5EF4-FFF2-40B4-BE49-F238E27FC236}">
                <a16:creationId xmlns:a16="http://schemas.microsoft.com/office/drawing/2014/main" id="{E645EF7B-1FD0-4B2A-B300-4FE3576FB1D0}"/>
              </a:ext>
            </a:extLst>
          </p:cNvPr>
          <p:cNvSpPr/>
          <p:nvPr/>
        </p:nvSpPr>
        <p:spPr>
          <a:xfrm>
            <a:off x="5288254" y="4060360"/>
            <a:ext cx="2060256" cy="130117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82B5FA9-7FAE-4004-86A8-1ADC90EED782}"/>
              </a:ext>
            </a:extLst>
          </p:cNvPr>
          <p:cNvCxnSpPr>
            <a:cxnSpLocks/>
          </p:cNvCxnSpPr>
          <p:nvPr/>
        </p:nvCxnSpPr>
        <p:spPr>
          <a:xfrm>
            <a:off x="5279591" y="4332661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2CEB36-2E33-4703-8E2B-F444E9AA0DE4}"/>
              </a:ext>
            </a:extLst>
          </p:cNvPr>
          <p:cNvSpPr txBox="1"/>
          <p:nvPr/>
        </p:nvSpPr>
        <p:spPr>
          <a:xfrm>
            <a:off x="5722914" y="4022079"/>
            <a:ext cx="107927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AC-DC state</a:t>
            </a:r>
            <a:endParaRPr lang="zh-TW" altLang="en-US" sz="1463"/>
          </a:p>
        </p:txBody>
      </p:sp>
      <p:sp>
        <p:nvSpPr>
          <p:cNvPr id="63" name="流程圖: 替代程序 62">
            <a:extLst>
              <a:ext uri="{FF2B5EF4-FFF2-40B4-BE49-F238E27FC236}">
                <a16:creationId xmlns:a16="http://schemas.microsoft.com/office/drawing/2014/main" id="{92177BF4-126E-4713-95D5-FED0B45F6CDA}"/>
              </a:ext>
            </a:extLst>
          </p:cNvPr>
          <p:cNvSpPr/>
          <p:nvPr/>
        </p:nvSpPr>
        <p:spPr>
          <a:xfrm>
            <a:off x="8302863" y="4708106"/>
            <a:ext cx="2060256" cy="134016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>
              <a:solidFill>
                <a:schemeClr val="bg2"/>
              </a:solidFill>
            </a:endParaRPr>
          </a:p>
          <a:p>
            <a:pPr algn="ctr"/>
            <a:endParaRPr lang="zh-TW" altLang="en-US" sz="2525">
              <a:solidFill>
                <a:schemeClr val="bg2"/>
              </a:solidFill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CC46DDC3-BE08-4E2F-8D23-98110C7DA485}"/>
              </a:ext>
            </a:extLst>
          </p:cNvPr>
          <p:cNvCxnSpPr>
            <a:cxnSpLocks/>
          </p:cNvCxnSpPr>
          <p:nvPr/>
        </p:nvCxnSpPr>
        <p:spPr>
          <a:xfrm>
            <a:off x="8302863" y="4977546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1270B9C-B298-4978-B4B9-0FFC2E49F686}"/>
              </a:ext>
            </a:extLst>
          </p:cNvPr>
          <p:cNvSpPr txBox="1"/>
          <p:nvPr/>
        </p:nvSpPr>
        <p:spPr>
          <a:xfrm>
            <a:off x="8733816" y="4673894"/>
            <a:ext cx="1197636" cy="3174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63"/>
              <a:t>OBC-DC state</a:t>
            </a:r>
            <a:endParaRPr lang="zh-TW" altLang="en-US" sz="1463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C3836A8-42CF-4E6D-8C69-0CDC9F95B859}"/>
              </a:ext>
            </a:extLst>
          </p:cNvPr>
          <p:cNvSpPr txBox="1"/>
          <p:nvPr/>
        </p:nvSpPr>
        <p:spPr>
          <a:xfrm>
            <a:off x="8302864" y="4984689"/>
            <a:ext cx="1953867" cy="9925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 b="1">
                <a:solidFill>
                  <a:schemeClr val="accent1"/>
                </a:solidFill>
              </a:rPr>
              <a:t>wait </a:t>
            </a:r>
            <a:r>
              <a:rPr lang="en-US" altLang="zh-TW" sz="975"/>
              <a:t>PFC_OK == high (on)</a:t>
            </a:r>
          </a:p>
          <a:p>
            <a:pPr marL="185738" indent="-185738">
              <a:buAutoNum type="arabicPeriod"/>
            </a:pPr>
            <a:r>
              <a:rPr lang="en-US" altLang="zh-TW" sz="975"/>
              <a:t>delay 0.01s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HVDC_PWM_EN = low (on)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delay 0.5s</a:t>
            </a:r>
          </a:p>
          <a:p>
            <a:pPr marL="185738" indent="-185738">
              <a:buAutoNum type="arabicPeriod"/>
            </a:pPr>
            <a:r>
              <a:rPr lang="en-US" altLang="zh-TW" sz="975" err="1">
                <a:sym typeface="Wingdings" panose="05000000000000000000" pitchFamily="2" charset="2"/>
              </a:rPr>
              <a:t>HvUvpCheck</a:t>
            </a:r>
            <a:r>
              <a:rPr lang="en-US" altLang="zh-TW" sz="975">
                <a:sym typeface="Wingdings" panose="05000000000000000000" pitchFamily="2" charset="2"/>
              </a:rPr>
              <a:t> = true</a:t>
            </a:r>
            <a:endParaRPr lang="en-US" altLang="zh-TW" sz="975"/>
          </a:p>
          <a:p>
            <a:pPr marL="185738" indent="-185738">
              <a:buAutoNum type="arabicPeriod"/>
            </a:pPr>
            <a:endParaRPr lang="en-US" altLang="zh-TW" sz="975">
              <a:highlight>
                <a:srgbClr val="FFFF00"/>
              </a:highlight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10B5790-A684-48EC-9EA6-389750934A3E}"/>
              </a:ext>
            </a:extLst>
          </p:cNvPr>
          <p:cNvCxnSpPr>
            <a:cxnSpLocks/>
          </p:cNvCxnSpPr>
          <p:nvPr/>
        </p:nvCxnSpPr>
        <p:spPr>
          <a:xfrm flipH="1">
            <a:off x="2943226" y="2649554"/>
            <a:ext cx="2403273" cy="2079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CC485B41-201C-4C63-B220-AF33E6F219E1}"/>
              </a:ext>
            </a:extLst>
          </p:cNvPr>
          <p:cNvCxnSpPr>
            <a:cxnSpLocks/>
          </p:cNvCxnSpPr>
          <p:nvPr/>
        </p:nvCxnSpPr>
        <p:spPr>
          <a:xfrm flipH="1">
            <a:off x="6137247" y="2821396"/>
            <a:ext cx="3" cy="1222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321CF37-5B4D-414A-BEEB-A5D22F550F9F}"/>
              </a:ext>
            </a:extLst>
          </p:cNvPr>
          <p:cNvCxnSpPr>
            <a:cxnSpLocks/>
          </p:cNvCxnSpPr>
          <p:nvPr/>
        </p:nvCxnSpPr>
        <p:spPr>
          <a:xfrm>
            <a:off x="7122213" y="2808486"/>
            <a:ext cx="2425642" cy="191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750FC50-8A0A-4ACF-8DE7-26481FA59D87}"/>
              </a:ext>
            </a:extLst>
          </p:cNvPr>
          <p:cNvSpPr txBox="1"/>
          <p:nvPr/>
        </p:nvSpPr>
        <p:spPr>
          <a:xfrm rot="19148500">
            <a:off x="3202303" y="3437026"/>
            <a:ext cx="1879171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 and UART = DCDC 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DD8DB63-CD96-407A-96C6-472B31B081D2}"/>
              </a:ext>
            </a:extLst>
          </p:cNvPr>
          <p:cNvSpPr txBox="1"/>
          <p:nvPr/>
        </p:nvSpPr>
        <p:spPr>
          <a:xfrm rot="2291646">
            <a:off x="7310972" y="3761621"/>
            <a:ext cx="207833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 and UART = OBCDC  </a:t>
            </a:r>
          </a:p>
          <a:p>
            <a:r>
              <a:rPr lang="en-US" altLang="zh-TW" sz="975"/>
              <a:t>and HVDC_EN# = low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CADD763-C468-4CF4-8EFD-903A713FF697}"/>
              </a:ext>
            </a:extLst>
          </p:cNvPr>
          <p:cNvCxnSpPr>
            <a:cxnSpLocks/>
          </p:cNvCxnSpPr>
          <p:nvPr/>
        </p:nvCxnSpPr>
        <p:spPr>
          <a:xfrm flipH="1">
            <a:off x="3238500" y="2766518"/>
            <a:ext cx="2226656" cy="19415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314EDF7-7438-408E-8438-A7914AF8635D}"/>
              </a:ext>
            </a:extLst>
          </p:cNvPr>
          <p:cNvCxnSpPr>
            <a:cxnSpLocks/>
          </p:cNvCxnSpPr>
          <p:nvPr/>
        </p:nvCxnSpPr>
        <p:spPr>
          <a:xfrm>
            <a:off x="6342139" y="2859812"/>
            <a:ext cx="0" cy="11622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AEDC4D5-4C3F-4A7F-B24E-BD7CBDC3D59C}"/>
              </a:ext>
            </a:extLst>
          </p:cNvPr>
          <p:cNvCxnSpPr>
            <a:cxnSpLocks/>
          </p:cNvCxnSpPr>
          <p:nvPr/>
        </p:nvCxnSpPr>
        <p:spPr>
          <a:xfrm flipH="1" flipV="1">
            <a:off x="7250644" y="2682707"/>
            <a:ext cx="2473649" cy="200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06DF315-0CEF-43E5-8574-29B5FE747443}"/>
              </a:ext>
            </a:extLst>
          </p:cNvPr>
          <p:cNvSpPr txBox="1"/>
          <p:nvPr/>
        </p:nvSpPr>
        <p:spPr>
          <a:xfrm rot="2351765">
            <a:off x="7042849" y="3384104"/>
            <a:ext cx="312483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UART= IDLE | Standby or </a:t>
            </a:r>
            <a:r>
              <a:rPr lang="en-US" altLang="zh-TW" sz="975" err="1"/>
              <a:t>OtherSideOff</a:t>
            </a:r>
            <a:r>
              <a:rPr lang="en-US" altLang="zh-TW" sz="975"/>
              <a:t> or PFC_OK = low </a:t>
            </a:r>
          </a:p>
          <a:p>
            <a:r>
              <a:rPr lang="en-US" altLang="zh-TW" sz="975"/>
              <a:t>or HVDC_EN# = high or CP_STATE = B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A9B8B16C-B04E-4D92-A082-4CFA41C1E7ED}"/>
              </a:ext>
            </a:extLst>
          </p:cNvPr>
          <p:cNvCxnSpPr>
            <a:cxnSpLocks/>
          </p:cNvCxnSpPr>
          <p:nvPr/>
        </p:nvCxnSpPr>
        <p:spPr>
          <a:xfrm flipH="1">
            <a:off x="4168414" y="4539050"/>
            <a:ext cx="1119841" cy="7081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4C2367A2-DBB3-489A-9FD8-E7547E089756}"/>
              </a:ext>
            </a:extLst>
          </p:cNvPr>
          <p:cNvCxnSpPr>
            <a:cxnSpLocks/>
          </p:cNvCxnSpPr>
          <p:nvPr/>
        </p:nvCxnSpPr>
        <p:spPr>
          <a:xfrm>
            <a:off x="7348511" y="4548575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C3A3560B-BD21-444B-8A4C-B78770F0A829}"/>
              </a:ext>
            </a:extLst>
          </p:cNvPr>
          <p:cNvCxnSpPr>
            <a:cxnSpLocks/>
          </p:cNvCxnSpPr>
          <p:nvPr/>
        </p:nvCxnSpPr>
        <p:spPr>
          <a:xfrm>
            <a:off x="4168414" y="5672115"/>
            <a:ext cx="413444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FDB8413-3B37-4B36-AE48-E7FF34CD2887}"/>
              </a:ext>
            </a:extLst>
          </p:cNvPr>
          <p:cNvCxnSpPr>
            <a:cxnSpLocks/>
          </p:cNvCxnSpPr>
          <p:nvPr/>
        </p:nvCxnSpPr>
        <p:spPr>
          <a:xfrm flipH="1">
            <a:off x="4168416" y="5810196"/>
            <a:ext cx="413444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91ABD2E-F580-4938-893D-1399C8438DE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168414" y="4712686"/>
            <a:ext cx="1085209" cy="6869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4B7DE79-EAAF-4906-B1D8-ED5A5EE0CA08}"/>
              </a:ext>
            </a:extLst>
          </p:cNvPr>
          <p:cNvCxnSpPr>
            <a:cxnSpLocks/>
          </p:cNvCxnSpPr>
          <p:nvPr/>
        </p:nvCxnSpPr>
        <p:spPr>
          <a:xfrm flipH="1" flipV="1">
            <a:off x="7348511" y="4748600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76FA7C9A-96EA-49CD-9C9C-045BE840B05A}"/>
              </a:ext>
            </a:extLst>
          </p:cNvPr>
          <p:cNvSpPr txBox="1"/>
          <p:nvPr/>
        </p:nvSpPr>
        <p:spPr>
          <a:xfrm>
            <a:off x="5738907" y="5804600"/>
            <a:ext cx="108127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OBCDC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295106B-BA98-44D8-B81D-E6E1B76E61A2}"/>
              </a:ext>
            </a:extLst>
          </p:cNvPr>
          <p:cNvSpPr txBox="1"/>
          <p:nvPr/>
        </p:nvSpPr>
        <p:spPr>
          <a:xfrm>
            <a:off x="4937610" y="5446636"/>
            <a:ext cx="2885501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and (UART = DCDC or EVSE disconnect )</a:t>
            </a: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24E150FD-7F0C-4896-90EF-FA2792D6EB6C}"/>
              </a:ext>
            </a:extLst>
          </p:cNvPr>
          <p:cNvSpPr txBox="1"/>
          <p:nvPr/>
        </p:nvSpPr>
        <p:spPr>
          <a:xfrm rot="19675899">
            <a:off x="4245378" y="4661352"/>
            <a:ext cx="90387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ACDC 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40DD170-A36B-4B9E-9A29-51ADAD663284}"/>
              </a:ext>
            </a:extLst>
          </p:cNvPr>
          <p:cNvSpPr txBox="1"/>
          <p:nvPr/>
        </p:nvSpPr>
        <p:spPr>
          <a:xfrm rot="19675899">
            <a:off x="4382768" y="4916852"/>
            <a:ext cx="114344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 and UART = DCDC 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02A61224-D02A-42B9-BC6B-20F741638BF5}"/>
              </a:ext>
            </a:extLst>
          </p:cNvPr>
          <p:cNvSpPr txBox="1"/>
          <p:nvPr/>
        </p:nvSpPr>
        <p:spPr>
          <a:xfrm rot="2122602">
            <a:off x="7451394" y="4657371"/>
            <a:ext cx="90387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ACDC 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4BBA841A-8390-4338-8EF8-099950A836F5}"/>
              </a:ext>
            </a:extLst>
          </p:cNvPr>
          <p:cNvSpPr txBox="1"/>
          <p:nvPr/>
        </p:nvSpPr>
        <p:spPr>
          <a:xfrm rot="2122602">
            <a:off x="7284988" y="5118451"/>
            <a:ext cx="1072593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 and UART = OBCDC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552664-03D1-486F-AB1A-D454812642AA}"/>
              </a:ext>
            </a:extLst>
          </p:cNvPr>
          <p:cNvSpPr txBox="1"/>
          <p:nvPr/>
        </p:nvSpPr>
        <p:spPr>
          <a:xfrm>
            <a:off x="2040766" y="4984689"/>
            <a:ext cx="20790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 err="1"/>
              <a:t>HvUvpCheck</a:t>
            </a:r>
            <a:r>
              <a:rPr lang="en-US" altLang="zh-TW" sz="975"/>
              <a:t>  = true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HVDC_PWM_EN = high (off)</a:t>
            </a:r>
          </a:p>
          <a:p>
            <a:pPr marL="185738" indent="-185738"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w</a:t>
            </a:r>
            <a:r>
              <a:rPr lang="en-US" altLang="zh-TW" sz="975"/>
              <a:t>ait HV &gt; UV threshold</a:t>
            </a:r>
          </a:p>
          <a:p>
            <a:pPr marL="185738" indent="-185738">
              <a:buAutoNum type="arabicPeriod"/>
            </a:pPr>
            <a:endParaRPr lang="en-US" altLang="zh-TW" sz="975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21846F-894D-44B9-A069-484D81674F0B}"/>
              </a:ext>
            </a:extLst>
          </p:cNvPr>
          <p:cNvSpPr txBox="1"/>
          <p:nvPr/>
        </p:nvSpPr>
        <p:spPr>
          <a:xfrm>
            <a:off x="5346498" y="4332662"/>
            <a:ext cx="1953408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TW" sz="975" b="1">
                <a:solidFill>
                  <a:schemeClr val="accent1"/>
                </a:solidFill>
              </a:rPr>
              <a:t>wait </a:t>
            </a:r>
            <a:r>
              <a:rPr lang="en-US" altLang="zh-TW" sz="975"/>
              <a:t>PFC_OK == high (on)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975"/>
              <a:t>delay 0.01s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HVDC_PWM_EN = low (on)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delay 0.5s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975" err="1">
                <a:sym typeface="Wingdings" panose="05000000000000000000" pitchFamily="2" charset="2"/>
              </a:rPr>
              <a:t>HvUvpCheck</a:t>
            </a:r>
            <a:r>
              <a:rPr lang="en-US" altLang="zh-TW" sz="975">
                <a:sym typeface="Wingdings" panose="05000000000000000000" pitchFamily="2" charset="2"/>
              </a:rPr>
              <a:t> = true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2E0B2B6-3AC9-4892-8F6E-A6C1B2C7CEB6}"/>
              </a:ext>
            </a:extLst>
          </p:cNvPr>
          <p:cNvSpPr txBox="1"/>
          <p:nvPr/>
        </p:nvSpPr>
        <p:spPr>
          <a:xfrm>
            <a:off x="4770959" y="3296199"/>
            <a:ext cx="138799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75"/>
              <a:t>UART = ACDC</a:t>
            </a:r>
          </a:p>
          <a:p>
            <a:pPr algn="r"/>
            <a:r>
              <a:rPr lang="en-US" altLang="zh-TW" sz="975"/>
              <a:t>and HVDC_EN# = low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3C56D6-2255-4968-AE65-612FC860ACF9}"/>
              </a:ext>
            </a:extLst>
          </p:cNvPr>
          <p:cNvSpPr txBox="1"/>
          <p:nvPr/>
        </p:nvSpPr>
        <p:spPr>
          <a:xfrm>
            <a:off x="6285869" y="3004432"/>
            <a:ext cx="135015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IDLE | Standby</a:t>
            </a:r>
            <a:br>
              <a:rPr lang="en-US" altLang="zh-TW" sz="975"/>
            </a:br>
            <a:r>
              <a:rPr lang="en-US" altLang="zh-TW" sz="975"/>
              <a:t>or EVSE disconnect</a:t>
            </a:r>
          </a:p>
          <a:p>
            <a:r>
              <a:rPr lang="en-US" altLang="zh-TW" sz="975"/>
              <a:t>or </a:t>
            </a:r>
            <a:r>
              <a:rPr lang="en-US" altLang="zh-TW" sz="975" err="1"/>
              <a:t>OtherSideOff</a:t>
            </a:r>
            <a:endParaRPr lang="en-US" altLang="zh-TW" sz="975"/>
          </a:p>
          <a:p>
            <a:r>
              <a:rPr lang="en-US" altLang="zh-TW" sz="975"/>
              <a:t>or PFC_OK = low</a:t>
            </a:r>
          </a:p>
          <a:p>
            <a:r>
              <a:rPr lang="en-US" altLang="zh-TW" sz="975"/>
              <a:t>or HVDC_EN# = high</a:t>
            </a:r>
          </a:p>
          <a:p>
            <a:r>
              <a:rPr lang="en-US" altLang="zh-TW" sz="975"/>
              <a:t>or CP_STATE = B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227C036-2477-4210-9940-1B7127116EC1}"/>
              </a:ext>
            </a:extLst>
          </p:cNvPr>
          <p:cNvSpPr txBox="1"/>
          <p:nvPr/>
        </p:nvSpPr>
        <p:spPr>
          <a:xfrm rot="19156596">
            <a:off x="3354428" y="3627728"/>
            <a:ext cx="2275664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IDLE | Standby or </a:t>
            </a:r>
            <a:r>
              <a:rPr lang="en-US" altLang="zh-TW" sz="975" err="1"/>
              <a:t>OtherSideOff</a:t>
            </a:r>
            <a:r>
              <a:rPr lang="en-US" altLang="zh-TW" sz="975"/>
              <a:t> 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AAD1B12-CF64-452E-AECF-D78E82E6225F}"/>
              </a:ext>
            </a:extLst>
          </p:cNvPr>
          <p:cNvSpPr txBox="1"/>
          <p:nvPr/>
        </p:nvSpPr>
        <p:spPr>
          <a:xfrm>
            <a:off x="10230787" y="700129"/>
            <a:ext cx="64152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Any fault</a:t>
            </a:r>
          </a:p>
          <a:p>
            <a:r>
              <a:rPr lang="en-US" altLang="zh-TW" sz="975"/>
              <a:t>detected</a:t>
            </a:r>
            <a:endParaRPr lang="zh-TW" altLang="en-US" sz="975"/>
          </a:p>
        </p:txBody>
      </p: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B7A4EB67-4C7C-4C77-B0B7-E8C009B74489}"/>
              </a:ext>
            </a:extLst>
          </p:cNvPr>
          <p:cNvCxnSpPr>
            <a:cxnSpLocks/>
          </p:cNvCxnSpPr>
          <p:nvPr/>
        </p:nvCxnSpPr>
        <p:spPr>
          <a:xfrm flipH="1">
            <a:off x="9761544" y="888034"/>
            <a:ext cx="495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十字形 1">
            <a:extLst>
              <a:ext uri="{FF2B5EF4-FFF2-40B4-BE49-F238E27FC236}">
                <a16:creationId xmlns:a16="http://schemas.microsoft.com/office/drawing/2014/main" id="{B2D540CA-04B2-46CF-9959-C6007D5E29BE}"/>
              </a:ext>
            </a:extLst>
          </p:cNvPr>
          <p:cNvSpPr/>
          <p:nvPr/>
        </p:nvSpPr>
        <p:spPr>
          <a:xfrm rot="2827676">
            <a:off x="4406765" y="4622911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A032F8C3-A412-4B88-8F01-D3DD0A257B48}"/>
              </a:ext>
            </a:extLst>
          </p:cNvPr>
          <p:cNvSpPr/>
          <p:nvPr/>
        </p:nvSpPr>
        <p:spPr>
          <a:xfrm rot="2827676">
            <a:off x="7516630" y="4621824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id="{706018B0-755F-4F8C-BC22-FCBF5EB14F3C}"/>
              </a:ext>
            </a:extLst>
          </p:cNvPr>
          <p:cNvSpPr/>
          <p:nvPr/>
        </p:nvSpPr>
        <p:spPr>
          <a:xfrm rot="2827676">
            <a:off x="6008144" y="5441938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Bulk OV(HW)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4C6A9B-1A1E-4604-AAA7-B8B410D2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7" y="2727814"/>
            <a:ext cx="5257800" cy="26098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921E31-E6D0-45AE-AA12-570895F2A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55" y="781050"/>
            <a:ext cx="58864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68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Bulk OV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E9A352-7395-4C4A-89E5-D4248228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2289664"/>
            <a:ext cx="5334000" cy="3486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448DCB4-5AA2-4EB8-A4D3-C346DB707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5337"/>
            <a:ext cx="56673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9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Bulk UV when OBC-DC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5F05EC-D237-49A2-AB1E-A07A0033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4" y="2109054"/>
            <a:ext cx="5486400" cy="3343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9921A30-9294-42AC-99BE-E1B87B13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785812"/>
            <a:ext cx="66389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A9BE62B-9371-4077-BA7A-387A003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314949" cy="280700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PFC OTP1 when OBC-DC</a:t>
            </a: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/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71A02DB-049F-4FF0-9267-3EDE68E4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" y="2107955"/>
            <a:ext cx="5391150" cy="3181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863F98C-D666-4F81-9E10-1557A286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1" y="1017342"/>
            <a:ext cx="66198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0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A9BE62B-9371-4077-BA7A-387A003F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314949" cy="2807006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PFC OTP2 when OBC-DC</a:t>
            </a:r>
            <a:br>
              <a:rPr lang="en-US" altLang="zh-TW">
                <a:sym typeface="Wingdings" panose="05000000000000000000" pitchFamily="2" charset="2"/>
              </a:rPr>
            </a:br>
            <a:br>
              <a:rPr lang="en-US" altLang="zh-TW"/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55FB07-52C9-44FE-B022-705A7F20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6" y="2030657"/>
            <a:ext cx="5343525" cy="34766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54C5E1-17E0-4979-B225-A2DCB7F0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757237"/>
            <a:ext cx="6610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Grid OV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491B60-FEE4-4801-84B9-35EACF4F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35" y="762000"/>
            <a:ext cx="6619875" cy="533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C89D032-CD79-4307-AFF6-970D5AB6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" y="2295158"/>
            <a:ext cx="5334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8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Grid UV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4F3560-E342-4159-AFED-8030F9E2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82" y="1160949"/>
            <a:ext cx="5353050" cy="528637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EC03DF4-23D5-4E3C-81E2-B62D8CDE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0" y="2037248"/>
            <a:ext cx="5353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1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Grid over frequency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A2D4ED-6369-4130-8576-21687481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64" y="945173"/>
            <a:ext cx="5305425" cy="5295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FFE95C-87DD-4E09-A1D6-E7256345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0" y="2591532"/>
            <a:ext cx="53054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96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>
            <a:extLst>
              <a:ext uri="{FF2B5EF4-FFF2-40B4-BE49-F238E27FC236}">
                <a16:creationId xmlns:a16="http://schemas.microsoft.com/office/drawing/2014/main" id="{C325F2E5-49D2-4B93-A465-47D3F5F8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5416063" cy="2807006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>
                <a:sym typeface="Wingdings" panose="05000000000000000000" pitchFamily="2" charset="2"/>
              </a:rPr>
              <a:t>Grid under frequency when AC-DC</a:t>
            </a:r>
            <a:br>
              <a:rPr lang="en-US" altLang="zh-TW">
                <a:sym typeface="Wingdings" panose="05000000000000000000" pitchFamily="2" charset="2"/>
              </a:rPr>
            </a:br>
            <a:endParaRPr lang="zh-TW" altLang="en-US" sz="27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C6EAB1-3814-4B24-AC02-5999E052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8" y="2658940"/>
            <a:ext cx="5391150" cy="25717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C8F136-D032-48FB-9BAA-2E354EE3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96" y="1153990"/>
            <a:ext cx="52959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標題 1">
            <a:extLst>
              <a:ext uri="{FF2B5EF4-FFF2-40B4-BE49-F238E27FC236}">
                <a16:creationId xmlns:a16="http://schemas.microsoft.com/office/drawing/2014/main" id="{7C2A59CA-1AC0-4286-8795-3A01A53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8" y="154407"/>
            <a:ext cx="3134958" cy="165787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TW"/>
              <a:t>6.6 KW</a:t>
            </a:r>
            <a:r>
              <a:rPr lang="zh-TW" altLang="en-US"/>
              <a:t> </a:t>
            </a:r>
            <a:br>
              <a:rPr lang="en-US" altLang="zh-TW"/>
            </a:br>
            <a:r>
              <a:rPr lang="en-US" altLang="zh-TW"/>
              <a:t>AC</a:t>
            </a:r>
            <a:r>
              <a:rPr lang="zh-TW" altLang="en-US"/>
              <a:t> </a:t>
            </a:r>
            <a:r>
              <a:rPr lang="en-US" altLang="zh-TW"/>
              <a:t>MCU </a:t>
            </a:r>
            <a:br>
              <a:rPr lang="en-US" altLang="zh-TW"/>
            </a:br>
            <a:r>
              <a:rPr lang="en-US" altLang="zh-TW"/>
              <a:t>state diagram</a:t>
            </a: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D22460D-D7E9-4DF1-8458-57C670EE5D95}"/>
              </a:ext>
            </a:extLst>
          </p:cNvPr>
          <p:cNvSpPr/>
          <p:nvPr/>
        </p:nvSpPr>
        <p:spPr>
          <a:xfrm>
            <a:off x="2595124" y="641177"/>
            <a:ext cx="880537" cy="502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63"/>
              <a:t>Start</a:t>
            </a:r>
            <a:endParaRPr lang="zh-TW" altLang="en-US" sz="1463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B991E85-D6C8-4346-A3D6-7F985A94EF30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475661" y="890944"/>
            <a:ext cx="375267" cy="1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0DB8AC76-98CD-4F66-803F-2E6F90A8E6D0}"/>
              </a:ext>
            </a:extLst>
          </p:cNvPr>
          <p:cNvSpPr/>
          <p:nvPr/>
        </p:nvSpPr>
        <p:spPr>
          <a:xfrm>
            <a:off x="3850928" y="543996"/>
            <a:ext cx="959167" cy="69389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TW" sz="105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C369667-42AF-4608-81A0-F06585E371C4}"/>
              </a:ext>
            </a:extLst>
          </p:cNvPr>
          <p:cNvCxnSpPr>
            <a:cxnSpLocks/>
          </p:cNvCxnSpPr>
          <p:nvPr/>
        </p:nvCxnSpPr>
        <p:spPr>
          <a:xfrm>
            <a:off x="3850928" y="809272"/>
            <a:ext cx="959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DB0929-27B2-408F-87BC-D813C1C799B0}"/>
              </a:ext>
            </a:extLst>
          </p:cNvPr>
          <p:cNvSpPr txBox="1"/>
          <p:nvPr/>
        </p:nvSpPr>
        <p:spPr>
          <a:xfrm>
            <a:off x="3887926" y="525764"/>
            <a:ext cx="93031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Power On</a:t>
            </a:r>
            <a:endParaRPr lang="zh-TW" altLang="en-US" sz="1463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862C007-BB0B-4195-A004-00E8E85602EF}"/>
              </a:ext>
            </a:extLst>
          </p:cNvPr>
          <p:cNvSpPr txBox="1"/>
          <p:nvPr/>
        </p:nvSpPr>
        <p:spPr>
          <a:xfrm>
            <a:off x="3907703" y="899467"/>
            <a:ext cx="91563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Delay 0.01 sec</a:t>
            </a:r>
            <a:endParaRPr lang="zh-TW" altLang="en-US" sz="975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96BBED-4E43-4B76-9B14-A73C232C541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0094" y="890942"/>
            <a:ext cx="444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流程圖: 替代程序 14">
            <a:extLst>
              <a:ext uri="{FF2B5EF4-FFF2-40B4-BE49-F238E27FC236}">
                <a16:creationId xmlns:a16="http://schemas.microsoft.com/office/drawing/2014/main" id="{DCE43374-F5EF-4C6D-90E5-38E1DC4FB9D5}"/>
              </a:ext>
            </a:extLst>
          </p:cNvPr>
          <p:cNvSpPr/>
          <p:nvPr/>
        </p:nvSpPr>
        <p:spPr>
          <a:xfrm>
            <a:off x="5241860" y="95878"/>
            <a:ext cx="2060256" cy="137474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81A976A-2CAE-4E36-82D0-2E43691CD608}"/>
              </a:ext>
            </a:extLst>
          </p:cNvPr>
          <p:cNvCxnSpPr>
            <a:cxnSpLocks/>
          </p:cNvCxnSpPr>
          <p:nvPr/>
        </p:nvCxnSpPr>
        <p:spPr>
          <a:xfrm>
            <a:off x="5241860" y="332565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881BF0-7AD0-480C-AB3E-15296338FCF0}"/>
              </a:ext>
            </a:extLst>
          </p:cNvPr>
          <p:cNvSpPr txBox="1"/>
          <p:nvPr/>
        </p:nvSpPr>
        <p:spPr>
          <a:xfrm>
            <a:off x="5824193" y="49361"/>
            <a:ext cx="8951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Idle State</a:t>
            </a:r>
            <a:endParaRPr lang="zh-TW" altLang="en-US" sz="1463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4CABAE-F857-4519-AE8D-953E7B697667}"/>
              </a:ext>
            </a:extLst>
          </p:cNvPr>
          <p:cNvSpPr txBox="1"/>
          <p:nvPr/>
        </p:nvSpPr>
        <p:spPr>
          <a:xfrm>
            <a:off x="5236767" y="321776"/>
            <a:ext cx="206025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PFC_EN = high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RLY_DRV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PFC_OK = 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EN_L &amp; EN_N = high (on)</a:t>
            </a:r>
          </a:p>
          <a:p>
            <a:pPr marL="185738" indent="-185738">
              <a:buAutoNum type="arabicPeriod"/>
            </a:pPr>
            <a:r>
              <a:rPr lang="en-US" altLang="zh-TW" sz="975"/>
              <a:t>VBULK_380V_EN = high (off)</a:t>
            </a:r>
          </a:p>
          <a:p>
            <a:pPr marL="185738" indent="-185738">
              <a:buAutoNum type="arabicPeriod"/>
            </a:pPr>
            <a:endParaRPr lang="en-US" altLang="zh-TW" sz="975"/>
          </a:p>
        </p:txBody>
      </p:sp>
      <p:sp>
        <p:nvSpPr>
          <p:cNvPr id="34" name="流程圖: 替代程序 33">
            <a:extLst>
              <a:ext uri="{FF2B5EF4-FFF2-40B4-BE49-F238E27FC236}">
                <a16:creationId xmlns:a16="http://schemas.microsoft.com/office/drawing/2014/main" id="{94D1AF39-864F-48E8-93BF-70F6AB54C079}"/>
              </a:ext>
            </a:extLst>
          </p:cNvPr>
          <p:cNvSpPr/>
          <p:nvPr/>
        </p:nvSpPr>
        <p:spPr>
          <a:xfrm>
            <a:off x="5241860" y="1903686"/>
            <a:ext cx="2060256" cy="137627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B4EAC3A-39ED-4748-A15E-E84A508B3315}"/>
              </a:ext>
            </a:extLst>
          </p:cNvPr>
          <p:cNvCxnSpPr>
            <a:cxnSpLocks/>
          </p:cNvCxnSpPr>
          <p:nvPr/>
        </p:nvCxnSpPr>
        <p:spPr>
          <a:xfrm>
            <a:off x="5262026" y="2108885"/>
            <a:ext cx="2009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241F79B-3F42-4208-B1CE-6E0056A826AB}"/>
              </a:ext>
            </a:extLst>
          </p:cNvPr>
          <p:cNvSpPr txBox="1"/>
          <p:nvPr/>
        </p:nvSpPr>
        <p:spPr>
          <a:xfrm>
            <a:off x="5639815" y="1854468"/>
            <a:ext cx="1228606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Standby State</a:t>
            </a:r>
            <a:endParaRPr lang="zh-TW" altLang="en-US" sz="1463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958F2B-1C73-4591-8E8C-5822B86E8255}"/>
              </a:ext>
            </a:extLst>
          </p:cNvPr>
          <p:cNvSpPr txBox="1"/>
          <p:nvPr/>
        </p:nvSpPr>
        <p:spPr>
          <a:xfrm>
            <a:off x="5193778" y="2109251"/>
            <a:ext cx="2112278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EN_L &amp; EN_N = high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PFC_EN = high (off)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PFC_OK = 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RLY_DRV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low (off)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VBULK_380V_EN = high (off)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4785FE-2EA1-4FC6-92D0-FB8D37DE294D}"/>
              </a:ext>
            </a:extLst>
          </p:cNvPr>
          <p:cNvSpPr txBox="1"/>
          <p:nvPr/>
        </p:nvSpPr>
        <p:spPr>
          <a:xfrm>
            <a:off x="5316258" y="1547018"/>
            <a:ext cx="854139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!= IDLE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BF4A7941-7D7E-4590-B6A4-668D2643BAA8}"/>
              </a:ext>
            </a:extLst>
          </p:cNvPr>
          <p:cNvCxnSpPr>
            <a:cxnSpLocks/>
          </p:cNvCxnSpPr>
          <p:nvPr/>
        </p:nvCxnSpPr>
        <p:spPr>
          <a:xfrm flipV="1">
            <a:off x="6379658" y="1469181"/>
            <a:ext cx="0" cy="41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86E0AD9-E408-4DD7-BA1A-F815645F19D8}"/>
              </a:ext>
            </a:extLst>
          </p:cNvPr>
          <p:cNvCxnSpPr>
            <a:cxnSpLocks/>
          </p:cNvCxnSpPr>
          <p:nvPr/>
        </p:nvCxnSpPr>
        <p:spPr>
          <a:xfrm>
            <a:off x="6152305" y="1469181"/>
            <a:ext cx="1" cy="41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流程圖: 替代程序 77">
            <a:extLst>
              <a:ext uri="{FF2B5EF4-FFF2-40B4-BE49-F238E27FC236}">
                <a16:creationId xmlns:a16="http://schemas.microsoft.com/office/drawing/2014/main" id="{FD103AF9-0A38-4835-8040-28FB9F9D6879}"/>
              </a:ext>
            </a:extLst>
          </p:cNvPr>
          <p:cNvSpPr/>
          <p:nvPr/>
        </p:nvSpPr>
        <p:spPr>
          <a:xfrm>
            <a:off x="7823111" y="95878"/>
            <a:ext cx="2060256" cy="139313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834F5E6-8555-47A8-9B3C-E294B9F9295D}"/>
              </a:ext>
            </a:extLst>
          </p:cNvPr>
          <p:cNvCxnSpPr>
            <a:cxnSpLocks/>
          </p:cNvCxnSpPr>
          <p:nvPr/>
        </p:nvCxnSpPr>
        <p:spPr>
          <a:xfrm>
            <a:off x="7823111" y="332565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BDFBD80-C4E5-4B66-A9DC-70CF589990B8}"/>
              </a:ext>
            </a:extLst>
          </p:cNvPr>
          <p:cNvSpPr txBox="1"/>
          <p:nvPr/>
        </p:nvSpPr>
        <p:spPr>
          <a:xfrm>
            <a:off x="8348699" y="33381"/>
            <a:ext cx="989502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Fault State</a:t>
            </a:r>
            <a:endParaRPr lang="zh-TW" altLang="en-US" sz="1463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958E8C8-56DA-434F-8025-3369349BFF69}"/>
              </a:ext>
            </a:extLst>
          </p:cNvPr>
          <p:cNvCxnSpPr>
            <a:cxnSpLocks/>
          </p:cNvCxnSpPr>
          <p:nvPr/>
        </p:nvCxnSpPr>
        <p:spPr>
          <a:xfrm flipH="1">
            <a:off x="7327925" y="978139"/>
            <a:ext cx="495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217E34D-395C-4A90-A27D-19B245D76D18}"/>
              </a:ext>
            </a:extLst>
          </p:cNvPr>
          <p:cNvSpPr txBox="1"/>
          <p:nvPr/>
        </p:nvSpPr>
        <p:spPr>
          <a:xfrm>
            <a:off x="7327924" y="611008"/>
            <a:ext cx="44755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fault </a:t>
            </a:r>
          </a:p>
          <a:p>
            <a:r>
              <a:rPr lang="en-US" altLang="zh-TW" sz="975"/>
              <a:t>clear</a:t>
            </a:r>
            <a:endParaRPr lang="zh-TW" altLang="en-US" sz="975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A2EE07-B1DE-4674-8193-2CC8B8944FF8}"/>
              </a:ext>
            </a:extLst>
          </p:cNvPr>
          <p:cNvSpPr txBox="1"/>
          <p:nvPr/>
        </p:nvSpPr>
        <p:spPr>
          <a:xfrm>
            <a:off x="6347033" y="1547018"/>
            <a:ext cx="966499" cy="24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IDLE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0F52D2-F639-477A-BD62-A6873B4920CF}"/>
              </a:ext>
            </a:extLst>
          </p:cNvPr>
          <p:cNvSpPr txBox="1"/>
          <p:nvPr/>
        </p:nvSpPr>
        <p:spPr>
          <a:xfrm>
            <a:off x="7814115" y="337699"/>
            <a:ext cx="2107886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PFC_EN = high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RLY_DRV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PFC_OK = low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EN_L &amp; EN_N = high (on)</a:t>
            </a:r>
          </a:p>
          <a:p>
            <a:pPr marL="185738" indent="-185738">
              <a:buAutoNum type="arabicPeriod"/>
            </a:pPr>
            <a:r>
              <a:rPr lang="en-US" altLang="zh-TW" sz="975"/>
              <a:t>VBULK_380V_EN = high (off)</a:t>
            </a:r>
          </a:p>
        </p:txBody>
      </p:sp>
      <p:sp>
        <p:nvSpPr>
          <p:cNvPr id="33" name="流程圖: 替代程序 32">
            <a:extLst>
              <a:ext uri="{FF2B5EF4-FFF2-40B4-BE49-F238E27FC236}">
                <a16:creationId xmlns:a16="http://schemas.microsoft.com/office/drawing/2014/main" id="{BEFE1BC2-9512-4E19-B9C4-E38D399A6816}"/>
              </a:ext>
            </a:extLst>
          </p:cNvPr>
          <p:cNvSpPr/>
          <p:nvPr/>
        </p:nvSpPr>
        <p:spPr>
          <a:xfrm>
            <a:off x="7845678" y="1698215"/>
            <a:ext cx="2060256" cy="134623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591DD2-D064-4129-9C83-9920FA35C5B2}"/>
              </a:ext>
            </a:extLst>
          </p:cNvPr>
          <p:cNvSpPr txBox="1"/>
          <p:nvPr/>
        </p:nvSpPr>
        <p:spPr>
          <a:xfrm>
            <a:off x="10374932" y="2096962"/>
            <a:ext cx="54827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Timer </a:t>
            </a:r>
          </a:p>
          <a:p>
            <a:r>
              <a:rPr lang="en-US" altLang="zh-TW" sz="975"/>
              <a:t>Event</a:t>
            </a:r>
            <a:br>
              <a:rPr lang="en-US" altLang="zh-TW" sz="975"/>
            </a:br>
            <a:r>
              <a:rPr lang="en-US" altLang="zh-TW" sz="975"/>
              <a:t>(10KHz)</a:t>
            </a:r>
            <a:endParaRPr lang="zh-TW" altLang="en-US" sz="975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1643301-E8F1-4D5E-9138-2DF7EAB11FF2}"/>
              </a:ext>
            </a:extLst>
          </p:cNvPr>
          <p:cNvSpPr txBox="1"/>
          <p:nvPr/>
        </p:nvSpPr>
        <p:spPr>
          <a:xfrm>
            <a:off x="8451696" y="1661793"/>
            <a:ext cx="78579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ADC ISR</a:t>
            </a:r>
            <a:endParaRPr lang="zh-TW" altLang="en-US" sz="1463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FAE3C76-AF4E-428B-8259-0B44CF74E1C0}"/>
              </a:ext>
            </a:extLst>
          </p:cNvPr>
          <p:cNvCxnSpPr>
            <a:cxnSpLocks/>
          </p:cNvCxnSpPr>
          <p:nvPr/>
        </p:nvCxnSpPr>
        <p:spPr>
          <a:xfrm>
            <a:off x="7861726" y="1953901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048F8CF-963E-417D-8CD4-BF1119D63863}"/>
              </a:ext>
            </a:extLst>
          </p:cNvPr>
          <p:cNvSpPr txBox="1"/>
          <p:nvPr/>
        </p:nvSpPr>
        <p:spPr>
          <a:xfrm>
            <a:off x="7845678" y="1987698"/>
            <a:ext cx="206025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Sample ADC half channels 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3C511DC-7062-4D78-AE22-95AFEDB558BD}"/>
              </a:ext>
            </a:extLst>
          </p:cNvPr>
          <p:cNvSpPr txBox="1"/>
          <p:nvPr/>
        </p:nvSpPr>
        <p:spPr>
          <a:xfrm>
            <a:off x="7845679" y="2217490"/>
            <a:ext cx="2060255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TW" altLang="en-US" sz="1200"/>
              <a:t>暫時取消 </a:t>
            </a:r>
            <a:r>
              <a:rPr lang="en-US" altLang="zh-TW" sz="1200"/>
              <a:t>Zero Crossing Ctrl</a:t>
            </a:r>
            <a:br>
              <a:rPr lang="en-US" altLang="zh-TW" sz="1200"/>
            </a:br>
            <a:r>
              <a:rPr lang="en-US" altLang="zh-TW" sz="1200"/>
              <a:t>EN_N = high</a:t>
            </a:r>
          </a:p>
          <a:p>
            <a:r>
              <a:rPr lang="en-US" altLang="zh-TW" sz="1200"/>
              <a:t>EN_L = high</a:t>
            </a:r>
            <a:endParaRPr lang="zh-TW" altLang="en-US" sz="120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8792883-6F9C-44CB-814E-E927C017F723}"/>
              </a:ext>
            </a:extLst>
          </p:cNvPr>
          <p:cNvSpPr txBox="1"/>
          <p:nvPr/>
        </p:nvSpPr>
        <p:spPr>
          <a:xfrm>
            <a:off x="10360631" y="749427"/>
            <a:ext cx="64152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75"/>
              <a:t>Any fault</a:t>
            </a:r>
          </a:p>
          <a:p>
            <a:r>
              <a:rPr lang="en-US" altLang="zh-TW" sz="975"/>
              <a:t>detected</a:t>
            </a:r>
            <a:endParaRPr lang="zh-TW" altLang="en-US" sz="975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2A5FDC6-A9B0-4730-A014-B7BF36F8F110}"/>
              </a:ext>
            </a:extLst>
          </p:cNvPr>
          <p:cNvCxnSpPr>
            <a:cxnSpLocks/>
          </p:cNvCxnSpPr>
          <p:nvPr/>
        </p:nvCxnSpPr>
        <p:spPr>
          <a:xfrm flipH="1">
            <a:off x="9891388" y="937332"/>
            <a:ext cx="4951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939F155-28EB-4EB8-A774-2D3F0BEC03E2}"/>
              </a:ext>
            </a:extLst>
          </p:cNvPr>
          <p:cNvCxnSpPr>
            <a:cxnSpLocks/>
            <a:stCxn id="41" idx="1"/>
            <a:endCxn id="33" idx="3"/>
          </p:cNvCxnSpPr>
          <p:nvPr/>
        </p:nvCxnSpPr>
        <p:spPr>
          <a:xfrm flipH="1">
            <a:off x="9905934" y="2368190"/>
            <a:ext cx="468998" cy="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流程圖: 替代程序 66">
            <a:extLst>
              <a:ext uri="{FF2B5EF4-FFF2-40B4-BE49-F238E27FC236}">
                <a16:creationId xmlns:a16="http://schemas.microsoft.com/office/drawing/2014/main" id="{14521E50-09FF-4E95-BB79-E355F1E3163D}"/>
              </a:ext>
            </a:extLst>
          </p:cNvPr>
          <p:cNvSpPr/>
          <p:nvPr/>
        </p:nvSpPr>
        <p:spPr>
          <a:xfrm>
            <a:off x="2128101" y="5054610"/>
            <a:ext cx="2060256" cy="165786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B958AA9-4AEC-4B21-BBA2-04D6A69A0E33}"/>
              </a:ext>
            </a:extLst>
          </p:cNvPr>
          <p:cNvCxnSpPr>
            <a:cxnSpLocks/>
          </p:cNvCxnSpPr>
          <p:nvPr/>
        </p:nvCxnSpPr>
        <p:spPr>
          <a:xfrm>
            <a:off x="2128101" y="5324050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59BF6D3-D320-4FE6-8301-EC645714308B}"/>
              </a:ext>
            </a:extLst>
          </p:cNvPr>
          <p:cNvSpPr txBox="1"/>
          <p:nvPr/>
        </p:nvSpPr>
        <p:spPr>
          <a:xfrm>
            <a:off x="2559055" y="5020398"/>
            <a:ext cx="108702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DC-DC state</a:t>
            </a:r>
            <a:endParaRPr lang="zh-TW" altLang="en-US" sz="1463"/>
          </a:p>
        </p:txBody>
      </p:sp>
      <p:sp>
        <p:nvSpPr>
          <p:cNvPr id="72" name="流程圖: 替代程序 71">
            <a:extLst>
              <a:ext uri="{FF2B5EF4-FFF2-40B4-BE49-F238E27FC236}">
                <a16:creationId xmlns:a16="http://schemas.microsoft.com/office/drawing/2014/main" id="{53434A46-CF74-4CE2-BE27-15F5D99C0844}"/>
              </a:ext>
            </a:extLst>
          </p:cNvPr>
          <p:cNvSpPr/>
          <p:nvPr/>
        </p:nvSpPr>
        <p:spPr>
          <a:xfrm>
            <a:off x="5308198" y="4151000"/>
            <a:ext cx="2060256" cy="189257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/>
          </a:p>
          <a:p>
            <a:pPr algn="ctr"/>
            <a:endParaRPr lang="zh-TW" altLang="en-US" sz="2525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847D183C-B18B-4972-ACCD-9D8D7ACEB18D}"/>
              </a:ext>
            </a:extLst>
          </p:cNvPr>
          <p:cNvCxnSpPr>
            <a:cxnSpLocks/>
          </p:cNvCxnSpPr>
          <p:nvPr/>
        </p:nvCxnSpPr>
        <p:spPr>
          <a:xfrm>
            <a:off x="5299535" y="4423301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B7F4253-8B6C-4B89-AFA3-9A8ADA4C712D}"/>
              </a:ext>
            </a:extLst>
          </p:cNvPr>
          <p:cNvSpPr txBox="1"/>
          <p:nvPr/>
        </p:nvSpPr>
        <p:spPr>
          <a:xfrm>
            <a:off x="5742858" y="4112719"/>
            <a:ext cx="107927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63"/>
              <a:t>AC-DC state</a:t>
            </a:r>
            <a:endParaRPr lang="zh-TW" altLang="en-US" sz="1463"/>
          </a:p>
        </p:txBody>
      </p:sp>
      <p:sp>
        <p:nvSpPr>
          <p:cNvPr id="85" name="流程圖: 替代程序 84">
            <a:extLst>
              <a:ext uri="{FF2B5EF4-FFF2-40B4-BE49-F238E27FC236}">
                <a16:creationId xmlns:a16="http://schemas.microsoft.com/office/drawing/2014/main" id="{9DADB1D4-3B37-4BC9-80A6-DED609175B55}"/>
              </a:ext>
            </a:extLst>
          </p:cNvPr>
          <p:cNvSpPr/>
          <p:nvPr/>
        </p:nvSpPr>
        <p:spPr>
          <a:xfrm>
            <a:off x="8322807" y="5014332"/>
            <a:ext cx="2060256" cy="169814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sz="2525">
              <a:solidFill>
                <a:schemeClr val="bg2"/>
              </a:solidFill>
            </a:endParaRPr>
          </a:p>
          <a:p>
            <a:pPr algn="ctr"/>
            <a:endParaRPr lang="zh-TW" altLang="en-US" sz="2525">
              <a:solidFill>
                <a:schemeClr val="bg2"/>
              </a:solidFill>
            </a:endParaRP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AE22D5C6-7894-433F-962B-DA696E0A34B0}"/>
              </a:ext>
            </a:extLst>
          </p:cNvPr>
          <p:cNvCxnSpPr>
            <a:cxnSpLocks/>
          </p:cNvCxnSpPr>
          <p:nvPr/>
        </p:nvCxnSpPr>
        <p:spPr>
          <a:xfrm>
            <a:off x="8322807" y="5302646"/>
            <a:ext cx="206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4C8999C-F38D-45A9-ABDC-2CC4F8A29A2C}"/>
              </a:ext>
            </a:extLst>
          </p:cNvPr>
          <p:cNvSpPr txBox="1"/>
          <p:nvPr/>
        </p:nvSpPr>
        <p:spPr>
          <a:xfrm>
            <a:off x="8753760" y="4998994"/>
            <a:ext cx="1197636" cy="3174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463"/>
              <a:t>OBC-DC state</a:t>
            </a:r>
            <a:endParaRPr lang="zh-TW" altLang="en-US" sz="1463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8DB1630-79D4-4079-BDC4-41DF80B3496A}"/>
              </a:ext>
            </a:extLst>
          </p:cNvPr>
          <p:cNvSpPr txBox="1"/>
          <p:nvPr/>
        </p:nvSpPr>
        <p:spPr>
          <a:xfrm>
            <a:off x="8322808" y="5309790"/>
            <a:ext cx="2060255" cy="1596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1000" err="1"/>
              <a:t>InrushSwitchCtrl</a:t>
            </a:r>
            <a:r>
              <a:rPr lang="en-US" altLang="zh-TW" sz="1000"/>
              <a:t>()</a:t>
            </a:r>
            <a:endParaRPr lang="en-US" altLang="zh-TW" sz="1000" b="1">
              <a:solidFill>
                <a:schemeClr val="accent1"/>
              </a:solidFill>
            </a:endParaRPr>
          </a:p>
          <a:p>
            <a:pPr marL="185738" indent="-185738">
              <a:buFontTx/>
              <a:buAutoNum type="arabicPeriod"/>
            </a:pPr>
            <a:r>
              <a:rPr lang="en-US" altLang="zh-TW" sz="975" b="1">
                <a:solidFill>
                  <a:schemeClr val="accent1"/>
                </a:solidFill>
              </a:rPr>
              <a:t>wait </a:t>
            </a:r>
            <a:r>
              <a:rPr lang="en-US" altLang="zh-TW" sz="975"/>
              <a:t>RLY_DRV = high (on) </a:t>
            </a:r>
            <a:endParaRPr lang="en-US" altLang="zh-TW" sz="975">
              <a:sym typeface="Wingdings" panose="05000000000000000000" pitchFamily="2" charset="2"/>
            </a:endParaRP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delay 0.02s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PFC_EN = low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 b="1">
                <a:solidFill>
                  <a:schemeClr val="accent1"/>
                </a:solidFill>
              </a:rPr>
              <a:t>wait</a:t>
            </a:r>
            <a:r>
              <a:rPr lang="en-US" altLang="zh-TW" sz="975"/>
              <a:t> PFC_OK_P = high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delay 0.7s</a:t>
            </a:r>
            <a:endParaRPr lang="en-US" altLang="zh-TW" sz="975"/>
          </a:p>
          <a:p>
            <a:pPr marL="185738" indent="-185738">
              <a:buFontTx/>
              <a:buAutoNum type="arabicPeriod"/>
            </a:pPr>
            <a:r>
              <a:rPr lang="en-US" altLang="zh-TW" sz="975" err="1"/>
              <a:t>GridCheck</a:t>
            </a:r>
            <a:r>
              <a:rPr lang="en-US" altLang="zh-TW" sz="975"/>
              <a:t> = true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 err="1"/>
              <a:t>BusUvpCheck</a:t>
            </a:r>
            <a:r>
              <a:rPr lang="en-US" altLang="zh-TW" sz="975"/>
              <a:t> = true</a:t>
            </a:r>
          </a:p>
          <a:p>
            <a:pPr marL="185738" indent="-185738">
              <a:buFontTx/>
              <a:buAutoNum type="arabicPeriod"/>
            </a:pPr>
            <a:endParaRPr lang="en-US" altLang="zh-TW" sz="975"/>
          </a:p>
          <a:p>
            <a:pPr marL="185738" indent="-185738">
              <a:buAutoNum type="arabicPeriod"/>
            </a:pPr>
            <a:endParaRPr lang="en-US" altLang="zh-TW" sz="975">
              <a:highlight>
                <a:srgbClr val="FFFF00"/>
              </a:highlight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7EA691E0-D65A-4D8B-BD30-41A5A7CD1C48}"/>
              </a:ext>
            </a:extLst>
          </p:cNvPr>
          <p:cNvCxnSpPr>
            <a:cxnSpLocks/>
          </p:cNvCxnSpPr>
          <p:nvPr/>
        </p:nvCxnSpPr>
        <p:spPr>
          <a:xfrm flipH="1">
            <a:off x="2922508" y="3064175"/>
            <a:ext cx="2314259" cy="1976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7E290635-20E7-4E74-8F9D-479B70E56553}"/>
              </a:ext>
            </a:extLst>
          </p:cNvPr>
          <p:cNvCxnSpPr>
            <a:cxnSpLocks/>
          </p:cNvCxnSpPr>
          <p:nvPr/>
        </p:nvCxnSpPr>
        <p:spPr>
          <a:xfrm>
            <a:off x="6157194" y="3287558"/>
            <a:ext cx="1" cy="85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BA11598-D7BB-4055-802E-A15961149DBF}"/>
              </a:ext>
            </a:extLst>
          </p:cNvPr>
          <p:cNvCxnSpPr>
            <a:cxnSpLocks/>
          </p:cNvCxnSpPr>
          <p:nvPr/>
        </p:nvCxnSpPr>
        <p:spPr>
          <a:xfrm>
            <a:off x="7219950" y="3236944"/>
            <a:ext cx="2208933" cy="177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C2299F2-5313-4D14-8215-E2BBE88F6C2B}"/>
              </a:ext>
            </a:extLst>
          </p:cNvPr>
          <p:cNvSpPr txBox="1"/>
          <p:nvPr/>
        </p:nvSpPr>
        <p:spPr>
          <a:xfrm rot="19148500">
            <a:off x="3281900" y="3716900"/>
            <a:ext cx="181161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DCDC and IGN = high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98F28FF-98CD-4FE7-A185-32E8AE08758E}"/>
              </a:ext>
            </a:extLst>
          </p:cNvPr>
          <p:cNvSpPr txBox="1"/>
          <p:nvPr/>
        </p:nvSpPr>
        <p:spPr>
          <a:xfrm rot="2291646">
            <a:off x="7449704" y="4278365"/>
            <a:ext cx="2075718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OBCDC and IGN = high</a:t>
            </a: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CC07F5F-A6EE-4FF0-9DB9-78EEED8B1B55}"/>
              </a:ext>
            </a:extLst>
          </p:cNvPr>
          <p:cNvCxnSpPr>
            <a:cxnSpLocks/>
          </p:cNvCxnSpPr>
          <p:nvPr/>
        </p:nvCxnSpPr>
        <p:spPr>
          <a:xfrm flipH="1">
            <a:off x="3231219" y="3236944"/>
            <a:ext cx="2080687" cy="17903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75605FD-6065-496C-9CBE-BF1A14623E26}"/>
              </a:ext>
            </a:extLst>
          </p:cNvPr>
          <p:cNvCxnSpPr>
            <a:cxnSpLocks/>
          </p:cNvCxnSpPr>
          <p:nvPr/>
        </p:nvCxnSpPr>
        <p:spPr>
          <a:xfrm>
            <a:off x="6362084" y="3303175"/>
            <a:ext cx="0" cy="79451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50D6E56-456F-414A-B5AF-9EE27B39E549}"/>
              </a:ext>
            </a:extLst>
          </p:cNvPr>
          <p:cNvCxnSpPr>
            <a:cxnSpLocks/>
          </p:cNvCxnSpPr>
          <p:nvPr/>
        </p:nvCxnSpPr>
        <p:spPr>
          <a:xfrm flipH="1" flipV="1">
            <a:off x="7313532" y="3077908"/>
            <a:ext cx="2396161" cy="1933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B30BDA0-AA13-4959-9DF3-B02706A7BFBE}"/>
              </a:ext>
            </a:extLst>
          </p:cNvPr>
          <p:cNvSpPr txBox="1"/>
          <p:nvPr/>
        </p:nvSpPr>
        <p:spPr>
          <a:xfrm rot="2351765">
            <a:off x="7319187" y="3901483"/>
            <a:ext cx="255382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UART= IDLE or </a:t>
            </a:r>
            <a:r>
              <a:rPr lang="en-US" altLang="zh-TW" sz="975" err="1"/>
              <a:t>OtherSideOff</a:t>
            </a:r>
            <a:r>
              <a:rPr lang="en-US" altLang="zh-TW" sz="975"/>
              <a:t> or CP_STATE = B</a:t>
            </a:r>
          </a:p>
          <a:p>
            <a:endParaRPr lang="en-US" altLang="zh-TW" sz="975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72D66259-59CD-493A-B6C1-638FE632B68E}"/>
              </a:ext>
            </a:extLst>
          </p:cNvPr>
          <p:cNvCxnSpPr>
            <a:cxnSpLocks/>
          </p:cNvCxnSpPr>
          <p:nvPr/>
        </p:nvCxnSpPr>
        <p:spPr>
          <a:xfrm flipH="1">
            <a:off x="4188358" y="4864150"/>
            <a:ext cx="1119841" cy="7081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078F4DC3-74C6-4C16-A335-975E89D971C5}"/>
              </a:ext>
            </a:extLst>
          </p:cNvPr>
          <p:cNvCxnSpPr>
            <a:cxnSpLocks/>
          </p:cNvCxnSpPr>
          <p:nvPr/>
        </p:nvCxnSpPr>
        <p:spPr>
          <a:xfrm>
            <a:off x="7368455" y="4873675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C441D04-B147-413D-ACA9-6C1DC2C5B04F}"/>
              </a:ext>
            </a:extLst>
          </p:cNvPr>
          <p:cNvCxnSpPr>
            <a:cxnSpLocks/>
          </p:cNvCxnSpPr>
          <p:nvPr/>
        </p:nvCxnSpPr>
        <p:spPr>
          <a:xfrm>
            <a:off x="4188358" y="6328390"/>
            <a:ext cx="413444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CE40656-6CEA-4176-8EE8-AA446E301A31}"/>
              </a:ext>
            </a:extLst>
          </p:cNvPr>
          <p:cNvCxnSpPr>
            <a:cxnSpLocks/>
          </p:cNvCxnSpPr>
          <p:nvPr/>
        </p:nvCxnSpPr>
        <p:spPr>
          <a:xfrm flipH="1">
            <a:off x="4188360" y="6466471"/>
            <a:ext cx="413444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07DE017F-DE5C-47A9-ACE9-0EB4D49E7A87}"/>
              </a:ext>
            </a:extLst>
          </p:cNvPr>
          <p:cNvCxnSpPr>
            <a:cxnSpLocks/>
          </p:cNvCxnSpPr>
          <p:nvPr/>
        </p:nvCxnSpPr>
        <p:spPr>
          <a:xfrm flipV="1">
            <a:off x="4188358" y="5037786"/>
            <a:ext cx="1085209" cy="7081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FB5D007-DDCD-4B03-9CE7-22F2B950F0B7}"/>
              </a:ext>
            </a:extLst>
          </p:cNvPr>
          <p:cNvCxnSpPr>
            <a:cxnSpLocks/>
          </p:cNvCxnSpPr>
          <p:nvPr/>
        </p:nvCxnSpPr>
        <p:spPr>
          <a:xfrm flipH="1" flipV="1">
            <a:off x="7368455" y="5073700"/>
            <a:ext cx="954353" cy="6867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F9BB3857-FDB3-4429-A93B-72187835599D}"/>
              </a:ext>
            </a:extLst>
          </p:cNvPr>
          <p:cNvSpPr txBox="1"/>
          <p:nvPr/>
        </p:nvSpPr>
        <p:spPr>
          <a:xfrm>
            <a:off x="5704459" y="6449816"/>
            <a:ext cx="1093134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OBCDC</a:t>
            </a:r>
            <a:endParaRPr lang="en-US" altLang="zh-TW" sz="975">
              <a:highlight>
                <a:srgbClr val="FFFF00"/>
              </a:highlight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C995B233-5F6F-44BC-8FCC-EBEAAD045999}"/>
              </a:ext>
            </a:extLst>
          </p:cNvPr>
          <p:cNvSpPr txBox="1"/>
          <p:nvPr/>
        </p:nvSpPr>
        <p:spPr>
          <a:xfrm>
            <a:off x="4871084" y="6124638"/>
            <a:ext cx="304061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IGN = high and (UART = DCDC or EVSE disconnect )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D98F019-79FC-454A-832D-4CAE0427A6F9}"/>
              </a:ext>
            </a:extLst>
          </p:cNvPr>
          <p:cNvSpPr txBox="1"/>
          <p:nvPr/>
        </p:nvSpPr>
        <p:spPr>
          <a:xfrm rot="19675899">
            <a:off x="4253083" y="5008493"/>
            <a:ext cx="90387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ACDC </a:t>
            </a: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79B37B74-DEA5-44A9-B209-4DFD82CAE273}"/>
              </a:ext>
            </a:extLst>
          </p:cNvPr>
          <p:cNvSpPr txBox="1"/>
          <p:nvPr/>
        </p:nvSpPr>
        <p:spPr>
          <a:xfrm rot="19675899">
            <a:off x="4284644" y="5352061"/>
            <a:ext cx="103998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DCDC and IGN = high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4BC4E31B-C4CD-4243-B6AC-5AEF269658EA}"/>
              </a:ext>
            </a:extLst>
          </p:cNvPr>
          <p:cNvSpPr txBox="1"/>
          <p:nvPr/>
        </p:nvSpPr>
        <p:spPr>
          <a:xfrm rot="2122602">
            <a:off x="7412199" y="4945556"/>
            <a:ext cx="90387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ACDC 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2D7D6D36-61F6-4666-9D5B-B535B43E7164}"/>
              </a:ext>
            </a:extLst>
          </p:cNvPr>
          <p:cNvSpPr txBox="1"/>
          <p:nvPr/>
        </p:nvSpPr>
        <p:spPr>
          <a:xfrm rot="2122602">
            <a:off x="7304964" y="5397208"/>
            <a:ext cx="1072593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OBCDC 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2994D238-949C-493B-A5BC-F834AD9169D9}"/>
              </a:ext>
            </a:extLst>
          </p:cNvPr>
          <p:cNvSpPr txBox="1"/>
          <p:nvPr/>
        </p:nvSpPr>
        <p:spPr>
          <a:xfrm>
            <a:off x="4790582" y="3627833"/>
            <a:ext cx="138799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975"/>
              <a:t>UART = ACDC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7699CF93-24BD-4745-8293-CB9B7007D991}"/>
              </a:ext>
            </a:extLst>
          </p:cNvPr>
          <p:cNvSpPr txBox="1"/>
          <p:nvPr/>
        </p:nvSpPr>
        <p:spPr>
          <a:xfrm>
            <a:off x="6324359" y="3453597"/>
            <a:ext cx="150243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IDLE | Standby</a:t>
            </a:r>
            <a:br>
              <a:rPr lang="en-US" altLang="zh-TW" sz="975"/>
            </a:br>
            <a:r>
              <a:rPr lang="en-US" altLang="zh-TW" sz="975"/>
              <a:t>or EVSE disconnect</a:t>
            </a:r>
          </a:p>
          <a:p>
            <a:r>
              <a:rPr lang="en-US" altLang="zh-TW" sz="975"/>
              <a:t>or </a:t>
            </a:r>
            <a:r>
              <a:rPr lang="en-US" altLang="zh-TW" sz="975" err="1"/>
              <a:t>OtherSideOff</a:t>
            </a:r>
            <a:endParaRPr lang="en-US" altLang="zh-TW" sz="975"/>
          </a:p>
          <a:p>
            <a:r>
              <a:rPr lang="en-US" altLang="zh-TW" sz="975"/>
              <a:t>or CP_STATE = B</a:t>
            </a: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97DCBFF8-A33D-44A9-8764-2C73FDE06D28}"/>
              </a:ext>
            </a:extLst>
          </p:cNvPr>
          <p:cNvSpPr txBox="1"/>
          <p:nvPr/>
        </p:nvSpPr>
        <p:spPr>
          <a:xfrm rot="19156596">
            <a:off x="3267969" y="4041924"/>
            <a:ext cx="2246904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UART = IDLE | Standby or </a:t>
            </a:r>
            <a:r>
              <a:rPr lang="en-US" altLang="zh-TW" sz="975" err="1"/>
              <a:t>OtherSideOff</a:t>
            </a:r>
            <a:r>
              <a:rPr lang="en-US" altLang="zh-TW" sz="975"/>
              <a:t>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3A60AE-7E6E-4642-BE13-A43F995CB647}"/>
              </a:ext>
            </a:extLst>
          </p:cNvPr>
          <p:cNvSpPr txBox="1"/>
          <p:nvPr/>
        </p:nvSpPr>
        <p:spPr>
          <a:xfrm>
            <a:off x="2131471" y="5305138"/>
            <a:ext cx="2060256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AutoNum type="arabicPeriod"/>
            </a:pPr>
            <a:r>
              <a:rPr lang="en-US" altLang="zh-TW" sz="975"/>
              <a:t>PFC_EN = high (off)</a:t>
            </a:r>
          </a:p>
          <a:p>
            <a:pPr marL="185738" indent="-185738">
              <a:buAutoNum type="arabicPeriod"/>
            </a:pPr>
            <a:r>
              <a:rPr lang="en-US" altLang="zh-TW" sz="975"/>
              <a:t>PFC_OK_P = low (off)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RLY_DRV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low (off)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136FEDD-6E04-4931-B3CB-94EE1FD72A73}"/>
              </a:ext>
            </a:extLst>
          </p:cNvPr>
          <p:cNvSpPr txBox="1"/>
          <p:nvPr/>
        </p:nvSpPr>
        <p:spPr>
          <a:xfrm>
            <a:off x="5317983" y="4395662"/>
            <a:ext cx="2060256" cy="129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738" indent="-185738">
              <a:buFontTx/>
              <a:buAutoNum type="arabicPeriod"/>
            </a:pPr>
            <a:r>
              <a:rPr lang="en-US" altLang="zh-TW" sz="1000" err="1"/>
              <a:t>InrushSwitchCtrl</a:t>
            </a:r>
            <a:r>
              <a:rPr lang="en-US" altLang="zh-TW" sz="1000"/>
              <a:t>()</a:t>
            </a:r>
            <a:endParaRPr lang="en-US" altLang="zh-TW" sz="975" b="1">
              <a:solidFill>
                <a:schemeClr val="accent1"/>
              </a:solidFill>
            </a:endParaRPr>
          </a:p>
          <a:p>
            <a:pPr marL="185738" indent="-185738">
              <a:buFontTx/>
              <a:buAutoNum type="arabicPeriod"/>
            </a:pPr>
            <a:r>
              <a:rPr lang="en-US" altLang="zh-TW" sz="975" b="1">
                <a:solidFill>
                  <a:schemeClr val="accent1"/>
                </a:solidFill>
              </a:rPr>
              <a:t>wait</a:t>
            </a:r>
            <a:r>
              <a:rPr lang="en-US" altLang="zh-TW" sz="975">
                <a:solidFill>
                  <a:schemeClr val="accent1"/>
                </a:solidFill>
              </a:rPr>
              <a:t> </a:t>
            </a:r>
            <a:r>
              <a:rPr lang="en-US" altLang="zh-TW" sz="975"/>
              <a:t>RLY_DRV = high (on) </a:t>
            </a:r>
            <a:r>
              <a:rPr lang="en-US" altLang="zh-TW" sz="975">
                <a:sym typeface="Wingdings" panose="05000000000000000000" pitchFamily="2" charset="2"/>
              </a:rPr>
              <a:t>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delay 0.02s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/>
              <a:t>PFC_EN = low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 b="1">
                <a:solidFill>
                  <a:schemeClr val="accent1"/>
                </a:solidFill>
              </a:rPr>
              <a:t>wait</a:t>
            </a:r>
            <a:r>
              <a:rPr lang="en-US" altLang="zh-TW" sz="975"/>
              <a:t> PFC_OK = high (on)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>
                <a:sym typeface="Wingdings" panose="05000000000000000000" pitchFamily="2" charset="2"/>
              </a:rPr>
              <a:t>delay 0.7s</a:t>
            </a:r>
            <a:endParaRPr lang="en-US" altLang="zh-TW" sz="975"/>
          </a:p>
          <a:p>
            <a:pPr marL="185738" indent="-185738">
              <a:buFontTx/>
              <a:buAutoNum type="arabicPeriod"/>
            </a:pPr>
            <a:r>
              <a:rPr lang="en-US" altLang="zh-TW" sz="975" err="1"/>
              <a:t>GridCheck</a:t>
            </a:r>
            <a:r>
              <a:rPr lang="en-US" altLang="zh-TW" sz="975"/>
              <a:t> = true</a:t>
            </a:r>
          </a:p>
          <a:p>
            <a:pPr marL="185738" indent="-185738">
              <a:buFontTx/>
              <a:buAutoNum type="arabicPeriod"/>
            </a:pPr>
            <a:r>
              <a:rPr lang="en-US" altLang="zh-TW" sz="975" err="1"/>
              <a:t>BusUvpCheck</a:t>
            </a:r>
            <a:r>
              <a:rPr lang="en-US" altLang="zh-TW" sz="975"/>
              <a:t> = true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99A7FB1-23F6-4324-8E1E-5F594F738DA4}"/>
              </a:ext>
            </a:extLst>
          </p:cNvPr>
          <p:cNvSpPr/>
          <p:nvPr/>
        </p:nvSpPr>
        <p:spPr>
          <a:xfrm>
            <a:off x="137292" y="1947395"/>
            <a:ext cx="2617743" cy="1340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3CC1D454-3825-415E-95A8-C4C833BB38AB}"/>
              </a:ext>
            </a:extLst>
          </p:cNvPr>
          <p:cNvCxnSpPr>
            <a:cxnSpLocks/>
          </p:cNvCxnSpPr>
          <p:nvPr/>
        </p:nvCxnSpPr>
        <p:spPr>
          <a:xfrm>
            <a:off x="137291" y="2225212"/>
            <a:ext cx="2617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48DB751-F933-4DF2-B4AC-C2DC14ED29EB}"/>
              </a:ext>
            </a:extLst>
          </p:cNvPr>
          <p:cNvSpPr txBox="1"/>
          <p:nvPr/>
        </p:nvSpPr>
        <p:spPr>
          <a:xfrm>
            <a:off x="627976" y="1927574"/>
            <a:ext cx="193378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err="1"/>
              <a:t>InrushSwitchCtrl</a:t>
            </a:r>
            <a:r>
              <a:rPr lang="en-US" altLang="zh-TW" sz="1463"/>
              <a:t>()</a:t>
            </a:r>
            <a:endParaRPr lang="zh-TW" altLang="en-US" sz="1463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07ECF13-47D6-4FFA-ABCC-D4A6945526A9}"/>
              </a:ext>
            </a:extLst>
          </p:cNvPr>
          <p:cNvSpPr txBox="1"/>
          <p:nvPr/>
        </p:nvSpPr>
        <p:spPr>
          <a:xfrm>
            <a:off x="164181" y="2302027"/>
            <a:ext cx="2647629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If RLY_DRV = low (off)</a:t>
            </a:r>
            <a:br>
              <a:rPr lang="en-US" altLang="zh-TW" sz="975"/>
            </a:br>
            <a:r>
              <a:rPr lang="en-US" altLang="zh-TW" sz="975"/>
              <a:t>       if </a:t>
            </a:r>
            <a:r>
              <a:rPr lang="en-US" altLang="zh-TW" sz="975" err="1"/>
              <a:t>Vbulk</a:t>
            </a:r>
            <a:r>
              <a:rPr lang="en-US" altLang="zh-TW" sz="975"/>
              <a:t> &gt; </a:t>
            </a:r>
            <a:r>
              <a:rPr lang="en-US" altLang="zh-TW" sz="975" err="1"/>
              <a:t>Vac_rms</a:t>
            </a:r>
            <a:r>
              <a:rPr lang="en-US" altLang="zh-TW" sz="975"/>
              <a:t> * 1.414 * </a:t>
            </a:r>
            <a:r>
              <a:rPr lang="en-US" altLang="zh-TW" sz="975" err="1"/>
              <a:t>BulkThreshold</a:t>
            </a:r>
            <a:endParaRPr lang="en-US" altLang="zh-TW" sz="975">
              <a:highlight>
                <a:srgbClr val="FFFF00"/>
              </a:highlight>
            </a:endParaRPr>
          </a:p>
          <a:p>
            <a:r>
              <a:rPr lang="en-US" altLang="zh-TW" sz="975"/>
              <a:t>               RLY_DRV = high (on)</a:t>
            </a:r>
            <a:br>
              <a:rPr lang="en-US" altLang="zh-TW" sz="975"/>
            </a:br>
            <a:r>
              <a:rPr lang="en-US" altLang="zh-TW" sz="975"/>
              <a:t>Else:</a:t>
            </a:r>
          </a:p>
          <a:p>
            <a:r>
              <a:rPr lang="en-US" altLang="zh-TW" sz="975"/>
              <a:t>      RLY_DRV = low (off)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1AE46E62-B4EC-466A-BC4B-922B8672D672}"/>
              </a:ext>
            </a:extLst>
          </p:cNvPr>
          <p:cNvGrpSpPr/>
          <p:nvPr/>
        </p:nvGrpSpPr>
        <p:grpSpPr>
          <a:xfrm>
            <a:off x="9602935" y="3150040"/>
            <a:ext cx="2589063" cy="1593073"/>
            <a:chOff x="7594383" y="3327825"/>
            <a:chExt cx="2295495" cy="1593073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C1DBF1-6143-4AA2-9FFB-4120A29E50DD}"/>
                </a:ext>
              </a:extLst>
            </p:cNvPr>
            <p:cNvSpPr/>
            <p:nvPr/>
          </p:nvSpPr>
          <p:spPr>
            <a:xfrm>
              <a:off x="7594384" y="3336350"/>
              <a:ext cx="2217673" cy="15845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8E4C37E-73FF-4789-BD33-775D7502AFF4}"/>
                </a:ext>
              </a:extLst>
            </p:cNvPr>
            <p:cNvCxnSpPr>
              <a:cxnSpLocks/>
            </p:cNvCxnSpPr>
            <p:nvPr/>
          </p:nvCxnSpPr>
          <p:spPr>
            <a:xfrm>
              <a:off x="7594383" y="3614167"/>
              <a:ext cx="22176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BC2F9AC1-AA05-4B48-8234-8732B9195236}"/>
                </a:ext>
              </a:extLst>
            </p:cNvPr>
            <p:cNvSpPr txBox="1"/>
            <p:nvPr/>
          </p:nvSpPr>
          <p:spPr>
            <a:xfrm>
              <a:off x="7790527" y="3327825"/>
              <a:ext cx="1810423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63"/>
                <a:t>Port Check Task</a:t>
              </a:r>
              <a:endParaRPr lang="zh-TW" altLang="en-US" sz="1463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F0AFB097-D975-4120-8C15-565A90FCD83B}"/>
                </a:ext>
              </a:extLst>
            </p:cNvPr>
            <p:cNvSpPr txBox="1"/>
            <p:nvPr/>
          </p:nvSpPr>
          <p:spPr>
            <a:xfrm>
              <a:off x="7620193" y="3614167"/>
              <a:ext cx="2269685" cy="1142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75"/>
                <a:t>1. If </a:t>
              </a:r>
              <a:r>
                <a:rPr lang="en-US" altLang="zh-TW" sz="975" err="1"/>
                <a:t>VBus</a:t>
              </a:r>
              <a:r>
                <a:rPr lang="en-US" altLang="zh-TW" sz="975"/>
                <a:t> &lt; 350v &amp; </a:t>
              </a:r>
              <a:r>
                <a:rPr lang="en-US" altLang="zh-TW" sz="975">
                  <a:sym typeface="Wingdings" panose="05000000000000000000" pitchFamily="2" charset="2"/>
                </a:rPr>
                <a:t>AC/OBC-DC state</a:t>
              </a:r>
              <a:r>
                <a:rPr lang="en-US" altLang="zh-TW" sz="975"/>
                <a:t> </a:t>
              </a:r>
              <a:r>
                <a:rPr lang="en-US" altLang="zh-TW" sz="975">
                  <a:sym typeface="Wingdings" panose="05000000000000000000" pitchFamily="2" charset="2"/>
                </a:rPr>
                <a:t>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                  PFC_OK = low (off)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    Else       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           </a:t>
              </a:r>
              <a:r>
                <a:rPr lang="en-US" altLang="zh-TW" sz="975">
                  <a:solidFill>
                    <a:schemeClr val="accent1"/>
                  </a:solidFill>
                  <a:sym typeface="Wingdings" panose="05000000000000000000" pitchFamily="2" charset="2"/>
                </a:rPr>
                <a:t>If 395 &lt; </a:t>
              </a:r>
              <a:r>
                <a:rPr lang="en-US" altLang="zh-TW" sz="975" err="1">
                  <a:solidFill>
                    <a:schemeClr val="accent1"/>
                  </a:solidFill>
                  <a:sym typeface="Wingdings" panose="05000000000000000000" pitchFamily="2" charset="2"/>
                </a:rPr>
                <a:t>Vbus</a:t>
              </a:r>
              <a:r>
                <a:rPr lang="en-US" altLang="zh-TW" sz="975">
                  <a:solidFill>
                    <a:schemeClr val="accent1"/>
                  </a:solidFill>
                  <a:sym typeface="Wingdings" panose="05000000000000000000" pitchFamily="2" charset="2"/>
                </a:rPr>
                <a:t> &lt; 405 </a:t>
              </a:r>
            </a:p>
            <a:p>
              <a:r>
                <a:rPr lang="en-US" altLang="zh-TW" sz="975">
                  <a:solidFill>
                    <a:schemeClr val="accent1"/>
                  </a:solidFill>
                  <a:sym typeface="Wingdings" panose="05000000000000000000" pitchFamily="2" charset="2"/>
                </a:rPr>
                <a:t>                  PFC_OK = high (on)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           </a:t>
              </a:r>
            </a:p>
            <a:p>
              <a:r>
                <a:rPr lang="en-US" altLang="zh-TW" sz="975">
                  <a:sym typeface="Wingdings" panose="05000000000000000000" pitchFamily="2" charset="2"/>
                </a:rPr>
                <a:t>2. </a:t>
              </a:r>
              <a:r>
                <a:rPr lang="en-US" altLang="zh-TW" sz="975" err="1">
                  <a:sym typeface="Wingdings" panose="05000000000000000000" pitchFamily="2" charset="2"/>
                </a:rPr>
                <a:t>AC_Level_Select</a:t>
              </a:r>
              <a:r>
                <a:rPr lang="en-US" altLang="zh-TW" sz="975">
                  <a:sym typeface="Wingdings" panose="05000000000000000000" pitchFamily="2" charset="2"/>
                </a:rPr>
                <a:t>( )</a:t>
              </a:r>
            </a:p>
          </p:txBody>
        </p:sp>
      </p:grpSp>
      <p:sp>
        <p:nvSpPr>
          <p:cNvPr id="2" name="十字形 1">
            <a:extLst>
              <a:ext uri="{FF2B5EF4-FFF2-40B4-BE49-F238E27FC236}">
                <a16:creationId xmlns:a16="http://schemas.microsoft.com/office/drawing/2014/main" id="{976588D2-B13E-41BB-9F4F-E145DFA77E10}"/>
              </a:ext>
            </a:extLst>
          </p:cNvPr>
          <p:cNvSpPr/>
          <p:nvPr/>
        </p:nvSpPr>
        <p:spPr>
          <a:xfrm rot="2827676">
            <a:off x="4386750" y="5016688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F51CE55-5E9F-4DC6-B15A-2B0089EAC54A}"/>
              </a:ext>
            </a:extLst>
          </p:cNvPr>
          <p:cNvSpPr/>
          <p:nvPr/>
        </p:nvSpPr>
        <p:spPr>
          <a:xfrm rot="2827676">
            <a:off x="7535604" y="4979170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十字形 10">
            <a:extLst>
              <a:ext uri="{FF2B5EF4-FFF2-40B4-BE49-F238E27FC236}">
                <a16:creationId xmlns:a16="http://schemas.microsoft.com/office/drawing/2014/main" id="{27C89B69-8ECD-4ADE-9136-493C7F42D3CD}"/>
              </a:ext>
            </a:extLst>
          </p:cNvPr>
          <p:cNvSpPr/>
          <p:nvPr/>
        </p:nvSpPr>
        <p:spPr>
          <a:xfrm rot="2827676">
            <a:off x="5923914" y="6087414"/>
            <a:ext cx="671826" cy="686379"/>
          </a:xfrm>
          <a:prstGeom prst="plus">
            <a:avLst>
              <a:gd name="adj" fmla="val 425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0D883BC-8760-45DD-ACB7-B3DC78DBB2DA}"/>
              </a:ext>
            </a:extLst>
          </p:cNvPr>
          <p:cNvSpPr/>
          <p:nvPr/>
        </p:nvSpPr>
        <p:spPr>
          <a:xfrm>
            <a:off x="135028" y="3439282"/>
            <a:ext cx="2003082" cy="1613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DDADA1C-8564-4222-8F2E-65C3CACACCED}"/>
              </a:ext>
            </a:extLst>
          </p:cNvPr>
          <p:cNvCxnSpPr>
            <a:cxnSpLocks/>
          </p:cNvCxnSpPr>
          <p:nvPr/>
        </p:nvCxnSpPr>
        <p:spPr>
          <a:xfrm>
            <a:off x="135027" y="3717098"/>
            <a:ext cx="2003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17A55AAB-32C4-4B72-BCA1-889ED987EC17}"/>
              </a:ext>
            </a:extLst>
          </p:cNvPr>
          <p:cNvSpPr txBox="1"/>
          <p:nvPr/>
        </p:nvSpPr>
        <p:spPr>
          <a:xfrm>
            <a:off x="312191" y="3430756"/>
            <a:ext cx="163523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err="1"/>
              <a:t>AC_Level_Select</a:t>
            </a:r>
            <a:r>
              <a:rPr lang="en-US" altLang="zh-TW" sz="1463"/>
              <a:t>( )</a:t>
            </a:r>
            <a:endParaRPr lang="zh-TW" altLang="en-US" sz="1463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A043F73A-E84A-46F3-AB0C-0E4B0C722A9D}"/>
              </a:ext>
            </a:extLst>
          </p:cNvPr>
          <p:cNvSpPr txBox="1"/>
          <p:nvPr/>
        </p:nvSpPr>
        <p:spPr>
          <a:xfrm>
            <a:off x="158340" y="3717098"/>
            <a:ext cx="18992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75"/>
              <a:t>If </a:t>
            </a:r>
            <a:r>
              <a:rPr lang="en-US" altLang="zh-TW" sz="975" err="1"/>
              <a:t>Vac_rms</a:t>
            </a:r>
            <a:r>
              <a:rPr lang="en-US" altLang="zh-TW" sz="975"/>
              <a:t> &lt; 160v:</a:t>
            </a:r>
            <a:br>
              <a:rPr lang="en-US" altLang="zh-TW" sz="975"/>
            </a:br>
            <a:r>
              <a:rPr lang="en-US" altLang="zh-TW" sz="975"/>
              <a:t>       </a:t>
            </a:r>
            <a:r>
              <a:rPr lang="en-US" altLang="zh-TW" sz="975" err="1"/>
              <a:t>AC_LINE_select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high (110v)</a:t>
            </a:r>
          </a:p>
          <a:p>
            <a:r>
              <a:rPr lang="en-US" altLang="zh-TW" sz="975"/>
              <a:t>       </a:t>
            </a:r>
            <a:r>
              <a:rPr lang="en-US" altLang="zh-TW" sz="975" err="1"/>
              <a:t>PKLMT_select</a:t>
            </a:r>
            <a:r>
              <a:rPr lang="en-US" altLang="zh-TW" sz="975"/>
              <a:t> = high (110v)</a:t>
            </a:r>
          </a:p>
          <a:p>
            <a:r>
              <a:rPr lang="en-US" altLang="zh-TW" sz="975"/>
              <a:t>       </a:t>
            </a:r>
            <a:r>
              <a:rPr lang="en-US" altLang="zh-TW" sz="975" err="1"/>
              <a:t>BulkThreshold</a:t>
            </a:r>
            <a:r>
              <a:rPr lang="en-US" altLang="zh-TW" sz="975"/>
              <a:t> = 0.8</a:t>
            </a:r>
          </a:p>
          <a:p>
            <a:r>
              <a:rPr lang="en-US" altLang="zh-TW" sz="975"/>
              <a:t>If </a:t>
            </a:r>
            <a:r>
              <a:rPr lang="en-US" altLang="zh-TW" sz="975" err="1"/>
              <a:t>Vac_rms</a:t>
            </a:r>
            <a:r>
              <a:rPr lang="en-US" altLang="zh-TW" sz="975"/>
              <a:t> &gt; 165v:</a:t>
            </a:r>
          </a:p>
          <a:p>
            <a:r>
              <a:rPr lang="en-US" altLang="zh-TW" sz="975"/>
              <a:t>       </a:t>
            </a:r>
            <a:r>
              <a:rPr lang="en-US" altLang="zh-TW" sz="975" err="1"/>
              <a:t>AC_LINE_select</a:t>
            </a:r>
            <a:r>
              <a:rPr lang="zh-TW" altLang="en-US" sz="975"/>
              <a:t> </a:t>
            </a:r>
            <a:r>
              <a:rPr lang="en-US" altLang="zh-TW" sz="975"/>
              <a:t>=</a:t>
            </a:r>
            <a:r>
              <a:rPr lang="zh-TW" altLang="en-US" sz="975"/>
              <a:t> </a:t>
            </a:r>
            <a:r>
              <a:rPr lang="en-US" altLang="zh-TW" sz="975"/>
              <a:t>low (220v)</a:t>
            </a:r>
          </a:p>
          <a:p>
            <a:r>
              <a:rPr lang="en-US" altLang="zh-TW" sz="975"/>
              <a:t>       </a:t>
            </a:r>
            <a:r>
              <a:rPr lang="en-US" altLang="zh-TW" sz="975" err="1"/>
              <a:t>PKLMT_select</a:t>
            </a:r>
            <a:r>
              <a:rPr lang="en-US" altLang="zh-TW" sz="975"/>
              <a:t> = low (220v)</a:t>
            </a:r>
          </a:p>
          <a:p>
            <a:r>
              <a:rPr lang="en-US" altLang="zh-TW" sz="975"/>
              <a:t>       </a:t>
            </a:r>
            <a:r>
              <a:rPr lang="en-US" altLang="zh-TW" sz="975" err="1"/>
              <a:t>BulkThreshold</a:t>
            </a:r>
            <a:r>
              <a:rPr lang="en-US" altLang="zh-TW" sz="975"/>
              <a:t> = 0.9</a:t>
            </a:r>
          </a:p>
        </p:txBody>
      </p:sp>
    </p:spTree>
    <p:extLst>
      <p:ext uri="{BB962C8B-B14F-4D97-AF65-F5344CB8AC3E}">
        <p14:creationId xmlns:p14="http://schemas.microsoft.com/office/powerpoint/2010/main" val="163461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C57C7FCE-EAA3-4C32-8E15-FBDDE9849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9705"/>
            <a:ext cx="2319392" cy="5194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1DDFCF5A-CC07-4E58-A2B7-D0D2C117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332" y="1172727"/>
            <a:ext cx="2514777" cy="533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圖片 23" descr="一張含有 鋼琴 的圖片&#10;&#10;自動產生的描述">
            <a:extLst>
              <a:ext uri="{FF2B5EF4-FFF2-40B4-BE49-F238E27FC236}">
                <a16:creationId xmlns:a16="http://schemas.microsoft.com/office/drawing/2014/main" id="{8B1EA66C-700B-4DD1-9150-318D56035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11" y="1212304"/>
            <a:ext cx="2103526" cy="5258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 descr="一張含有 桌 的圖片&#10;&#10;自動產生的描述">
            <a:extLst>
              <a:ext uri="{FF2B5EF4-FFF2-40B4-BE49-F238E27FC236}">
                <a16:creationId xmlns:a16="http://schemas.microsoft.com/office/drawing/2014/main" id="{DD1D875E-9D25-4FA5-BB44-0F551FE4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87" y="1241996"/>
            <a:ext cx="2214096" cy="523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D1AEEC5-49EB-4100-A702-5B88C04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6.6KW off timing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389153-9507-4BD9-A1D8-F42694D43A21}"/>
              </a:ext>
            </a:extLst>
          </p:cNvPr>
          <p:cNvSpPr txBox="1"/>
          <p:nvPr/>
        </p:nvSpPr>
        <p:spPr>
          <a:xfrm>
            <a:off x="1107691" y="950411"/>
            <a:ext cx="104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Idle state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2CB7ED-7D0B-4BDC-A824-905A157AE2C7}"/>
              </a:ext>
            </a:extLst>
          </p:cNvPr>
          <p:cNvSpPr txBox="1"/>
          <p:nvPr/>
        </p:nvSpPr>
        <p:spPr>
          <a:xfrm>
            <a:off x="3741397" y="936385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Standby state</a:t>
            </a:r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4FFBDA-B7FA-42A9-89EB-8E8D41F4A73D}"/>
              </a:ext>
            </a:extLst>
          </p:cNvPr>
          <p:cNvSpPr txBox="1"/>
          <p:nvPr/>
        </p:nvSpPr>
        <p:spPr>
          <a:xfrm>
            <a:off x="6585251" y="900374"/>
            <a:ext cx="115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Fault state</a:t>
            </a:r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4AFEBA-1A38-493C-96D3-47D66BFC4B66}"/>
              </a:ext>
            </a:extLst>
          </p:cNvPr>
          <p:cNvSpPr txBox="1"/>
          <p:nvPr/>
        </p:nvSpPr>
        <p:spPr>
          <a:xfrm>
            <a:off x="9423421" y="624973"/>
            <a:ext cx="120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Sleep state</a:t>
            </a:r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E955250-6E3A-4EC4-B147-95902F122175}"/>
              </a:ext>
            </a:extLst>
          </p:cNvPr>
          <p:cNvSpPr txBox="1"/>
          <p:nvPr/>
        </p:nvSpPr>
        <p:spPr>
          <a:xfrm>
            <a:off x="2119882" y="306377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B78DF4-FEFC-49EC-97A2-01C14194F433}"/>
              </a:ext>
            </a:extLst>
          </p:cNvPr>
          <p:cNvSpPr txBox="1"/>
          <p:nvPr/>
        </p:nvSpPr>
        <p:spPr>
          <a:xfrm>
            <a:off x="2125075" y="4026073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524994B-49F4-4B34-A829-C5E539B5BB9E}"/>
              </a:ext>
            </a:extLst>
          </p:cNvPr>
          <p:cNvSpPr txBox="1"/>
          <p:nvPr/>
        </p:nvSpPr>
        <p:spPr>
          <a:xfrm>
            <a:off x="2152785" y="425789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5285CC-9358-449C-916B-AAD390868ACE}"/>
              </a:ext>
            </a:extLst>
          </p:cNvPr>
          <p:cNvSpPr txBox="1"/>
          <p:nvPr/>
        </p:nvSpPr>
        <p:spPr>
          <a:xfrm>
            <a:off x="5070490" y="304991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378552E-E7A5-4C9B-936F-4E45E0A7130E}"/>
              </a:ext>
            </a:extLst>
          </p:cNvPr>
          <p:cNvSpPr txBox="1"/>
          <p:nvPr/>
        </p:nvSpPr>
        <p:spPr>
          <a:xfrm>
            <a:off x="5121145" y="4007495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ABC3867-C2A0-401E-A0BF-E55E04FA0420}"/>
              </a:ext>
            </a:extLst>
          </p:cNvPr>
          <p:cNvSpPr txBox="1"/>
          <p:nvPr/>
        </p:nvSpPr>
        <p:spPr>
          <a:xfrm>
            <a:off x="5121145" y="425730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10E9494-500B-4C57-8854-26DC0A3204F8}"/>
              </a:ext>
            </a:extLst>
          </p:cNvPr>
          <p:cNvSpPr txBox="1"/>
          <p:nvPr/>
        </p:nvSpPr>
        <p:spPr>
          <a:xfrm>
            <a:off x="7620095" y="303215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E42648C-047D-477D-B8E4-27BA29AF53F9}"/>
              </a:ext>
            </a:extLst>
          </p:cNvPr>
          <p:cNvSpPr txBox="1"/>
          <p:nvPr/>
        </p:nvSpPr>
        <p:spPr>
          <a:xfrm>
            <a:off x="7656895" y="4007448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1628626-9727-4606-AFFA-CA0FE879FE33}"/>
              </a:ext>
            </a:extLst>
          </p:cNvPr>
          <p:cNvSpPr txBox="1"/>
          <p:nvPr/>
        </p:nvSpPr>
        <p:spPr>
          <a:xfrm>
            <a:off x="7656895" y="426668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6B7DA73-05BD-4CDF-8643-D5BE792CE84F}"/>
              </a:ext>
            </a:extLst>
          </p:cNvPr>
          <p:cNvSpPr txBox="1"/>
          <p:nvPr/>
        </p:nvSpPr>
        <p:spPr>
          <a:xfrm>
            <a:off x="10010934" y="3171231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B2CDFE9-49A7-4B42-B6D8-B21F7C66CF24}"/>
              </a:ext>
            </a:extLst>
          </p:cNvPr>
          <p:cNvSpPr txBox="1"/>
          <p:nvPr/>
        </p:nvSpPr>
        <p:spPr>
          <a:xfrm>
            <a:off x="10075444" y="4118802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6C4DD7-E330-4F55-B890-44209F965E16}"/>
              </a:ext>
            </a:extLst>
          </p:cNvPr>
          <p:cNvSpPr txBox="1"/>
          <p:nvPr/>
        </p:nvSpPr>
        <p:spPr>
          <a:xfrm>
            <a:off x="10130864" y="436419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48044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EF24178A-EEA7-45E2-890C-61F7CFAB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468" y="1274950"/>
            <a:ext cx="2767882" cy="5368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E00EA260-5ED9-4499-956A-58A3EAB0F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07" y="1345117"/>
            <a:ext cx="2214096" cy="523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D1AEEC5-49EB-4100-A702-5B88C04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6.6KW DC-DC state timing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2CB7ED-7D0B-4BDC-A824-905A157AE2C7}"/>
              </a:ext>
            </a:extLst>
          </p:cNvPr>
          <p:cNvSpPr txBox="1"/>
          <p:nvPr/>
        </p:nvSpPr>
        <p:spPr>
          <a:xfrm>
            <a:off x="1643918" y="956231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Standby state</a:t>
            </a:r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68A9F-0F6A-4012-B185-A1557A6271B4}"/>
              </a:ext>
            </a:extLst>
          </p:cNvPr>
          <p:cNvSpPr txBox="1"/>
          <p:nvPr/>
        </p:nvSpPr>
        <p:spPr>
          <a:xfrm>
            <a:off x="5428170" y="916762"/>
            <a:ext cx="12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DC-DC state</a:t>
            </a: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498C2F-CA71-492F-8FCB-B02B6CABD224}"/>
              </a:ext>
            </a:extLst>
          </p:cNvPr>
          <p:cNvSpPr txBox="1"/>
          <p:nvPr/>
        </p:nvSpPr>
        <p:spPr>
          <a:xfrm>
            <a:off x="2979713" y="3157418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49A1D5-8DC1-43F7-94BB-C43DDD332378}"/>
              </a:ext>
            </a:extLst>
          </p:cNvPr>
          <p:cNvSpPr txBox="1"/>
          <p:nvPr/>
        </p:nvSpPr>
        <p:spPr>
          <a:xfrm>
            <a:off x="3099643" y="4146570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7E115C5-6FAE-4D56-AA29-E259BFBF905D}"/>
              </a:ext>
            </a:extLst>
          </p:cNvPr>
          <p:cNvSpPr txBox="1"/>
          <p:nvPr/>
        </p:nvSpPr>
        <p:spPr>
          <a:xfrm>
            <a:off x="3099643" y="437752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D0F2BC1-E36A-43F3-9321-B4EE46726294}"/>
              </a:ext>
            </a:extLst>
          </p:cNvPr>
          <p:cNvSpPr txBox="1"/>
          <p:nvPr/>
        </p:nvSpPr>
        <p:spPr>
          <a:xfrm>
            <a:off x="6647409" y="2811605"/>
            <a:ext cx="2860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Voltage command, soft-start, 0.1V/</a:t>
            </a:r>
            <a:r>
              <a:rPr lang="en-US" altLang="zh-TW" sz="1200" err="1"/>
              <a:t>ms</a:t>
            </a:r>
            <a:endParaRPr lang="zh-TW" altLang="en-US" sz="12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BB7A3F2-F4D6-42D4-86D5-114C51FB50D3}"/>
              </a:ext>
            </a:extLst>
          </p:cNvPr>
          <p:cNvSpPr txBox="1"/>
          <p:nvPr/>
        </p:nvSpPr>
        <p:spPr>
          <a:xfrm>
            <a:off x="6715331" y="4232914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64D7EDB-D883-461F-AF53-065912D19FD9}"/>
              </a:ext>
            </a:extLst>
          </p:cNvPr>
          <p:cNvSpPr txBox="1"/>
          <p:nvPr/>
        </p:nvSpPr>
        <p:spPr>
          <a:xfrm>
            <a:off x="6743041" y="448272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3C7B9E0-32E0-4784-96D7-48E04A513323}"/>
              </a:ext>
            </a:extLst>
          </p:cNvPr>
          <p:cNvSpPr txBox="1"/>
          <p:nvPr/>
        </p:nvSpPr>
        <p:spPr>
          <a:xfrm>
            <a:off x="6688974" y="3032274"/>
            <a:ext cx="97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Current limit</a:t>
            </a:r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06412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B30E5F-557C-4D08-8E5F-5AD7B8824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39" y="0"/>
            <a:ext cx="527124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 descr="一張含有 桌 的圖片&#10;&#10;自動產生的描述">
            <a:extLst>
              <a:ext uri="{FF2B5EF4-FFF2-40B4-BE49-F238E27FC236}">
                <a16:creationId xmlns:a16="http://schemas.microsoft.com/office/drawing/2014/main" id="{802D9AA8-791E-465D-8F25-8C5CE1FD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07" y="1345117"/>
            <a:ext cx="2214096" cy="523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D1AEEC5-49EB-4100-A702-5B88C04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2" y="-10307"/>
            <a:ext cx="10515600" cy="1325563"/>
          </a:xfrm>
        </p:spPr>
        <p:txBody>
          <a:bodyPr/>
          <a:lstStyle/>
          <a:p>
            <a:r>
              <a:rPr lang="en-US" altLang="zh-TW"/>
              <a:t>6.6KW AC-DC state timing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2CB7ED-7D0B-4BDC-A824-905A157AE2C7}"/>
              </a:ext>
            </a:extLst>
          </p:cNvPr>
          <p:cNvSpPr txBox="1"/>
          <p:nvPr/>
        </p:nvSpPr>
        <p:spPr>
          <a:xfrm>
            <a:off x="1643918" y="956231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Standby state</a:t>
            </a:r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68A9F-0F6A-4012-B185-A1557A6271B4}"/>
              </a:ext>
            </a:extLst>
          </p:cNvPr>
          <p:cNvSpPr txBox="1"/>
          <p:nvPr/>
        </p:nvSpPr>
        <p:spPr>
          <a:xfrm>
            <a:off x="6396792" y="0"/>
            <a:ext cx="12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AC-DC state</a:t>
            </a:r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E457BE-68E5-4CF0-AB9D-E2A44916E546}"/>
              </a:ext>
            </a:extLst>
          </p:cNvPr>
          <p:cNvSpPr txBox="1"/>
          <p:nvPr/>
        </p:nvSpPr>
        <p:spPr>
          <a:xfrm>
            <a:off x="2993568" y="317127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14315E4-E7E4-49A4-874F-E1E1BA70219F}"/>
              </a:ext>
            </a:extLst>
          </p:cNvPr>
          <p:cNvSpPr txBox="1"/>
          <p:nvPr/>
        </p:nvSpPr>
        <p:spPr>
          <a:xfrm>
            <a:off x="3071933" y="4132709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196222-804F-493E-8397-41F396C8EE2E}"/>
              </a:ext>
            </a:extLst>
          </p:cNvPr>
          <p:cNvSpPr txBox="1"/>
          <p:nvPr/>
        </p:nvSpPr>
        <p:spPr>
          <a:xfrm>
            <a:off x="3071933" y="4363668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5560405-73C5-4A45-8AAD-A1D6FED14D3F}"/>
              </a:ext>
            </a:extLst>
          </p:cNvPr>
          <p:cNvSpPr txBox="1"/>
          <p:nvPr/>
        </p:nvSpPr>
        <p:spPr>
          <a:xfrm>
            <a:off x="8594650" y="2816303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0984701-8DE1-4854-81B8-D29BC5BFE661}"/>
              </a:ext>
            </a:extLst>
          </p:cNvPr>
          <p:cNvSpPr txBox="1"/>
          <p:nvPr/>
        </p:nvSpPr>
        <p:spPr>
          <a:xfrm>
            <a:off x="10478193" y="3606382"/>
            <a:ext cx="1117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022DA10-37AB-4952-873D-FBAF60150997}"/>
              </a:ext>
            </a:extLst>
          </p:cNvPr>
          <p:cNvSpPr txBox="1"/>
          <p:nvPr/>
        </p:nvSpPr>
        <p:spPr>
          <a:xfrm>
            <a:off x="10553096" y="3874557"/>
            <a:ext cx="97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Current limit</a:t>
            </a:r>
            <a:endParaRPr lang="zh-TW" altLang="en-US" sz="12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C3DB18-CFCB-4D26-A91C-E91AE6D7B767}"/>
              </a:ext>
            </a:extLst>
          </p:cNvPr>
          <p:cNvSpPr txBox="1"/>
          <p:nvPr/>
        </p:nvSpPr>
        <p:spPr>
          <a:xfrm>
            <a:off x="8197790" y="514726"/>
            <a:ext cx="45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3s </a:t>
            </a:r>
          </a:p>
          <a:p>
            <a:r>
              <a:rPr lang="en-US" altLang="zh-TW" sz="1200"/>
              <a:t>Max</a:t>
            </a:r>
            <a:endParaRPr lang="zh-TW" altLang="en-US" sz="120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683702-2E9B-4514-9BD0-9C6A6C8DD353}"/>
              </a:ext>
            </a:extLst>
          </p:cNvPr>
          <p:cNvSpPr txBox="1"/>
          <p:nvPr/>
        </p:nvSpPr>
        <p:spPr>
          <a:xfrm>
            <a:off x="9267221" y="494929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20ms</a:t>
            </a:r>
            <a:endParaRPr lang="zh-TW" altLang="en-US" sz="120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72D6F15-952E-4153-9CCB-346AA3E945AD}"/>
              </a:ext>
            </a:extLst>
          </p:cNvPr>
          <p:cNvSpPr txBox="1"/>
          <p:nvPr/>
        </p:nvSpPr>
        <p:spPr>
          <a:xfrm>
            <a:off x="10875648" y="441973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500ms</a:t>
            </a:r>
            <a:endParaRPr lang="zh-TW" altLang="en-US" sz="120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CF4157E-66B7-4AA0-B46B-19AB0C14D4B5}"/>
              </a:ext>
            </a:extLst>
          </p:cNvPr>
          <p:cNvSpPr txBox="1"/>
          <p:nvPr/>
        </p:nvSpPr>
        <p:spPr>
          <a:xfrm>
            <a:off x="10432507" y="422696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10ms</a:t>
            </a:r>
            <a:endParaRPr lang="zh-TW" altLang="en-US" sz="12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4CD817D-9B24-4758-BE22-1B2C6A8F13DF}"/>
              </a:ext>
            </a:extLst>
          </p:cNvPr>
          <p:cNvSpPr txBox="1"/>
          <p:nvPr/>
        </p:nvSpPr>
        <p:spPr>
          <a:xfrm>
            <a:off x="10215140" y="174686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10ms</a:t>
            </a:r>
            <a:endParaRPr lang="zh-TW" altLang="en-US" sz="1200"/>
          </a:p>
        </p:txBody>
      </p: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C20607FC-A822-490B-A0AE-74D8D66119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5255" y="1938691"/>
            <a:ext cx="1432874" cy="1401628"/>
          </a:xfrm>
          <a:prstGeom prst="curvedConnector3">
            <a:avLst>
              <a:gd name="adj1" fmla="val 888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BD4E9D8-9D98-49DD-A471-90F3107150DF}"/>
              </a:ext>
            </a:extLst>
          </p:cNvPr>
          <p:cNvCxnSpPr>
            <a:cxnSpLocks/>
          </p:cNvCxnSpPr>
          <p:nvPr/>
        </p:nvCxnSpPr>
        <p:spPr>
          <a:xfrm>
            <a:off x="10265790" y="3026004"/>
            <a:ext cx="166716" cy="254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桌 的圖片&#10;&#10;自動產生的描述">
            <a:extLst>
              <a:ext uri="{FF2B5EF4-FFF2-40B4-BE49-F238E27FC236}">
                <a16:creationId xmlns:a16="http://schemas.microsoft.com/office/drawing/2014/main" id="{B93ED902-6514-4D99-B219-B8FE4533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27" y="0"/>
            <a:ext cx="527124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 descr="一張含有 桌 的圖片&#10;&#10;自動產生的描述">
            <a:extLst>
              <a:ext uri="{FF2B5EF4-FFF2-40B4-BE49-F238E27FC236}">
                <a16:creationId xmlns:a16="http://schemas.microsoft.com/office/drawing/2014/main" id="{B1974721-4C5A-4EA5-8DF4-0937BA9C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07" y="1345117"/>
            <a:ext cx="2214096" cy="523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D1AEEC5-49EB-4100-A702-5B88C04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61" y="0"/>
            <a:ext cx="10515600" cy="1325563"/>
          </a:xfrm>
        </p:spPr>
        <p:txBody>
          <a:bodyPr/>
          <a:lstStyle/>
          <a:p>
            <a:r>
              <a:rPr lang="en-US" altLang="zh-TW"/>
              <a:t>6.6KW OBC-DC state timing</a:t>
            </a:r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2CB7ED-7D0B-4BDC-A824-905A157AE2C7}"/>
              </a:ext>
            </a:extLst>
          </p:cNvPr>
          <p:cNvSpPr txBox="1"/>
          <p:nvPr/>
        </p:nvSpPr>
        <p:spPr>
          <a:xfrm>
            <a:off x="1643918" y="956231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Standby state</a:t>
            </a:r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468A9F-0F6A-4012-B185-A1557A6271B4}"/>
              </a:ext>
            </a:extLst>
          </p:cNvPr>
          <p:cNvSpPr txBox="1"/>
          <p:nvPr/>
        </p:nvSpPr>
        <p:spPr>
          <a:xfrm>
            <a:off x="6379012" y="90885"/>
            <a:ext cx="143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OBC-DC state</a:t>
            </a:r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8AB300-B878-4BAF-BA88-632947901707}"/>
              </a:ext>
            </a:extLst>
          </p:cNvPr>
          <p:cNvSpPr txBox="1"/>
          <p:nvPr/>
        </p:nvSpPr>
        <p:spPr>
          <a:xfrm>
            <a:off x="3036730" y="315326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190A</a:t>
            </a:r>
            <a:endParaRPr lang="zh-TW" altLang="en-US" sz="12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D6C058-D0F7-492E-94E9-4795B827CE4C}"/>
              </a:ext>
            </a:extLst>
          </p:cNvPr>
          <p:cNvSpPr txBox="1"/>
          <p:nvPr/>
        </p:nvSpPr>
        <p:spPr>
          <a:xfrm>
            <a:off x="3089859" y="4146566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300V</a:t>
            </a:r>
            <a:endParaRPr lang="zh-TW" altLang="en-US" sz="12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DE30CC-7FB8-43C1-8936-F44EEE8B195D}"/>
              </a:ext>
            </a:extLst>
          </p:cNvPr>
          <p:cNvSpPr txBox="1"/>
          <p:nvPr/>
        </p:nvSpPr>
        <p:spPr>
          <a:xfrm>
            <a:off x="3089859" y="4377525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24A</a:t>
            </a:r>
            <a:endParaRPr lang="zh-TW" altLang="en-US" sz="120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3343B6E-6756-4116-87ED-DC3954C01F13}"/>
              </a:ext>
            </a:extLst>
          </p:cNvPr>
          <p:cNvSpPr txBox="1"/>
          <p:nvPr/>
        </p:nvSpPr>
        <p:spPr>
          <a:xfrm>
            <a:off x="10281428" y="3630374"/>
            <a:ext cx="22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CAN command</a:t>
            </a:r>
            <a:endParaRPr lang="zh-TW" altLang="en-US" sz="12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92C9A0-1F57-4083-BF7B-C69AC687B93C}"/>
              </a:ext>
            </a:extLst>
          </p:cNvPr>
          <p:cNvSpPr txBox="1"/>
          <p:nvPr/>
        </p:nvSpPr>
        <p:spPr>
          <a:xfrm>
            <a:off x="10487862" y="3889689"/>
            <a:ext cx="97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Current limit</a:t>
            </a:r>
            <a:endParaRPr lang="zh-TW" altLang="en-US" sz="120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BD5B2B-9B87-4979-A8C1-9AD106BF9F2B}"/>
              </a:ext>
            </a:extLst>
          </p:cNvPr>
          <p:cNvSpPr txBox="1"/>
          <p:nvPr/>
        </p:nvSpPr>
        <p:spPr>
          <a:xfrm>
            <a:off x="8269905" y="2525204"/>
            <a:ext cx="282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CAN command with soft-start</a:t>
            </a:r>
            <a:endParaRPr lang="zh-TW" altLang="en-US" sz="12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DB2DD8B-F685-4255-9B81-52844A6B8E22}"/>
              </a:ext>
            </a:extLst>
          </p:cNvPr>
          <p:cNvSpPr txBox="1"/>
          <p:nvPr/>
        </p:nvSpPr>
        <p:spPr>
          <a:xfrm>
            <a:off x="8294134" y="2805038"/>
            <a:ext cx="973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Current limit</a:t>
            </a:r>
            <a:endParaRPr lang="zh-TW" altLang="en-US" sz="12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0A223B-68A5-4103-9B51-5C24A806CF38}"/>
              </a:ext>
            </a:extLst>
          </p:cNvPr>
          <p:cNvSpPr txBox="1"/>
          <p:nvPr/>
        </p:nvSpPr>
        <p:spPr>
          <a:xfrm>
            <a:off x="8269905" y="494566"/>
            <a:ext cx="45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3s </a:t>
            </a:r>
          </a:p>
          <a:p>
            <a:r>
              <a:rPr lang="en-US" altLang="zh-TW" sz="1200"/>
              <a:t>Max</a:t>
            </a:r>
            <a:endParaRPr lang="zh-TW" altLang="en-US" sz="12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06DE1D-D565-434F-A9C7-7A6541EAACD7}"/>
              </a:ext>
            </a:extLst>
          </p:cNvPr>
          <p:cNvSpPr txBox="1"/>
          <p:nvPr/>
        </p:nvSpPr>
        <p:spPr>
          <a:xfrm>
            <a:off x="9267221" y="485230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20ms</a:t>
            </a:r>
            <a:endParaRPr lang="zh-TW" altLang="en-US" sz="120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0FCA9C-924C-4E26-BED3-214C022998F5}"/>
              </a:ext>
            </a:extLst>
          </p:cNvPr>
          <p:cNvSpPr txBox="1"/>
          <p:nvPr/>
        </p:nvSpPr>
        <p:spPr>
          <a:xfrm>
            <a:off x="10792518" y="44058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500ms</a:t>
            </a:r>
            <a:endParaRPr lang="zh-TW" altLang="en-US" sz="120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B7345F2-77DB-49A7-B0B6-D73257B46CFF}"/>
              </a:ext>
            </a:extLst>
          </p:cNvPr>
          <p:cNvSpPr txBox="1"/>
          <p:nvPr/>
        </p:nvSpPr>
        <p:spPr>
          <a:xfrm>
            <a:off x="10363232" y="42546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10ms</a:t>
            </a:r>
            <a:endParaRPr lang="zh-TW" altLang="en-US" sz="120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50EF828-1A5D-4989-85AB-8955FF87A6CC}"/>
              </a:ext>
            </a:extLst>
          </p:cNvPr>
          <p:cNvSpPr txBox="1"/>
          <p:nvPr/>
        </p:nvSpPr>
        <p:spPr>
          <a:xfrm>
            <a:off x="10220768" y="192028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10ms</a:t>
            </a:r>
            <a:endParaRPr lang="zh-TW" altLang="en-US" sz="120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2ED41D-B2ED-419D-B663-3F06C297F6CD}"/>
              </a:ext>
            </a:extLst>
          </p:cNvPr>
          <p:cNvCxnSpPr>
            <a:cxnSpLocks/>
          </p:cNvCxnSpPr>
          <p:nvPr/>
        </p:nvCxnSpPr>
        <p:spPr>
          <a:xfrm>
            <a:off x="10230366" y="3150699"/>
            <a:ext cx="166716" cy="254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接點: 弧形 31">
            <a:extLst>
              <a:ext uri="{FF2B5EF4-FFF2-40B4-BE49-F238E27FC236}">
                <a16:creationId xmlns:a16="http://schemas.microsoft.com/office/drawing/2014/main" id="{BC72A8DF-B6F4-4CFA-A92E-56CA6C78FC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2542" y="2063386"/>
            <a:ext cx="1432874" cy="1401628"/>
          </a:xfrm>
          <a:prstGeom prst="curvedConnector3">
            <a:avLst>
              <a:gd name="adj1" fmla="val 888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6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12084C-B4F9-4306-92F0-3DB4FFD3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961072"/>
            <a:ext cx="4438650" cy="56673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42CFFA0-9D8D-42FC-89C7-D3A8850B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5791200" cy="2103622"/>
          </a:xfrm>
        </p:spPr>
        <p:txBody>
          <a:bodyPr>
            <a:normAutofit/>
          </a:bodyPr>
          <a:lstStyle/>
          <a:p>
            <a:r>
              <a:rPr lang="en-US" altLang="zh-TW"/>
              <a:t>6.6KW </a:t>
            </a:r>
            <a:br>
              <a:rPr lang="en-US" altLang="zh-TW"/>
            </a:br>
            <a:r>
              <a:rPr lang="en-US" altLang="zh-TW"/>
              <a:t>Power on  </a:t>
            </a:r>
            <a:r>
              <a:rPr lang="en-US" altLang="zh-TW">
                <a:sym typeface="Wingdings" panose="05000000000000000000" pitchFamily="2" charset="2"/>
              </a:rPr>
              <a:t> Standby</a:t>
            </a:r>
            <a:br>
              <a:rPr lang="en-US" altLang="zh-TW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62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48AFCD2444B240864CD35106E3067E" ma:contentTypeVersion="8" ma:contentTypeDescription="Create a new document." ma:contentTypeScope="" ma:versionID="7414e6910fa57b5ed6a52b7048208872">
  <xsd:schema xmlns:xsd="http://www.w3.org/2001/XMLSchema" xmlns:xs="http://www.w3.org/2001/XMLSchema" xmlns:p="http://schemas.microsoft.com/office/2006/metadata/properties" xmlns:ns2="6e9780ea-b220-4672-b459-499abfa58bb8" targetNamespace="http://schemas.microsoft.com/office/2006/metadata/properties" ma:root="true" ma:fieldsID="bcc246f1c313eb3beefe475282def71d" ns2:_="">
    <xsd:import namespace="6e9780ea-b220-4672-b459-499abfa58b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780ea-b220-4672-b459-499abfa58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7A0926-2E03-4B08-BA99-3CCF21A1AE87}">
  <ds:schemaRefs>
    <ds:schemaRef ds:uri="6e9780ea-b220-4672-b459-499abfa58b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BF1F16-1866-4340-B2F0-BB2192557C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FAA7A-7E93-4DFB-A6D3-D3948F7B476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佈景主題</vt:lpstr>
      <vt:lpstr>6.6 KW OBC system state diagram</vt:lpstr>
      <vt:lpstr>6.6 KW  LV MCU  state diagram</vt:lpstr>
      <vt:lpstr>6.6 KW  HV MCU  state diagram</vt:lpstr>
      <vt:lpstr>6.6 KW  AC MCU  state diagram</vt:lpstr>
      <vt:lpstr>6.6KW off timing</vt:lpstr>
      <vt:lpstr>6.6KW DC-DC state timing</vt:lpstr>
      <vt:lpstr>6.6KW AC-DC state timing</vt:lpstr>
      <vt:lpstr>6.6KW OBC-DC state timing</vt:lpstr>
      <vt:lpstr>6.6KW  Power on   Standby </vt:lpstr>
      <vt:lpstr>6.6KW  Standby DC-DC </vt:lpstr>
      <vt:lpstr>6.6KW  DC-DC  Standby </vt:lpstr>
      <vt:lpstr>6.6KW  StandbyAC-DC  </vt:lpstr>
      <vt:lpstr>6.6KW  AC-DCStandby   </vt:lpstr>
      <vt:lpstr>6.6KW  StandbyOBC-DC  </vt:lpstr>
      <vt:lpstr>6.6KW  OBC-DC Standby  </vt:lpstr>
      <vt:lpstr>6.6KW  HV OVP when OBC-DC  after fix LV MCU re-start issue</vt:lpstr>
      <vt:lpstr>6.6KW  HV OCP(HW) when OBC-DC </vt:lpstr>
      <vt:lpstr>6.6KW  HV OVP(HW) when OBC-DC </vt:lpstr>
      <vt:lpstr>6.6KW  HV OCP when OBC-DC </vt:lpstr>
      <vt:lpstr>6.6KW  HV OTP when OBC-DC </vt:lpstr>
      <vt:lpstr>6.6KW  LV OVP when OBC-DC </vt:lpstr>
      <vt:lpstr>6.6KW  LV OV(HW) when OBC-DC </vt:lpstr>
      <vt:lpstr>6.6KW  LV OC(HW) when OBC-DC </vt:lpstr>
      <vt:lpstr>6.6KW  LV OTP when OBC-DC  </vt:lpstr>
      <vt:lpstr>6.6KW  Vbat OV when OBC-DC </vt:lpstr>
      <vt:lpstr>6.6KW  Vbat UV when OBC-DC </vt:lpstr>
      <vt:lpstr>6.6KW  Pilot over frequency when AC-DC </vt:lpstr>
      <vt:lpstr>6.6KW  Pilot under frequency when AC-DC </vt:lpstr>
      <vt:lpstr>6.6KW  Pilot error (-12V) when AC-DC </vt:lpstr>
      <vt:lpstr>6.6KW  Bulk OV(HW) when OBC-DC </vt:lpstr>
      <vt:lpstr>6.6KW  Bulk OV when OBC-DC </vt:lpstr>
      <vt:lpstr>6.6KW  Bulk UV when OBC-DC </vt:lpstr>
      <vt:lpstr>6.6KW  PFC OTP1 when OBC-DC  </vt:lpstr>
      <vt:lpstr>6.6KW  PFC OTP2 when OBC-DC  </vt:lpstr>
      <vt:lpstr>6.6KW  Grid OV when AC-DC </vt:lpstr>
      <vt:lpstr>6.6KW  Grid UV when AC-DC </vt:lpstr>
      <vt:lpstr>6.6KW  Grid over frequency when AC-DC </vt:lpstr>
      <vt:lpstr>6.6KW  Grid under frequency when AC-DC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KW  LV MCU  state diagram</dc:title>
  <dc:creator>Snaku Lee</dc:creator>
  <cp:revision>1</cp:revision>
  <cp:lastPrinted>2020-11-25T08:33:03Z</cp:lastPrinted>
  <dcterms:created xsi:type="dcterms:W3CDTF">2020-08-26T10:54:48Z</dcterms:created>
  <dcterms:modified xsi:type="dcterms:W3CDTF">2022-04-19T05:26:51Z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nsitivity">
    <vt:lpwstr>Internal Use Mark with Classification Level Only (Custom Permissions)</vt:lpwstr>
  </property>
  <property fmtid="{D5CDD505-2E9C-101B-9397-08002B2CF9AE}" pid="3" name="MSIP_Label_8842255f-6b2a-427a-9193-75fe297c71b2_Extended_MSFT_Method">
    <vt:lpwstr>Manual</vt:lpwstr>
  </property>
  <property fmtid="{D5CDD505-2E9C-101B-9397-08002B2CF9AE}" pid="4" name="MSIP_Label_8842255f-6b2a-427a-9193-75fe297c71b2_Parent">
    <vt:lpwstr>771fd1ec-1531-40c5-a66f-a74166b78f1a</vt:lpwstr>
  </property>
  <property fmtid="{D5CDD505-2E9C-101B-9397-08002B2CF9AE}" pid="5" name="MSIP_Label_8842255f-6b2a-427a-9193-75fe297c71b2_ActionId">
    <vt:lpwstr>4897c0c6-f004-42f4-9f3a-6db3f9cb6657</vt:lpwstr>
  </property>
  <property fmtid="{D5CDD505-2E9C-101B-9397-08002B2CF9AE}" pid="6" name="MSIP_Label_8842255f-6b2a-427a-9193-75fe297c71b2_Application">
    <vt:lpwstr>Microsoft Azure Information Protection</vt:lpwstr>
  </property>
  <property fmtid="{D5CDD505-2E9C-101B-9397-08002B2CF9AE}" pid="7" name="MSIP_Label_8842255f-6b2a-427a-9193-75fe297c71b2_Name">
    <vt:lpwstr>Mark with Classification Level Only (Custom Permissions)</vt:lpwstr>
  </property>
  <property fmtid="{D5CDD505-2E9C-101B-9397-08002B2CF9AE}" pid="8" name="MSIP_Label_8842255f-6b2a-427a-9193-75fe297c71b2_SetDate">
    <vt:lpwstr>2020-09-15T00:47:24.2102335Z</vt:lpwstr>
  </property>
  <property fmtid="{D5CDD505-2E9C-101B-9397-08002B2CF9AE}" pid="9" name="MSIP_Label_8842255f-6b2a-427a-9193-75fe297c71b2_Owner">
    <vt:lpwstr>Snaku.Lee@liteon.com</vt:lpwstr>
  </property>
  <property fmtid="{D5CDD505-2E9C-101B-9397-08002B2CF9AE}" pid="10" name="MSIP_Label_8842255f-6b2a-427a-9193-75fe297c71b2_SiteId">
    <vt:lpwstr>5a7a259b-6730-404b-bc25-5c6c773229ca</vt:lpwstr>
  </property>
  <property fmtid="{D5CDD505-2E9C-101B-9397-08002B2CF9AE}" pid="11" name="MSIP_Label_8842255f-6b2a-427a-9193-75fe297c71b2_Enabled">
    <vt:lpwstr>True</vt:lpwstr>
  </property>
  <property fmtid="{D5CDD505-2E9C-101B-9397-08002B2CF9AE}" pid="12" name="MSIP_Label_771fd1ec-1531-40c5-a66f-a74166b78f1a_Extended_MSFT_Method">
    <vt:lpwstr>Manual</vt:lpwstr>
  </property>
  <property fmtid="{D5CDD505-2E9C-101B-9397-08002B2CF9AE}" pid="13" name="MSIP_Label_771fd1ec-1531-40c5-a66f-a74166b78f1a_ActionId">
    <vt:lpwstr>4897c0c6-f004-42f4-9f3a-6db3f9cb6657</vt:lpwstr>
  </property>
  <property fmtid="{D5CDD505-2E9C-101B-9397-08002B2CF9AE}" pid="14" name="MSIP_Label_771fd1ec-1531-40c5-a66f-a74166b78f1a_Application">
    <vt:lpwstr>Microsoft Azure Information Protection</vt:lpwstr>
  </property>
  <property fmtid="{D5CDD505-2E9C-101B-9397-08002B2CF9AE}" pid="15" name="MSIP_Label_771fd1ec-1531-40c5-a66f-a74166b78f1a_Name">
    <vt:lpwstr>Internal Use</vt:lpwstr>
  </property>
  <property fmtid="{D5CDD505-2E9C-101B-9397-08002B2CF9AE}" pid="16" name="MSIP_Label_771fd1ec-1531-40c5-a66f-a74166b78f1a_SetDate">
    <vt:lpwstr>2020-09-15T00:47:24.2102335Z</vt:lpwstr>
  </property>
  <property fmtid="{D5CDD505-2E9C-101B-9397-08002B2CF9AE}" pid="17" name="MSIP_Label_771fd1ec-1531-40c5-a66f-a74166b78f1a_Owner">
    <vt:lpwstr>Snaku.Lee@liteon.com</vt:lpwstr>
  </property>
  <property fmtid="{D5CDD505-2E9C-101B-9397-08002B2CF9AE}" pid="18" name="MSIP_Label_771fd1ec-1531-40c5-a66f-a74166b78f1a_SiteId">
    <vt:lpwstr>5a7a259b-6730-404b-bc25-5c6c773229ca</vt:lpwstr>
  </property>
  <property fmtid="{D5CDD505-2E9C-101B-9397-08002B2CF9AE}" pid="19" name="MSIP_Label_771fd1ec-1531-40c5-a66f-a74166b78f1a_Enabled">
    <vt:lpwstr>True</vt:lpwstr>
  </property>
  <property fmtid="{D5CDD505-2E9C-101B-9397-08002B2CF9AE}" pid="20" name="ContentTypeId">
    <vt:lpwstr>0x0101001D48AFCD2444B240864CD35106E3067E</vt:lpwstr>
  </property>
</Properties>
</file>