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15" autoAdjust="0"/>
  </p:normalViewPr>
  <p:slideViewPr>
    <p:cSldViewPr snapToGrid="0">
      <p:cViewPr varScale="1">
        <p:scale>
          <a:sx n="71" d="100"/>
          <a:sy n="71" d="100"/>
        </p:scale>
        <p:origin x="110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66EE3-E408-4B3D-8896-D82EC790312D}"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ED5A7-F4F8-460B-8E2F-B2BF36F65ED7}" type="slidenum">
              <a:rPr lang="en-IN" smtClean="0"/>
              <a:t>‹#›</a:t>
            </a:fld>
            <a:endParaRPr lang="en-IN"/>
          </a:p>
        </p:txBody>
      </p:sp>
    </p:spTree>
    <p:extLst>
      <p:ext uri="{BB962C8B-B14F-4D97-AF65-F5344CB8AC3E}">
        <p14:creationId xmlns:p14="http://schemas.microsoft.com/office/powerpoint/2010/main" val="31975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374151"/>
                </a:solidFill>
                <a:effectLst/>
                <a:latin typeface="Söhne"/>
              </a:rPr>
              <a:t>User-level threads: These threads are managed by the application itself rather than the operating system. </a:t>
            </a:r>
          </a:p>
          <a:p>
            <a:pPr algn="l">
              <a:buFont typeface="+mj-lt"/>
              <a:buNone/>
            </a:pPr>
            <a:r>
              <a:rPr lang="en-GB" b="0" i="0" dirty="0">
                <a:solidFill>
                  <a:srgbClr val="374151"/>
                </a:solidFill>
                <a:effectLst/>
                <a:latin typeface="Söhne"/>
              </a:rPr>
              <a:t>User-level threads are lightweight and do not require the overhead of the operating system to create and manage them.</a:t>
            </a:r>
          </a:p>
          <a:p>
            <a:pPr algn="l">
              <a:buFont typeface="+mj-lt"/>
              <a:buNone/>
            </a:pPr>
            <a:r>
              <a:rPr lang="en-GB" b="0" i="0" dirty="0">
                <a:solidFill>
                  <a:srgbClr val="374151"/>
                </a:solidFill>
                <a:effectLst/>
                <a:latin typeface="Söhne"/>
              </a:rPr>
              <a:t>They can be implemented using libraries or language constructs provided by the programming language.</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Kernel-level threads: These threads are implemented and managed by the operating system.</a:t>
            </a:r>
          </a:p>
          <a:p>
            <a:pPr algn="l">
              <a:buFont typeface="+mj-lt"/>
              <a:buNone/>
            </a:pPr>
            <a:r>
              <a:rPr lang="en-GB" b="0" i="0" dirty="0">
                <a:solidFill>
                  <a:srgbClr val="374151"/>
                </a:solidFill>
                <a:effectLst/>
                <a:latin typeface="Söhne"/>
              </a:rPr>
              <a:t> Kernel-level threads provide more robustness and reliability since they can take advantage of the services and resources provided by the operating system. </a:t>
            </a:r>
          </a:p>
          <a:p>
            <a:pPr algn="l">
              <a:buFont typeface="+mj-lt"/>
              <a:buNone/>
            </a:pPr>
            <a:r>
              <a:rPr lang="en-GB" b="0" i="0" dirty="0">
                <a:solidFill>
                  <a:srgbClr val="374151"/>
                </a:solidFill>
                <a:effectLst/>
                <a:latin typeface="Söhne"/>
              </a:rPr>
              <a:t>However, they are more heavyweight than user-level threads, and their creation and management require more overhead.</a:t>
            </a:r>
          </a:p>
          <a:p>
            <a:endParaRPr lang="en-IN" dirty="0"/>
          </a:p>
        </p:txBody>
      </p:sp>
      <p:sp>
        <p:nvSpPr>
          <p:cNvPr id="4" name="Slide Number Placeholder 3"/>
          <p:cNvSpPr>
            <a:spLocks noGrp="1"/>
          </p:cNvSpPr>
          <p:nvPr>
            <p:ph type="sldNum" sz="quarter" idx="5"/>
          </p:nvPr>
        </p:nvSpPr>
        <p:spPr/>
        <p:txBody>
          <a:bodyPr/>
          <a:lstStyle/>
          <a:p>
            <a:fld id="{E85ED5A7-F4F8-460B-8E2F-B2BF36F65ED7}" type="slidenum">
              <a:rPr lang="en-IN" smtClean="0"/>
              <a:t>2</a:t>
            </a:fld>
            <a:endParaRPr lang="en-IN"/>
          </a:p>
        </p:txBody>
      </p:sp>
    </p:spTree>
    <p:extLst>
      <p:ext uri="{BB962C8B-B14F-4D97-AF65-F5344CB8AC3E}">
        <p14:creationId xmlns:p14="http://schemas.microsoft.com/office/powerpoint/2010/main" val="43458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GB" b="0" i="0" dirty="0">
                <a:solidFill>
                  <a:srgbClr val="374151"/>
                </a:solidFill>
                <a:effectLst/>
                <a:latin typeface="Söhne"/>
              </a:rPr>
              <a:t>Concurrent File Uploads: In a web application, multiple users may need to upload files concurrently. By using multithreading, the application can handle multiple uploads simultaneously without blocking the user interface or delaying other requests.</a:t>
            </a:r>
          </a:p>
          <a:p>
            <a:pPr algn="l">
              <a:buFont typeface="+mj-lt"/>
              <a:buNone/>
            </a:pPr>
            <a:endParaRPr lang="en-GB" b="0" i="0" dirty="0">
              <a:solidFill>
                <a:srgbClr val="374151"/>
              </a:solidFill>
              <a:effectLst/>
              <a:latin typeface="Söhne"/>
            </a:endParaRPr>
          </a:p>
          <a:p>
            <a:pPr algn="l">
              <a:buFont typeface="+mj-lt"/>
              <a:buNone/>
            </a:pPr>
            <a:r>
              <a:rPr lang="en-GB" b="0" i="0" dirty="0">
                <a:solidFill>
                  <a:srgbClr val="374151"/>
                </a:solidFill>
                <a:effectLst/>
                <a:latin typeface="Söhne"/>
              </a:rPr>
              <a:t>Parallel File Downloads: When downloading large files from a web application, it can be beneficial to download them in parallel using multiple threads. This approach can improve the download speed and make the download process more efficient.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74151"/>
                </a:solidFill>
                <a:effectLst/>
                <a:latin typeface="Söhne"/>
              </a:rPr>
              <a:t>Concurrent file access: In a multi-user environment, multiple users may need to access the same file simultaneously. By using multithreading, the application can ensure that multiple users can access the file concurrently without interfering with each other or causing data corruption.</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E85ED5A7-F4F8-460B-8E2F-B2BF36F65ED7}" type="slidenum">
              <a:rPr lang="en-IN" smtClean="0"/>
              <a:t>3</a:t>
            </a:fld>
            <a:endParaRPr lang="en-IN"/>
          </a:p>
        </p:txBody>
      </p:sp>
    </p:spTree>
    <p:extLst>
      <p:ext uri="{BB962C8B-B14F-4D97-AF65-F5344CB8AC3E}">
        <p14:creationId xmlns:p14="http://schemas.microsoft.com/office/powerpoint/2010/main" val="262810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418160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286307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130671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30383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213512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CBAA8-0DCD-4B1A-8FB2-9BA1273C26E7}"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172938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CBAA8-0DCD-4B1A-8FB2-9BA1273C26E7}"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357634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5CBAA8-0DCD-4B1A-8FB2-9BA1273C26E7}"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280003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CBAA8-0DCD-4B1A-8FB2-9BA1273C26E7}"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118420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CBAA8-0DCD-4B1A-8FB2-9BA1273C26E7}"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323031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CBAA8-0DCD-4B1A-8FB2-9BA1273C26E7}"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401815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CBAA8-0DCD-4B1A-8FB2-9BA1273C26E7}"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58C9D-D01A-4AA2-91C0-9DA5F5795D9D}" type="slidenum">
              <a:rPr lang="en-IN" smtClean="0"/>
              <a:t>‹#›</a:t>
            </a:fld>
            <a:endParaRPr lang="en-IN"/>
          </a:p>
        </p:txBody>
      </p:sp>
    </p:spTree>
    <p:extLst>
      <p:ext uri="{BB962C8B-B14F-4D97-AF65-F5344CB8AC3E}">
        <p14:creationId xmlns:p14="http://schemas.microsoft.com/office/powerpoint/2010/main" val="154052849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DEB01D-A8F4-B76F-E459-13D19E4B1293}"/>
              </a:ext>
            </a:extLst>
          </p:cNvPr>
          <p:cNvSpPr>
            <a:spLocks noGrp="1"/>
          </p:cNvSpPr>
          <p:nvPr>
            <p:ph type="ctrTitle"/>
          </p:nvPr>
        </p:nvSpPr>
        <p:spPr>
          <a:xfrm>
            <a:off x="4038600" y="1939159"/>
            <a:ext cx="7644627" cy="2751086"/>
          </a:xfrm>
        </p:spPr>
        <p:txBody>
          <a:bodyPr>
            <a:normAutofit/>
          </a:bodyPr>
          <a:lstStyle/>
          <a:p>
            <a:pPr algn="r"/>
            <a:r>
              <a:rPr lang="en-GB">
                <a:latin typeface="Times New Roman" panose="02020603050405020304" pitchFamily="18" charset="0"/>
                <a:cs typeface="Times New Roman" panose="02020603050405020304" pitchFamily="18" charset="0"/>
              </a:rPr>
              <a:t>Cloud Application Development Week:6</a:t>
            </a:r>
            <a:endParaRPr lang="en-IN">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931605-8BCF-1000-F772-7895155AE9B1}"/>
              </a:ext>
            </a:extLst>
          </p:cNvPr>
          <p:cNvSpPr>
            <a:spLocks noGrp="1"/>
          </p:cNvSpPr>
          <p:nvPr>
            <p:ph type="subTitle" idx="1"/>
          </p:nvPr>
        </p:nvSpPr>
        <p:spPr>
          <a:xfrm>
            <a:off x="4038600" y="4782320"/>
            <a:ext cx="7644627" cy="1329443"/>
          </a:xfrm>
        </p:spPr>
        <p:txBody>
          <a:bodyPr>
            <a:normAutofit fontScale="92500" lnSpcReduction="10000"/>
          </a:bodyPr>
          <a:lstStyle/>
          <a:p>
            <a:pPr algn="r"/>
            <a:r>
              <a:rPr lang="en-GB" sz="1200" dirty="0">
                <a:latin typeface="Times New Roman" panose="02020603050405020304" pitchFamily="18" charset="0"/>
                <a:cs typeface="Times New Roman" panose="02020603050405020304" pitchFamily="18" charset="0"/>
              </a:rPr>
              <a:t>By:</a:t>
            </a:r>
          </a:p>
          <a:p>
            <a:pPr algn="r"/>
            <a:r>
              <a:rPr lang="en-GB" sz="1200" dirty="0">
                <a:latin typeface="Times New Roman" panose="02020603050405020304" pitchFamily="18" charset="0"/>
                <a:cs typeface="Times New Roman" panose="02020603050405020304" pitchFamily="18" charset="0"/>
              </a:rPr>
              <a:t>Nilesh Verma</a:t>
            </a:r>
          </a:p>
          <a:p>
            <a:pPr algn="r"/>
            <a:r>
              <a:rPr lang="en-GB" sz="1200" dirty="0">
                <a:latin typeface="Times New Roman" panose="02020603050405020304" pitchFamily="18" charset="0"/>
                <a:cs typeface="Times New Roman" panose="02020603050405020304" pitchFamily="18" charset="0"/>
              </a:rPr>
              <a:t>B4 NH CC&amp;VT</a:t>
            </a:r>
          </a:p>
          <a:p>
            <a:pPr algn="r"/>
            <a:r>
              <a:rPr lang="en-GB" sz="1200" dirty="0">
                <a:latin typeface="Times New Roman" panose="02020603050405020304" pitchFamily="18" charset="0"/>
                <a:cs typeface="Times New Roman" panose="02020603050405020304" pitchFamily="18" charset="0"/>
              </a:rPr>
              <a:t>500087239</a:t>
            </a:r>
          </a:p>
          <a:p>
            <a:pPr algn="r"/>
            <a:r>
              <a:rPr lang="en-IN" sz="1200" dirty="0">
                <a:latin typeface="Times New Roman" panose="02020603050405020304" pitchFamily="18" charset="0"/>
                <a:cs typeface="Times New Roman" panose="02020603050405020304" pitchFamily="18" charset="0"/>
              </a:rPr>
              <a:t>R2142201812</a:t>
            </a:r>
          </a:p>
        </p:txBody>
      </p:sp>
    </p:spTree>
    <p:extLst>
      <p:ext uri="{BB962C8B-B14F-4D97-AF65-F5344CB8AC3E}">
        <p14:creationId xmlns:p14="http://schemas.microsoft.com/office/powerpoint/2010/main" val="132392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8D88A-DBEA-5C1D-355E-0FEF906F2580}"/>
              </a:ext>
            </a:extLst>
          </p:cNvPr>
          <p:cNvSpPr>
            <a:spLocks noGrp="1"/>
          </p:cNvSpPr>
          <p:nvPr>
            <p:ph type="title"/>
          </p:nvPr>
        </p:nvSpPr>
        <p:spPr>
          <a:xfrm>
            <a:off x="686834" y="1153572"/>
            <a:ext cx="3200400" cy="4461163"/>
          </a:xfrm>
        </p:spPr>
        <p:txBody>
          <a:bodyPr>
            <a:normAutofit/>
          </a:bodyPr>
          <a:lstStyle/>
          <a:p>
            <a:r>
              <a:rPr lang="en-GB" sz="3700">
                <a:solidFill>
                  <a:srgbClr val="FFFFFF"/>
                </a:solidFill>
                <a:latin typeface="Times New Roman" panose="02020603050405020304" pitchFamily="18" charset="0"/>
                <a:cs typeface="Times New Roman" panose="02020603050405020304" pitchFamily="18" charset="0"/>
              </a:rPr>
              <a:t>Multithreading</a:t>
            </a:r>
            <a:endParaRPr lang="en-IN" sz="3700">
              <a:solidFill>
                <a:srgbClr val="FFFFFF"/>
              </a:solidFill>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693D94-64A2-7C83-6C32-FA250521552F}"/>
              </a:ext>
            </a:extLst>
          </p:cNvPr>
          <p:cNvSpPr>
            <a:spLocks noGrp="1"/>
          </p:cNvSpPr>
          <p:nvPr>
            <p:ph idx="1"/>
          </p:nvPr>
        </p:nvSpPr>
        <p:spPr>
          <a:xfrm>
            <a:off x="4447308" y="591344"/>
            <a:ext cx="6906491" cy="5585619"/>
          </a:xfrm>
        </p:spPr>
        <p:txBody>
          <a:bodyPr anchor="ctr">
            <a:normAutofit/>
          </a:bodyPr>
          <a:lstStyle/>
          <a:p>
            <a:r>
              <a:rPr lang="en-GB" dirty="0">
                <a:latin typeface="Times New Roman" panose="02020603050405020304" pitchFamily="18" charset="0"/>
                <a:cs typeface="Times New Roman" panose="02020603050405020304" pitchFamily="18" charset="0"/>
              </a:rPr>
              <a:t>Multithreading is a process of executing multiple threads simultaneously. A thread is a lightweight sub-process, the smallest unit of processing. Multiprocessing and multithreading, both are used to achieve multitasking.</a:t>
            </a:r>
            <a:endParaRPr lang="en-GB">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User-level threads</a:t>
            </a:r>
            <a:endParaRPr lang="en-IN">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Kernel-level threads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8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7359A-1E29-D030-D003-F23757C6DF56}"/>
              </a:ext>
            </a:extLst>
          </p:cNvPr>
          <p:cNvSpPr>
            <a:spLocks noGrp="1"/>
          </p:cNvSpPr>
          <p:nvPr>
            <p:ph type="title"/>
          </p:nvPr>
        </p:nvSpPr>
        <p:spPr>
          <a:xfrm>
            <a:off x="686834" y="1153572"/>
            <a:ext cx="3200400" cy="4461163"/>
          </a:xfrm>
        </p:spPr>
        <p:txBody>
          <a:bodyPr>
            <a:normAutofit/>
          </a:bodyPr>
          <a:lstStyle/>
          <a:p>
            <a:r>
              <a:rPr lang="en-GB" sz="3700">
                <a:solidFill>
                  <a:srgbClr val="FFFFFF"/>
                </a:solidFill>
                <a:latin typeface="Times New Roman" panose="02020603050405020304" pitchFamily="18" charset="0"/>
                <a:cs typeface="Times New Roman" panose="02020603050405020304" pitchFamily="18" charset="0"/>
              </a:rPr>
              <a:t>Multithreading in my application</a:t>
            </a:r>
            <a:endParaRPr lang="en-IN" sz="3700">
              <a:solidFill>
                <a:srgbClr val="FFFFFF"/>
              </a:solidFill>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A25CCF-8458-F558-A815-4BF133CB3EB9}"/>
              </a:ext>
            </a:extLst>
          </p:cNvPr>
          <p:cNvSpPr>
            <a:spLocks noGrp="1"/>
          </p:cNvSpPr>
          <p:nvPr>
            <p:ph idx="1"/>
          </p:nvPr>
        </p:nvSpPr>
        <p:spPr>
          <a:xfrm>
            <a:off x="4447308" y="591344"/>
            <a:ext cx="6906491" cy="5585619"/>
          </a:xfrm>
        </p:spPr>
        <p:txBody>
          <a:bodyPr anchor="ctr">
            <a:normAutofit/>
          </a:bodyPr>
          <a:lstStyle/>
          <a:p>
            <a:r>
              <a:rPr lang="en-GB" dirty="0"/>
              <a:t>Concurrent File Uploads</a:t>
            </a:r>
          </a:p>
          <a:p>
            <a:r>
              <a:rPr lang="en-GB" dirty="0"/>
              <a:t>Parallel File Downloads</a:t>
            </a:r>
          </a:p>
          <a:p>
            <a:r>
              <a:rPr lang="en-GB" dirty="0"/>
              <a:t>Concurrent file access</a:t>
            </a:r>
          </a:p>
          <a:p>
            <a:endParaRPr lang="en-IN" dirty="0"/>
          </a:p>
        </p:txBody>
      </p:sp>
    </p:spTree>
    <p:extLst>
      <p:ext uri="{BB962C8B-B14F-4D97-AF65-F5344CB8AC3E}">
        <p14:creationId xmlns:p14="http://schemas.microsoft.com/office/powerpoint/2010/main" val="387793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96F832-72E3-0B1E-1710-211AA23BAB21}"/>
              </a:ext>
            </a:extLst>
          </p:cNvPr>
          <p:cNvSpPr>
            <a:spLocks noGrp="1"/>
          </p:cNvSpPr>
          <p:nvPr>
            <p:ph idx="1"/>
          </p:nvPr>
        </p:nvSpPr>
        <p:spPr>
          <a:xfrm>
            <a:off x="4447308" y="591344"/>
            <a:ext cx="6906491" cy="5585619"/>
          </a:xfrm>
        </p:spPr>
        <p:txBody>
          <a:bodyPr anchor="ctr">
            <a:normAutofit/>
          </a:bodyPr>
          <a:lstStyle/>
          <a:p>
            <a:r>
              <a:rPr lang="en-GB" dirty="0"/>
              <a:t>Thank You</a:t>
            </a:r>
            <a:endParaRPr lang="en-IN" dirty="0"/>
          </a:p>
        </p:txBody>
      </p:sp>
    </p:spTree>
    <p:extLst>
      <p:ext uri="{BB962C8B-B14F-4D97-AF65-F5344CB8AC3E}">
        <p14:creationId xmlns:p14="http://schemas.microsoft.com/office/powerpoint/2010/main" val="24687138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TotalTime>
  <Words>308</Words>
  <Application>Microsoft Office PowerPoint</Application>
  <PresentationFormat>Widescreen</PresentationFormat>
  <Paragraphs>30</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Söhne</vt:lpstr>
      <vt:lpstr>Times New Roman</vt:lpstr>
      <vt:lpstr>Office Theme</vt:lpstr>
      <vt:lpstr>Cloud Application Development Week:6</vt:lpstr>
      <vt:lpstr>Multithreading</vt:lpstr>
      <vt:lpstr>Multithreading in my 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Application Development Week:6</dc:title>
  <dc:creator>Nilesh Verma</dc:creator>
  <cp:lastModifiedBy>Nilesh Verma</cp:lastModifiedBy>
  <cp:revision>1</cp:revision>
  <dcterms:created xsi:type="dcterms:W3CDTF">2023-03-30T08:41:42Z</dcterms:created>
  <dcterms:modified xsi:type="dcterms:W3CDTF">2023-03-30T08:57:08Z</dcterms:modified>
</cp:coreProperties>
</file>