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</p:sldIdLst>
  <p:sldSz cx="9906000" cy="6858000" type="A4"/>
  <p:notesSz cx="9906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046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42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482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24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104862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104862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>
          <a:xfrm>
            <a:off x="551180" y="674370"/>
            <a:ext cx="5829300" cy="482600"/>
          </a:xfrm>
        </p:spPr>
        <p:txBody>
          <a:bodyPr lIns="0" tIns="0" rIns="0" bIns="0"/>
          <a:lstStyle>
            <a:lvl1pPr>
              <a:defRPr sz="32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85" name="Holder 3"/>
          <p:cNvSpPr>
            <a:spLocks noGrp="1"/>
          </p:cNvSpPr>
          <p:nvPr>
            <p:ph type="body" idx="1"/>
          </p:nvPr>
        </p:nvSpPr>
        <p:spPr>
          <a:xfrm>
            <a:off x="551180" y="1727352"/>
            <a:ext cx="8025130" cy="292100"/>
          </a:xfrm>
        </p:spPr>
        <p:txBody>
          <a:bodyPr lIns="0" tIns="0" rIns="0" bIns="0"/>
          <a:lstStyle>
            <a:lvl1pPr>
              <a:defRPr sz="195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104858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104858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title"/>
          </p:nvPr>
        </p:nvSpPr>
        <p:spPr>
          <a:xfrm>
            <a:off x="551180" y="674370"/>
            <a:ext cx="5829300" cy="482600"/>
          </a:xfrm>
        </p:spPr>
        <p:txBody>
          <a:bodyPr lIns="0" tIns="0" rIns="0" bIns="0"/>
          <a:lstStyle>
            <a:lvl1pPr>
              <a:defRPr sz="32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29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0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104863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Holder 2"/>
          <p:cNvSpPr>
            <a:spLocks noGrp="1"/>
          </p:cNvSpPr>
          <p:nvPr>
            <p:ph type="title"/>
          </p:nvPr>
        </p:nvSpPr>
        <p:spPr>
          <a:xfrm>
            <a:off x="551180" y="674370"/>
            <a:ext cx="5829300" cy="482600"/>
          </a:xfrm>
        </p:spPr>
        <p:txBody>
          <a:bodyPr lIns="0" tIns="0" rIns="0" bIns="0"/>
          <a:lstStyle>
            <a:lvl1pPr>
              <a:defRPr sz="32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619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0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1048621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104863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362813" y="457198"/>
            <a:ext cx="3009265" cy="95250"/>
          </a:xfrm>
          <a:custGeom>
            <a:avLst/>
            <a:gdLst/>
            <a:ahLst/>
            <a:cxnLst/>
            <a:rect l="l" t="t" r="r" b="b"/>
            <a:pathLst>
              <a:path w="3009265" h="95250">
                <a:moveTo>
                  <a:pt x="3009010" y="0"/>
                </a:moveTo>
                <a:lnTo>
                  <a:pt x="0" y="0"/>
                </a:lnTo>
                <a:lnTo>
                  <a:pt x="0" y="94997"/>
                </a:lnTo>
                <a:lnTo>
                  <a:pt x="3009010" y="94997"/>
                </a:lnTo>
                <a:lnTo>
                  <a:pt x="300901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6534277" y="453641"/>
            <a:ext cx="3009265" cy="99060"/>
          </a:xfrm>
          <a:custGeom>
            <a:avLst/>
            <a:gdLst/>
            <a:ahLst/>
            <a:cxnLst/>
            <a:rect l="l" t="t" r="r" b="b"/>
            <a:pathLst>
              <a:path w="3009265" h="99059">
                <a:moveTo>
                  <a:pt x="3009011" y="0"/>
                </a:moveTo>
                <a:lnTo>
                  <a:pt x="0" y="0"/>
                </a:lnTo>
                <a:lnTo>
                  <a:pt x="0" y="98554"/>
                </a:lnTo>
                <a:lnTo>
                  <a:pt x="3009011" y="98554"/>
                </a:lnTo>
                <a:lnTo>
                  <a:pt x="3009011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3446526" y="457200"/>
            <a:ext cx="3009265" cy="91440"/>
          </a:xfrm>
          <a:custGeom>
            <a:avLst/>
            <a:gdLst/>
            <a:ahLst/>
            <a:cxnLst/>
            <a:rect l="l" t="t" r="r" b="b"/>
            <a:pathLst>
              <a:path w="3009265" h="91440">
                <a:moveTo>
                  <a:pt x="3009011" y="0"/>
                </a:moveTo>
                <a:lnTo>
                  <a:pt x="0" y="0"/>
                </a:lnTo>
                <a:lnTo>
                  <a:pt x="0" y="91439"/>
                </a:lnTo>
                <a:lnTo>
                  <a:pt x="3009011" y="91439"/>
                </a:lnTo>
                <a:lnTo>
                  <a:pt x="3009011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bg object 19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37327" y="6447154"/>
            <a:ext cx="887275" cy="337393"/>
          </a:xfrm>
          <a:prstGeom prst="rect">
            <a:avLst/>
          </a:prstGeom>
        </p:spPr>
      </p:pic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551180" y="674370"/>
            <a:ext cx="58293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551180" y="1727352"/>
            <a:ext cx="8025130" cy="378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stable/contents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2154682" y="2057781"/>
            <a:ext cx="584631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1CACE3"/>
                </a:solidFill>
                <a:latin typeface="Arial"/>
                <a:cs typeface="Arial"/>
              </a:rPr>
              <a:t>EMPLOYEE</a:t>
            </a:r>
            <a:r>
              <a:rPr sz="2800" b="1" spc="-6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1CACE3"/>
                </a:solidFill>
                <a:latin typeface="Arial"/>
                <a:cs typeface="Arial"/>
              </a:rPr>
              <a:t>SALARY</a:t>
            </a:r>
            <a:r>
              <a:rPr sz="2800" b="1" spc="-11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2800" b="1" spc="-10" dirty="0" smtClean="0">
                <a:solidFill>
                  <a:srgbClr val="1CACE3"/>
                </a:solidFill>
                <a:latin typeface="Arial"/>
                <a:cs typeface="Arial"/>
              </a:rPr>
              <a:t>PREDICT</a:t>
            </a:r>
            <a:r>
              <a:rPr lang="en-US" sz="2800" b="1" spc="-10" dirty="0" smtClean="0">
                <a:solidFill>
                  <a:srgbClr val="1CACE3"/>
                </a:solidFill>
                <a:latin typeface="Arial"/>
                <a:cs typeface="Arial"/>
              </a:rPr>
              <a:t>IO</a:t>
            </a:r>
            <a:r>
              <a:rPr lang="en-US" sz="2800" b="1" spc="-10" dirty="0">
                <a:solidFill>
                  <a:srgbClr val="1CACE3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048602" name="object 3"/>
          <p:cNvSpPr txBox="1">
            <a:spLocks noGrp="1"/>
          </p:cNvSpPr>
          <p:nvPr>
            <p:ph type="title"/>
          </p:nvPr>
        </p:nvSpPr>
        <p:spPr>
          <a:xfrm>
            <a:off x="2475738" y="915365"/>
            <a:ext cx="4846955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382AC"/>
                </a:solidFill>
              </a:rPr>
              <a:t>CAPSTONE</a:t>
            </a:r>
            <a:r>
              <a:rPr sz="3600" spc="-75" dirty="0">
                <a:solidFill>
                  <a:srgbClr val="1382AC"/>
                </a:solidFill>
              </a:rPr>
              <a:t> </a:t>
            </a:r>
            <a:r>
              <a:rPr sz="3600" spc="-10" dirty="0">
                <a:solidFill>
                  <a:srgbClr val="1382AC"/>
                </a:solidFill>
              </a:rPr>
              <a:t>PROJECT</a:t>
            </a:r>
            <a:endParaRPr sz="3600"/>
          </a:p>
        </p:txBody>
      </p:sp>
      <p:sp>
        <p:nvSpPr>
          <p:cNvPr id="1048603" name="object 4"/>
          <p:cNvSpPr txBox="1"/>
          <p:nvPr/>
        </p:nvSpPr>
        <p:spPr>
          <a:xfrm>
            <a:off x="362813" y="3085719"/>
            <a:ext cx="9180830" cy="1497076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 marL="2016125">
              <a:lnSpc>
                <a:spcPct val="100000"/>
              </a:lnSpc>
              <a:spcBef>
                <a:spcPts val="5"/>
              </a:spcBef>
            </a:pPr>
            <a:r>
              <a:rPr sz="1600" b="1" dirty="0" smtClean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1600" b="1" spc="75" dirty="0" smtClean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1600" dirty="0">
              <a:latin typeface="Arial"/>
              <a:cs typeface="Arial"/>
            </a:endParaRPr>
          </a:p>
          <a:p>
            <a:pPr marL="2016125">
              <a:lnSpc>
                <a:spcPct val="100000"/>
              </a:lnSpc>
              <a:spcBef>
                <a:spcPts val="20"/>
              </a:spcBef>
            </a:pPr>
            <a:r>
              <a:rPr sz="1600" b="1" dirty="0" smtClean="0">
                <a:solidFill>
                  <a:srgbClr val="1382AC"/>
                </a:solidFill>
                <a:latin typeface="Arial"/>
                <a:cs typeface="Arial"/>
              </a:rPr>
              <a:t>Name:</a:t>
            </a:r>
            <a:r>
              <a:rPr lang="en-US" sz="16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1600" b="1" spc="-35" dirty="0" err="1" smtClean="0">
                <a:solidFill>
                  <a:srgbClr val="1382AC"/>
                </a:solidFill>
                <a:latin typeface="Arial"/>
                <a:cs typeface="Arial"/>
              </a:rPr>
              <a:t>Nilima</a:t>
            </a:r>
            <a:r>
              <a:rPr lang="en-US" sz="1600" b="1" spc="-35" dirty="0" smtClean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1600" b="1" spc="-35" dirty="0" err="1">
                <a:solidFill>
                  <a:srgbClr val="1382AC"/>
                </a:solidFill>
                <a:latin typeface="Arial"/>
                <a:cs typeface="Arial"/>
              </a:rPr>
              <a:t>K</a:t>
            </a:r>
            <a:r>
              <a:rPr lang="en-US" sz="1600" b="1" spc="-35" dirty="0" err="1" smtClean="0">
                <a:solidFill>
                  <a:srgbClr val="1382AC"/>
                </a:solidFill>
                <a:latin typeface="Arial"/>
                <a:cs typeface="Arial"/>
              </a:rPr>
              <a:t>umari</a:t>
            </a:r>
            <a:endParaRPr sz="1600" dirty="0">
              <a:latin typeface="Arial"/>
              <a:cs typeface="Arial"/>
            </a:endParaRPr>
          </a:p>
          <a:p>
            <a:pPr marL="2016125" marR="1711325">
              <a:lnSpc>
                <a:spcPct val="101600"/>
              </a:lnSpc>
              <a:spcBef>
                <a:spcPts val="10"/>
              </a:spcBef>
            </a:pPr>
            <a:r>
              <a:rPr sz="160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1600" b="1" spc="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382AC"/>
                </a:solidFill>
                <a:latin typeface="Arial"/>
                <a:cs typeface="Arial"/>
              </a:rPr>
              <a:t>Name:</a:t>
            </a:r>
            <a:r>
              <a:rPr sz="1600" b="1" spc="1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1600" b="1" dirty="0" smtClean="0">
                <a:solidFill>
                  <a:srgbClr val="1382AC"/>
                </a:solidFill>
                <a:latin typeface="Arial"/>
                <a:cs typeface="Arial"/>
              </a:rPr>
              <a:t>CV Raman Global University, </a:t>
            </a:r>
            <a:r>
              <a:rPr lang="en-US" sz="1600" b="1" dirty="0" err="1" smtClean="0">
                <a:solidFill>
                  <a:srgbClr val="1382AC"/>
                </a:solidFill>
                <a:latin typeface="Arial"/>
                <a:cs typeface="Arial"/>
              </a:rPr>
              <a:t>Bhubneswar</a:t>
            </a:r>
            <a:r>
              <a:rPr lang="en-US" sz="1600" b="1" dirty="0" smtClean="0">
                <a:solidFill>
                  <a:srgbClr val="1382AC"/>
                </a:solidFill>
                <a:latin typeface="Arial"/>
                <a:cs typeface="Arial"/>
              </a:rPr>
              <a:t>, </a:t>
            </a:r>
            <a:r>
              <a:rPr lang="en-US" sz="1600" b="1" dirty="0" err="1">
                <a:solidFill>
                  <a:srgbClr val="1382AC"/>
                </a:solidFill>
                <a:latin typeface="Arial"/>
                <a:cs typeface="Arial"/>
              </a:rPr>
              <a:t>O</a:t>
            </a:r>
            <a:r>
              <a:rPr lang="en-US" sz="1600" b="1" dirty="0" err="1" smtClean="0">
                <a:solidFill>
                  <a:srgbClr val="1382AC"/>
                </a:solidFill>
                <a:latin typeface="Arial"/>
                <a:cs typeface="Arial"/>
              </a:rPr>
              <a:t>disha</a:t>
            </a:r>
            <a:endParaRPr lang="en-US" sz="1600" b="1" dirty="0" smtClean="0">
              <a:solidFill>
                <a:srgbClr val="1382AC"/>
              </a:solidFill>
              <a:latin typeface="Arial"/>
              <a:cs typeface="Arial"/>
            </a:endParaRPr>
          </a:p>
          <a:p>
            <a:pPr marL="2016125" marR="1711325">
              <a:lnSpc>
                <a:spcPct val="101600"/>
              </a:lnSpc>
              <a:spcBef>
                <a:spcPts val="10"/>
              </a:spcBef>
            </a:pPr>
            <a:r>
              <a:rPr sz="1600" b="1" dirty="0" smtClean="0">
                <a:solidFill>
                  <a:srgbClr val="1382AC"/>
                </a:solidFill>
                <a:latin typeface="Arial"/>
                <a:cs typeface="Arial"/>
              </a:rPr>
              <a:t>Department:</a:t>
            </a:r>
            <a:r>
              <a:rPr lang="en-US" sz="1600" b="1" dirty="0" smtClean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1600" b="1" dirty="0" err="1" smtClean="0">
                <a:solidFill>
                  <a:srgbClr val="1382AC"/>
                </a:solidFill>
                <a:latin typeface="Arial"/>
                <a:cs typeface="Arial"/>
              </a:rPr>
              <a:t>Btech</a:t>
            </a:r>
            <a:r>
              <a:rPr lang="en-US" sz="1600" b="1" dirty="0" smtClean="0">
                <a:solidFill>
                  <a:srgbClr val="1382AC"/>
                </a:solidFill>
                <a:latin typeface="Arial"/>
                <a:cs typeface="Arial"/>
              </a:rPr>
              <a:t> in CSE (AI &amp; ML)</a:t>
            </a:r>
          </a:p>
          <a:p>
            <a:pPr marL="2016125" marR="1711325">
              <a:lnSpc>
                <a:spcPct val="101600"/>
              </a:lnSpc>
              <a:spcBef>
                <a:spcPts val="10"/>
              </a:spcBef>
            </a:pPr>
            <a:r>
              <a:rPr sz="1600" b="1" dirty="0" smtClean="0">
                <a:solidFill>
                  <a:srgbClr val="1382AC"/>
                </a:solidFill>
                <a:latin typeface="Arial"/>
                <a:cs typeface="Arial"/>
              </a:rPr>
              <a:t>AICTE</a:t>
            </a:r>
            <a:r>
              <a:rPr sz="1600" b="1" spc="75" dirty="0" smtClean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sz="1600" b="1" spc="1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1382AC"/>
                </a:solidFill>
                <a:latin typeface="Arial"/>
                <a:cs typeface="Arial"/>
              </a:rPr>
              <a:t>ID:</a:t>
            </a:r>
            <a:r>
              <a:rPr sz="1600" b="1" spc="1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IN" sz="1600" b="1" spc="10" dirty="0" smtClean="0">
                <a:solidFill>
                  <a:srgbClr val="1382AC"/>
                </a:solidFill>
                <a:latin typeface="Arial"/>
                <a:cs typeface="Arial"/>
              </a:rPr>
              <a:t>STU68387b2e69a811748532014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2"/>
          <p:cNvSpPr txBox="1">
            <a:spLocks noGrp="1"/>
          </p:cNvSpPr>
          <p:nvPr>
            <p:ph type="title"/>
          </p:nvPr>
        </p:nvSpPr>
        <p:spPr>
          <a:xfrm>
            <a:off x="551180" y="674370"/>
            <a:ext cx="1623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RESULT</a:t>
            </a:r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262317"/>
            <a:ext cx="3525151" cy="2836739"/>
          </a:xfrm>
          <a:prstGeom prst="rect">
            <a:avLst/>
          </a:prstGeom>
        </p:spPr>
      </p:pic>
      <p:pic>
        <p:nvPicPr>
          <p:cNvPr id="2097172" name="Picture 2097171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93107" y="1518596"/>
            <a:ext cx="3807265" cy="2370121"/>
          </a:xfrm>
          <a:prstGeom prst="rect">
            <a:avLst/>
          </a:prstGeom>
        </p:spPr>
      </p:pic>
      <p:sp>
        <p:nvSpPr>
          <p:cNvPr id="1048645" name="TextBox 1048644"/>
          <p:cNvSpPr txBox="1"/>
          <p:nvPr/>
        </p:nvSpPr>
        <p:spPr>
          <a:xfrm>
            <a:off x="696091" y="4947797"/>
            <a:ext cx="6272558" cy="95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800" dirty="0" err="1">
                <a:solidFill>
                  <a:srgbClr val="000000"/>
                </a:solidFill>
              </a:rPr>
              <a:t>Github</a:t>
            </a:r>
            <a:r>
              <a:rPr lang="en-US" altLang="en-IN" sz="2800" dirty="0">
                <a:solidFill>
                  <a:srgbClr val="000000"/>
                </a:solidFill>
              </a:rPr>
              <a:t> </a:t>
            </a:r>
            <a:r>
              <a:rPr lang="en-US" altLang="en-IN" sz="2800">
                <a:solidFill>
                  <a:srgbClr val="000000"/>
                </a:solidFill>
              </a:rPr>
              <a:t>Link </a:t>
            </a:r>
            <a:r>
              <a:rPr lang="en-US" altLang="en-IN" sz="2800" smtClean="0">
                <a:solidFill>
                  <a:srgbClr val="000000"/>
                </a:solidFill>
              </a:rPr>
              <a:t>:-https://github.com/nilimakumari0305</a:t>
            </a:r>
            <a:endParaRPr lang="en-IN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title"/>
          </p:nvPr>
        </p:nvSpPr>
        <p:spPr>
          <a:xfrm>
            <a:off x="551180" y="674370"/>
            <a:ext cx="1623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RESULT</a:t>
            </a:r>
          </a:p>
        </p:txBody>
      </p:sp>
      <p:sp>
        <p:nvSpPr>
          <p:cNvPr id="1048644" name="TextBox 1048643"/>
          <p:cNvSpPr txBox="1"/>
          <p:nvPr/>
        </p:nvSpPr>
        <p:spPr>
          <a:xfrm>
            <a:off x="551180" y="1629032"/>
            <a:ext cx="4572000" cy="408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IN"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Customize </a:t>
            </a:r>
            <a:r>
              <a:rPr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</a:t>
            </a:r>
            <a:r>
              <a:rPr sz="2250" spc="-1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Result</a:t>
            </a:r>
            <a:r>
              <a:rPr lang="en-US" altLang="en-IN" sz="22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:- </a:t>
            </a:r>
            <a:endParaRPr lang="en-IN" sz="2800">
              <a:solidFill>
                <a:srgbClr val="000000"/>
              </a:solidFill>
            </a:endParaRPr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3352" y="2037971"/>
            <a:ext cx="6962296" cy="3367668"/>
          </a:xfrm>
          <a:prstGeom prst="rect">
            <a:avLst/>
          </a:prstGeom>
        </p:spPr>
      </p:pic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73352" y="5405638"/>
            <a:ext cx="7022247" cy="16546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1048615" name="object 3"/>
          <p:cNvSpPr txBox="1"/>
          <p:nvPr/>
        </p:nvSpPr>
        <p:spPr>
          <a:xfrm>
            <a:off x="175925" y="931227"/>
            <a:ext cx="8676640" cy="50527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 algn="l">
              <a:lnSpc>
                <a:spcPct val="100000"/>
              </a:lnSpc>
              <a:spcBef>
                <a:spcPts val="300"/>
              </a:spcBef>
            </a:pPr>
            <a:endParaRPr sz="2000">
              <a:latin typeface="Franklin Gothic Medium"/>
              <a:cs typeface="Franklin Gothic Medium"/>
            </a:endParaRPr>
          </a:p>
          <a:p>
            <a:pPr marL="259715" marR="840105" indent="-247650" algn="l">
              <a:lnSpc>
                <a:spcPct val="111600"/>
              </a:lnSpc>
              <a:spcBef>
                <a:spcPts val="103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985" algn="l"/>
              </a:tabLst>
            </a:pP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was</a:t>
            </a:r>
            <a:r>
              <a:rPr sz="20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trained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cleaned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updated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20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	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achieved</a:t>
            </a:r>
            <a:r>
              <a:rPr sz="20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reliable</a:t>
            </a:r>
            <a:r>
              <a:rPr sz="20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20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metrics.</a:t>
            </a:r>
            <a:r>
              <a:rPr lang="en-US" altLang="en-IN" sz="20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 machine learning model was successfully developed to predict employee salaries based on key features such as age, gender, education level, job title, and years of experience.</a:t>
            </a:r>
            <a:endParaRPr sz="1800">
              <a:latin typeface="Franklin Gothic Medium"/>
              <a:cs typeface="Franklin Gothic Medium"/>
            </a:endParaRPr>
          </a:p>
          <a:p>
            <a:pPr marL="259715" marR="840105" indent="-247650" algn="l">
              <a:lnSpc>
                <a:spcPct val="111600"/>
              </a:lnSpc>
              <a:spcBef>
                <a:spcPts val="103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985" algn="l"/>
              </a:tabLst>
            </a:pPr>
            <a:r>
              <a:rPr lang="en-US" altLang="en-IN" sz="2000">
                <a:latin typeface="Franklin Gothic Medium"/>
                <a:cs typeface="Franklin Gothic Medium"/>
              </a:rPr>
              <a:t>Linear Regression was used as the predictive algorithm due to its simplicity and effectiveness for numerical predictions.</a:t>
            </a:r>
            <a:endParaRPr sz="1800">
              <a:latin typeface="Franklin Gothic Medium"/>
              <a:cs typeface="Franklin Gothic Medium"/>
            </a:endParaRPr>
          </a:p>
          <a:p>
            <a:pPr marL="259715" marR="840105" indent="-247650" algn="l">
              <a:lnSpc>
                <a:spcPct val="111600"/>
              </a:lnSpc>
              <a:spcBef>
                <a:spcPts val="103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985" algn="l"/>
              </a:tabLst>
            </a:pPr>
            <a:r>
              <a:rPr lang="en-US" altLang="en-IN" sz="2000">
                <a:latin typeface="Franklin Gothic Medium"/>
                <a:cs typeface="Franklin Gothic Medium"/>
              </a:rPr>
              <a:t>The model demonstrated good accuracy, as indicated by evaluation metrics such as R² score and RMSE.</a:t>
            </a:r>
            <a:endParaRPr sz="1800">
              <a:latin typeface="Franklin Gothic Medium"/>
              <a:cs typeface="Franklin Gothic Medium"/>
            </a:endParaRPr>
          </a:p>
          <a:p>
            <a:pPr marL="259715" marR="840105" indent="-247650" algn="l">
              <a:lnSpc>
                <a:spcPct val="111600"/>
              </a:lnSpc>
              <a:spcBef>
                <a:spcPts val="103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985" algn="l"/>
              </a:tabLst>
            </a:pPr>
            <a:r>
              <a:rPr lang="en-US" altLang="en-IN" sz="2000">
                <a:latin typeface="Franklin Gothic Medium"/>
                <a:cs typeface="Franklin Gothic Medium"/>
              </a:rPr>
              <a:t>Preprocessing techniques like encoding and feature scaling played a critical role in improving model performance.</a:t>
            </a:r>
            <a:endParaRPr sz="1800">
              <a:latin typeface="Franklin Gothic Medium"/>
              <a:cs typeface="Franklin Gothic Medium"/>
            </a:endParaRPr>
          </a:p>
          <a:p>
            <a:pPr marL="259715" marR="840105" indent="-247650" algn="l">
              <a:lnSpc>
                <a:spcPct val="111600"/>
              </a:lnSpc>
              <a:spcBef>
                <a:spcPts val="103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985" algn="l"/>
              </a:tabLst>
            </a:pPr>
            <a:r>
              <a:rPr lang="en-US" altLang="en-IN" sz="2000">
                <a:latin typeface="Franklin Gothic Medium"/>
                <a:cs typeface="Franklin Gothic Medium"/>
              </a:rPr>
              <a:t>The serialized model and scaler can be reused for future predictions on similar datasets.</a:t>
            </a:r>
            <a:endParaRPr sz="22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1048617" name="object 3"/>
          <p:cNvSpPr txBox="1">
            <a:spLocks noGrp="1"/>
          </p:cNvSpPr>
          <p:nvPr>
            <p:ph type="body" idx="1"/>
          </p:nvPr>
        </p:nvSpPr>
        <p:spPr>
          <a:xfrm>
            <a:off x="551180" y="1727352"/>
            <a:ext cx="7863366" cy="3633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3510915" indent="0">
              <a:lnSpc>
                <a:spcPct val="109700"/>
              </a:lnSpc>
              <a:spcBef>
                <a:spcPts val="100"/>
              </a:spcBef>
              <a:buNone/>
              <a:tabLst>
                <a:tab pos="756285" algn="l"/>
              </a:tabLst>
            </a:pPr>
            <a:endParaRPr sz="1600"/>
          </a:p>
          <a:p>
            <a:pPr marL="260985" marR="1438910" indent="-248920">
              <a:lnSpc>
                <a:spcPct val="110300"/>
              </a:lnSpc>
              <a:spcBef>
                <a:spcPts val="960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756285" algn="l"/>
              </a:tabLst>
            </a:pPr>
            <a:r>
              <a:rPr spc="-10" dirty="0"/>
              <a:t>Pandas</a:t>
            </a:r>
            <a:r>
              <a:rPr spc="-70" dirty="0"/>
              <a:t> </a:t>
            </a:r>
            <a:r>
              <a:rPr spc="-20" dirty="0"/>
              <a:t>Documentation:</a:t>
            </a:r>
            <a:r>
              <a:rPr spc="-65" dirty="0"/>
              <a:t> </a:t>
            </a:r>
            <a:r>
              <a:rPr spc="-10" dirty="0"/>
              <a:t>Data</a:t>
            </a:r>
            <a:r>
              <a:rPr spc="-65" dirty="0"/>
              <a:t> </a:t>
            </a:r>
            <a:r>
              <a:rPr spc="-10" dirty="0"/>
              <a:t>analysis</a:t>
            </a:r>
            <a:r>
              <a:rPr spc="-6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5" dirty="0"/>
              <a:t>manipulation</a:t>
            </a:r>
            <a:r>
              <a:rPr spc="-50" dirty="0"/>
              <a:t> </a:t>
            </a:r>
            <a:r>
              <a:rPr spc="-20" dirty="0"/>
              <a:t>tool 	</a:t>
            </a:r>
            <a:r>
              <a:rPr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2"/>
              </a:rPr>
              <a:t>https://pandas.pydata.org/docs/</a:t>
            </a:r>
          </a:p>
          <a:p>
            <a:pPr marL="261620" indent="-24892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261620" algn="l"/>
              </a:tabLst>
            </a:pPr>
            <a:r>
              <a:rPr spc="-40" dirty="0"/>
              <a:t>NumPy</a:t>
            </a:r>
            <a:r>
              <a:rPr spc="-55" dirty="0"/>
              <a:t> </a:t>
            </a:r>
            <a:r>
              <a:rPr spc="-20" dirty="0"/>
              <a:t>Documentation:</a:t>
            </a:r>
            <a:r>
              <a:rPr spc="-6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25" dirty="0"/>
              <a:t>fundamental</a:t>
            </a:r>
            <a:r>
              <a:rPr spc="-65" dirty="0"/>
              <a:t> </a:t>
            </a:r>
            <a:r>
              <a:rPr spc="-25" dirty="0"/>
              <a:t>package</a:t>
            </a:r>
            <a:r>
              <a:rPr spc="-8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spc="-10" dirty="0"/>
              <a:t>scientific</a:t>
            </a:r>
            <a:r>
              <a:rPr spc="-35" dirty="0"/>
              <a:t> </a:t>
            </a:r>
            <a:r>
              <a:rPr spc="-10" dirty="0"/>
              <a:t>computing</a:t>
            </a:r>
          </a:p>
          <a:p>
            <a:pPr marL="756285">
              <a:lnSpc>
                <a:spcPct val="100000"/>
              </a:lnSpc>
              <a:spcBef>
                <a:spcPts val="229"/>
              </a:spcBef>
            </a:pPr>
            <a:r>
              <a:rPr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3"/>
              </a:rPr>
              <a:t>https://numpy.org/doc/</a:t>
            </a:r>
          </a:p>
          <a:p>
            <a:pPr marL="260985" marR="2331720" indent="-248920">
              <a:lnSpc>
                <a:spcPct val="109700"/>
              </a:lnSpc>
              <a:spcBef>
                <a:spcPts val="985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756285" algn="l"/>
              </a:tabLst>
            </a:pPr>
            <a:r>
              <a:rPr spc="-20" dirty="0"/>
              <a:t>Matplotlib</a:t>
            </a:r>
            <a:r>
              <a:rPr spc="-80" dirty="0"/>
              <a:t> </a:t>
            </a:r>
            <a:r>
              <a:rPr spc="-20" dirty="0"/>
              <a:t>Documentation:</a:t>
            </a:r>
            <a:r>
              <a:rPr spc="-85" dirty="0"/>
              <a:t> </a:t>
            </a:r>
            <a:r>
              <a:rPr spc="-10" dirty="0"/>
              <a:t>Visualization</a:t>
            </a:r>
            <a:r>
              <a:rPr spc="-70" dirty="0"/>
              <a:t> </a:t>
            </a:r>
            <a:r>
              <a:rPr spc="-10" dirty="0"/>
              <a:t>with</a:t>
            </a:r>
            <a:r>
              <a:rPr spc="-55" dirty="0"/>
              <a:t> </a:t>
            </a:r>
            <a:r>
              <a:rPr spc="-10" dirty="0"/>
              <a:t>Python 	</a:t>
            </a:r>
            <a:r>
              <a:rPr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4"/>
              </a:rPr>
              <a:t>https://matplotlib.org/stable/contents.html</a:t>
            </a:r>
          </a:p>
          <a:p>
            <a:pPr marL="260985" marR="2331720" indent="-248920">
              <a:lnSpc>
                <a:spcPct val="109700"/>
              </a:lnSpc>
              <a:spcBef>
                <a:spcPts val="985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756285" algn="l"/>
              </a:tabLst>
            </a:pPr>
            <a:r>
              <a:rPr lang="en-US" altLang="en-IN"/>
              <a:t>IBM HR Analytics Employee Attrition &amp; Performance Dataset. Kaggle. Retrieved from  </a:t>
            </a:r>
            <a:r>
              <a:rPr lang="en-US" altLang="en-IN" u="sng">
                <a:solidFill>
                  <a:srgbClr val="92D04F"/>
                </a:solidFill>
              </a:rPr>
              <a:t>https://www.kaggle.com/datasets</a:t>
            </a:r>
            <a:endParaRPr lang="zh-CN" altLang="en-US" u="sng">
              <a:solidFill>
                <a:srgbClr val="92D04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>
            <a:spLocks noGrp="1"/>
          </p:cNvSpPr>
          <p:nvPr>
            <p:ph type="title"/>
          </p:nvPr>
        </p:nvSpPr>
        <p:spPr>
          <a:xfrm>
            <a:off x="4098163" y="3554095"/>
            <a:ext cx="1736725" cy="3340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dirty="0">
                <a:solidFill>
                  <a:srgbClr val="001F5F"/>
                </a:solidFill>
              </a:rPr>
              <a:t>THANK</a:t>
            </a:r>
            <a:r>
              <a:rPr sz="2250" spc="-15" dirty="0">
                <a:solidFill>
                  <a:srgbClr val="001F5F"/>
                </a:solidFill>
              </a:rPr>
              <a:t> </a:t>
            </a:r>
            <a:r>
              <a:rPr sz="2250" spc="-25" dirty="0">
                <a:solidFill>
                  <a:srgbClr val="001F5F"/>
                </a:solidFill>
              </a:rPr>
              <a:t>YOU</a:t>
            </a:r>
            <a:endParaRPr sz="2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769112" y="1615820"/>
            <a:ext cx="1811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1048605" name="object 3"/>
          <p:cNvSpPr txBox="1"/>
          <p:nvPr/>
        </p:nvSpPr>
        <p:spPr>
          <a:xfrm>
            <a:off x="742899" y="2254758"/>
            <a:ext cx="5810885" cy="248920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60985" indent="-248285">
              <a:lnSpc>
                <a:spcPct val="100000"/>
              </a:lnSpc>
              <a:spcBef>
                <a:spcPts val="125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 Statement</a:t>
            </a:r>
            <a:endParaRPr sz="1800">
              <a:latin typeface="Arial"/>
              <a:cs typeface="Arial"/>
            </a:endParaRPr>
          </a:p>
          <a:p>
            <a:pPr marL="260985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18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1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endParaRPr sz="1800">
              <a:latin typeface="Arial"/>
              <a:cs typeface="Arial"/>
            </a:endParaRPr>
          </a:p>
          <a:p>
            <a:pPr marL="260985" indent="-248285">
              <a:lnSpc>
                <a:spcPct val="100000"/>
              </a:lnSpc>
              <a:spcBef>
                <a:spcPts val="115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  <a:tab pos="459168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18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18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(Step</a:t>
            </a:r>
            <a:r>
              <a:rPr sz="18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18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Arial"/>
                <a:cs typeface="Arial"/>
              </a:rPr>
              <a:t>Step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Procedure)</a:t>
            </a:r>
            <a:endParaRPr sz="1800">
              <a:latin typeface="Arial"/>
              <a:cs typeface="Arial"/>
            </a:endParaRPr>
          </a:p>
          <a:p>
            <a:pPr marL="260985" indent="-248285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</a:tabLst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1800">
              <a:latin typeface="Arial"/>
              <a:cs typeface="Arial"/>
            </a:endParaRPr>
          </a:p>
          <a:p>
            <a:pPr marL="260985" indent="-248285">
              <a:lnSpc>
                <a:spcPct val="100000"/>
              </a:lnSpc>
              <a:spcBef>
                <a:spcPts val="115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</a:tabLst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1800">
              <a:latin typeface="Arial"/>
              <a:cs typeface="Arial"/>
            </a:endParaRPr>
          </a:p>
          <a:p>
            <a:pPr marL="260985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</a:tabLst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25" dirty="0"/>
              <a:t> </a:t>
            </a:r>
            <a:r>
              <a:rPr spc="-50" dirty="0"/>
              <a:t>STATEMENT</a:t>
            </a:r>
          </a:p>
        </p:txBody>
      </p:sp>
      <p:sp>
        <p:nvSpPr>
          <p:cNvPr id="1048607" name="object 3"/>
          <p:cNvSpPr txBox="1"/>
          <p:nvPr/>
        </p:nvSpPr>
        <p:spPr>
          <a:xfrm>
            <a:off x="446328" y="1922144"/>
            <a:ext cx="8049204" cy="3540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260985" algn="l"/>
              </a:tabLst>
            </a:pP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Salary</a:t>
            </a:r>
            <a:r>
              <a:rPr sz="19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9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9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critical</a:t>
            </a:r>
            <a:r>
              <a:rPr sz="19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task</a:t>
            </a:r>
            <a:r>
              <a:rPr sz="19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9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HR</a:t>
            </a:r>
            <a:r>
              <a:rPr sz="19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departments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ensure</a:t>
            </a:r>
            <a:r>
              <a:rPr sz="19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fair</a:t>
            </a:r>
            <a:r>
              <a:rPr sz="19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900" spc="-9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competitive compensation.</a:t>
            </a:r>
            <a:endParaRPr sz="1900">
              <a:latin typeface="Franklin Gothic Medium"/>
              <a:cs typeface="Franklin Gothic Medium"/>
            </a:endParaRPr>
          </a:p>
          <a:p>
            <a:pPr marL="260985" marR="753110" indent="-248920">
              <a:lnSpc>
                <a:spcPct val="100000"/>
              </a:lnSpc>
              <a:spcBef>
                <a:spcPts val="95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260985" algn="l"/>
              </a:tabLst>
            </a:pPr>
            <a:r>
              <a:rPr sz="19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Variability</a:t>
            </a:r>
            <a:r>
              <a:rPr sz="19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job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roles,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education,</a:t>
            </a:r>
            <a:r>
              <a:rPr sz="19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experience,</a:t>
            </a:r>
            <a:r>
              <a:rPr sz="19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company</a:t>
            </a:r>
            <a:r>
              <a:rPr sz="19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attributes</a:t>
            </a:r>
            <a:r>
              <a:rPr sz="19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makes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accurate</a:t>
            </a:r>
            <a:r>
              <a:rPr sz="19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prediction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challenging.</a:t>
            </a:r>
            <a:endParaRPr sz="1900">
              <a:latin typeface="Franklin Gothic Medium"/>
              <a:cs typeface="Franklin Gothic Medium"/>
            </a:endParaRPr>
          </a:p>
          <a:p>
            <a:pPr marL="260985" indent="-248285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260985" algn="l"/>
              </a:tabLst>
            </a:pP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aims</a:t>
            </a:r>
            <a:r>
              <a:rPr sz="19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build</a:t>
            </a:r>
            <a:r>
              <a:rPr sz="19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9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19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19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9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19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</a:t>
            </a:r>
            <a:r>
              <a:rPr sz="19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employee</a:t>
            </a:r>
            <a:r>
              <a:rPr sz="19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salaries.</a:t>
            </a:r>
            <a:endParaRPr sz="1900">
              <a:latin typeface="Franklin Gothic Medium"/>
              <a:cs typeface="Franklin Gothic Medium"/>
            </a:endParaRPr>
          </a:p>
          <a:p>
            <a:pPr marL="260985" indent="-248285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260985" algn="l"/>
              </a:tabLst>
            </a:pP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Input</a:t>
            </a:r>
            <a:r>
              <a:rPr sz="19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</a:t>
            </a:r>
            <a:r>
              <a:rPr sz="19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</a:t>
            </a:r>
            <a:r>
              <a:rPr sz="19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experience,</a:t>
            </a:r>
            <a:r>
              <a:rPr sz="19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job</a:t>
            </a:r>
            <a:r>
              <a:rPr sz="19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title,</a:t>
            </a:r>
            <a:r>
              <a:rPr sz="19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</a:t>
            </a:r>
            <a:r>
              <a:rPr sz="19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level,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location</a:t>
            </a:r>
            <a:r>
              <a:rPr sz="19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type,</a:t>
            </a:r>
            <a:r>
              <a:rPr sz="19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9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age.</a:t>
            </a:r>
            <a:endParaRPr sz="1900">
              <a:latin typeface="Franklin Gothic Medium"/>
              <a:cs typeface="Franklin Gothic Medium"/>
            </a:endParaRPr>
          </a:p>
          <a:p>
            <a:pPr marL="260985" indent="-248285">
              <a:lnSpc>
                <a:spcPct val="100000"/>
              </a:lnSpc>
              <a:spcBef>
                <a:spcPts val="95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260985" algn="l"/>
              </a:tabLst>
            </a:pP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trained</a:t>
            </a:r>
            <a:r>
              <a:rPr sz="19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cleaned</a:t>
            </a:r>
            <a:r>
              <a:rPr sz="19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9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updated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employee</a:t>
            </a:r>
            <a:r>
              <a:rPr sz="19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salary</a:t>
            </a:r>
            <a:r>
              <a:rPr sz="19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dataset.</a:t>
            </a:r>
            <a:endParaRPr sz="1900">
              <a:latin typeface="Franklin Gothic Medium"/>
              <a:cs typeface="Franklin Gothic Medium"/>
            </a:endParaRPr>
          </a:p>
          <a:p>
            <a:pPr marL="260985" marR="1147445" indent="-248920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2105"/>
              <a:buFont typeface="Cambria"/>
              <a:buChar char="◾"/>
              <a:tabLst>
                <a:tab pos="260985" algn="l"/>
              </a:tabLst>
            </a:pPr>
            <a:endParaRPr sz="19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>
            <a:spLocks noGrp="1"/>
          </p:cNvSpPr>
          <p:nvPr>
            <p:ph type="title"/>
          </p:nvPr>
        </p:nvSpPr>
        <p:spPr>
          <a:xfrm>
            <a:off x="551180" y="1043432"/>
            <a:ext cx="4237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4839" algn="l"/>
              </a:tabLst>
            </a:pPr>
            <a:r>
              <a:rPr spc="-10" dirty="0"/>
              <a:t>SYSTEM</a:t>
            </a:r>
            <a:r>
              <a:rPr dirty="0"/>
              <a:t>	</a:t>
            </a:r>
            <a:r>
              <a:rPr spc="-10" dirty="0"/>
              <a:t>APPROACH</a:t>
            </a:r>
          </a:p>
        </p:txBody>
      </p:sp>
      <p:sp>
        <p:nvSpPr>
          <p:cNvPr id="1048609" name="object 3"/>
          <p:cNvSpPr txBox="1"/>
          <p:nvPr/>
        </p:nvSpPr>
        <p:spPr>
          <a:xfrm>
            <a:off x="551180" y="1860549"/>
            <a:ext cx="5438140" cy="20763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350" algn="l"/>
              </a:tabLst>
            </a:pPr>
            <a:r>
              <a:rPr sz="225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System</a:t>
            </a:r>
            <a:r>
              <a:rPr sz="2250" spc="-10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25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requirements</a:t>
            </a:r>
            <a:endParaRPr sz="2250">
              <a:latin typeface="Franklin Gothic Medium"/>
              <a:cs typeface="Franklin Gothic Medium"/>
            </a:endParaRPr>
          </a:p>
          <a:p>
            <a:pPr marL="260985" indent="-248285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260985" algn="l"/>
              </a:tabLst>
            </a:pP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OS:</a:t>
            </a:r>
            <a:r>
              <a:rPr sz="130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Windows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10/11,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macOS,</a:t>
            </a:r>
            <a:r>
              <a:rPr sz="13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3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any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Linux-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system</a:t>
            </a:r>
            <a:endParaRPr sz="1300">
              <a:latin typeface="Franklin Gothic Medium"/>
              <a:cs typeface="Franklin Gothic Medium"/>
            </a:endParaRPr>
          </a:p>
          <a:p>
            <a:pPr marL="260985" indent="-248285">
              <a:lnSpc>
                <a:spcPct val="100000"/>
              </a:lnSpc>
              <a:spcBef>
                <a:spcPts val="969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260985" algn="l"/>
              </a:tabLst>
            </a:pP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Python</a:t>
            </a:r>
            <a:r>
              <a:rPr sz="13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Version:</a:t>
            </a:r>
            <a:r>
              <a:rPr sz="130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Python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3.9</a:t>
            </a:r>
            <a:r>
              <a:rPr sz="13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higher</a:t>
            </a:r>
            <a:r>
              <a:rPr sz="130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(recommended: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Python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3.10+)</a:t>
            </a:r>
            <a:endParaRPr sz="1300">
              <a:latin typeface="Franklin Gothic Medium"/>
              <a:cs typeface="Franklin Gothic Medium"/>
            </a:endParaRPr>
          </a:p>
          <a:p>
            <a:pPr marL="260985" indent="-248285">
              <a:lnSpc>
                <a:spcPct val="100000"/>
              </a:lnSpc>
              <a:spcBef>
                <a:spcPts val="975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260985" algn="l"/>
              </a:tabLst>
            </a:pP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RAM: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Minimum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4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GB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(8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GB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more</a:t>
            </a:r>
            <a:r>
              <a:rPr sz="13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recommended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faster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performance)</a:t>
            </a:r>
            <a:endParaRPr sz="1300">
              <a:latin typeface="Franklin Gothic Medium"/>
              <a:cs typeface="Franklin Gothic Medium"/>
            </a:endParaRPr>
          </a:p>
          <a:p>
            <a:pPr marL="260985" indent="-248285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260985" algn="l"/>
              </a:tabLst>
            </a:pP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Disk</a:t>
            </a:r>
            <a:r>
              <a:rPr sz="13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Space: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~500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MB</a:t>
            </a:r>
            <a:r>
              <a:rPr sz="130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(including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dataset,</a:t>
            </a:r>
            <a:r>
              <a:rPr sz="130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model</a:t>
            </a:r>
            <a:r>
              <a:rPr sz="130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files,</a:t>
            </a:r>
            <a:r>
              <a:rPr sz="13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3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3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dependencies)</a:t>
            </a:r>
            <a:endParaRPr sz="1300">
              <a:latin typeface="Franklin Gothic Medium"/>
              <a:cs typeface="Franklin Gothic Medium"/>
            </a:endParaRPr>
          </a:p>
          <a:p>
            <a:pPr marL="260350" indent="-24765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350" algn="l"/>
              </a:tabLst>
            </a:pPr>
            <a:r>
              <a:rPr sz="22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Library</a:t>
            </a:r>
            <a:r>
              <a:rPr sz="225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2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required</a:t>
            </a:r>
            <a:r>
              <a:rPr sz="225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2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to</a:t>
            </a:r>
            <a:r>
              <a:rPr sz="2250" spc="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2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build</a:t>
            </a:r>
            <a:r>
              <a:rPr sz="2250" spc="-4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2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25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25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model</a:t>
            </a:r>
            <a:endParaRPr sz="2250">
              <a:latin typeface="Franklin Gothic Medium"/>
              <a:cs typeface="Franklin Gothic Medium"/>
            </a:endParaRPr>
          </a:p>
        </p:txBody>
      </p:sp>
      <p:sp>
        <p:nvSpPr>
          <p:cNvPr id="1048610" name="object 4"/>
          <p:cNvSpPr txBox="1"/>
          <p:nvPr/>
        </p:nvSpPr>
        <p:spPr>
          <a:xfrm>
            <a:off x="4788534" y="4514962"/>
            <a:ext cx="783590" cy="661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9700"/>
              </a:lnSpc>
              <a:spcBef>
                <a:spcPts val="95"/>
              </a:spcBef>
            </a:pPr>
            <a:r>
              <a:rPr sz="1400" spc="-2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matplotlib </a:t>
            </a:r>
            <a:r>
              <a:rPr sz="1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seaborn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048611" name="object 5"/>
          <p:cNvSpPr txBox="1"/>
          <p:nvPr/>
        </p:nvSpPr>
        <p:spPr>
          <a:xfrm>
            <a:off x="1022949" y="4352402"/>
            <a:ext cx="1023061" cy="9862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9800"/>
              </a:lnSpc>
              <a:spcBef>
                <a:spcPts val="95"/>
              </a:spcBef>
            </a:pPr>
            <a:r>
              <a:rPr sz="1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pandas Numpy joblib</a:t>
            </a:r>
            <a:endParaRPr sz="1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1048613" name="object 3"/>
          <p:cNvSpPr txBox="1"/>
          <p:nvPr/>
        </p:nvSpPr>
        <p:spPr>
          <a:xfrm>
            <a:off x="551180" y="1347977"/>
            <a:ext cx="8672195" cy="9105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1.</a:t>
            </a:r>
            <a:r>
              <a:rPr sz="22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22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Collection</a:t>
            </a:r>
            <a:endParaRPr sz="2250">
              <a:latin typeface="Franklin Gothic Medium"/>
              <a:cs typeface="Franklin Gothic Medium"/>
            </a:endParaRPr>
          </a:p>
          <a:p>
            <a:pPr marL="384175">
              <a:lnSpc>
                <a:spcPct val="100000"/>
              </a:lnSpc>
              <a:spcBef>
                <a:spcPts val="1145"/>
              </a:spcBef>
            </a:pP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Import</a:t>
            </a:r>
            <a:r>
              <a:rPr sz="145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14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employee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145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(updated_employee_salary_dataset.csv)</a:t>
            </a:r>
            <a:r>
              <a:rPr sz="145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containing</a:t>
            </a:r>
            <a:r>
              <a:rPr sz="145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job-related</a:t>
            </a:r>
            <a:r>
              <a:rPr sz="145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14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personal</a:t>
            </a:r>
            <a:endParaRPr sz="1450">
              <a:latin typeface="Franklin Gothic Medium"/>
              <a:cs typeface="Franklin Gothic Medium"/>
            </a:endParaRPr>
          </a:p>
          <a:p>
            <a:pPr marL="384175">
              <a:lnSpc>
                <a:spcPct val="100000"/>
              </a:lnSpc>
              <a:spcBef>
                <a:spcPts val="195"/>
              </a:spcBef>
            </a:pP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features.</a:t>
            </a:r>
            <a:endParaRPr sz="1450">
              <a:latin typeface="Franklin Gothic Medium"/>
              <a:cs typeface="Franklin Gothic Medium"/>
            </a:endParaRPr>
          </a:p>
        </p:txBody>
      </p:sp>
      <p:pic>
        <p:nvPicPr>
          <p:cNvPr id="2097157" name="Picture 2097156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84985" y="2540004"/>
            <a:ext cx="6454757" cy="3675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1048600" name="object 3"/>
          <p:cNvSpPr txBox="1"/>
          <p:nvPr/>
        </p:nvSpPr>
        <p:spPr>
          <a:xfrm>
            <a:off x="551180" y="1550619"/>
            <a:ext cx="7485380" cy="1691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7025" indent="-31432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27025" algn="l"/>
              </a:tabLst>
            </a:pPr>
            <a:r>
              <a:rPr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sz="225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Preprocessing</a:t>
            </a:r>
            <a:endParaRPr sz="2250">
              <a:latin typeface="Franklin Gothic Medium"/>
              <a:cs typeface="Franklin Gothic Medium"/>
            </a:endParaRPr>
          </a:p>
          <a:p>
            <a:pPr marL="384175" lvl="1" indent="-37147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384175" algn="l"/>
              </a:tabLst>
            </a:pP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Handle</a:t>
            </a:r>
            <a:r>
              <a:rPr sz="14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missing</a:t>
            </a:r>
            <a:r>
              <a:rPr sz="145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values,</a:t>
            </a:r>
            <a:r>
              <a:rPr sz="145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if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any.</a:t>
            </a:r>
            <a:endParaRPr sz="1450">
              <a:latin typeface="Franklin Gothic Medium"/>
              <a:cs typeface="Franklin Gothic Medium"/>
            </a:endParaRPr>
          </a:p>
          <a:p>
            <a:pPr marL="384175" lvl="1" indent="-37147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384175" algn="l"/>
              </a:tabLst>
            </a:pP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Encode</a:t>
            </a:r>
            <a:r>
              <a:rPr sz="145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categorical</a:t>
            </a:r>
            <a:r>
              <a:rPr sz="145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variables</a:t>
            </a:r>
            <a:r>
              <a:rPr sz="145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sz="145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job</a:t>
            </a:r>
            <a:r>
              <a:rPr sz="14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title,</a:t>
            </a:r>
            <a:r>
              <a:rPr sz="145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location,</a:t>
            </a:r>
            <a:r>
              <a:rPr sz="14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education</a:t>
            </a:r>
            <a:r>
              <a:rPr sz="145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level)</a:t>
            </a:r>
            <a:r>
              <a:rPr sz="145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45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Label</a:t>
            </a:r>
            <a:r>
              <a:rPr sz="145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Encoding.</a:t>
            </a:r>
            <a:endParaRPr sz="1450">
              <a:latin typeface="Franklin Gothic Medium"/>
              <a:cs typeface="Franklin Gothic Medium"/>
            </a:endParaRPr>
          </a:p>
          <a:p>
            <a:pPr marL="384175" lvl="1" indent="-37147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384175" algn="l"/>
              </a:tabLst>
            </a:pPr>
            <a:r>
              <a:rPr lang="en-US" altLang="en-IN"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 scaled using StandardScaler for better model performance.</a:t>
            </a:r>
            <a:endParaRPr sz="1450">
              <a:latin typeface="Franklin Gothic Medium"/>
              <a:cs typeface="Franklin Gothic Medium"/>
            </a:endParaRPr>
          </a:p>
          <a:p>
            <a:pPr marL="384175" lvl="1" indent="-37147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384175" algn="l"/>
              </a:tabLst>
            </a:pPr>
            <a:endParaRPr sz="1450">
              <a:latin typeface="Franklin Gothic Medium"/>
              <a:cs typeface="Franklin Gothic Medium"/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4212" y="4605250"/>
            <a:ext cx="6183236" cy="2002185"/>
          </a:xfrm>
          <a:prstGeom prst="rect">
            <a:avLst/>
          </a:prstGeom>
        </p:spPr>
      </p:pic>
      <p:pic>
        <p:nvPicPr>
          <p:cNvPr id="2097155" name="Picture 209715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21580004">
            <a:off x="6417358" y="3760689"/>
            <a:ext cx="2841027" cy="2609698"/>
          </a:xfrm>
          <a:prstGeom prst="rect">
            <a:avLst/>
          </a:prstGeom>
        </p:spPr>
      </p:pic>
      <p:pic>
        <p:nvPicPr>
          <p:cNvPr id="2097156" name="Picture 209715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983185" y="3258297"/>
            <a:ext cx="3709912" cy="13240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1048597" name="object 3"/>
          <p:cNvSpPr txBox="1"/>
          <p:nvPr/>
        </p:nvSpPr>
        <p:spPr>
          <a:xfrm>
            <a:off x="551180" y="2124836"/>
            <a:ext cx="6708775" cy="37439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7025" indent="-31432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27025" algn="l"/>
              </a:tabLst>
            </a:pPr>
            <a:r>
              <a:rPr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2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Build</a:t>
            </a:r>
            <a:r>
              <a:rPr lang="en-US" altLang="en-IN" sz="22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ing</a:t>
            </a:r>
            <a:endParaRPr sz="2250">
              <a:latin typeface="Franklin Gothic Medium"/>
              <a:cs typeface="Franklin Gothic Medium"/>
            </a:endParaRP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altLang="en-IN"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Applied Linear Regression as the prediction algorithm.</a:t>
            </a:r>
            <a:endParaRPr sz="1450">
              <a:latin typeface="Franklin Gothic Medium"/>
              <a:cs typeface="Franklin Gothic Medium"/>
            </a:endParaRP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altLang="en-IN"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Trained model to learn relationship between features and salary.</a:t>
            </a:r>
            <a:endParaRPr sz="145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145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450">
              <a:latin typeface="Franklin Gothic Medium"/>
              <a:cs typeface="Franklin Gothic Medium"/>
            </a:endParaRPr>
          </a:p>
          <a:p>
            <a:pPr marL="327025" indent="-31432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2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Evaluation</a:t>
            </a:r>
            <a:endParaRPr sz="2250">
              <a:latin typeface="Franklin Gothic Medium"/>
              <a:cs typeface="Franklin Gothic Medium"/>
            </a:endParaRPr>
          </a:p>
          <a:p>
            <a:pPr marL="260985" lvl="1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Evaluate</a:t>
            </a:r>
            <a:r>
              <a:rPr sz="145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145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145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metrics</a:t>
            </a:r>
            <a:r>
              <a:rPr sz="14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</a:t>
            </a:r>
            <a:r>
              <a:rPr sz="14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Mean</a:t>
            </a:r>
            <a:r>
              <a:rPr sz="145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Absolute</a:t>
            </a:r>
            <a:r>
              <a:rPr sz="14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Error</a:t>
            </a:r>
            <a:r>
              <a:rPr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(MAE),</a:t>
            </a:r>
            <a:r>
              <a:rPr sz="145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R²</a:t>
            </a:r>
            <a:r>
              <a:rPr sz="145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Score,</a:t>
            </a:r>
            <a:r>
              <a:rPr sz="145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14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etc.</a:t>
            </a:r>
            <a:endParaRPr sz="1450">
              <a:latin typeface="Franklin Gothic Medium"/>
              <a:cs typeface="Franklin Gothic Medium"/>
            </a:endParaRPr>
          </a:p>
          <a:p>
            <a:pPr marL="260985" lvl="1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altLang="en-IN" sz="1450">
                <a:latin typeface="Franklin Gothic Medium"/>
                <a:cs typeface="Franklin Gothic Medium"/>
              </a:rPr>
              <a:t>R² Score showed how well the model explained salary variation (e.g., R² = 0.89 → 89% accuracy).</a:t>
            </a:r>
            <a:endParaRPr sz="1450">
              <a:latin typeface="Franklin Gothic Medium"/>
              <a:cs typeface="Franklin Gothic Medium"/>
            </a:endParaRPr>
          </a:p>
          <a:p>
            <a:pPr marL="260985" lvl="1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altLang="en-IN" sz="1450">
                <a:latin typeface="Franklin Gothic Medium"/>
                <a:cs typeface="Franklin Gothic Medium"/>
              </a:rPr>
              <a:t>Metrics confirmed the model performed well on test data.</a:t>
            </a:r>
            <a:endParaRPr sz="1450">
              <a:latin typeface="Franklin Gothic Medium"/>
              <a:cs typeface="Franklin Gothic Medium"/>
            </a:endParaRP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endParaRPr sz="1450">
              <a:latin typeface="Franklin Gothic Medium"/>
              <a:cs typeface="Franklin Gothic Medium"/>
            </a:endParaRPr>
          </a:p>
          <a:p>
            <a:pPr marL="12700" lvl="1" indent="0">
              <a:lnSpc>
                <a:spcPct val="100000"/>
              </a:lnSpc>
              <a:spcBef>
                <a:spcPts val="1030"/>
              </a:spcBef>
              <a:buNone/>
              <a:tabLst>
                <a:tab pos="260985" algn="l"/>
              </a:tabLst>
            </a:pPr>
            <a:endParaRPr sz="14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1048594" name="object 3"/>
          <p:cNvSpPr txBox="1"/>
          <p:nvPr/>
        </p:nvSpPr>
        <p:spPr>
          <a:xfrm>
            <a:off x="551179" y="1887859"/>
            <a:ext cx="6164847" cy="1989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7025" indent="-31432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327025" algn="l"/>
              </a:tabLst>
            </a:pPr>
            <a:r>
              <a:rPr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2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Serialization</a:t>
            </a:r>
            <a:endParaRPr sz="2250">
              <a:latin typeface="Franklin Gothic Medium"/>
              <a:cs typeface="Franklin Gothic Medium"/>
            </a:endParaRPr>
          </a:p>
          <a:p>
            <a:pPr marL="260985" lvl="1" indent="-248285">
              <a:lnSpc>
                <a:spcPct val="100000"/>
              </a:lnSpc>
              <a:spcBef>
                <a:spcPts val="1145"/>
              </a:spcBef>
              <a:buClr>
                <a:srgbClr val="1CACE3"/>
              </a:buClr>
              <a:buSzPct val="93103"/>
              <a:buFont typeface="Cambria"/>
              <a:buChar char="◾"/>
              <a:tabLst>
                <a:tab pos="260985" algn="l"/>
              </a:tabLst>
            </a:pPr>
            <a:r>
              <a:rPr lang="en-US" altLang="en-IN"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trained Linear Regression model was serialized using the pickle library and saved as model.pkl</a:t>
            </a:r>
            <a:endParaRPr sz="1450">
              <a:latin typeface="Franklin Gothic Medium"/>
              <a:cs typeface="Franklin Gothic Medium"/>
            </a:endParaRPr>
          </a:p>
          <a:p>
            <a:pPr marL="260985" lvl="1" indent="-248285">
              <a:lnSpc>
                <a:spcPct val="100000"/>
              </a:lnSpc>
              <a:spcBef>
                <a:spcPts val="1145"/>
              </a:spcBef>
              <a:buClr>
                <a:srgbClr val="1CACE3"/>
              </a:buClr>
              <a:buSzPct val="93103"/>
              <a:buFont typeface="Cambria"/>
              <a:buChar char="◾"/>
              <a:tabLst>
                <a:tab pos="260985" algn="l"/>
              </a:tabLst>
            </a:pPr>
            <a:r>
              <a:rPr lang="en-US" altLang="en-IN"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 fitted StandardScaler object used for input feature scaling was saved as scaler.pkl</a:t>
            </a:r>
            <a:endParaRPr sz="1450">
              <a:latin typeface="Franklin Gothic Medium"/>
              <a:cs typeface="Franklin Gothic Medium"/>
            </a:endParaRPr>
          </a:p>
          <a:p>
            <a:pPr marL="260985" lvl="1" indent="-248285">
              <a:lnSpc>
                <a:spcPct val="100000"/>
              </a:lnSpc>
              <a:spcBef>
                <a:spcPts val="1145"/>
              </a:spcBef>
              <a:buClr>
                <a:srgbClr val="1CACE3"/>
              </a:buClr>
              <a:buSzPct val="93103"/>
              <a:buFont typeface="Cambria"/>
              <a:buChar char="◾"/>
              <a:tabLst>
                <a:tab pos="260985" algn="l"/>
              </a:tabLst>
            </a:pPr>
            <a:r>
              <a:rPr lang="en-US" altLang="en-IN" sz="14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Serialization ensures that the model and scaler can be reused later for making predictions without retraining</a:t>
            </a:r>
            <a:endParaRPr sz="14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>
            <a:spLocks noGrp="1"/>
          </p:cNvSpPr>
          <p:nvPr>
            <p:ph type="title"/>
          </p:nvPr>
        </p:nvSpPr>
        <p:spPr>
          <a:xfrm>
            <a:off x="551180" y="674370"/>
            <a:ext cx="1623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RESULT</a:t>
            </a:r>
          </a:p>
        </p:txBody>
      </p:sp>
      <p:sp>
        <p:nvSpPr>
          <p:cNvPr id="1048590" name="object 3"/>
          <p:cNvSpPr txBox="1"/>
          <p:nvPr/>
        </p:nvSpPr>
        <p:spPr>
          <a:xfrm>
            <a:off x="551180" y="1389710"/>
            <a:ext cx="7046087" cy="3340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SzPct val="93333"/>
              <a:buFont typeface="Cambria"/>
              <a:buChar char="◾"/>
              <a:tabLst>
                <a:tab pos="260350" algn="l"/>
              </a:tabLst>
            </a:pPr>
            <a:r>
              <a:rPr sz="225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Result</a:t>
            </a:r>
            <a:r>
              <a:rPr sz="225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2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Graphs</a:t>
            </a:r>
            <a:endParaRPr sz="2250">
              <a:latin typeface="Franklin Gothic Medium"/>
              <a:cs typeface="Franklin Gothic Medium"/>
            </a:endParaRPr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7637">
            <a:off x="758655" y="1994712"/>
            <a:ext cx="3504405" cy="2103928"/>
          </a:xfrm>
          <a:prstGeom prst="rect">
            <a:avLst/>
          </a:prstGeom>
        </p:spPr>
      </p:pic>
      <p:pic>
        <p:nvPicPr>
          <p:cNvPr id="2097163" name="Picture 2097162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143569" y="4676442"/>
            <a:ext cx="2514130" cy="1831162"/>
          </a:xfrm>
          <a:prstGeom prst="rect">
            <a:avLst/>
          </a:prstGeom>
        </p:spPr>
      </p:pic>
      <p:pic>
        <p:nvPicPr>
          <p:cNvPr id="2097164" name="Picture 209716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92987" y="4557020"/>
            <a:ext cx="2250583" cy="1831236"/>
          </a:xfrm>
          <a:prstGeom prst="rect">
            <a:avLst/>
          </a:prstGeom>
        </p:spPr>
      </p:pic>
      <p:pic>
        <p:nvPicPr>
          <p:cNvPr id="2097169" name="Picture 209716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165213" y="856243"/>
            <a:ext cx="3845833" cy="43808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421</Words>
  <Application>Microsoft Office PowerPoint</Application>
  <PresentationFormat>A4 Paper (210x297 mm)</PresentationFormat>
  <Paragraphs>74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</vt:lpstr>
      <vt:lpstr>OUTLINE</vt:lpstr>
      <vt:lpstr>PROBLEM STATEMENT</vt:lpstr>
      <vt:lpstr>SYSTEM APPROACH</vt:lpstr>
      <vt:lpstr>ALGORITHM &amp; DEPLOYMENT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nilima</dc:creator>
  <cp:lastModifiedBy>ASUS</cp:lastModifiedBy>
  <cp:revision>6</cp:revision>
  <dcterms:created xsi:type="dcterms:W3CDTF">2025-07-22T14:58:52Z</dcterms:created>
  <dcterms:modified xsi:type="dcterms:W3CDTF">2025-07-29T19:20:37Z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2025-07-25T00:00:00Z</vt:filetime>
  </property>
  <property fmtid="{D5CDD505-2E9C-101B-9397-08002B2CF9AE}" pid="5" name="Producer">
    <vt:lpwstr>Microsoft® PowerPoint® 2021</vt:lpwstr>
  </property>
  <property fmtid="{D5CDD505-2E9C-101B-9397-08002B2CF9AE}" pid="6" name="ICV">
    <vt:lpwstr>8c9bf56abf0048dfbf4556aa8b89f14a</vt:lpwstr>
  </property>
</Properties>
</file>