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8" r:id="rId3"/>
  </p:sldMasterIdLst>
  <p:notesMasterIdLst>
    <p:notesMasterId r:id="rId34"/>
  </p:notesMasterIdLst>
  <p:handoutMasterIdLst>
    <p:handoutMasterId r:id="rId35"/>
  </p:handoutMasterIdLst>
  <p:sldIdLst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9" r:id="rId14"/>
    <p:sldId id="270" r:id="rId15"/>
    <p:sldId id="265" r:id="rId16"/>
    <p:sldId id="266" r:id="rId17"/>
    <p:sldId id="267" r:id="rId18"/>
    <p:sldId id="264" r:id="rId19"/>
    <p:sldId id="269" r:id="rId20"/>
    <p:sldId id="268" r:id="rId21"/>
    <p:sldId id="293" r:id="rId22"/>
    <p:sldId id="286" r:id="rId23"/>
    <p:sldId id="287" r:id="rId24"/>
    <p:sldId id="291" r:id="rId25"/>
    <p:sldId id="290" r:id="rId26"/>
    <p:sldId id="292" r:id="rId27"/>
    <p:sldId id="288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5C"/>
    <a:srgbClr val="135552"/>
    <a:srgbClr val="0C4D4E"/>
    <a:srgbClr val="082221"/>
    <a:srgbClr val="0E3E3C"/>
    <a:srgbClr val="0C1E2E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>
        <p:scale>
          <a:sx n="96" d="100"/>
          <a:sy n="96" d="100"/>
        </p:scale>
        <p:origin x="-15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127E-2"/>
          <c:y val="0.14828234018888747"/>
          <c:w val="0.76484094359886012"/>
          <c:h val="0.603008949842015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7B-4F24-ADDA-68DBBD397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7B-4F24-ADDA-68DBBD39796A}"/>
              </c:ext>
            </c:extLst>
          </c:dPt>
          <c:dPt>
            <c:idx val="2"/>
            <c:bubble3D val="0"/>
            <c:spPr>
              <a:solidFill>
                <a:schemeClr val="accent2">
                  <a:alpha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E7B-4F24-ADDA-68DBBD39796A}"/>
              </c:ext>
            </c:extLst>
          </c:dPt>
          <c:dPt>
            <c:idx val="3"/>
            <c:bubble3D val="0"/>
            <c:spPr>
              <a:solidFill>
                <a:schemeClr val="accent2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E7B-4F24-ADDA-68DBBD3979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1.3</c:v>
                </c:pt>
                <c:pt idx="2">
                  <c:v>3.2</c:v>
                </c:pt>
                <c:pt idx="3">
                  <c:v>8.2000000000000011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E7B-4F24-ADDA-68DBBD39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315186985724526"/>
          <c:y val="0.17918266807907929"/>
          <c:w val="0.76484094359886012"/>
          <c:h val="0.603008949842015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1.3</c:v>
                </c:pt>
                <c:pt idx="2">
                  <c:v>3.2</c:v>
                </c:pt>
                <c:pt idx="3">
                  <c:v>8.2000000000000011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E7B-4F24-ADDA-68DBBD39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35A2F-9DD2-4F5E-BE79-FBF347719BE1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22E88F18-51AB-41FA-A100-28337DCB8F39}" type="pres">
      <dgm:prSet presAssocID="{39435A2F-9DD2-4F5E-BE79-FBF347719BE1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ACA47B7E-CB0E-4770-A0A2-4B5AEEC0700D}" type="presOf" srcId="{39435A2F-9DD2-4F5E-BE79-FBF347719BE1}" destId="{22E88F18-51AB-41FA-A100-28337DCB8F3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53CE0-682C-4C19-B93B-E51A8304D0B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FC27C6-3E3A-4553-95A8-7935D8CCC477}">
      <dgm:prSet phldrT="[Text]"/>
      <dgm:spPr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IN" dirty="0"/>
            <a:t>1</a:t>
          </a:r>
        </a:p>
      </dgm:t>
    </dgm:pt>
    <dgm:pt modelId="{AB1AC526-0964-4BD5-B05F-94BE82FE7D9D}" type="parTrans" cxnId="{AE1FBF55-3306-4364-9C19-6BE971CD1510}">
      <dgm:prSet/>
      <dgm:spPr/>
      <dgm:t>
        <a:bodyPr/>
        <a:lstStyle/>
        <a:p>
          <a:endParaRPr lang="en-IN"/>
        </a:p>
      </dgm:t>
    </dgm:pt>
    <dgm:pt modelId="{66DAEA45-9ABC-4D33-9A7E-2C8AC630B5C7}" type="sibTrans" cxnId="{AE1FBF55-3306-4364-9C19-6BE971CD1510}">
      <dgm:prSet/>
      <dgm:spPr/>
      <dgm:t>
        <a:bodyPr/>
        <a:lstStyle/>
        <a:p>
          <a:endParaRPr lang="en-IN"/>
        </a:p>
      </dgm:t>
    </dgm:pt>
    <dgm:pt modelId="{A3F00EAA-B7BD-4A97-A32B-328DDF9DACB4}">
      <dgm:prSet phldrT="[Text]"/>
      <dgm:spPr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IN" dirty="0"/>
            <a:t>2</a:t>
          </a:r>
        </a:p>
      </dgm:t>
    </dgm:pt>
    <dgm:pt modelId="{19B74348-9996-49F3-A1CE-3DE064746A43}" type="parTrans" cxnId="{D6C3A675-DCAB-424A-9C98-A86E1FA196DB}">
      <dgm:prSet/>
      <dgm:spPr/>
      <dgm:t>
        <a:bodyPr/>
        <a:lstStyle/>
        <a:p>
          <a:endParaRPr lang="en-IN"/>
        </a:p>
      </dgm:t>
    </dgm:pt>
    <dgm:pt modelId="{C694A2C6-1AAA-49E5-9AC4-4A4B3BBDD523}" type="sibTrans" cxnId="{D6C3A675-DCAB-424A-9C98-A86E1FA196DB}">
      <dgm:prSet/>
      <dgm:spPr/>
      <dgm:t>
        <a:bodyPr/>
        <a:lstStyle/>
        <a:p>
          <a:endParaRPr lang="en-IN"/>
        </a:p>
      </dgm:t>
    </dgm:pt>
    <dgm:pt modelId="{15EC8684-590F-40FD-96D6-DCB201BB2BE9}">
      <dgm:prSet phldrT="[Text]" custT="1"/>
      <dgm:spPr>
        <a:ln>
          <a:solidFill>
            <a:srgbClr val="135552"/>
          </a:solidFill>
        </a:ln>
      </dgm:spPr>
      <dgm:t>
        <a:bodyPr/>
        <a:lstStyle/>
        <a:p>
          <a:r>
            <a:rPr lang="en-IN" sz="2800" b="1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Generation of public key and private key</a:t>
          </a:r>
        </a:p>
      </dgm:t>
    </dgm:pt>
    <dgm:pt modelId="{88D52B58-F3DB-4E78-AE8F-99A109F5F9B1}" type="parTrans" cxnId="{F3F65914-1497-4ADD-8D1C-5013344A118F}">
      <dgm:prSet/>
      <dgm:spPr/>
      <dgm:t>
        <a:bodyPr/>
        <a:lstStyle/>
        <a:p>
          <a:endParaRPr lang="en-IN"/>
        </a:p>
      </dgm:t>
    </dgm:pt>
    <dgm:pt modelId="{5519648C-11D0-4969-B66A-63491B3659E3}" type="sibTrans" cxnId="{F3F65914-1497-4ADD-8D1C-5013344A118F}">
      <dgm:prSet/>
      <dgm:spPr/>
      <dgm:t>
        <a:bodyPr/>
        <a:lstStyle/>
        <a:p>
          <a:endParaRPr lang="en-IN"/>
        </a:p>
      </dgm:t>
    </dgm:pt>
    <dgm:pt modelId="{AA818144-C078-474A-82D9-DCFB388773C1}">
      <dgm:prSet phldrT="[Text]"/>
      <dgm:spPr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IN" dirty="0"/>
            <a:t>6</a:t>
          </a:r>
        </a:p>
      </dgm:t>
    </dgm:pt>
    <dgm:pt modelId="{F3AFD4D9-E9A1-4EE0-BB25-5B56ADBC8962}" type="parTrans" cxnId="{C6BA38EF-F25F-4BEF-9985-9E0B427BBE23}">
      <dgm:prSet/>
      <dgm:spPr/>
      <dgm:t>
        <a:bodyPr/>
        <a:lstStyle/>
        <a:p>
          <a:endParaRPr lang="en-IN"/>
        </a:p>
      </dgm:t>
    </dgm:pt>
    <dgm:pt modelId="{42C0CF11-6E92-44EF-B2AA-33C16AE8DBB0}" type="sibTrans" cxnId="{C6BA38EF-F25F-4BEF-9985-9E0B427BBE23}">
      <dgm:prSet/>
      <dgm:spPr/>
      <dgm:t>
        <a:bodyPr/>
        <a:lstStyle/>
        <a:p>
          <a:endParaRPr lang="en-IN"/>
        </a:p>
      </dgm:t>
    </dgm:pt>
    <dgm:pt modelId="{56D73F1B-56FA-4508-932A-EEF304BACC8F}">
      <dgm:prSet phldrT="[Text]" custT="1"/>
      <dgm:spPr>
        <a:ln>
          <a:solidFill>
            <a:srgbClr val="135552"/>
          </a:solidFill>
        </a:ln>
      </dgm:spPr>
      <dgm:t>
        <a:bodyPr/>
        <a:lstStyle/>
        <a:p>
          <a:r>
            <a:rPr lang="en-IN" sz="2800" b="1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Stop</a:t>
          </a:r>
        </a:p>
      </dgm:t>
    </dgm:pt>
    <dgm:pt modelId="{82EDCBAF-24EB-409F-BE66-4AEA26FB703D}" type="parTrans" cxnId="{CD200143-4D8B-490E-9CFB-2AC208CCA717}">
      <dgm:prSet/>
      <dgm:spPr/>
      <dgm:t>
        <a:bodyPr/>
        <a:lstStyle/>
        <a:p>
          <a:endParaRPr lang="en-IN"/>
        </a:p>
      </dgm:t>
    </dgm:pt>
    <dgm:pt modelId="{37593E61-3169-4FF4-B8B8-C9E9D642FB5D}" type="sibTrans" cxnId="{CD200143-4D8B-490E-9CFB-2AC208CCA717}">
      <dgm:prSet/>
      <dgm:spPr/>
      <dgm:t>
        <a:bodyPr/>
        <a:lstStyle/>
        <a:p>
          <a:endParaRPr lang="en-IN"/>
        </a:p>
      </dgm:t>
    </dgm:pt>
    <dgm:pt modelId="{39FA65DE-1ADD-47E0-A2D9-5010A944A51C}">
      <dgm:prSet phldrT="[Text]"/>
      <dgm:spPr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IN" dirty="0"/>
            <a:t>5</a:t>
          </a:r>
        </a:p>
      </dgm:t>
    </dgm:pt>
    <dgm:pt modelId="{9900BD09-3CA9-409E-BA87-043A1EDC8CBF}" type="parTrans" cxnId="{4130CCBA-B32B-4713-AFB0-6AA5001B9755}">
      <dgm:prSet/>
      <dgm:spPr/>
      <dgm:t>
        <a:bodyPr/>
        <a:lstStyle/>
        <a:p>
          <a:endParaRPr lang="en-IN"/>
        </a:p>
      </dgm:t>
    </dgm:pt>
    <dgm:pt modelId="{E00D3573-FF83-4395-8E45-05A90EFEBB66}" type="sibTrans" cxnId="{4130CCBA-B32B-4713-AFB0-6AA5001B9755}">
      <dgm:prSet/>
      <dgm:spPr/>
      <dgm:t>
        <a:bodyPr/>
        <a:lstStyle/>
        <a:p>
          <a:endParaRPr lang="en-IN"/>
        </a:p>
      </dgm:t>
    </dgm:pt>
    <dgm:pt modelId="{5028D239-C529-4E85-9FD7-941713BB4A9C}">
      <dgm:prSet custT="1"/>
      <dgm:spPr>
        <a:ln>
          <a:solidFill>
            <a:srgbClr val="135552"/>
          </a:solidFill>
        </a:ln>
      </dgm:spPr>
      <dgm:t>
        <a:bodyPr/>
        <a:lstStyle/>
        <a:p>
          <a:r>
            <a:rPr lang="en-IN" sz="2800" b="1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Encryption using the public key</a:t>
          </a:r>
        </a:p>
      </dgm:t>
    </dgm:pt>
    <dgm:pt modelId="{23511732-76A9-410A-8D34-07EB880B5920}" type="parTrans" cxnId="{82B9E587-E281-4DAA-AA0F-B9FF5CD52B16}">
      <dgm:prSet/>
      <dgm:spPr/>
      <dgm:t>
        <a:bodyPr/>
        <a:lstStyle/>
        <a:p>
          <a:endParaRPr lang="en-IN"/>
        </a:p>
      </dgm:t>
    </dgm:pt>
    <dgm:pt modelId="{D0BE7124-8A1E-4AFB-8BC7-1ACFAAE53023}" type="sibTrans" cxnId="{82B9E587-E281-4DAA-AA0F-B9FF5CD52B16}">
      <dgm:prSet/>
      <dgm:spPr/>
      <dgm:t>
        <a:bodyPr/>
        <a:lstStyle/>
        <a:p>
          <a:endParaRPr lang="en-IN"/>
        </a:p>
      </dgm:t>
    </dgm:pt>
    <dgm:pt modelId="{DD199617-0453-439B-8238-673E6F492CE4}">
      <dgm:prSet custT="1"/>
      <dgm:spPr>
        <a:ln>
          <a:solidFill>
            <a:srgbClr val="135552"/>
          </a:solidFill>
        </a:ln>
      </dgm:spPr>
      <dgm:t>
        <a:bodyPr/>
        <a:lstStyle/>
        <a:p>
          <a:r>
            <a:rPr lang="en-IN" sz="2800" b="1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Decryption of encrypted message using private key</a:t>
          </a:r>
        </a:p>
      </dgm:t>
    </dgm:pt>
    <dgm:pt modelId="{E2C6EB3F-EFAE-4773-A4A0-1C7A9A948BFB}" type="parTrans" cxnId="{74A5AADF-7CE0-4AEC-B129-F4969D8E4BE6}">
      <dgm:prSet/>
      <dgm:spPr/>
      <dgm:t>
        <a:bodyPr/>
        <a:lstStyle/>
        <a:p>
          <a:endParaRPr lang="en-IN"/>
        </a:p>
      </dgm:t>
    </dgm:pt>
    <dgm:pt modelId="{F2E5742A-A2AB-49BB-BBC2-F0C8EA838E6D}" type="sibTrans" cxnId="{74A5AADF-7CE0-4AEC-B129-F4969D8E4BE6}">
      <dgm:prSet/>
      <dgm:spPr/>
      <dgm:t>
        <a:bodyPr/>
        <a:lstStyle/>
        <a:p>
          <a:endParaRPr lang="en-IN"/>
        </a:p>
      </dgm:t>
    </dgm:pt>
    <dgm:pt modelId="{60773D1D-816A-4A54-84FD-6ED2B2B6DA4F}">
      <dgm:prSet phldrT="[Text]"/>
      <dgm:spPr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IN" dirty="0"/>
            <a:t>2</a:t>
          </a:r>
        </a:p>
      </dgm:t>
    </dgm:pt>
    <dgm:pt modelId="{4EEDA5D9-D484-4490-91BC-313656E33860}" type="parTrans" cxnId="{39EE09AE-9B42-447F-96C1-E1A4B4F179BE}">
      <dgm:prSet/>
      <dgm:spPr/>
      <dgm:t>
        <a:bodyPr/>
        <a:lstStyle/>
        <a:p>
          <a:endParaRPr lang="en-IN"/>
        </a:p>
      </dgm:t>
    </dgm:pt>
    <dgm:pt modelId="{E3006008-FF7E-4CB2-809F-429C5AB9A9C2}" type="sibTrans" cxnId="{39EE09AE-9B42-447F-96C1-E1A4B4F179BE}">
      <dgm:prSet/>
      <dgm:spPr/>
      <dgm:t>
        <a:bodyPr/>
        <a:lstStyle/>
        <a:p>
          <a:endParaRPr lang="en-IN"/>
        </a:p>
      </dgm:t>
    </dgm:pt>
    <dgm:pt modelId="{AF0BDD3A-51A9-419B-828E-85F20CB66C56}">
      <dgm:prSet custT="1"/>
      <dgm:spPr>
        <a:ln>
          <a:solidFill>
            <a:srgbClr val="135552"/>
          </a:solidFill>
        </a:ln>
      </dgm:spPr>
      <dgm:t>
        <a:bodyPr/>
        <a:lstStyle/>
        <a:p>
          <a:r>
            <a:rPr lang="en-IN" sz="2800" b="1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Generation of large numbers</a:t>
          </a:r>
        </a:p>
      </dgm:t>
    </dgm:pt>
    <dgm:pt modelId="{4E3B7F65-3351-4134-8FB8-4B677F4106BB}" type="parTrans" cxnId="{E3D08B6C-0D62-414D-AA61-B74884E15FE3}">
      <dgm:prSet/>
      <dgm:spPr/>
      <dgm:t>
        <a:bodyPr/>
        <a:lstStyle/>
        <a:p>
          <a:endParaRPr lang="en-IN"/>
        </a:p>
      </dgm:t>
    </dgm:pt>
    <dgm:pt modelId="{4E1F778F-CF09-444B-86F2-BCE45D93CBC2}" type="sibTrans" cxnId="{E3D08B6C-0D62-414D-AA61-B74884E15FE3}">
      <dgm:prSet/>
      <dgm:spPr/>
      <dgm:t>
        <a:bodyPr/>
        <a:lstStyle/>
        <a:p>
          <a:endParaRPr lang="en-IN"/>
        </a:p>
      </dgm:t>
    </dgm:pt>
    <dgm:pt modelId="{1735808C-193A-443B-B700-03C3A4644B3C}">
      <dgm:prSet phldrT="[Text]"/>
      <dgm:spPr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IN" dirty="0"/>
            <a:t>4</a:t>
          </a:r>
        </a:p>
      </dgm:t>
    </dgm:pt>
    <dgm:pt modelId="{C04193F1-3076-4A86-A9C0-BA108FBFEA34}" type="sibTrans" cxnId="{282DC93D-34CB-4867-8D15-49E523FBE7E1}">
      <dgm:prSet/>
      <dgm:spPr/>
      <dgm:t>
        <a:bodyPr/>
        <a:lstStyle/>
        <a:p>
          <a:endParaRPr lang="en-IN"/>
        </a:p>
      </dgm:t>
    </dgm:pt>
    <dgm:pt modelId="{0815DCF4-C0BE-4AF0-A3E7-0C4FF1FB56A0}" type="parTrans" cxnId="{282DC93D-34CB-4867-8D15-49E523FBE7E1}">
      <dgm:prSet/>
      <dgm:spPr/>
      <dgm:t>
        <a:bodyPr/>
        <a:lstStyle/>
        <a:p>
          <a:endParaRPr lang="en-IN"/>
        </a:p>
      </dgm:t>
    </dgm:pt>
    <dgm:pt modelId="{8AB21F80-A8E9-4AF4-82A0-61A07E31BF69}">
      <dgm:prSet phldrT="[Text]" custT="1"/>
      <dgm:spPr>
        <a:ln>
          <a:solidFill>
            <a:srgbClr val="135552"/>
          </a:solidFill>
        </a:ln>
      </dgm:spPr>
      <dgm:t>
        <a:bodyPr/>
        <a:lstStyle/>
        <a:p>
          <a:r>
            <a:rPr lang="en-IN" sz="2800" b="1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Start</a:t>
          </a:r>
        </a:p>
      </dgm:t>
    </dgm:pt>
    <dgm:pt modelId="{341C5CD1-7075-4437-9029-0EB996682AC4}" type="sibTrans" cxnId="{6777CCBB-94C2-4359-AF29-D7747B1A81EF}">
      <dgm:prSet/>
      <dgm:spPr/>
      <dgm:t>
        <a:bodyPr/>
        <a:lstStyle/>
        <a:p>
          <a:endParaRPr lang="en-IN"/>
        </a:p>
      </dgm:t>
    </dgm:pt>
    <dgm:pt modelId="{DDDDBD49-82BD-4053-93AB-741513408C2C}" type="parTrans" cxnId="{6777CCBB-94C2-4359-AF29-D7747B1A81EF}">
      <dgm:prSet/>
      <dgm:spPr/>
      <dgm:t>
        <a:bodyPr/>
        <a:lstStyle/>
        <a:p>
          <a:endParaRPr lang="en-IN"/>
        </a:p>
      </dgm:t>
    </dgm:pt>
    <dgm:pt modelId="{CB1A123B-CA20-43FF-8838-CD44FFC535BD}" type="pres">
      <dgm:prSet presAssocID="{E0D53CE0-682C-4C19-B93B-E51A8304D0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3EB4533-796F-4C53-80B5-06EA6503563C}" type="pres">
      <dgm:prSet presAssocID="{64FC27C6-3E3A-4553-95A8-7935D8CCC477}" presName="composite" presStyleCnt="0"/>
      <dgm:spPr/>
    </dgm:pt>
    <dgm:pt modelId="{99928C64-712E-4FDB-9EA2-92D380B31FBD}" type="pres">
      <dgm:prSet presAssocID="{64FC27C6-3E3A-4553-95A8-7935D8CCC47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91649C-D760-4B35-A116-B16C4B1888EE}" type="pres">
      <dgm:prSet presAssocID="{64FC27C6-3E3A-4553-95A8-7935D8CCC47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9A1DD4-9EC8-4F77-8E1F-E8D91B789CDD}" type="pres">
      <dgm:prSet presAssocID="{66DAEA45-9ABC-4D33-9A7E-2C8AC630B5C7}" presName="sp" presStyleCnt="0"/>
      <dgm:spPr/>
    </dgm:pt>
    <dgm:pt modelId="{018F8ACC-09AA-4655-BCFB-7525288000B2}" type="pres">
      <dgm:prSet presAssocID="{60773D1D-816A-4A54-84FD-6ED2B2B6DA4F}" presName="composite" presStyleCnt="0"/>
      <dgm:spPr/>
    </dgm:pt>
    <dgm:pt modelId="{71A9C3DA-324B-4CC4-980F-1A0B67A7AA7B}" type="pres">
      <dgm:prSet presAssocID="{60773D1D-816A-4A54-84FD-6ED2B2B6DA4F}" presName="parentText" presStyleLbl="alignNode1" presStyleIdx="1" presStyleCnt="6" custLinFactNeighborX="-2239" custLinFactNeighborY="-561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A60D21-C3DD-4BB6-8CBB-27ED2B2EEB4C}" type="pres">
      <dgm:prSet presAssocID="{60773D1D-816A-4A54-84FD-6ED2B2B6DA4F}" presName="descendantText" presStyleLbl="alignAcc1" presStyleIdx="1" presStyleCnt="6" custLinFactNeighborX="157" custLinFactNeighborY="-20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6E2D12-1A53-4811-B30C-8EECBDB4EAED}" type="pres">
      <dgm:prSet presAssocID="{E3006008-FF7E-4CB2-809F-429C5AB9A9C2}" presName="sp" presStyleCnt="0"/>
      <dgm:spPr/>
    </dgm:pt>
    <dgm:pt modelId="{32DD37DA-BC20-4204-88E3-5E2102F5F3DD}" type="pres">
      <dgm:prSet presAssocID="{A3F00EAA-B7BD-4A97-A32B-328DDF9DACB4}" presName="composite" presStyleCnt="0"/>
      <dgm:spPr/>
    </dgm:pt>
    <dgm:pt modelId="{09F5FC87-540F-48BF-9BBB-941822EBF2DB}" type="pres">
      <dgm:prSet presAssocID="{A3F00EAA-B7BD-4A97-A32B-328DDF9DACB4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10656F-9CDC-477E-952F-552EA03D3751}" type="pres">
      <dgm:prSet presAssocID="{A3F00EAA-B7BD-4A97-A32B-328DDF9DACB4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CF23C6-69C1-4945-9382-7D3A612DC94B}" type="pres">
      <dgm:prSet presAssocID="{C694A2C6-1AAA-49E5-9AC4-4A4B3BBDD523}" presName="sp" presStyleCnt="0"/>
      <dgm:spPr/>
    </dgm:pt>
    <dgm:pt modelId="{1D8E9144-2DBE-4FDE-8DDC-8DF03F77F1D5}" type="pres">
      <dgm:prSet presAssocID="{1735808C-193A-443B-B700-03C3A4644B3C}" presName="composite" presStyleCnt="0"/>
      <dgm:spPr/>
    </dgm:pt>
    <dgm:pt modelId="{866D9333-8673-40A8-8265-AD24058BECF4}" type="pres">
      <dgm:prSet presAssocID="{1735808C-193A-443B-B700-03C3A4644B3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6021D5-2E13-4C84-9222-225F6E60DC75}" type="pres">
      <dgm:prSet presAssocID="{1735808C-193A-443B-B700-03C3A4644B3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19B9D6-3F1A-4636-ADC4-9D38CA4EDCF1}" type="pres">
      <dgm:prSet presAssocID="{C04193F1-3076-4A86-A9C0-BA108FBFEA34}" presName="sp" presStyleCnt="0"/>
      <dgm:spPr/>
    </dgm:pt>
    <dgm:pt modelId="{9667F790-7471-4079-93D2-CB7541BA5C93}" type="pres">
      <dgm:prSet presAssocID="{39FA65DE-1ADD-47E0-A2D9-5010A944A51C}" presName="composite" presStyleCnt="0"/>
      <dgm:spPr/>
    </dgm:pt>
    <dgm:pt modelId="{925BF313-D752-479F-96AC-BE88A52B282A}" type="pres">
      <dgm:prSet presAssocID="{39FA65DE-1ADD-47E0-A2D9-5010A944A51C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7E19E8-7B0B-4C7B-874B-04F2348254D8}" type="pres">
      <dgm:prSet presAssocID="{39FA65DE-1ADD-47E0-A2D9-5010A944A51C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CB7342-21FC-4415-B8BA-865C2BD313D3}" type="pres">
      <dgm:prSet presAssocID="{E00D3573-FF83-4395-8E45-05A90EFEBB66}" presName="sp" presStyleCnt="0"/>
      <dgm:spPr/>
    </dgm:pt>
    <dgm:pt modelId="{A00FF9FF-ED00-4F58-8A87-D69F7C585BD2}" type="pres">
      <dgm:prSet presAssocID="{AA818144-C078-474A-82D9-DCFB388773C1}" presName="composite" presStyleCnt="0"/>
      <dgm:spPr/>
    </dgm:pt>
    <dgm:pt modelId="{9B189ABA-9893-42BC-8FBC-9DA26E4332EC}" type="pres">
      <dgm:prSet presAssocID="{AA818144-C078-474A-82D9-DCFB388773C1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6102D6-D77D-4393-B5E1-A195500E3D84}" type="pres">
      <dgm:prSet presAssocID="{AA818144-C078-474A-82D9-DCFB388773C1}" presName="descendantText" presStyleLbl="alignAcc1" presStyleIdx="5" presStyleCnt="6" custLinFactNeighborX="-157" custLinFactNeighborY="-20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F65914-1497-4ADD-8D1C-5013344A118F}" srcId="{A3F00EAA-B7BD-4A97-A32B-328DDF9DACB4}" destId="{15EC8684-590F-40FD-96D6-DCB201BB2BE9}" srcOrd="0" destOrd="0" parTransId="{88D52B58-F3DB-4E78-AE8F-99A109F5F9B1}" sibTransId="{5519648C-11D0-4969-B66A-63491B3659E3}"/>
    <dgm:cxn modelId="{F95F3C17-28C9-4C78-BD60-3E3D482D32DF}" type="presOf" srcId="{A3F00EAA-B7BD-4A97-A32B-328DDF9DACB4}" destId="{09F5FC87-540F-48BF-9BBB-941822EBF2DB}" srcOrd="0" destOrd="0" presId="urn:microsoft.com/office/officeart/2005/8/layout/chevron2"/>
    <dgm:cxn modelId="{282DC93D-34CB-4867-8D15-49E523FBE7E1}" srcId="{E0D53CE0-682C-4C19-B93B-E51A8304D0B9}" destId="{1735808C-193A-443B-B700-03C3A4644B3C}" srcOrd="3" destOrd="0" parTransId="{0815DCF4-C0BE-4AF0-A3E7-0C4FF1FB56A0}" sibTransId="{C04193F1-3076-4A86-A9C0-BA108FBFEA34}"/>
    <dgm:cxn modelId="{8D7D98C0-5B80-441A-ADAD-EF48E3B83D44}" type="presOf" srcId="{39FA65DE-1ADD-47E0-A2D9-5010A944A51C}" destId="{925BF313-D752-479F-96AC-BE88A52B282A}" srcOrd="0" destOrd="0" presId="urn:microsoft.com/office/officeart/2005/8/layout/chevron2"/>
    <dgm:cxn modelId="{D6C3A675-DCAB-424A-9C98-A86E1FA196DB}" srcId="{E0D53CE0-682C-4C19-B93B-E51A8304D0B9}" destId="{A3F00EAA-B7BD-4A97-A32B-328DDF9DACB4}" srcOrd="2" destOrd="0" parTransId="{19B74348-9996-49F3-A1CE-3DE064746A43}" sibTransId="{C694A2C6-1AAA-49E5-9AC4-4A4B3BBDD523}"/>
    <dgm:cxn modelId="{04662C02-7562-4EF3-9A61-D0DD2F0DA91C}" type="presOf" srcId="{56D73F1B-56FA-4508-932A-EEF304BACC8F}" destId="{5B6102D6-D77D-4393-B5E1-A195500E3D84}" srcOrd="0" destOrd="0" presId="urn:microsoft.com/office/officeart/2005/8/layout/chevron2"/>
    <dgm:cxn modelId="{195BC387-BF6D-4F06-B23C-CE696D19A34B}" type="presOf" srcId="{AF0BDD3A-51A9-419B-828E-85F20CB66C56}" destId="{CAA60D21-C3DD-4BB6-8CBB-27ED2B2EEB4C}" srcOrd="0" destOrd="0" presId="urn:microsoft.com/office/officeart/2005/8/layout/chevron2"/>
    <dgm:cxn modelId="{5BF93FA2-F17C-43AB-BC23-05557588FC66}" type="presOf" srcId="{64FC27C6-3E3A-4553-95A8-7935D8CCC477}" destId="{99928C64-712E-4FDB-9EA2-92D380B31FBD}" srcOrd="0" destOrd="0" presId="urn:microsoft.com/office/officeart/2005/8/layout/chevron2"/>
    <dgm:cxn modelId="{4130CCBA-B32B-4713-AFB0-6AA5001B9755}" srcId="{E0D53CE0-682C-4C19-B93B-E51A8304D0B9}" destId="{39FA65DE-1ADD-47E0-A2D9-5010A944A51C}" srcOrd="4" destOrd="0" parTransId="{9900BD09-3CA9-409E-BA87-043A1EDC8CBF}" sibTransId="{E00D3573-FF83-4395-8E45-05A90EFEBB66}"/>
    <dgm:cxn modelId="{CFDE2021-6AA0-43BB-AE44-D442BFEFE1E6}" type="presOf" srcId="{15EC8684-590F-40FD-96D6-DCB201BB2BE9}" destId="{1310656F-9CDC-477E-952F-552EA03D3751}" srcOrd="0" destOrd="0" presId="urn:microsoft.com/office/officeart/2005/8/layout/chevron2"/>
    <dgm:cxn modelId="{AE1FBF55-3306-4364-9C19-6BE971CD1510}" srcId="{E0D53CE0-682C-4C19-B93B-E51A8304D0B9}" destId="{64FC27C6-3E3A-4553-95A8-7935D8CCC477}" srcOrd="0" destOrd="0" parTransId="{AB1AC526-0964-4BD5-B05F-94BE82FE7D9D}" sibTransId="{66DAEA45-9ABC-4D33-9A7E-2C8AC630B5C7}"/>
    <dgm:cxn modelId="{6777CCBB-94C2-4359-AF29-D7747B1A81EF}" srcId="{64FC27C6-3E3A-4553-95A8-7935D8CCC477}" destId="{8AB21F80-A8E9-4AF4-82A0-61A07E31BF69}" srcOrd="0" destOrd="0" parTransId="{DDDDBD49-82BD-4053-93AB-741513408C2C}" sibTransId="{341C5CD1-7075-4437-9029-0EB996682AC4}"/>
    <dgm:cxn modelId="{CD200143-4D8B-490E-9CFB-2AC208CCA717}" srcId="{AA818144-C078-474A-82D9-DCFB388773C1}" destId="{56D73F1B-56FA-4508-932A-EEF304BACC8F}" srcOrd="0" destOrd="0" parTransId="{82EDCBAF-24EB-409F-BE66-4AEA26FB703D}" sibTransId="{37593E61-3169-4FF4-B8B8-C9E9D642FB5D}"/>
    <dgm:cxn modelId="{39EE09AE-9B42-447F-96C1-E1A4B4F179BE}" srcId="{E0D53CE0-682C-4C19-B93B-E51A8304D0B9}" destId="{60773D1D-816A-4A54-84FD-6ED2B2B6DA4F}" srcOrd="1" destOrd="0" parTransId="{4EEDA5D9-D484-4490-91BC-313656E33860}" sibTransId="{E3006008-FF7E-4CB2-809F-429C5AB9A9C2}"/>
    <dgm:cxn modelId="{F4C755AA-275B-4258-9C9C-95A9FCB011BB}" type="presOf" srcId="{AA818144-C078-474A-82D9-DCFB388773C1}" destId="{9B189ABA-9893-42BC-8FBC-9DA26E4332EC}" srcOrd="0" destOrd="0" presId="urn:microsoft.com/office/officeart/2005/8/layout/chevron2"/>
    <dgm:cxn modelId="{47AA2855-3E1F-477F-AAB3-AF34A60C6933}" type="presOf" srcId="{E0D53CE0-682C-4C19-B93B-E51A8304D0B9}" destId="{CB1A123B-CA20-43FF-8838-CD44FFC535BD}" srcOrd="0" destOrd="0" presId="urn:microsoft.com/office/officeart/2005/8/layout/chevron2"/>
    <dgm:cxn modelId="{82B9E587-E281-4DAA-AA0F-B9FF5CD52B16}" srcId="{1735808C-193A-443B-B700-03C3A4644B3C}" destId="{5028D239-C529-4E85-9FD7-941713BB4A9C}" srcOrd="0" destOrd="0" parTransId="{23511732-76A9-410A-8D34-07EB880B5920}" sibTransId="{D0BE7124-8A1E-4AFB-8BC7-1ACFAAE53023}"/>
    <dgm:cxn modelId="{4BED8399-E7BD-4FC4-A714-78A6435EE8BD}" type="presOf" srcId="{5028D239-C529-4E85-9FD7-941713BB4A9C}" destId="{516021D5-2E13-4C84-9222-225F6E60DC75}" srcOrd="0" destOrd="0" presId="urn:microsoft.com/office/officeart/2005/8/layout/chevron2"/>
    <dgm:cxn modelId="{74A5AADF-7CE0-4AEC-B129-F4969D8E4BE6}" srcId="{39FA65DE-1ADD-47E0-A2D9-5010A944A51C}" destId="{DD199617-0453-439B-8238-673E6F492CE4}" srcOrd="0" destOrd="0" parTransId="{E2C6EB3F-EFAE-4773-A4A0-1C7A9A948BFB}" sibTransId="{F2E5742A-A2AB-49BB-BBC2-F0C8EA838E6D}"/>
    <dgm:cxn modelId="{CDF9EA52-D056-4DC3-A812-D15D3F0BF0E3}" type="presOf" srcId="{DD199617-0453-439B-8238-673E6F492CE4}" destId="{2E7E19E8-7B0B-4C7B-874B-04F2348254D8}" srcOrd="0" destOrd="0" presId="urn:microsoft.com/office/officeart/2005/8/layout/chevron2"/>
    <dgm:cxn modelId="{44D2F9BC-B761-4B35-9C19-975DDE8224C7}" type="presOf" srcId="{60773D1D-816A-4A54-84FD-6ED2B2B6DA4F}" destId="{71A9C3DA-324B-4CC4-980F-1A0B67A7AA7B}" srcOrd="0" destOrd="0" presId="urn:microsoft.com/office/officeart/2005/8/layout/chevron2"/>
    <dgm:cxn modelId="{C6BA38EF-F25F-4BEF-9985-9E0B427BBE23}" srcId="{E0D53CE0-682C-4C19-B93B-E51A8304D0B9}" destId="{AA818144-C078-474A-82D9-DCFB388773C1}" srcOrd="5" destOrd="0" parTransId="{F3AFD4D9-E9A1-4EE0-BB25-5B56ADBC8962}" sibTransId="{42C0CF11-6E92-44EF-B2AA-33C16AE8DBB0}"/>
    <dgm:cxn modelId="{75448A3D-3E1D-4632-99DD-6DAD32B0E509}" type="presOf" srcId="{1735808C-193A-443B-B700-03C3A4644B3C}" destId="{866D9333-8673-40A8-8265-AD24058BECF4}" srcOrd="0" destOrd="0" presId="urn:microsoft.com/office/officeart/2005/8/layout/chevron2"/>
    <dgm:cxn modelId="{41CC84E6-94E3-4347-B84A-8571F4E9F535}" type="presOf" srcId="{8AB21F80-A8E9-4AF4-82A0-61A07E31BF69}" destId="{7F91649C-D760-4B35-A116-B16C4B1888EE}" srcOrd="0" destOrd="0" presId="urn:microsoft.com/office/officeart/2005/8/layout/chevron2"/>
    <dgm:cxn modelId="{E3D08B6C-0D62-414D-AA61-B74884E15FE3}" srcId="{60773D1D-816A-4A54-84FD-6ED2B2B6DA4F}" destId="{AF0BDD3A-51A9-419B-828E-85F20CB66C56}" srcOrd="0" destOrd="0" parTransId="{4E3B7F65-3351-4134-8FB8-4B677F4106BB}" sibTransId="{4E1F778F-CF09-444B-86F2-BCE45D93CBC2}"/>
    <dgm:cxn modelId="{B6E77841-5F0C-4FD5-B70A-DDFD5D56924B}" type="presParOf" srcId="{CB1A123B-CA20-43FF-8838-CD44FFC535BD}" destId="{E3EB4533-796F-4C53-80B5-06EA6503563C}" srcOrd="0" destOrd="0" presId="urn:microsoft.com/office/officeart/2005/8/layout/chevron2"/>
    <dgm:cxn modelId="{DE262B4C-4423-4187-86F1-9E5A11A13AEA}" type="presParOf" srcId="{E3EB4533-796F-4C53-80B5-06EA6503563C}" destId="{99928C64-712E-4FDB-9EA2-92D380B31FBD}" srcOrd="0" destOrd="0" presId="urn:microsoft.com/office/officeart/2005/8/layout/chevron2"/>
    <dgm:cxn modelId="{B4BFDA9A-8A1B-4BF7-846F-762A021D032D}" type="presParOf" srcId="{E3EB4533-796F-4C53-80B5-06EA6503563C}" destId="{7F91649C-D760-4B35-A116-B16C4B1888EE}" srcOrd="1" destOrd="0" presId="urn:microsoft.com/office/officeart/2005/8/layout/chevron2"/>
    <dgm:cxn modelId="{ED9209B5-15E1-431A-B306-868E21570750}" type="presParOf" srcId="{CB1A123B-CA20-43FF-8838-CD44FFC535BD}" destId="{D09A1DD4-9EC8-4F77-8E1F-E8D91B789CDD}" srcOrd="1" destOrd="0" presId="urn:microsoft.com/office/officeart/2005/8/layout/chevron2"/>
    <dgm:cxn modelId="{8BC14EC9-E16B-46F4-A71E-73A680F9E5DB}" type="presParOf" srcId="{CB1A123B-CA20-43FF-8838-CD44FFC535BD}" destId="{018F8ACC-09AA-4655-BCFB-7525288000B2}" srcOrd="2" destOrd="0" presId="urn:microsoft.com/office/officeart/2005/8/layout/chevron2"/>
    <dgm:cxn modelId="{0C505413-9F2A-4FD6-AB23-9F09A954A428}" type="presParOf" srcId="{018F8ACC-09AA-4655-BCFB-7525288000B2}" destId="{71A9C3DA-324B-4CC4-980F-1A0B67A7AA7B}" srcOrd="0" destOrd="0" presId="urn:microsoft.com/office/officeart/2005/8/layout/chevron2"/>
    <dgm:cxn modelId="{3950122F-EF4B-4483-809D-1E5E8C7E4995}" type="presParOf" srcId="{018F8ACC-09AA-4655-BCFB-7525288000B2}" destId="{CAA60D21-C3DD-4BB6-8CBB-27ED2B2EEB4C}" srcOrd="1" destOrd="0" presId="urn:microsoft.com/office/officeart/2005/8/layout/chevron2"/>
    <dgm:cxn modelId="{5DBB1965-2097-4453-9DEE-9C14F73D2754}" type="presParOf" srcId="{CB1A123B-CA20-43FF-8838-CD44FFC535BD}" destId="{7B6E2D12-1A53-4811-B30C-8EECBDB4EAED}" srcOrd="3" destOrd="0" presId="urn:microsoft.com/office/officeart/2005/8/layout/chevron2"/>
    <dgm:cxn modelId="{C8BE56D5-163D-4B4D-A123-57F17F4C1FB5}" type="presParOf" srcId="{CB1A123B-CA20-43FF-8838-CD44FFC535BD}" destId="{32DD37DA-BC20-4204-88E3-5E2102F5F3DD}" srcOrd="4" destOrd="0" presId="urn:microsoft.com/office/officeart/2005/8/layout/chevron2"/>
    <dgm:cxn modelId="{0E08DC4D-3430-4CD7-88C1-DB549CECF54B}" type="presParOf" srcId="{32DD37DA-BC20-4204-88E3-5E2102F5F3DD}" destId="{09F5FC87-540F-48BF-9BBB-941822EBF2DB}" srcOrd="0" destOrd="0" presId="urn:microsoft.com/office/officeart/2005/8/layout/chevron2"/>
    <dgm:cxn modelId="{E8E8648D-5C63-4C63-9D44-8763D0F7B2B5}" type="presParOf" srcId="{32DD37DA-BC20-4204-88E3-5E2102F5F3DD}" destId="{1310656F-9CDC-477E-952F-552EA03D3751}" srcOrd="1" destOrd="0" presId="urn:microsoft.com/office/officeart/2005/8/layout/chevron2"/>
    <dgm:cxn modelId="{47903244-DABD-4C7A-989F-93DCF3AFAEE8}" type="presParOf" srcId="{CB1A123B-CA20-43FF-8838-CD44FFC535BD}" destId="{A2CF23C6-69C1-4945-9382-7D3A612DC94B}" srcOrd="5" destOrd="0" presId="urn:microsoft.com/office/officeart/2005/8/layout/chevron2"/>
    <dgm:cxn modelId="{6533E5DE-95F2-4360-B194-88AD17FD051F}" type="presParOf" srcId="{CB1A123B-CA20-43FF-8838-CD44FFC535BD}" destId="{1D8E9144-2DBE-4FDE-8DDC-8DF03F77F1D5}" srcOrd="6" destOrd="0" presId="urn:microsoft.com/office/officeart/2005/8/layout/chevron2"/>
    <dgm:cxn modelId="{F028272C-B0D0-4378-B6D3-8FDA9D0CE04F}" type="presParOf" srcId="{1D8E9144-2DBE-4FDE-8DDC-8DF03F77F1D5}" destId="{866D9333-8673-40A8-8265-AD24058BECF4}" srcOrd="0" destOrd="0" presId="urn:microsoft.com/office/officeart/2005/8/layout/chevron2"/>
    <dgm:cxn modelId="{D723E9C7-DF9B-4FE7-A972-6FB9ED4BBB0B}" type="presParOf" srcId="{1D8E9144-2DBE-4FDE-8DDC-8DF03F77F1D5}" destId="{516021D5-2E13-4C84-9222-225F6E60DC75}" srcOrd="1" destOrd="0" presId="urn:microsoft.com/office/officeart/2005/8/layout/chevron2"/>
    <dgm:cxn modelId="{4B8DB9AB-A4A1-4E51-9D95-0810CDDC4BA2}" type="presParOf" srcId="{CB1A123B-CA20-43FF-8838-CD44FFC535BD}" destId="{6319B9D6-3F1A-4636-ADC4-9D38CA4EDCF1}" srcOrd="7" destOrd="0" presId="urn:microsoft.com/office/officeart/2005/8/layout/chevron2"/>
    <dgm:cxn modelId="{1DB4EF32-4FBE-4026-AB5E-6D5AA764A71F}" type="presParOf" srcId="{CB1A123B-CA20-43FF-8838-CD44FFC535BD}" destId="{9667F790-7471-4079-93D2-CB7541BA5C93}" srcOrd="8" destOrd="0" presId="urn:microsoft.com/office/officeart/2005/8/layout/chevron2"/>
    <dgm:cxn modelId="{33ED50DA-A64E-424E-8494-9BF706DA8EDF}" type="presParOf" srcId="{9667F790-7471-4079-93D2-CB7541BA5C93}" destId="{925BF313-D752-479F-96AC-BE88A52B282A}" srcOrd="0" destOrd="0" presId="urn:microsoft.com/office/officeart/2005/8/layout/chevron2"/>
    <dgm:cxn modelId="{200C105E-30FC-431F-8764-AC4BECE08DB4}" type="presParOf" srcId="{9667F790-7471-4079-93D2-CB7541BA5C93}" destId="{2E7E19E8-7B0B-4C7B-874B-04F2348254D8}" srcOrd="1" destOrd="0" presId="urn:microsoft.com/office/officeart/2005/8/layout/chevron2"/>
    <dgm:cxn modelId="{39900AD2-06B6-43BE-B2CA-2C5396700226}" type="presParOf" srcId="{CB1A123B-CA20-43FF-8838-CD44FFC535BD}" destId="{C9CB7342-21FC-4415-B8BA-865C2BD313D3}" srcOrd="9" destOrd="0" presId="urn:microsoft.com/office/officeart/2005/8/layout/chevron2"/>
    <dgm:cxn modelId="{74BBB373-4AE7-4E8B-8837-D3436C96F73B}" type="presParOf" srcId="{CB1A123B-CA20-43FF-8838-CD44FFC535BD}" destId="{A00FF9FF-ED00-4F58-8A87-D69F7C585BD2}" srcOrd="10" destOrd="0" presId="urn:microsoft.com/office/officeart/2005/8/layout/chevron2"/>
    <dgm:cxn modelId="{50BD1BC4-9DB8-496A-8EA2-6D73680DEEA5}" type="presParOf" srcId="{A00FF9FF-ED00-4F58-8A87-D69F7C585BD2}" destId="{9B189ABA-9893-42BC-8FBC-9DA26E4332EC}" srcOrd="0" destOrd="0" presId="urn:microsoft.com/office/officeart/2005/8/layout/chevron2"/>
    <dgm:cxn modelId="{70EDED53-D472-46F3-897A-36B134440690}" type="presParOf" srcId="{A00FF9FF-ED00-4F58-8A87-D69F7C585BD2}" destId="{5B6102D6-D77D-4393-B5E1-A195500E3D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032D9C-1AAB-4B2C-8486-C7A9BCE0AC2C}" type="doc">
      <dgm:prSet loTypeId="urn:microsoft.com/office/officeart/2011/layout/RadialPictureList" loCatId="officeon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F5CE85-07D4-4B10-9806-DCFA1018B641}" type="pres">
      <dgm:prSet presAssocID="{FD032D9C-1AAB-4B2C-8486-C7A9BCE0AC2C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72C08904-575A-419F-A77C-18B28DA1CF7F}" type="presOf" srcId="{FD032D9C-1AAB-4B2C-8486-C7A9BCE0AC2C}" destId="{40F5CE85-07D4-4B10-9806-DCFA1018B641}" srcOrd="0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C2A36E-6366-4328-9CFF-B6ABD4AFD5A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0B59B8A-B530-4C9E-9ADB-29583560E075}" type="pres">
      <dgm:prSet presAssocID="{A9C2A36E-6366-4328-9CFF-B6ABD4AFD5A1}" presName="Name0" presStyleCnt="0">
        <dgm:presLayoutVars>
          <dgm:dir/>
          <dgm:resizeHandles val="exact"/>
        </dgm:presLayoutVars>
      </dgm:prSet>
      <dgm:spPr/>
    </dgm:pt>
  </dgm:ptLst>
  <dgm:cxnLst>
    <dgm:cxn modelId="{157E3218-1848-4000-92F5-877F3A58C884}" type="presOf" srcId="{A9C2A36E-6366-4328-9CFF-B6ABD4AFD5A1}" destId="{70B59B8A-B530-4C9E-9ADB-29583560E07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1697A5-6480-4D3A-9EB9-DACCE50B4E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655129-B659-42E7-B588-3A43CF125D7E}">
      <dgm:prSet phldrT="[Text]" custT="1"/>
      <dgm:spPr>
        <a:solidFill>
          <a:srgbClr val="135552"/>
        </a:solidFill>
      </dgm:spPr>
      <dgm:t>
        <a:bodyPr/>
        <a:lstStyle/>
        <a:p>
          <a:r>
            <a:rPr lang="en-IN" sz="3600" dirty="0"/>
            <a:t>Time required </a:t>
          </a:r>
          <a:r>
            <a:rPr lang="en-US" sz="3600" dirty="0"/>
            <a:t>21973 milliseconds to 45193 milliseconds </a:t>
          </a:r>
          <a:endParaRPr lang="en-IN" sz="3600" dirty="0"/>
        </a:p>
      </dgm:t>
    </dgm:pt>
    <dgm:pt modelId="{5E8D6D5F-7EB5-4889-BA98-2DC6FAED29C3}" type="parTrans" cxnId="{BCFAA38C-4A21-495D-8550-176C9BEA1D73}">
      <dgm:prSet/>
      <dgm:spPr/>
      <dgm:t>
        <a:bodyPr/>
        <a:lstStyle/>
        <a:p>
          <a:endParaRPr lang="en-IN"/>
        </a:p>
      </dgm:t>
    </dgm:pt>
    <dgm:pt modelId="{7FB757A7-E606-4CF9-A751-4CA3F5CEA5D4}" type="sibTrans" cxnId="{BCFAA38C-4A21-495D-8550-176C9BEA1D73}">
      <dgm:prSet/>
      <dgm:spPr/>
      <dgm:t>
        <a:bodyPr/>
        <a:lstStyle/>
        <a:p>
          <a:endParaRPr lang="en-IN"/>
        </a:p>
      </dgm:t>
    </dgm:pt>
    <dgm:pt modelId="{D9E8772A-C587-4BE0-8D64-3453F90E125F}">
      <dgm:prSet phldrT="[Text]" custT="1"/>
      <dgm:spPr>
        <a:solidFill>
          <a:srgbClr val="135552"/>
        </a:solidFill>
      </dgm:spPr>
      <dgm:t>
        <a:bodyPr/>
        <a:lstStyle/>
        <a:p>
          <a:r>
            <a:rPr lang="en-IN" sz="3600" dirty="0">
              <a:latin typeface="Cambria Math" panose="02040503050406030204" pitchFamily="18" charset="0"/>
              <a:ea typeface="Cambria Math" panose="02040503050406030204" pitchFamily="18" charset="0"/>
            </a:rPr>
            <a:t>Space required is 3KB</a:t>
          </a:r>
        </a:p>
      </dgm:t>
    </dgm:pt>
    <dgm:pt modelId="{BB8668D1-9E0E-4FE8-A758-6367DA5CC8F3}" type="parTrans" cxnId="{C767E0E4-E9D1-412C-9119-3F36A97CCCA6}">
      <dgm:prSet/>
      <dgm:spPr/>
      <dgm:t>
        <a:bodyPr/>
        <a:lstStyle/>
        <a:p>
          <a:endParaRPr lang="en-IN"/>
        </a:p>
      </dgm:t>
    </dgm:pt>
    <dgm:pt modelId="{E26349F8-DEAB-4420-98DB-A6F026E00172}" type="sibTrans" cxnId="{C767E0E4-E9D1-412C-9119-3F36A97CCCA6}">
      <dgm:prSet/>
      <dgm:spPr/>
      <dgm:t>
        <a:bodyPr/>
        <a:lstStyle/>
        <a:p>
          <a:endParaRPr lang="en-IN"/>
        </a:p>
      </dgm:t>
    </dgm:pt>
    <dgm:pt modelId="{DC4D29B5-8C37-4329-93AD-0D2FD56A25AE}">
      <dgm:prSet phldrT="[Text]" custT="1"/>
      <dgm:spPr>
        <a:solidFill>
          <a:srgbClr val="135552"/>
        </a:solidFill>
      </dgm:spPr>
      <dgm:t>
        <a:bodyPr/>
        <a:lstStyle/>
        <a:p>
          <a:r>
            <a:rPr lang="en-IN" sz="4300" dirty="0"/>
            <a:t> </a:t>
          </a:r>
          <a:r>
            <a:rPr lang="en-IN" sz="3600" dirty="0">
              <a:latin typeface="Cambria Math" panose="02040503050406030204" pitchFamily="18" charset="0"/>
              <a:ea typeface="Cambria Math" panose="02040503050406030204" pitchFamily="18" charset="0"/>
            </a:rPr>
            <a:t>Clock Speed of 80 MHZ</a:t>
          </a:r>
        </a:p>
      </dgm:t>
    </dgm:pt>
    <dgm:pt modelId="{EECEC270-ECC1-4CF7-9885-BA2EA58CE951}" type="parTrans" cxnId="{600269AC-2C29-4181-8160-81C6AEAE4552}">
      <dgm:prSet/>
      <dgm:spPr/>
      <dgm:t>
        <a:bodyPr/>
        <a:lstStyle/>
        <a:p>
          <a:endParaRPr lang="en-IN"/>
        </a:p>
      </dgm:t>
    </dgm:pt>
    <dgm:pt modelId="{B2A6CF35-74E7-48C8-B8EE-4501013A2775}" type="sibTrans" cxnId="{600269AC-2C29-4181-8160-81C6AEAE4552}">
      <dgm:prSet/>
      <dgm:spPr/>
      <dgm:t>
        <a:bodyPr/>
        <a:lstStyle/>
        <a:p>
          <a:endParaRPr lang="en-IN"/>
        </a:p>
      </dgm:t>
    </dgm:pt>
    <dgm:pt modelId="{71FE0909-E4BD-47B0-A3B8-0B2B71116F16}">
      <dgm:prSet phldrT="[Text]" custT="1"/>
      <dgm:spPr>
        <a:solidFill>
          <a:srgbClr val="135552"/>
        </a:solidFill>
      </dgm:spPr>
      <dgm:t>
        <a:bodyPr/>
        <a:lstStyle/>
        <a:p>
          <a:r>
            <a:rPr lang="en-IN" sz="3600" dirty="0">
              <a:latin typeface="Cambria Math" panose="02040503050406030204" pitchFamily="18" charset="0"/>
              <a:ea typeface="Cambria Math" panose="02040503050406030204" pitchFamily="18" charset="0"/>
            </a:rPr>
            <a:t>Power requirement is 3.3V</a:t>
          </a:r>
        </a:p>
      </dgm:t>
    </dgm:pt>
    <dgm:pt modelId="{C93BCE2A-4464-4786-AEF3-6F813CA5ABF9}" type="parTrans" cxnId="{58C580A5-1596-4B6C-894C-47F9EBAB64D6}">
      <dgm:prSet/>
      <dgm:spPr/>
      <dgm:t>
        <a:bodyPr/>
        <a:lstStyle/>
        <a:p>
          <a:endParaRPr lang="en-IN"/>
        </a:p>
      </dgm:t>
    </dgm:pt>
    <dgm:pt modelId="{48DE9A70-B30B-4506-8C42-99094E251A6D}" type="sibTrans" cxnId="{58C580A5-1596-4B6C-894C-47F9EBAB64D6}">
      <dgm:prSet/>
      <dgm:spPr/>
      <dgm:t>
        <a:bodyPr/>
        <a:lstStyle/>
        <a:p>
          <a:endParaRPr lang="en-IN"/>
        </a:p>
      </dgm:t>
    </dgm:pt>
    <dgm:pt modelId="{67E46E16-F2E2-482B-8FB2-EFD989EB8CDD}" type="pres">
      <dgm:prSet presAssocID="{691697A5-6480-4D3A-9EB9-DACCE50B4EF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6FE8F202-E3A2-4C9F-860C-8237AD4BCCBC}" type="pres">
      <dgm:prSet presAssocID="{691697A5-6480-4D3A-9EB9-DACCE50B4EF2}" presName="Name1" presStyleCnt="0"/>
      <dgm:spPr/>
    </dgm:pt>
    <dgm:pt modelId="{11FA288B-83FC-4FC2-82D5-6CB49B396561}" type="pres">
      <dgm:prSet presAssocID="{691697A5-6480-4D3A-9EB9-DACCE50B4EF2}" presName="cycle" presStyleCnt="0"/>
      <dgm:spPr/>
    </dgm:pt>
    <dgm:pt modelId="{3C692A0C-7E73-4435-83D4-51E384E56025}" type="pres">
      <dgm:prSet presAssocID="{691697A5-6480-4D3A-9EB9-DACCE50B4EF2}" presName="srcNode" presStyleLbl="node1" presStyleIdx="0" presStyleCnt="4"/>
      <dgm:spPr/>
    </dgm:pt>
    <dgm:pt modelId="{9EBC2A77-057A-4897-ACCA-5007956E5399}" type="pres">
      <dgm:prSet presAssocID="{691697A5-6480-4D3A-9EB9-DACCE50B4EF2}" presName="conn" presStyleLbl="parChTrans1D2" presStyleIdx="0" presStyleCnt="1"/>
      <dgm:spPr/>
      <dgm:t>
        <a:bodyPr/>
        <a:lstStyle/>
        <a:p>
          <a:endParaRPr lang="en-IN"/>
        </a:p>
      </dgm:t>
    </dgm:pt>
    <dgm:pt modelId="{EC496E05-3859-4992-8BEA-43DD27394532}" type="pres">
      <dgm:prSet presAssocID="{691697A5-6480-4D3A-9EB9-DACCE50B4EF2}" presName="extraNode" presStyleLbl="node1" presStyleIdx="0" presStyleCnt="4"/>
      <dgm:spPr/>
    </dgm:pt>
    <dgm:pt modelId="{8B977C15-0D8C-4094-88FE-AB36C544BD17}" type="pres">
      <dgm:prSet presAssocID="{691697A5-6480-4D3A-9EB9-DACCE50B4EF2}" presName="dstNode" presStyleLbl="node1" presStyleIdx="0" presStyleCnt="4"/>
      <dgm:spPr/>
    </dgm:pt>
    <dgm:pt modelId="{419D3A47-DC08-405B-8FF9-772ED9E8A8CF}" type="pres">
      <dgm:prSet presAssocID="{3B655129-B659-42E7-B588-3A43CF125D7E}" presName="text_1" presStyleLbl="node1" presStyleIdx="0" presStyleCnt="4" custScaleY="126540" custLinFactNeighborX="151" custLinFactNeighborY="-2161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B6C291C2-F54C-41CF-9924-8BF07A31EE7B}" type="pres">
      <dgm:prSet presAssocID="{3B655129-B659-42E7-B588-3A43CF125D7E}" presName="accent_1" presStyleCnt="0"/>
      <dgm:spPr/>
    </dgm:pt>
    <dgm:pt modelId="{68A48CB3-908D-436E-AE98-FCD6A816E313}" type="pres">
      <dgm:prSet presAssocID="{3B655129-B659-42E7-B588-3A43CF125D7E}" presName="accentRepeatNode" presStyleLbl="solidFgAcc1" presStyleIdx="0" presStyleCnt="4" custScaleX="125922" custScaleY="124848" custLinFactNeighborX="-1902" custLinFactNeighborY="-23666"/>
      <dgm:spPr>
        <a:ln>
          <a:solidFill>
            <a:srgbClr val="135552"/>
          </a:solidFill>
        </a:ln>
      </dgm:spPr>
    </dgm:pt>
    <dgm:pt modelId="{F28B75BB-8C17-42D2-967A-3557B47B4CBD}" type="pres">
      <dgm:prSet presAssocID="{D9E8772A-C587-4BE0-8D64-3453F90E125F}" presName="text_2" presStyleLbl="node1" presStyleIdx="1" presStyleCnt="4" custLinFactNeighborX="161" custLinFactNeighborY="-77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8DB5599F-F714-484E-9565-9E225E9C69AE}" type="pres">
      <dgm:prSet presAssocID="{D9E8772A-C587-4BE0-8D64-3453F90E125F}" presName="accent_2" presStyleCnt="0"/>
      <dgm:spPr/>
    </dgm:pt>
    <dgm:pt modelId="{90296083-F8AD-4BD4-8247-359C0FC11E7D}" type="pres">
      <dgm:prSet presAssocID="{D9E8772A-C587-4BE0-8D64-3453F90E125F}" presName="accentRepeatNode" presStyleLbl="solidFgAcc1" presStyleIdx="1" presStyleCnt="4" custScaleX="133435" custScaleY="126440" custLinFactNeighborX="-3288" custLinFactNeighborY="-1710"/>
      <dgm:spPr>
        <a:ln>
          <a:solidFill>
            <a:srgbClr val="135552"/>
          </a:solidFill>
        </a:ln>
      </dgm:spPr>
    </dgm:pt>
    <dgm:pt modelId="{AE9092F7-6588-4ED5-BD05-5FBC8154D45E}" type="pres">
      <dgm:prSet presAssocID="{71FE0909-E4BD-47B0-A3B8-0B2B71116F16}" presName="text_3" presStyleLbl="node1" presStyleIdx="2" presStyleCnt="4" custLinFactNeighborX="161" custLinFactNeighborY="56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12B01A72-A6C5-43CF-9CA1-978FF40FE314}" type="pres">
      <dgm:prSet presAssocID="{71FE0909-E4BD-47B0-A3B8-0B2B71116F16}" presName="accent_3" presStyleCnt="0"/>
      <dgm:spPr/>
    </dgm:pt>
    <dgm:pt modelId="{E74D3A46-E90F-4DF9-A6CB-F28B7DB41160}" type="pres">
      <dgm:prSet presAssocID="{71FE0909-E4BD-47B0-A3B8-0B2B71116F16}" presName="accentRepeatNode" presStyleLbl="solidFgAcc1" presStyleIdx="2" presStyleCnt="4" custScaleX="122839" custScaleY="125366" custLinFactNeighborX="-2280" custLinFactNeighborY="18545"/>
      <dgm:spPr>
        <a:ln>
          <a:solidFill>
            <a:srgbClr val="135552"/>
          </a:solidFill>
        </a:ln>
      </dgm:spPr>
    </dgm:pt>
    <dgm:pt modelId="{242370E4-80CB-498F-AAA8-E4D04FEECD13}" type="pres">
      <dgm:prSet presAssocID="{DC4D29B5-8C37-4329-93AD-0D2FD56A25AE}" presName="text_4" presStyleLbl="node1" presStyleIdx="3" presStyleCnt="4" custLinFactNeighborX="2137" custLinFactNeighborY="2973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00D4D37C-02D2-4CB0-A5A0-EDC275455DCA}" type="pres">
      <dgm:prSet presAssocID="{DC4D29B5-8C37-4329-93AD-0D2FD56A25AE}" presName="accent_4" presStyleCnt="0"/>
      <dgm:spPr/>
    </dgm:pt>
    <dgm:pt modelId="{71B83470-6888-459D-A4F0-9EC5726D3B18}" type="pres">
      <dgm:prSet presAssocID="{DC4D29B5-8C37-4329-93AD-0D2FD56A25AE}" presName="accentRepeatNode" presStyleLbl="solidFgAcc1" presStyleIdx="3" presStyleCnt="4" custScaleX="127573" custScaleY="113317" custLinFactNeighborX="-15173" custLinFactNeighborY="39261"/>
      <dgm:spPr>
        <a:ln>
          <a:solidFill>
            <a:srgbClr val="135552"/>
          </a:solidFill>
        </a:ln>
      </dgm:spPr>
    </dgm:pt>
  </dgm:ptLst>
  <dgm:cxnLst>
    <dgm:cxn modelId="{600269AC-2C29-4181-8160-81C6AEAE4552}" srcId="{691697A5-6480-4D3A-9EB9-DACCE50B4EF2}" destId="{DC4D29B5-8C37-4329-93AD-0D2FD56A25AE}" srcOrd="3" destOrd="0" parTransId="{EECEC270-ECC1-4CF7-9885-BA2EA58CE951}" sibTransId="{B2A6CF35-74E7-48C8-B8EE-4501013A2775}"/>
    <dgm:cxn modelId="{58C580A5-1596-4B6C-894C-47F9EBAB64D6}" srcId="{691697A5-6480-4D3A-9EB9-DACCE50B4EF2}" destId="{71FE0909-E4BD-47B0-A3B8-0B2B71116F16}" srcOrd="2" destOrd="0" parTransId="{C93BCE2A-4464-4786-AEF3-6F813CA5ABF9}" sibTransId="{48DE9A70-B30B-4506-8C42-99094E251A6D}"/>
    <dgm:cxn modelId="{C071C0CF-B83F-4A61-B28E-66C6BF89AF61}" type="presOf" srcId="{DC4D29B5-8C37-4329-93AD-0D2FD56A25AE}" destId="{242370E4-80CB-498F-AAA8-E4D04FEECD13}" srcOrd="0" destOrd="0" presId="urn:microsoft.com/office/officeart/2008/layout/VerticalCurvedList"/>
    <dgm:cxn modelId="{BCFAA38C-4A21-495D-8550-176C9BEA1D73}" srcId="{691697A5-6480-4D3A-9EB9-DACCE50B4EF2}" destId="{3B655129-B659-42E7-B588-3A43CF125D7E}" srcOrd="0" destOrd="0" parTransId="{5E8D6D5F-7EB5-4889-BA98-2DC6FAED29C3}" sibTransId="{7FB757A7-E606-4CF9-A751-4CA3F5CEA5D4}"/>
    <dgm:cxn modelId="{2F0ADE3A-EDE3-481A-80F9-36EAAA17ADAF}" type="presOf" srcId="{7FB757A7-E606-4CF9-A751-4CA3F5CEA5D4}" destId="{9EBC2A77-057A-4897-ACCA-5007956E5399}" srcOrd="0" destOrd="0" presId="urn:microsoft.com/office/officeart/2008/layout/VerticalCurvedList"/>
    <dgm:cxn modelId="{DEC0F0A5-37EF-46E1-BCD7-3578E28BCF61}" type="presOf" srcId="{D9E8772A-C587-4BE0-8D64-3453F90E125F}" destId="{F28B75BB-8C17-42D2-967A-3557B47B4CBD}" srcOrd="0" destOrd="0" presId="urn:microsoft.com/office/officeart/2008/layout/VerticalCurvedList"/>
    <dgm:cxn modelId="{EC813B77-7FF1-4378-85FF-F7D0DDC6CB7C}" type="presOf" srcId="{71FE0909-E4BD-47B0-A3B8-0B2B71116F16}" destId="{AE9092F7-6588-4ED5-BD05-5FBC8154D45E}" srcOrd="0" destOrd="0" presId="urn:microsoft.com/office/officeart/2008/layout/VerticalCurvedList"/>
    <dgm:cxn modelId="{C0792F4B-BED1-461C-BFA2-C7DD7F39F801}" type="presOf" srcId="{691697A5-6480-4D3A-9EB9-DACCE50B4EF2}" destId="{67E46E16-F2E2-482B-8FB2-EFD989EB8CDD}" srcOrd="0" destOrd="0" presId="urn:microsoft.com/office/officeart/2008/layout/VerticalCurvedList"/>
    <dgm:cxn modelId="{C767E0E4-E9D1-412C-9119-3F36A97CCCA6}" srcId="{691697A5-6480-4D3A-9EB9-DACCE50B4EF2}" destId="{D9E8772A-C587-4BE0-8D64-3453F90E125F}" srcOrd="1" destOrd="0" parTransId="{BB8668D1-9E0E-4FE8-A758-6367DA5CC8F3}" sibTransId="{E26349F8-DEAB-4420-98DB-A6F026E00172}"/>
    <dgm:cxn modelId="{4C4D265C-8945-46AB-8304-EB904480FB79}" type="presOf" srcId="{3B655129-B659-42E7-B588-3A43CF125D7E}" destId="{419D3A47-DC08-405B-8FF9-772ED9E8A8CF}" srcOrd="0" destOrd="0" presId="urn:microsoft.com/office/officeart/2008/layout/VerticalCurvedList"/>
    <dgm:cxn modelId="{8F3DF32A-4A72-48B8-9401-143C2D193FF5}" type="presParOf" srcId="{67E46E16-F2E2-482B-8FB2-EFD989EB8CDD}" destId="{6FE8F202-E3A2-4C9F-860C-8237AD4BCCBC}" srcOrd="0" destOrd="0" presId="urn:microsoft.com/office/officeart/2008/layout/VerticalCurvedList"/>
    <dgm:cxn modelId="{1F07D6C9-9003-4A54-8DAE-165A7408043C}" type="presParOf" srcId="{6FE8F202-E3A2-4C9F-860C-8237AD4BCCBC}" destId="{11FA288B-83FC-4FC2-82D5-6CB49B396561}" srcOrd="0" destOrd="0" presId="urn:microsoft.com/office/officeart/2008/layout/VerticalCurvedList"/>
    <dgm:cxn modelId="{BC61E942-86C9-4737-8C30-A55EB24753AC}" type="presParOf" srcId="{11FA288B-83FC-4FC2-82D5-6CB49B396561}" destId="{3C692A0C-7E73-4435-83D4-51E384E56025}" srcOrd="0" destOrd="0" presId="urn:microsoft.com/office/officeart/2008/layout/VerticalCurvedList"/>
    <dgm:cxn modelId="{6497AC55-04EB-467C-A4E8-C42248566B99}" type="presParOf" srcId="{11FA288B-83FC-4FC2-82D5-6CB49B396561}" destId="{9EBC2A77-057A-4897-ACCA-5007956E5399}" srcOrd="1" destOrd="0" presId="urn:microsoft.com/office/officeart/2008/layout/VerticalCurvedList"/>
    <dgm:cxn modelId="{63CE7D74-1139-4771-B09E-232FE30A2524}" type="presParOf" srcId="{11FA288B-83FC-4FC2-82D5-6CB49B396561}" destId="{EC496E05-3859-4992-8BEA-43DD27394532}" srcOrd="2" destOrd="0" presId="urn:microsoft.com/office/officeart/2008/layout/VerticalCurvedList"/>
    <dgm:cxn modelId="{7E67A07F-8450-4821-A215-642410B1C6F2}" type="presParOf" srcId="{11FA288B-83FC-4FC2-82D5-6CB49B396561}" destId="{8B977C15-0D8C-4094-88FE-AB36C544BD17}" srcOrd="3" destOrd="0" presId="urn:microsoft.com/office/officeart/2008/layout/VerticalCurvedList"/>
    <dgm:cxn modelId="{4BB70715-E209-4E7B-982D-50980D3CC6B4}" type="presParOf" srcId="{6FE8F202-E3A2-4C9F-860C-8237AD4BCCBC}" destId="{419D3A47-DC08-405B-8FF9-772ED9E8A8CF}" srcOrd="1" destOrd="0" presId="urn:microsoft.com/office/officeart/2008/layout/VerticalCurvedList"/>
    <dgm:cxn modelId="{67BE30A4-3DFC-446A-84D5-922DFA8BDC88}" type="presParOf" srcId="{6FE8F202-E3A2-4C9F-860C-8237AD4BCCBC}" destId="{B6C291C2-F54C-41CF-9924-8BF07A31EE7B}" srcOrd="2" destOrd="0" presId="urn:microsoft.com/office/officeart/2008/layout/VerticalCurvedList"/>
    <dgm:cxn modelId="{D17EEB02-4179-4723-B14A-76ABC79916C4}" type="presParOf" srcId="{B6C291C2-F54C-41CF-9924-8BF07A31EE7B}" destId="{68A48CB3-908D-436E-AE98-FCD6A816E313}" srcOrd="0" destOrd="0" presId="urn:microsoft.com/office/officeart/2008/layout/VerticalCurvedList"/>
    <dgm:cxn modelId="{7EF995FE-ECBE-413B-9275-D6BA27A1BA02}" type="presParOf" srcId="{6FE8F202-E3A2-4C9F-860C-8237AD4BCCBC}" destId="{F28B75BB-8C17-42D2-967A-3557B47B4CBD}" srcOrd="3" destOrd="0" presId="urn:microsoft.com/office/officeart/2008/layout/VerticalCurvedList"/>
    <dgm:cxn modelId="{C1439EBA-FC14-455E-BC3E-DABBDF7BF3FF}" type="presParOf" srcId="{6FE8F202-E3A2-4C9F-860C-8237AD4BCCBC}" destId="{8DB5599F-F714-484E-9565-9E225E9C69AE}" srcOrd="4" destOrd="0" presId="urn:microsoft.com/office/officeart/2008/layout/VerticalCurvedList"/>
    <dgm:cxn modelId="{20EBCD24-E0EC-402F-B674-2669DB166107}" type="presParOf" srcId="{8DB5599F-F714-484E-9565-9E225E9C69AE}" destId="{90296083-F8AD-4BD4-8247-359C0FC11E7D}" srcOrd="0" destOrd="0" presId="urn:microsoft.com/office/officeart/2008/layout/VerticalCurvedList"/>
    <dgm:cxn modelId="{A30280F9-B154-4674-A3BE-291876EC7C55}" type="presParOf" srcId="{6FE8F202-E3A2-4C9F-860C-8237AD4BCCBC}" destId="{AE9092F7-6588-4ED5-BD05-5FBC8154D45E}" srcOrd="5" destOrd="0" presId="urn:microsoft.com/office/officeart/2008/layout/VerticalCurvedList"/>
    <dgm:cxn modelId="{A1667BB1-3590-4189-BA96-57580606A0B9}" type="presParOf" srcId="{6FE8F202-E3A2-4C9F-860C-8237AD4BCCBC}" destId="{12B01A72-A6C5-43CF-9CA1-978FF40FE314}" srcOrd="6" destOrd="0" presId="urn:microsoft.com/office/officeart/2008/layout/VerticalCurvedList"/>
    <dgm:cxn modelId="{6EEC7272-1102-4357-B557-91D7823135F5}" type="presParOf" srcId="{12B01A72-A6C5-43CF-9CA1-978FF40FE314}" destId="{E74D3A46-E90F-4DF9-A6CB-F28B7DB41160}" srcOrd="0" destOrd="0" presId="urn:microsoft.com/office/officeart/2008/layout/VerticalCurvedList"/>
    <dgm:cxn modelId="{C712DECF-30FA-4EE0-8453-F7E378FB880B}" type="presParOf" srcId="{6FE8F202-E3A2-4C9F-860C-8237AD4BCCBC}" destId="{242370E4-80CB-498F-AAA8-E4D04FEECD13}" srcOrd="7" destOrd="0" presId="urn:microsoft.com/office/officeart/2008/layout/VerticalCurvedList"/>
    <dgm:cxn modelId="{9A5303CA-4074-4384-A815-70B1B0F0314D}" type="presParOf" srcId="{6FE8F202-E3A2-4C9F-860C-8237AD4BCCBC}" destId="{00D4D37C-02D2-4CB0-A5A0-EDC275455DCA}" srcOrd="8" destOrd="0" presId="urn:microsoft.com/office/officeart/2008/layout/VerticalCurvedList"/>
    <dgm:cxn modelId="{16DD7D29-16CC-4C70-8078-C3365C7981CD}" type="presParOf" srcId="{00D4D37C-02D2-4CB0-A5A0-EDC275455DCA}" destId="{71B83470-6888-459D-A4F0-9EC5726D3B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28C64-712E-4FDB-9EA2-92D380B31FBD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1</a:t>
          </a:r>
        </a:p>
      </dsp:txBody>
      <dsp:txXfrm rot="-5400000">
        <a:off x="1" y="347503"/>
        <a:ext cx="688049" cy="294878"/>
      </dsp:txXfrm>
    </dsp:sp>
    <dsp:sp modelId="{7F91649C-D760-4B35-A116-B16C4B1888EE}">
      <dsp:nvSpPr>
        <dsp:cNvPr id="0" name=""/>
        <dsp:cNvSpPr/>
      </dsp:nvSpPr>
      <dsp:spPr>
        <a:xfrm rot="5400000">
          <a:off x="4581112" y="-3889585"/>
          <a:ext cx="638902" cy="8425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1" kern="1200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Start</a:t>
          </a:r>
        </a:p>
      </dsp:txBody>
      <dsp:txXfrm rot="-5400000">
        <a:off x="688049" y="34667"/>
        <a:ext cx="8393840" cy="576524"/>
      </dsp:txXfrm>
    </dsp:sp>
    <dsp:sp modelId="{71A9C3DA-324B-4CC4-980F-1A0B67A7AA7B}">
      <dsp:nvSpPr>
        <dsp:cNvPr id="0" name=""/>
        <dsp:cNvSpPr/>
      </dsp:nvSpPr>
      <dsp:spPr>
        <a:xfrm rot="5400000">
          <a:off x="-147439" y="981453"/>
          <a:ext cx="982927" cy="688049"/>
        </a:xfrm>
        <a:prstGeom prst="chevron">
          <a:avLst/>
        </a:prstGeom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2</a:t>
          </a:r>
        </a:p>
      </dsp:txBody>
      <dsp:txXfrm rot="-5400000">
        <a:off x="1" y="1178039"/>
        <a:ext cx="688049" cy="294878"/>
      </dsp:txXfrm>
    </dsp:sp>
    <dsp:sp modelId="{CAA60D21-C3DD-4BB6-8CBB-27ED2B2EEB4C}">
      <dsp:nvSpPr>
        <dsp:cNvPr id="0" name=""/>
        <dsp:cNvSpPr/>
      </dsp:nvSpPr>
      <dsp:spPr>
        <a:xfrm rot="5400000">
          <a:off x="4581112" y="-3017085"/>
          <a:ext cx="638902" cy="8425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1" kern="1200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Generation of large numbers</a:t>
          </a:r>
        </a:p>
      </dsp:txBody>
      <dsp:txXfrm rot="-5400000">
        <a:off x="688049" y="907167"/>
        <a:ext cx="8393840" cy="576524"/>
      </dsp:txXfrm>
    </dsp:sp>
    <dsp:sp modelId="{09F5FC87-540F-48BF-9BBB-941822EBF2DB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2</a:t>
          </a:r>
        </a:p>
      </dsp:txBody>
      <dsp:txXfrm rot="-5400000">
        <a:off x="1" y="2119016"/>
        <a:ext cx="688049" cy="294878"/>
      </dsp:txXfrm>
    </dsp:sp>
    <dsp:sp modelId="{1310656F-9CDC-477E-952F-552EA03D3751}">
      <dsp:nvSpPr>
        <dsp:cNvPr id="0" name=""/>
        <dsp:cNvSpPr/>
      </dsp:nvSpPr>
      <dsp:spPr>
        <a:xfrm rot="5400000">
          <a:off x="4581112" y="-2118072"/>
          <a:ext cx="638902" cy="8425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1" kern="1200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Generation of public key and private key</a:t>
          </a:r>
        </a:p>
      </dsp:txBody>
      <dsp:txXfrm rot="-5400000">
        <a:off x="688049" y="1806180"/>
        <a:ext cx="8393840" cy="576524"/>
      </dsp:txXfrm>
    </dsp:sp>
    <dsp:sp modelId="{866D9333-8673-40A8-8265-AD24058BECF4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4</a:t>
          </a:r>
        </a:p>
      </dsp:txBody>
      <dsp:txXfrm rot="-5400000">
        <a:off x="1" y="3004773"/>
        <a:ext cx="688049" cy="294878"/>
      </dsp:txXfrm>
    </dsp:sp>
    <dsp:sp modelId="{516021D5-2E13-4C84-9222-225F6E60DC75}">
      <dsp:nvSpPr>
        <dsp:cNvPr id="0" name=""/>
        <dsp:cNvSpPr/>
      </dsp:nvSpPr>
      <dsp:spPr>
        <a:xfrm rot="5400000">
          <a:off x="4581112" y="-1232315"/>
          <a:ext cx="638902" cy="8425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1" kern="1200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Encryption using the public key</a:t>
          </a:r>
        </a:p>
      </dsp:txBody>
      <dsp:txXfrm rot="-5400000">
        <a:off x="688049" y="2691937"/>
        <a:ext cx="8393840" cy="576524"/>
      </dsp:txXfrm>
    </dsp:sp>
    <dsp:sp modelId="{925BF313-D752-479F-96AC-BE88A52B282A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5</a:t>
          </a:r>
        </a:p>
      </dsp:txBody>
      <dsp:txXfrm rot="-5400000">
        <a:off x="1" y="3890530"/>
        <a:ext cx="688049" cy="294878"/>
      </dsp:txXfrm>
    </dsp:sp>
    <dsp:sp modelId="{2E7E19E8-7B0B-4C7B-874B-04F2348254D8}">
      <dsp:nvSpPr>
        <dsp:cNvPr id="0" name=""/>
        <dsp:cNvSpPr/>
      </dsp:nvSpPr>
      <dsp:spPr>
        <a:xfrm rot="5400000">
          <a:off x="4581112" y="-346558"/>
          <a:ext cx="638902" cy="8425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1" kern="1200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Decryption of encrypted message using private key</a:t>
          </a:r>
        </a:p>
      </dsp:txBody>
      <dsp:txXfrm rot="-5400000">
        <a:off x="688049" y="3577694"/>
        <a:ext cx="8393840" cy="576524"/>
      </dsp:txXfrm>
    </dsp:sp>
    <dsp:sp modelId="{9B189ABA-9893-42BC-8FBC-9DA26E4332EC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gradFill flip="none" rotWithShape="0">
          <a:gsLst>
            <a:gs pos="0">
              <a:srgbClr val="135552">
                <a:shade val="30000"/>
                <a:satMod val="115000"/>
              </a:srgbClr>
            </a:gs>
            <a:gs pos="50000">
              <a:srgbClr val="135552">
                <a:shade val="67500"/>
                <a:satMod val="115000"/>
              </a:srgbClr>
            </a:gs>
            <a:gs pos="100000">
              <a:srgbClr val="135552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6</a:t>
          </a:r>
        </a:p>
      </dsp:txBody>
      <dsp:txXfrm rot="-5400000">
        <a:off x="1" y="4776286"/>
        <a:ext cx="688049" cy="294878"/>
      </dsp:txXfrm>
    </dsp:sp>
    <dsp:sp modelId="{5B6102D6-D77D-4393-B5E1-A195500E3D84}">
      <dsp:nvSpPr>
        <dsp:cNvPr id="0" name=""/>
        <dsp:cNvSpPr/>
      </dsp:nvSpPr>
      <dsp:spPr>
        <a:xfrm rot="5400000">
          <a:off x="4567885" y="525947"/>
          <a:ext cx="638902" cy="8425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1" kern="1200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Stop</a:t>
          </a:r>
        </a:p>
      </dsp:txBody>
      <dsp:txXfrm rot="-5400000">
        <a:off x="674822" y="4450200"/>
        <a:ext cx="8393840" cy="576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C2A77-057A-4897-ACCA-5007956E5399}">
      <dsp:nvSpPr>
        <dsp:cNvPr id="0" name=""/>
        <dsp:cNvSpPr/>
      </dsp:nvSpPr>
      <dsp:spPr>
        <a:xfrm>
          <a:off x="-606161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D3A47-DC08-405B-8FF9-772ED9E8A8CF}">
      <dsp:nvSpPr>
        <dsp:cNvPr id="0" name=""/>
        <dsp:cNvSpPr/>
      </dsp:nvSpPr>
      <dsp:spPr>
        <a:xfrm>
          <a:off x="687086" y="125824"/>
          <a:ext cx="7440913" cy="1054847"/>
        </a:xfrm>
        <a:prstGeom prst="roundRect">
          <a:avLst/>
        </a:prstGeom>
        <a:solidFill>
          <a:srgbClr val="1355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/>
            <a:t>Time required </a:t>
          </a:r>
          <a:r>
            <a:rPr lang="en-US" sz="3600" kern="1200" dirty="0"/>
            <a:t>21973 milliseconds to 45193 milliseconds </a:t>
          </a:r>
          <a:endParaRPr lang="en-IN" sz="3600" kern="1200" dirty="0"/>
        </a:p>
      </dsp:txBody>
      <dsp:txXfrm>
        <a:off x="738579" y="177317"/>
        <a:ext cx="7337927" cy="951861"/>
      </dsp:txXfrm>
    </dsp:sp>
    <dsp:sp modelId="{68A48CB3-908D-436E-AE98-FCD6A816E313}">
      <dsp:nvSpPr>
        <dsp:cNvPr id="0" name=""/>
        <dsp:cNvSpPr/>
      </dsp:nvSpPr>
      <dsp:spPr>
        <a:xfrm>
          <a:off x="0" y="0"/>
          <a:ext cx="1312119" cy="1300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75BB-8C17-42D2-967A-3557B47B4CBD}">
      <dsp:nvSpPr>
        <dsp:cNvPr id="0" name=""/>
        <dsp:cNvSpPr/>
      </dsp:nvSpPr>
      <dsp:spPr>
        <a:xfrm>
          <a:off x="1165011" y="1602919"/>
          <a:ext cx="6962986" cy="833607"/>
        </a:xfrm>
        <a:prstGeom prst="roundRect">
          <a:avLst/>
        </a:prstGeom>
        <a:solidFill>
          <a:srgbClr val="1355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>
              <a:latin typeface="Cambria Math" panose="02040503050406030204" pitchFamily="18" charset="0"/>
              <a:ea typeface="Cambria Math" panose="02040503050406030204" pitchFamily="18" charset="0"/>
            </a:rPr>
            <a:t>Space required is 3KB</a:t>
          </a:r>
        </a:p>
      </dsp:txBody>
      <dsp:txXfrm>
        <a:off x="1205704" y="1643612"/>
        <a:ext cx="6881600" cy="752221"/>
      </dsp:txXfrm>
    </dsp:sp>
    <dsp:sp modelId="{90296083-F8AD-4BD4-8247-359C0FC11E7D}">
      <dsp:nvSpPr>
        <dsp:cNvPr id="0" name=""/>
        <dsp:cNvSpPr/>
      </dsp:nvSpPr>
      <dsp:spPr>
        <a:xfrm>
          <a:off x="424336" y="1407442"/>
          <a:ext cx="1390405" cy="13175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092F7-6588-4ED5-BD05-5FBC8154D45E}">
      <dsp:nvSpPr>
        <dsp:cNvPr id="0" name=""/>
        <dsp:cNvSpPr/>
      </dsp:nvSpPr>
      <dsp:spPr>
        <a:xfrm>
          <a:off x="1165011" y="2964625"/>
          <a:ext cx="6962986" cy="833607"/>
        </a:xfrm>
        <a:prstGeom prst="roundRect">
          <a:avLst/>
        </a:prstGeom>
        <a:solidFill>
          <a:srgbClr val="1355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>
              <a:latin typeface="Cambria Math" panose="02040503050406030204" pitchFamily="18" charset="0"/>
              <a:ea typeface="Cambria Math" panose="02040503050406030204" pitchFamily="18" charset="0"/>
            </a:rPr>
            <a:t>Power requirement is 3.3V</a:t>
          </a:r>
        </a:p>
      </dsp:txBody>
      <dsp:txXfrm>
        <a:off x="1205704" y="3005318"/>
        <a:ext cx="6881600" cy="752221"/>
      </dsp:txXfrm>
    </dsp:sp>
    <dsp:sp modelId="{E74D3A46-E90F-4DF9-A6CB-F28B7DB41160}">
      <dsp:nvSpPr>
        <dsp:cNvPr id="0" name=""/>
        <dsp:cNvSpPr/>
      </dsp:nvSpPr>
      <dsp:spPr>
        <a:xfrm>
          <a:off x="490045" y="2874725"/>
          <a:ext cx="1279994" cy="1306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370E4-80CB-498F-AAA8-E4D04FEECD13}">
      <dsp:nvSpPr>
        <dsp:cNvPr id="0" name=""/>
        <dsp:cNvSpPr/>
      </dsp:nvSpPr>
      <dsp:spPr>
        <a:xfrm>
          <a:off x="687086" y="4416345"/>
          <a:ext cx="7440913" cy="833607"/>
        </a:xfrm>
        <a:prstGeom prst="roundRect">
          <a:avLst/>
        </a:prstGeom>
        <a:solidFill>
          <a:srgbClr val="1355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/>
            <a:t> </a:t>
          </a:r>
          <a:r>
            <a:rPr lang="en-IN" sz="3600" kern="1200" dirty="0">
              <a:latin typeface="Cambria Math" panose="02040503050406030204" pitchFamily="18" charset="0"/>
              <a:ea typeface="Cambria Math" panose="02040503050406030204" pitchFamily="18" charset="0"/>
            </a:rPr>
            <a:t>Clock Speed of 80 MHZ</a:t>
          </a:r>
        </a:p>
      </dsp:txBody>
      <dsp:txXfrm>
        <a:off x="727779" y="4457038"/>
        <a:ext cx="7359527" cy="752221"/>
      </dsp:txXfrm>
    </dsp:sp>
    <dsp:sp modelId="{71B83470-6888-459D-A4F0-9EC5726D3B18}">
      <dsp:nvSpPr>
        <dsp:cNvPr id="0" name=""/>
        <dsp:cNvSpPr/>
      </dsp:nvSpPr>
      <dsp:spPr>
        <a:xfrm>
          <a:off x="0" y="4237892"/>
          <a:ext cx="1329322" cy="11807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55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A73B8-0681-4D51-A83B-8677E0E5FCE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FB7F3-524B-4827-A199-D2EF0D830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50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38BF7-78DC-4189-8F05-A262BD009340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D02F-A5E3-4D27-90D9-A656932F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6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BD02F-A5E3-4D27-90D9-A656932FF92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8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61EA-CB63-4C18-B21D-53E3AD003763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1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0660E-FC47-4C86-9DA5-D34DC07BB7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1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4C013A-21CA-46AC-942D-8A94065C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04E9BD-8B96-4929-9EFC-CE4F1C8B0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988BDD-A4A2-47F6-AC0B-88EBBF47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30B0E1-31A6-42C7-AB4E-1F847DF2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AEEB91-83E0-420C-9292-0AE74484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8955EA-9E63-4118-81C0-90269B01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E0D42F-0504-4433-A0A8-DA1E5698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0393F5-B3FC-49E8-B070-A9B4A2E6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4DC45C-685A-4D14-A211-9D0EB9C2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F4E678-1301-4226-A2D9-676CE364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1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1D2C293-917E-4F99-9A8D-6F78D7585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E057DB-5A3F-4E68-A7BF-3B7C877DE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AE01CE-75FB-4F2B-B238-EA3AD761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FCA6B9-533D-422B-97D0-7BE2F6D9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E9F914-822A-455C-9075-7B9540CA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7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6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6051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1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6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6720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03712" y="2820435"/>
            <a:ext cx="5184576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03712" y="3600706"/>
            <a:ext cx="5184181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4404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6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83291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164638"/>
            <a:ext cx="984041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51584" y="932726"/>
            <a:ext cx="984041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21987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6232" y="1861026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86499" y="1861026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86765" y="1861026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627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56661"/>
            <a:ext cx="3119669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356661"/>
            <a:ext cx="5664629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94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2636BD-3EB2-4834-8106-781A1430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DE4B43-803F-4E9D-90FA-E66A0786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E770CA-F937-4D69-91F3-0E0E093F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7DA5F3-1EAF-48BA-BFEE-2AB9AC9A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18AC0F-1D19-4CB8-A542-6B4C9A14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9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87488" y="0"/>
            <a:ext cx="37444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683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00808"/>
            <a:ext cx="12192000" cy="345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7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38065" y="668224"/>
            <a:ext cx="5568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2596428" y="1326579"/>
            <a:ext cx="4251291" cy="4251291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1208596" y="1940210"/>
            <a:ext cx="1910472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447643" cy="5157192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690775" y="1658419"/>
            <a:ext cx="6501247" cy="51995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767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4663" y="2148926"/>
            <a:ext cx="372191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078560" y="2148926"/>
            <a:ext cx="372191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1" y="1985900"/>
            <a:ext cx="4047233" cy="40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15408" y="2138325"/>
            <a:ext cx="3725296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418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2" y="3721192"/>
            <a:ext cx="5088565" cy="25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82738" y="4082039"/>
            <a:ext cx="2378041" cy="174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572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56881" y="666492"/>
            <a:ext cx="3360000" cy="3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6926" y="4026881"/>
            <a:ext cx="221996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8968" y="1806542"/>
            <a:ext cx="221996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7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2" y="1508788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4" y="1796672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83" y="1650946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72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2617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3600706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6709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4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914D6-2B89-44A5-9272-DD5ABEF5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6659F-95BE-4DBB-81FD-050E4884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D3C9F2-8848-4690-846E-626C0BC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668C6-6F8F-4D3C-A5F3-B3B47B6E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AEF205-4D7F-47E2-A275-039C6DE5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85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18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26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985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82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842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52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061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171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6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676030-81C8-476A-8180-CF6004B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18A3FB-7618-4DB4-9A7C-F2BCF8B68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070AFF-59D3-4097-AC27-0BEE5706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761E08-BD92-4DB8-B9DD-E36A10BE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EA5882-6771-47EC-A864-382A4A60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DE1702-91DB-49FF-A68D-761259B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033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6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468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DD4F89-FF81-4856-9451-8AAD213A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F49770-F23F-44CA-AAA4-46F9339D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3125D0-907D-45CF-B133-E681A141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B862BEB-4E73-4B22-9FD6-AC9BE59E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94AFAB3-7698-4A49-889B-E061711A2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EE49C4-83E9-4C2F-9976-84C5B7C9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CC41B9-3DCB-4539-90C3-899DC1F0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DCEEAF-C223-4310-87F1-058842FB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4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96FF8B-96C1-4C3B-88D5-4F11F41C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5813F9-3C72-4C36-9615-60F9CE2D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24002F-AF52-4E2B-9E2D-38024FCC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B86ACA-8612-4A20-9098-E5CB14E3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3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8ED680D-ECB8-4629-B11F-84491C82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30DA98-B23F-4FD4-8BCC-91D441C2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B8D9C7-5A4A-4709-9418-A606D488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2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6D5A1-1AD5-4477-9426-70BE0491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C98FC0-8154-4B41-9DD7-CEB2287F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A1977B-5F32-42EA-874C-CBAFA5F5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DB5A21-6D68-4ADF-93A5-1E59388C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7CF898-8CDA-4F74-8551-FC057B80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36EBB0-41DA-4692-9D5E-FCF6A1B1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B68AB-687F-4D05-A7F7-E32A6E10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5686EDB-917A-4AA0-A949-2B28CFBD4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D38C9E-466A-4BA9-9E0B-690E8DF3F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860F38-0CA1-4478-B92E-FFB272BF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71C83A-97D1-4FD6-B39C-971B3678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8CDFFB-4D02-4EC9-8E65-8D7474AD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8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2FE7991-7E83-4E37-B251-A5023E61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578504-D09D-47FF-922D-E0282692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F7DC74-B7E4-4882-A0D3-9A2E090D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8D0FC2-06A4-4756-9BFF-A6A8B58F2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86CBE7-C941-4714-BE3F-E1587C68C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6114-7392-4719-A80C-CFF1A8AE6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713-E081-4F5E-9DC8-356874C776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42.png"/><Relationship Id="rId3" Type="http://schemas.openxmlformats.org/officeDocument/2006/relationships/diagramLayout" Target="../diagrams/layout3.xml"/><Relationship Id="rId21" Type="http://schemas.openxmlformats.org/officeDocument/2006/relationships/image" Target="../media/image45.jpeg"/><Relationship Id="rId7" Type="http://schemas.openxmlformats.org/officeDocument/2006/relationships/image" Target="../media/image41.png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diagramData" Target="../diagrams/data3.xml"/><Relationship Id="rId16" Type="http://schemas.openxmlformats.org/officeDocument/2006/relationships/diagramColors" Target="../diagrams/colors5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image" Target="../media/image43.png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53373" y="5152959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3373" y="3901163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3373" y="2875070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30%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3373" y="1988840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20%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44672" cy="6858000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7" name="Rounded Rectangle 4"/>
          <p:cNvSpPr/>
          <p:nvPr/>
        </p:nvSpPr>
        <p:spPr>
          <a:xfrm>
            <a:off x="-47328" y="260648"/>
            <a:ext cx="12192000" cy="15121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86015" tIns="228600" rIns="228600" bIns="228600" numCol="1" spcCol="1270" anchor="ctr" anchorCtr="0">
            <a:noAutofit/>
          </a:bodyPr>
          <a:lstStyle/>
          <a:p>
            <a:pPr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300" b="1" i="1" dirty="0">
                <a:solidFill>
                  <a:srgbClr val="4BACC6">
                    <a:lumMod val="50000"/>
                  </a:srgbClr>
                </a:solidFill>
                <a:latin typeface="Arial Black" pitchFamily="34" charset="0"/>
                <a:ea typeface="Cambria Math" pitchFamily="18" charset="0"/>
              </a:rPr>
              <a:t>Design and Implementation Of Data Security In IoT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185747" y="2238489"/>
            <a:ext cx="662473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2800" b="1" i="1" kern="0" dirty="0">
                <a:solidFill>
                  <a:srgbClr val="179A9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Presented By:  </a:t>
            </a:r>
            <a:endParaRPr lang="ko-KR" altLang="en-US" sz="2800" b="1" i="1" kern="0" dirty="0">
              <a:solidFill>
                <a:srgbClr val="179A9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ko-KR" sz="2400" b="1" kern="0" dirty="0">
                <a:solidFill>
                  <a:srgbClr val="16B7B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DEBDUT DAS, MEHELI RAY, </a:t>
            </a:r>
          </a:p>
          <a:p>
            <a:pPr algn="ctr">
              <a:defRPr/>
            </a:pPr>
            <a:r>
              <a:rPr lang="en-US" altLang="ko-KR" sz="2400" b="1" kern="0" dirty="0">
                <a:solidFill>
                  <a:srgbClr val="16B7B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NAYONIKA PAL, NILIMA PAUL</a:t>
            </a:r>
          </a:p>
          <a:p>
            <a:pPr algn="ctr">
              <a:defRPr/>
            </a:pPr>
            <a:r>
              <a:rPr lang="en-US" altLang="ko-KR" sz="2400" b="1" kern="0" dirty="0">
                <a:solidFill>
                  <a:srgbClr val="16B7B8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POULAMI DAS</a:t>
            </a:r>
            <a:endParaRPr lang="ko-KR" altLang="en-US" sz="2400" b="1" kern="0" dirty="0">
              <a:solidFill>
                <a:srgbClr val="16B7B8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CA67B55-F8FD-4856-B9A3-8BBF4DD868BF}"/>
              </a:ext>
            </a:extLst>
          </p:cNvPr>
          <p:cNvSpPr/>
          <p:nvPr/>
        </p:nvSpPr>
        <p:spPr>
          <a:xfrm>
            <a:off x="148632" y="4381872"/>
            <a:ext cx="6240693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2800" b="1" i="1" kern="0" dirty="0">
                <a:solidFill>
                  <a:srgbClr val="16B7B8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2400" b="1" kern="0" dirty="0">
                <a:solidFill>
                  <a:srgbClr val="16B7B8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</a:t>
            </a:r>
            <a:r>
              <a:rPr lang="en-IN" sz="2400" b="1" kern="0" dirty="0">
                <a:solidFill>
                  <a:srgbClr val="16B7B8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SANJIB MITRA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95" y="2247904"/>
            <a:ext cx="4572000" cy="32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07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53373" y="5152959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3373" y="3901163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3373" y="2875070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30%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3373" y="1988840"/>
            <a:ext cx="8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20%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3317825177"/>
              </p:ext>
            </p:extLst>
          </p:nvPr>
        </p:nvGraphicFramePr>
        <p:xfrm>
          <a:off x="0" y="0"/>
          <a:ext cx="1214467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그룹 12">
            <a:extLst>
              <a:ext uri="{FF2B5EF4-FFF2-40B4-BE49-F238E27FC236}">
                <a16:creationId xmlns="" xmlns:a16="http://schemas.microsoft.com/office/drawing/2014/main" id="{F1A6E420-5886-40BB-B28E-F03586653916}"/>
              </a:ext>
            </a:extLst>
          </p:cNvPr>
          <p:cNvGrpSpPr/>
          <p:nvPr/>
        </p:nvGrpSpPr>
        <p:grpSpPr>
          <a:xfrm>
            <a:off x="4986520" y="1347630"/>
            <a:ext cx="4436969" cy="1547420"/>
            <a:chOff x="4054872" y="2055059"/>
            <a:chExt cx="4032869" cy="1269973"/>
          </a:xfrm>
          <a:solidFill>
            <a:schemeClr val="accent1"/>
          </a:solidFill>
        </p:grpSpPr>
        <p:sp>
          <p:nvSpPr>
            <p:cNvPr id="32" name="Rectangle 44">
              <a:extLst>
                <a:ext uri="{FF2B5EF4-FFF2-40B4-BE49-F238E27FC236}">
                  <a16:creationId xmlns="" xmlns:a16="http://schemas.microsoft.com/office/drawing/2014/main" id="{00655559-54B2-4B2E-9B99-130B2E5EE92B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F2162B0D-3F11-4A7F-A326-E2E7433CF36E}"/>
                </a:ext>
              </a:extLst>
            </p:cNvPr>
            <p:cNvSpPr/>
            <p:nvPr/>
          </p:nvSpPr>
          <p:spPr>
            <a:xfrm>
              <a:off x="5317238" y="2231199"/>
              <a:ext cx="2415291" cy="192793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="" xmlns:a16="http://schemas.microsoft.com/office/drawing/2014/main" id="{82B2FC03-6709-4A40-8CED-9A2FA4968482}"/>
                </a:ext>
              </a:extLst>
            </p:cNvPr>
            <p:cNvSpPr/>
            <p:nvPr/>
          </p:nvSpPr>
          <p:spPr>
            <a:xfrm rot="5400000">
              <a:off x="7637598" y="2149989"/>
              <a:ext cx="545074" cy="355213"/>
            </a:xfrm>
            <a:prstGeom prst="triangle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36" name="Block Arc 2">
              <a:extLst>
                <a:ext uri="{FF2B5EF4-FFF2-40B4-BE49-F238E27FC236}">
                  <a16:creationId xmlns="" xmlns:a16="http://schemas.microsoft.com/office/drawing/2014/main" id="{A47BF0B0-BC34-4596-AC40-E33E95E889EF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</p:grpSp>
      <p:grpSp>
        <p:nvGrpSpPr>
          <p:cNvPr id="37" name="그룹 13">
            <a:extLst>
              <a:ext uri="{FF2B5EF4-FFF2-40B4-BE49-F238E27FC236}">
                <a16:creationId xmlns="" xmlns:a16="http://schemas.microsoft.com/office/drawing/2014/main" id="{6A3BB4A9-AD5C-460C-AD12-037516CC3799}"/>
              </a:ext>
            </a:extLst>
          </p:cNvPr>
          <p:cNvGrpSpPr/>
          <p:nvPr/>
        </p:nvGrpSpPr>
        <p:grpSpPr>
          <a:xfrm>
            <a:off x="6852444" y="2431528"/>
            <a:ext cx="2814325" cy="1713177"/>
            <a:chOff x="5747557" y="2962342"/>
            <a:chExt cx="2075574" cy="1257774"/>
          </a:xfrm>
          <a:solidFill>
            <a:schemeClr val="accent2">
              <a:lumMod val="75000"/>
            </a:schemeClr>
          </a:solidFill>
        </p:grpSpPr>
        <p:sp>
          <p:nvSpPr>
            <p:cNvPr id="38" name="Rectangle 44">
              <a:extLst>
                <a:ext uri="{FF2B5EF4-FFF2-40B4-BE49-F238E27FC236}">
                  <a16:creationId xmlns="" xmlns:a16="http://schemas.microsoft.com/office/drawing/2014/main" id="{5C456C90-6188-47B9-858F-8424550AF71E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="" xmlns:a16="http://schemas.microsoft.com/office/drawing/2014/main" id="{236B3BD7-E677-4838-BF3C-72DAE6DA93AB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40" name="Rectangle 44">
              <a:extLst>
                <a:ext uri="{FF2B5EF4-FFF2-40B4-BE49-F238E27FC236}">
                  <a16:creationId xmlns="" xmlns:a16="http://schemas.microsoft.com/office/drawing/2014/main" id="{320ED770-B507-4274-A551-19624D8E8459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41" name="Block Arc 2">
              <a:extLst>
                <a:ext uri="{FF2B5EF4-FFF2-40B4-BE49-F238E27FC236}">
                  <a16:creationId xmlns="" xmlns:a16="http://schemas.microsoft.com/office/drawing/2014/main" id="{5F505146-A72A-4900-A7C3-ACDBF94B7344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</p:grpSp>
      <p:grpSp>
        <p:nvGrpSpPr>
          <p:cNvPr id="42" name="그룹 14">
            <a:extLst>
              <a:ext uri="{FF2B5EF4-FFF2-40B4-BE49-F238E27FC236}">
                <a16:creationId xmlns="" xmlns:a16="http://schemas.microsoft.com/office/drawing/2014/main" id="{880EBCDB-6776-431B-BC15-154EFD4CBA35}"/>
              </a:ext>
            </a:extLst>
          </p:cNvPr>
          <p:cNvGrpSpPr/>
          <p:nvPr/>
        </p:nvGrpSpPr>
        <p:grpSpPr>
          <a:xfrm>
            <a:off x="3902804" y="3672867"/>
            <a:ext cx="3556285" cy="1733758"/>
            <a:chOff x="4054872" y="3855554"/>
            <a:chExt cx="2079217" cy="1269226"/>
          </a:xfrm>
          <a:solidFill>
            <a:schemeClr val="accent4">
              <a:lumMod val="50000"/>
            </a:schemeClr>
          </a:solidFill>
        </p:grpSpPr>
        <p:sp>
          <p:nvSpPr>
            <p:cNvPr id="43" name="Rectangle 44">
              <a:extLst>
                <a:ext uri="{FF2B5EF4-FFF2-40B4-BE49-F238E27FC236}">
                  <a16:creationId xmlns="" xmlns:a16="http://schemas.microsoft.com/office/drawing/2014/main" id="{AEA548EC-554D-485B-AF0E-B1F332071A97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44" name="Block Arc 2">
              <a:extLst>
                <a:ext uri="{FF2B5EF4-FFF2-40B4-BE49-F238E27FC236}">
                  <a16:creationId xmlns="" xmlns:a16="http://schemas.microsoft.com/office/drawing/2014/main" id="{7F9F3B16-04F1-4938-9980-14443F0AFD7C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="" xmlns:a16="http://schemas.microsoft.com/office/drawing/2014/main" id="{0E10DD9F-76F0-41B9-A17F-372726212FA6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="" xmlns:a16="http://schemas.microsoft.com/office/drawing/2014/main" id="{AF0E0E17-2565-4DD6-9EAE-283ADD59A045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</p:grpSp>
      <p:grpSp>
        <p:nvGrpSpPr>
          <p:cNvPr id="53" name="그룹 13">
            <a:extLst>
              <a:ext uri="{FF2B5EF4-FFF2-40B4-BE49-F238E27FC236}">
                <a16:creationId xmlns="" xmlns:a16="http://schemas.microsoft.com/office/drawing/2014/main" id="{6A3BB4A9-AD5C-460C-AD12-037516CC3799}"/>
              </a:ext>
            </a:extLst>
          </p:cNvPr>
          <p:cNvGrpSpPr/>
          <p:nvPr/>
        </p:nvGrpSpPr>
        <p:grpSpPr>
          <a:xfrm>
            <a:off x="2" y="4941168"/>
            <a:ext cx="9360361" cy="1644152"/>
            <a:chOff x="-561938" y="2962342"/>
            <a:chExt cx="8385069" cy="1257018"/>
          </a:xfrm>
          <a:solidFill>
            <a:srgbClr val="093839"/>
          </a:solidFill>
        </p:grpSpPr>
        <p:sp>
          <p:nvSpPr>
            <p:cNvPr id="54" name="Rectangle 44">
              <a:extLst>
                <a:ext uri="{FF2B5EF4-FFF2-40B4-BE49-F238E27FC236}">
                  <a16:creationId xmlns="" xmlns:a16="http://schemas.microsoft.com/office/drawing/2014/main" id="{5C456C90-6188-47B9-858F-8424550AF71E}"/>
                </a:ext>
              </a:extLst>
            </p:cNvPr>
            <p:cNvSpPr/>
            <p:nvPr/>
          </p:nvSpPr>
          <p:spPr>
            <a:xfrm>
              <a:off x="-561938" y="4028197"/>
              <a:ext cx="7125610" cy="191163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="" xmlns:a16="http://schemas.microsoft.com/office/drawing/2014/main" id="{236B3BD7-E677-4838-BF3C-72DAE6DA93AB}"/>
                </a:ext>
              </a:extLst>
            </p:cNvPr>
            <p:cNvSpPr/>
            <p:nvPr/>
          </p:nvSpPr>
          <p:spPr>
            <a:xfrm rot="16200000">
              <a:off x="5615330" y="3019974"/>
              <a:ext cx="545074" cy="429810"/>
            </a:xfrm>
            <a:prstGeom prst="triangle">
              <a:avLst>
                <a:gd name="adj" fmla="val 48748"/>
              </a:avLst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56" name="Rectangle 44">
              <a:extLst>
                <a:ext uri="{FF2B5EF4-FFF2-40B4-BE49-F238E27FC236}">
                  <a16:creationId xmlns="" xmlns:a16="http://schemas.microsoft.com/office/drawing/2014/main" id="{320ED770-B507-4274-A551-19624D8E8459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  <p:sp>
          <p:nvSpPr>
            <p:cNvPr id="57" name="Block Arc 2">
              <a:extLst>
                <a:ext uri="{FF2B5EF4-FFF2-40B4-BE49-F238E27FC236}">
                  <a16:creationId xmlns="" xmlns:a16="http://schemas.microsoft.com/office/drawing/2014/main" id="{5F505146-A72A-4900-A7C3-ACDBF94B7344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맑은 고딕"/>
                <a:cs typeface="+mn-cs"/>
              </a:endParaRPr>
            </a:p>
          </p:txBody>
        </p:sp>
      </p:grpSp>
      <p:sp>
        <p:nvSpPr>
          <p:cNvPr id="5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66" y="332658"/>
            <a:ext cx="12027097" cy="72424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 FLOW</a:t>
            </a:r>
          </a:p>
        </p:txBody>
      </p:sp>
      <p:sp>
        <p:nvSpPr>
          <p:cNvPr id="59" name="Graphic 4">
            <a:extLst>
              <a:ext uri="{FF2B5EF4-FFF2-40B4-BE49-F238E27FC236}">
                <a16:creationId xmlns="" xmlns:a16="http://schemas.microsoft.com/office/drawing/2014/main" id="{BDF17C7A-C107-4717-90C0-25B090952861}"/>
              </a:ext>
            </a:extLst>
          </p:cNvPr>
          <p:cNvSpPr/>
          <p:nvPr/>
        </p:nvSpPr>
        <p:spPr>
          <a:xfrm>
            <a:off x="19201" y="5273116"/>
            <a:ext cx="988800" cy="109909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3465850" y="1685139"/>
            <a:ext cx="1177760" cy="685433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Block Arc 25">
            <a:extLst>
              <a:ext uri="{FF2B5EF4-FFF2-40B4-BE49-F238E27FC236}">
                <a16:creationId xmlns="" xmlns:a16="http://schemas.microsoft.com/office/drawing/2014/main" id="{C78EE560-4F3F-4484-B172-D9A2B34F597A}"/>
              </a:ext>
            </a:extLst>
          </p:cNvPr>
          <p:cNvSpPr/>
          <p:nvPr/>
        </p:nvSpPr>
        <p:spPr>
          <a:xfrm>
            <a:off x="6993981" y="4338854"/>
            <a:ext cx="670915" cy="72215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="" xmlns:a16="http://schemas.microsoft.com/office/drawing/2014/main" id="{AB1D2130-C4A6-480B-9E31-7F63627C9C55}"/>
              </a:ext>
            </a:extLst>
          </p:cNvPr>
          <p:cNvSpPr/>
          <p:nvPr/>
        </p:nvSpPr>
        <p:spPr>
          <a:xfrm rot="8727658">
            <a:off x="7037808" y="4887498"/>
            <a:ext cx="561225" cy="57831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2505505" y="4256699"/>
            <a:ext cx="1309361" cy="52469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64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10014749" y="2974608"/>
            <a:ext cx="1392155" cy="52469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66" name="Rectangle 23">
            <a:extLst>
              <a:ext uri="{FF2B5EF4-FFF2-40B4-BE49-F238E27FC236}">
                <a16:creationId xmlns="" xmlns:a16="http://schemas.microsoft.com/office/drawing/2014/main" id="{951C4BE3-DE40-41A1-AA2D-929E8243F869}"/>
              </a:ext>
            </a:extLst>
          </p:cNvPr>
          <p:cNvSpPr/>
          <p:nvPr/>
        </p:nvSpPr>
        <p:spPr>
          <a:xfrm>
            <a:off x="5487218" y="3285289"/>
            <a:ext cx="1320281" cy="59632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Block Arc 31">
            <a:extLst>
              <a:ext uri="{FF2B5EF4-FFF2-40B4-BE49-F238E27FC236}">
                <a16:creationId xmlns="" xmlns:a16="http://schemas.microsoft.com/office/drawing/2014/main" id="{6872007F-EE7E-43CE-8854-2D3DF5D9CC4B}"/>
              </a:ext>
            </a:extLst>
          </p:cNvPr>
          <p:cNvSpPr/>
          <p:nvPr/>
        </p:nvSpPr>
        <p:spPr>
          <a:xfrm>
            <a:off x="7252414" y="1908770"/>
            <a:ext cx="819935" cy="572460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6">
            <a:extLst>
              <a:ext uri="{FF2B5EF4-FFF2-40B4-BE49-F238E27FC236}">
                <a16:creationId xmlns="" xmlns:a16="http://schemas.microsoft.com/office/drawing/2014/main" id="{AB1D2130-C4A6-480B-9E31-7F63627C9C55}"/>
              </a:ext>
            </a:extLst>
          </p:cNvPr>
          <p:cNvSpPr/>
          <p:nvPr/>
        </p:nvSpPr>
        <p:spPr>
          <a:xfrm rot="6928410">
            <a:off x="7510879" y="2220311"/>
            <a:ext cx="465016" cy="68521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9551201" y="5526127"/>
            <a:ext cx="1451236" cy="593866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9316712" y="1467744"/>
            <a:ext cx="960107" cy="56011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74968" y="1530971"/>
            <a:ext cx="263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Output Device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60363" y="6172154"/>
            <a:ext cx="231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Data (Plain Text)</a:t>
            </a:r>
            <a:endParaRPr lang="ko-KR" altLang="en-US" sz="2400" b="1" dirty="0">
              <a:solidFill>
                <a:schemeClr val="accent2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08725" y="4726746"/>
            <a:ext cx="421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Encryption Algorithm</a:t>
            </a:r>
            <a:endParaRPr lang="ko-KR" altLang="en-US" sz="2400" b="1" dirty="0">
              <a:solidFill>
                <a:schemeClr val="accent2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979" y="4100157"/>
            <a:ext cx="2421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Encrypted Data (Cipher Text)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53374" y="3398737"/>
            <a:ext cx="24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Cloud Storage</a:t>
            </a:r>
            <a:r>
              <a:rPr lang="en-US" altLang="ko-KR" sz="2400" b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accent2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2979" y="1766366"/>
            <a:ext cx="259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Decrypted Data (Plain Text)</a:t>
            </a:r>
            <a:endParaRPr lang="ko-KR" altLang="en-US" sz="2400" b="1" dirty="0">
              <a:solidFill>
                <a:schemeClr val="accent2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38355" y="2200694"/>
            <a:ext cx="407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Decryption Algorithm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4004" y="5879765"/>
            <a:ext cx="154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Sensor</a:t>
            </a:r>
            <a:r>
              <a:rPr lang="en-US" altLang="ko-KR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6771" y="3525430"/>
            <a:ext cx="309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Encrypted Data (Cipher Text)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  <a:latin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3177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lementation of Diffie-Hellman Algorithm - GeeksforGeeks">
            <a:extLst>
              <a:ext uri="{FF2B5EF4-FFF2-40B4-BE49-F238E27FC236}">
                <a16:creationId xmlns="" xmlns:a16="http://schemas.microsoft.com/office/drawing/2014/main" id="{4E04525A-28F2-4CF6-A41B-BC759367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86" y="1368226"/>
            <a:ext cx="10295971" cy="51886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66DFA12-05BF-40F5-9C0C-79281692D56A}"/>
              </a:ext>
            </a:extLst>
          </p:cNvPr>
          <p:cNvSpPr/>
          <p:nvPr/>
        </p:nvSpPr>
        <p:spPr>
          <a:xfrm>
            <a:off x="1021386" y="456785"/>
            <a:ext cx="10587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ELLIPTIC CURVE CRYPTOGRAPHY (ECC)</a:t>
            </a:r>
          </a:p>
        </p:txBody>
      </p:sp>
    </p:spTree>
    <p:extLst>
      <p:ext uri="{BB962C8B-B14F-4D97-AF65-F5344CB8AC3E}">
        <p14:creationId xmlns:p14="http://schemas.microsoft.com/office/powerpoint/2010/main" val="4241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honeycomb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630ABE44-D64A-4315-9861-5B34B81A3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24" y="233791"/>
            <a:ext cx="10919791" cy="768085"/>
          </a:xfrm>
        </p:spPr>
        <p:txBody>
          <a:bodyPr>
            <a:normAutofit fontScale="77500" lnSpcReduction="20000"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El GAMAL ENCRYPTION DECRYPTION ALGORITHM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5A29672D-786D-46D7-87E0-309EC94C5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833984"/>
              </p:ext>
            </p:extLst>
          </p:nvPr>
        </p:nvGraphicFramePr>
        <p:xfrm>
          <a:off x="1554920" y="1001873"/>
          <a:ext cx="91130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tart Icon PNG Images, Free Transparent Start Icon Download - KindPNG">
            <a:extLst>
              <a:ext uri="{FF2B5EF4-FFF2-40B4-BE49-F238E27FC236}">
                <a16:creationId xmlns="" xmlns:a16="http://schemas.microsoft.com/office/drawing/2014/main" id="{F4DC598A-E2BF-49DD-8E38-AE33C6F4C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5" y="1010138"/>
            <a:ext cx="768085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op icon png, Picture #700886 stop icon png">
            <a:extLst>
              <a:ext uri="{FF2B5EF4-FFF2-40B4-BE49-F238E27FC236}">
                <a16:creationId xmlns="" xmlns:a16="http://schemas.microsoft.com/office/drawing/2014/main" id="{8AA8E00F-A7CF-4306-BAE4-E83A7223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984" y="5352820"/>
            <a:ext cx="768085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ey icon">
            <a:extLst>
              <a:ext uri="{FF2B5EF4-FFF2-40B4-BE49-F238E27FC236}">
                <a16:creationId xmlns="" xmlns:a16="http://schemas.microsoft.com/office/drawing/2014/main" id="{A3AF5BA7-D150-4F6A-BB3F-CEBD7705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9" y="2793307"/>
            <a:ext cx="672075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ck Arc 25">
            <a:extLst>
              <a:ext uri="{FF2B5EF4-FFF2-40B4-BE49-F238E27FC236}">
                <a16:creationId xmlns="" xmlns:a16="http://schemas.microsoft.com/office/drawing/2014/main" id="{0ED108AD-BBA7-422A-94CD-53E5F2C254F1}"/>
              </a:ext>
            </a:extLst>
          </p:cNvPr>
          <p:cNvSpPr/>
          <p:nvPr/>
        </p:nvSpPr>
        <p:spPr>
          <a:xfrm rot="10800000" flipV="1">
            <a:off x="11039533" y="3503444"/>
            <a:ext cx="667123" cy="69340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5552"/>
              </a:solidFill>
            </a:endParaRPr>
          </a:p>
        </p:txBody>
      </p:sp>
      <p:pic>
        <p:nvPicPr>
          <p:cNvPr id="13" name="Picture 16" descr="Key icon">
            <a:extLst>
              <a:ext uri="{FF2B5EF4-FFF2-40B4-BE49-F238E27FC236}">
                <a16:creationId xmlns="" xmlns:a16="http://schemas.microsoft.com/office/drawing/2014/main" id="{224A4C06-A424-4224-AC2A-A11F7EB1A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4327">
            <a:off x="11381957" y="4195268"/>
            <a:ext cx="491991" cy="5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ck Arc 31">
            <a:extLst>
              <a:ext uri="{FF2B5EF4-FFF2-40B4-BE49-F238E27FC236}">
                <a16:creationId xmlns="" xmlns:a16="http://schemas.microsoft.com/office/drawing/2014/main" id="{59120C59-8AF8-4189-8886-8B20AEE3CFA7}"/>
              </a:ext>
            </a:extLst>
          </p:cNvPr>
          <p:cNvSpPr/>
          <p:nvPr/>
        </p:nvSpPr>
        <p:spPr>
          <a:xfrm>
            <a:off x="406031" y="4576467"/>
            <a:ext cx="768085" cy="602942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5" name="Picture 16" descr="Key icon">
            <a:extLst>
              <a:ext uri="{FF2B5EF4-FFF2-40B4-BE49-F238E27FC236}">
                <a16:creationId xmlns="" xmlns:a16="http://schemas.microsoft.com/office/drawing/2014/main" id="{85C9783C-4CA9-4862-870F-AF38AE880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4327">
            <a:off x="655369" y="5176164"/>
            <a:ext cx="491991" cy="5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gits blocks, early learning, numbers blocks, numbers cubes icon">
            <a:extLst>
              <a:ext uri="{FF2B5EF4-FFF2-40B4-BE49-F238E27FC236}">
                <a16:creationId xmlns="" xmlns:a16="http://schemas.microsoft.com/office/drawing/2014/main" id="{D9A20CFB-F98F-4279-9C18-7FB7B79F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32" y="1681663"/>
            <a:ext cx="997120" cy="9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7096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D00EBF6-0A3B-485D-9443-B1A706921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0526" y="154276"/>
            <a:ext cx="4439479" cy="76808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5405475-E2C8-4BA2-91AA-C2710F74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21" y="958065"/>
            <a:ext cx="8113289" cy="5641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5" name="Block Arc 25">
            <a:extLst>
              <a:ext uri="{FF2B5EF4-FFF2-40B4-BE49-F238E27FC236}">
                <a16:creationId xmlns="" xmlns:a16="http://schemas.microsoft.com/office/drawing/2014/main" id="{5813EA4C-F922-4EB4-ABA2-7BC1A6F87A4F}"/>
              </a:ext>
            </a:extLst>
          </p:cNvPr>
          <p:cNvSpPr/>
          <p:nvPr/>
        </p:nvSpPr>
        <p:spPr>
          <a:xfrm rot="10800000" flipV="1">
            <a:off x="1620533" y="96722"/>
            <a:ext cx="1016845" cy="82239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13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5552"/>
              </a:solidFill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="" xmlns:a16="http://schemas.microsoft.com/office/drawing/2014/main" id="{98F4AC8D-096D-49AD-A684-B2C5DFB25B18}"/>
              </a:ext>
            </a:extLst>
          </p:cNvPr>
          <p:cNvSpPr/>
          <p:nvPr/>
        </p:nvSpPr>
        <p:spPr>
          <a:xfrm rot="5117100">
            <a:off x="2206784" y="752270"/>
            <a:ext cx="660873" cy="69148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179A9D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594F123-566B-46E3-977A-EE1274632D4B}"/>
              </a:ext>
            </a:extLst>
          </p:cNvPr>
          <p:cNvSpPr/>
          <p:nvPr/>
        </p:nvSpPr>
        <p:spPr>
          <a:xfrm>
            <a:off x="145774" y="1694341"/>
            <a:ext cx="3617843" cy="5051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Private key generation using genkey()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Generation of large numbers p and s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Performing mathematical operation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Returning encrypted string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C1E2E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800" b="1" dirty="0">
              <a:solidFill>
                <a:srgbClr val="0C1E2E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8999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D00EBF6-0A3B-485D-9443-B1A706921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5324" y="227453"/>
            <a:ext cx="4518991" cy="76808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DECRYPTION</a:t>
            </a:r>
          </a:p>
        </p:txBody>
      </p:sp>
      <p:sp>
        <p:nvSpPr>
          <p:cNvPr id="9" name="Block Arc 31">
            <a:extLst>
              <a:ext uri="{FF2B5EF4-FFF2-40B4-BE49-F238E27FC236}">
                <a16:creationId xmlns="" xmlns:a16="http://schemas.microsoft.com/office/drawing/2014/main" id="{3960908B-0693-4DE3-B5D3-3F6F8E36810B}"/>
              </a:ext>
            </a:extLst>
          </p:cNvPr>
          <p:cNvSpPr/>
          <p:nvPr/>
        </p:nvSpPr>
        <p:spPr>
          <a:xfrm>
            <a:off x="1509220" y="108414"/>
            <a:ext cx="1232453" cy="902003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rgbClr val="13555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="" xmlns:a16="http://schemas.microsoft.com/office/drawing/2014/main" id="{E35575E3-B8A9-4EDA-B205-08CDCC65A5A0}"/>
              </a:ext>
            </a:extLst>
          </p:cNvPr>
          <p:cNvSpPr/>
          <p:nvPr/>
        </p:nvSpPr>
        <p:spPr>
          <a:xfrm rot="5878721">
            <a:off x="2088245" y="823972"/>
            <a:ext cx="532967" cy="69148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179A9D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95BEDE-F7F7-4EBC-BFE3-EFEAB85EB2B4}"/>
              </a:ext>
            </a:extLst>
          </p:cNvPr>
          <p:cNvSpPr/>
          <p:nvPr/>
        </p:nvSpPr>
        <p:spPr>
          <a:xfrm>
            <a:off x="89454" y="1759826"/>
            <a:ext cx="3771775" cy="4498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 receives encrypted message, private key and large number p and q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Generates h its own key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Performing mathematical operation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Returns the decrypted message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800" b="1" dirty="0">
              <a:solidFill>
                <a:srgbClr val="0C1E2E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4BF31A8-A703-4BF6-9206-C8D409E06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93" y="1152939"/>
            <a:ext cx="8082481" cy="547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6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B96218-9D00-4876-AC3F-9DEAFFB3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7" y="1364976"/>
            <a:ext cx="6805187" cy="4518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498CEA9E-1146-4077-AC44-C0A3600B7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3603" y="201617"/>
            <a:ext cx="4572000" cy="76808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MAIN METHOD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="" xmlns:a16="http://schemas.microsoft.com/office/drawing/2014/main" id="{57B71C90-49D7-40DC-8C4C-71577D7A7B9D}"/>
              </a:ext>
            </a:extLst>
          </p:cNvPr>
          <p:cNvSpPr/>
          <p:nvPr/>
        </p:nvSpPr>
        <p:spPr>
          <a:xfrm>
            <a:off x="768296" y="201617"/>
            <a:ext cx="955311" cy="73110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13555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7CB9D3E-E7B8-4E7E-B0CB-0A44BC2F0629}"/>
              </a:ext>
            </a:extLst>
          </p:cNvPr>
          <p:cNvSpPr/>
          <p:nvPr/>
        </p:nvSpPr>
        <p:spPr>
          <a:xfrm>
            <a:off x="89451" y="1759823"/>
            <a:ext cx="4442792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Generation of key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b="1" dirty="0">
              <a:solidFill>
                <a:srgbClr val="0C1E2E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Generation of large number h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b="1" dirty="0">
              <a:solidFill>
                <a:srgbClr val="0C1E2E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C1E2E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Obtaining encrypted and decrypted message</a:t>
            </a:r>
          </a:p>
        </p:txBody>
      </p:sp>
    </p:spTree>
    <p:extLst>
      <p:ext uri="{BB962C8B-B14F-4D97-AF65-F5344CB8AC3E}">
        <p14:creationId xmlns:p14="http://schemas.microsoft.com/office/powerpoint/2010/main" val="3633940521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lectronic, equipment, laptop, mobile device, notebook, screen ...">
            <a:extLst>
              <a:ext uri="{FF2B5EF4-FFF2-40B4-BE49-F238E27FC236}">
                <a16:creationId xmlns="" xmlns:a16="http://schemas.microsoft.com/office/drawing/2014/main" id="{4CD1AAA9-3D69-45D1-918B-7603F28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72" y="1002335"/>
            <a:ext cx="2931673" cy="29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MCU (ESP8266 WiFi Programming &amp; Development Kit) – Future ...">
            <a:extLst>
              <a:ext uri="{FF2B5EF4-FFF2-40B4-BE49-F238E27FC236}">
                <a16:creationId xmlns="" xmlns:a16="http://schemas.microsoft.com/office/drawing/2014/main" id="{C632BCB5-6B75-4FAC-B9B1-FA1B192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1" y="1397496"/>
            <a:ext cx="3408904" cy="29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Placeholder 1">
            <a:extLst>
              <a:ext uri="{FF2B5EF4-FFF2-40B4-BE49-F238E27FC236}">
                <a16:creationId xmlns="" xmlns:a16="http://schemas.microsoft.com/office/drawing/2014/main" id="{ECB06EC3-E316-4388-A5FD-ED4E442E7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7638" y="1456572"/>
            <a:ext cx="6038332" cy="882024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0822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 1:Connection of NodeMCU ESP8266 with laptop using USB cable.</a:t>
            </a:r>
          </a:p>
          <a:p>
            <a:pPr marL="514350" indent="-514350" algn="l">
              <a:buFont typeface="+mj-lt"/>
              <a:buAutoNum type="arabicPeriod"/>
            </a:pPr>
            <a:endParaRPr lang="en-IN" sz="2800" b="1" dirty="0">
              <a:solidFill>
                <a:srgbClr val="08222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38" name="Picture 14" descr="Installing Arduino IDE - learn.sparkfun.com">
            <a:extLst>
              <a:ext uri="{FF2B5EF4-FFF2-40B4-BE49-F238E27FC236}">
                <a16:creationId xmlns="" xmlns:a16="http://schemas.microsoft.com/office/drawing/2014/main" id="{4A0E3B78-F2D4-4FB1-9608-413A5EF6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2" y="4533454"/>
            <a:ext cx="3287925" cy="20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nnector, universal serial bus, usb icon">
            <a:extLst>
              <a:ext uri="{FF2B5EF4-FFF2-40B4-BE49-F238E27FC236}">
                <a16:creationId xmlns="" xmlns:a16="http://schemas.microsoft.com/office/drawing/2014/main" id="{D81D156F-EE13-49D5-B6BC-A12DF3E4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29898" y="834710"/>
            <a:ext cx="1732202" cy="4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D20EECB-9FDA-4044-A6EB-C4A40A80A834}"/>
              </a:ext>
            </a:extLst>
          </p:cNvPr>
          <p:cNvSpPr/>
          <p:nvPr/>
        </p:nvSpPr>
        <p:spPr>
          <a:xfrm>
            <a:off x="3069205" y="5063329"/>
            <a:ext cx="4794635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Step2: Compilation of the code using Arduino IDE.</a:t>
            </a:r>
            <a:endParaRPr lang="en-IN" sz="2800" b="1" dirty="0">
              <a:solidFill>
                <a:srgbClr val="0C1E2E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Placeholder 1">
            <a:extLst>
              <a:ext uri="{FF2B5EF4-FFF2-40B4-BE49-F238E27FC236}">
                <a16:creationId xmlns="" xmlns:a16="http://schemas.microsoft.com/office/drawing/2014/main" id="{D59B5DA9-4177-493D-835E-98C89FEF62F7}"/>
              </a:ext>
            </a:extLst>
          </p:cNvPr>
          <p:cNvSpPr txBox="1">
            <a:spLocks/>
          </p:cNvSpPr>
          <p:nvPr/>
        </p:nvSpPr>
        <p:spPr>
          <a:xfrm>
            <a:off x="3393377" y="221183"/>
            <a:ext cx="4572000" cy="76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>
                <a:solidFill>
                  <a:srgbClr val="0E3E3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042" name="Picture 18" descr="Code Optimization Icon - Pixicon - Pixicon">
            <a:extLst>
              <a:ext uri="{FF2B5EF4-FFF2-40B4-BE49-F238E27FC236}">
                <a16:creationId xmlns="" xmlns:a16="http://schemas.microsoft.com/office/drawing/2014/main" id="{8D69A8C7-979E-4F1B-B4AE-8F67F63B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55" y="4533456"/>
            <a:ext cx="293167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19967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A22834-6A49-4C20-863F-DE7A145A9EEA}"/>
              </a:ext>
            </a:extLst>
          </p:cNvPr>
          <p:cNvSpPr/>
          <p:nvPr/>
        </p:nvSpPr>
        <p:spPr>
          <a:xfrm>
            <a:off x="2536715" y="755263"/>
            <a:ext cx="6082748" cy="153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Step3: Uploading of the compiled code to NodeMCU ESP8266.</a:t>
            </a:r>
            <a:endParaRPr lang="en-IN" sz="2800" b="1" dirty="0">
              <a:solidFill>
                <a:srgbClr val="0C1E2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b="1" dirty="0">
              <a:solidFill>
                <a:srgbClr val="0C1E2E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ompile Icon at GetDrawings | Free download">
            <a:extLst>
              <a:ext uri="{FF2B5EF4-FFF2-40B4-BE49-F238E27FC236}">
                <a16:creationId xmlns="" xmlns:a16="http://schemas.microsoft.com/office/drawing/2014/main" id="{9A4E0A17-257A-4BFE-AC0F-AE3193AF8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t="2244" r="7055" b="2418"/>
          <a:stretch/>
        </p:blipFill>
        <p:spPr bwMode="auto">
          <a:xfrm>
            <a:off x="190831" y="1161855"/>
            <a:ext cx="2425149" cy="268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load Icon - Page 23">
            <a:extLst>
              <a:ext uri="{FF2B5EF4-FFF2-40B4-BE49-F238E27FC236}">
                <a16:creationId xmlns="" xmlns:a16="http://schemas.microsoft.com/office/drawing/2014/main" id="{B4ABAA0E-837C-414E-BC32-D75ADB703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54489" y="1456894"/>
            <a:ext cx="830460" cy="19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NodeMCU (ESP8266 WiFi Programming &amp; Development Kit) – Future ...">
            <a:extLst>
              <a:ext uri="{FF2B5EF4-FFF2-40B4-BE49-F238E27FC236}">
                <a16:creationId xmlns="" xmlns:a16="http://schemas.microsoft.com/office/drawing/2014/main" id="{9B12C079-6920-4EFB-853A-70CF5FC9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63" y="1083652"/>
            <a:ext cx="3132815" cy="2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88CB731-CB7C-4611-B321-1347730B7EE9}"/>
              </a:ext>
            </a:extLst>
          </p:cNvPr>
          <p:cNvSpPr/>
          <p:nvPr/>
        </p:nvSpPr>
        <p:spPr>
          <a:xfrm>
            <a:off x="1908929" y="4598132"/>
            <a:ext cx="6096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 4: Setting up of the web server using the IP address of mobile Wi-Fi.</a:t>
            </a:r>
            <a:endParaRPr lang="en-IN" sz="2800" b="1" dirty="0">
              <a:solidFill>
                <a:srgbClr val="0C1E2E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Cell phone, device, iphone, mobile, phone icon">
            <a:extLst>
              <a:ext uri="{FF2B5EF4-FFF2-40B4-BE49-F238E27FC236}">
                <a16:creationId xmlns="" xmlns:a16="http://schemas.microsoft.com/office/drawing/2014/main" id="{4EE39E2A-C2FF-493C-9CB1-9DF3198E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27" y="3814287"/>
            <a:ext cx="2608815" cy="26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9" t="20855" r="14996" b="28594"/>
          <a:stretch/>
        </p:blipFill>
        <p:spPr>
          <a:xfrm rot="17523855">
            <a:off x="7489483" y="3195904"/>
            <a:ext cx="1542660" cy="11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B63E86-56F9-405E-BDE0-CCD329C2DE5F}"/>
              </a:ext>
            </a:extLst>
          </p:cNvPr>
          <p:cNvSpPr/>
          <p:nvPr/>
        </p:nvSpPr>
        <p:spPr>
          <a:xfrm>
            <a:off x="576470" y="1350273"/>
            <a:ext cx="6798363" cy="555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 5: Loading of the data on web server</a:t>
            </a:r>
            <a:endParaRPr lang="en-IN" sz="2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owser Icon Png #396731 - Free Icons Library">
            <a:extLst>
              <a:ext uri="{FF2B5EF4-FFF2-40B4-BE49-F238E27FC236}">
                <a16:creationId xmlns="" xmlns:a16="http://schemas.microsoft.com/office/drawing/2014/main" id="{72CEEAB3-5D88-41AE-B0E2-99DA9ABC8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11" y="669248"/>
            <a:ext cx="2968484" cy="29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3107A3D-02A6-4BBA-87E3-7862049F1CF6}"/>
              </a:ext>
            </a:extLst>
          </p:cNvPr>
          <p:cNvSpPr/>
          <p:nvPr/>
        </p:nvSpPr>
        <p:spPr>
          <a:xfrm>
            <a:off x="4817168" y="4424353"/>
            <a:ext cx="679836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 5: Output view in web browser of the web server created by </a:t>
            </a:r>
            <a:r>
              <a:rPr lang="en-US" sz="2800" b="1" dirty="0" err="1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NodeMCU</a:t>
            </a:r>
            <a:r>
              <a:rPr lang="en-US" sz="2800" b="1" dirty="0">
                <a:solidFill>
                  <a:srgbClr val="0C1E2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ESP8266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web browser icon – Free Icons Download">
            <a:extLst>
              <a:ext uri="{FF2B5EF4-FFF2-40B4-BE49-F238E27FC236}">
                <a16:creationId xmlns="" xmlns:a16="http://schemas.microsoft.com/office/drawing/2014/main" id="{584F3574-0C56-490E-948C-D63E78C0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" y="3073001"/>
            <a:ext cx="3657600" cy="30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7088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C3C278C6-296D-4E6B-BEF5-3FA1F8D13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76808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itchFamily="18" charset="0"/>
                <a:cs typeface="Times New Roman" pitchFamily="18" charset="0"/>
              </a:rPr>
              <a:t>PRACTICAL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94AAE1-D39D-4A5E-8AE5-552DD12F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" y="787179"/>
            <a:ext cx="11940210" cy="5918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638838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FOCUS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52636" y="3535013"/>
            <a:ext cx="3072341" cy="3072341"/>
            <a:chOff x="1231556" y="109311"/>
            <a:chExt cx="3168000" cy="3168000"/>
          </a:xfrm>
        </p:grpSpPr>
        <p:sp>
          <p:nvSpPr>
            <p:cNvPr id="5" name="Oval 4"/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Oval 8"/>
          <p:cNvSpPr/>
          <p:nvPr/>
        </p:nvSpPr>
        <p:spPr>
          <a:xfrm rot="21111581">
            <a:off x="3965054" y="4231019"/>
            <a:ext cx="506825" cy="1219793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050303">
            <a:off x="4331049" y="3309158"/>
            <a:ext cx="506825" cy="1219793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Oval 8"/>
          <p:cNvSpPr/>
          <p:nvPr/>
        </p:nvSpPr>
        <p:spPr>
          <a:xfrm rot="3525656">
            <a:off x="5224379" y="2742449"/>
            <a:ext cx="506825" cy="1219793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Oval 8"/>
          <p:cNvSpPr/>
          <p:nvPr/>
        </p:nvSpPr>
        <p:spPr>
          <a:xfrm rot="5400000">
            <a:off x="6319305" y="2798882"/>
            <a:ext cx="506825" cy="1219793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Oval 8"/>
          <p:cNvSpPr/>
          <p:nvPr/>
        </p:nvSpPr>
        <p:spPr>
          <a:xfrm rot="7177000">
            <a:off x="7158304" y="3270549"/>
            <a:ext cx="506825" cy="1219793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3"/>
          <p:cNvSpPr/>
          <p:nvPr/>
        </p:nvSpPr>
        <p:spPr>
          <a:xfrm>
            <a:off x="5575332" y="2324202"/>
            <a:ext cx="997384" cy="5866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08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Rectangle 23"/>
          <p:cNvSpPr/>
          <p:nvPr/>
        </p:nvSpPr>
        <p:spPr>
          <a:xfrm>
            <a:off x="3924161" y="2811855"/>
            <a:ext cx="997384" cy="5866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072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Rectangle 23"/>
          <p:cNvSpPr/>
          <p:nvPr/>
        </p:nvSpPr>
        <p:spPr>
          <a:xfrm>
            <a:off x="3024615" y="3773559"/>
            <a:ext cx="997384" cy="5866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010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8084539" y="3964090"/>
            <a:ext cx="997384" cy="5866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0D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Rectangle 23"/>
          <p:cNvSpPr/>
          <p:nvPr/>
        </p:nvSpPr>
        <p:spPr>
          <a:xfrm>
            <a:off x="7344139" y="2756939"/>
            <a:ext cx="997384" cy="5866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145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403611" y="3936291"/>
            <a:ext cx="321032" cy="32124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Rectangle 16"/>
          <p:cNvSpPr/>
          <p:nvPr/>
        </p:nvSpPr>
        <p:spPr>
          <a:xfrm rot="2700000">
            <a:off x="7727560" y="2864418"/>
            <a:ext cx="219211" cy="4170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31" y="5223287"/>
            <a:ext cx="2799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IoT and Data Security Introduction</a:t>
            </a:r>
            <a:r>
              <a:rPr lang="en-US" altLang="ko-KR" sz="2000" dirty="0">
                <a:solidFill>
                  <a:srgbClr val="16B7B8"/>
                </a:solidFill>
                <a:cs typeface="Arial" pitchFamily="34" charset="0"/>
              </a:rPr>
              <a:t> </a:t>
            </a:r>
            <a:endParaRPr lang="ko-KR" altLang="en-US" sz="2000" dirty="0">
              <a:solidFill>
                <a:srgbClr val="16B7B8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31" y="3780275"/>
            <a:ext cx="2568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Problems of Security in IOT </a:t>
            </a:r>
            <a:endParaRPr lang="ko-KR" altLang="en-US" sz="20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3800" y="2175995"/>
            <a:ext cx="3873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Project  Outline: Algorithm design, Coding, Methodology </a:t>
            </a:r>
            <a:endParaRPr lang="ko-KR" altLang="en-US" sz="20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08651" y="3773559"/>
            <a:ext cx="2568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Simulation and</a:t>
            </a:r>
            <a:endParaRPr lang="ko-KR" altLang="en-US" sz="20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  <a:p>
            <a:pPr algn="r"/>
            <a:r>
              <a:rPr lang="en-IN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cs typeface="Arial" pitchFamily="34" charset="0"/>
              </a:rPr>
              <a:t>Performance  Analysis</a:t>
            </a:r>
            <a:endParaRPr lang="ko-KR" altLang="en-US" sz="20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2494049"/>
            <a:ext cx="3574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Processes: Encryption, Decryption  </a:t>
            </a:r>
            <a:endParaRPr lang="ko-KR" altLang="en-US" sz="20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13" name="Oval 8"/>
          <p:cNvSpPr/>
          <p:nvPr/>
        </p:nvSpPr>
        <p:spPr>
          <a:xfrm rot="9594300">
            <a:off x="7529143" y="4201658"/>
            <a:ext cx="506825" cy="1219793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/>
          <p:nvPr/>
        </p:nvSpPr>
        <p:spPr>
          <a:xfrm>
            <a:off x="3024433" y="5178235"/>
            <a:ext cx="997384" cy="5866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Rectangle 23"/>
          <p:cNvSpPr/>
          <p:nvPr/>
        </p:nvSpPr>
        <p:spPr>
          <a:xfrm>
            <a:off x="8295199" y="5214614"/>
            <a:ext cx="997384" cy="5866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169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1875" y="1204975"/>
            <a:ext cx="3813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Approaches: Symmetric Key and Asymmetric Key , Elliptic Curve Cryptography</a:t>
            </a:r>
            <a:endParaRPr lang="ko-KR" altLang="en-US" sz="20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44" name="Donut 8">
            <a:extLst>
              <a:ext uri="{FF2B5EF4-FFF2-40B4-BE49-F238E27FC236}">
                <a16:creationId xmlns="" xmlns:a16="http://schemas.microsoft.com/office/drawing/2014/main" id="{3C30D1DC-CCD8-4CDC-B23E-DBE4F576FD49}"/>
              </a:ext>
            </a:extLst>
          </p:cNvPr>
          <p:cNvSpPr/>
          <p:nvPr/>
        </p:nvSpPr>
        <p:spPr>
          <a:xfrm>
            <a:off x="3295536" y="5323010"/>
            <a:ext cx="455217" cy="40809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Block Arc 25">
            <a:extLst>
              <a:ext uri="{FF2B5EF4-FFF2-40B4-BE49-F238E27FC236}">
                <a16:creationId xmlns="" xmlns:a16="http://schemas.microsoft.com/office/drawing/2014/main" id="{C78EE560-4F3F-4484-B172-D9A2B34F597A}"/>
              </a:ext>
            </a:extLst>
          </p:cNvPr>
          <p:cNvSpPr/>
          <p:nvPr/>
        </p:nvSpPr>
        <p:spPr>
          <a:xfrm>
            <a:off x="4259257" y="2906530"/>
            <a:ext cx="327192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="" xmlns:a16="http://schemas.microsoft.com/office/drawing/2014/main" id="{AB1D2130-C4A6-480B-9E31-7F63627C9C55}"/>
              </a:ext>
            </a:extLst>
          </p:cNvPr>
          <p:cNvSpPr/>
          <p:nvPr/>
        </p:nvSpPr>
        <p:spPr>
          <a:xfrm>
            <a:off x="5813905" y="2470259"/>
            <a:ext cx="475575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Rounded Rectangle 51">
            <a:extLst>
              <a:ext uri="{FF2B5EF4-FFF2-40B4-BE49-F238E27FC236}">
                <a16:creationId xmlns="" xmlns:a16="http://schemas.microsoft.com/office/drawing/2014/main" id="{3C916ACC-C147-46A2-B870-1A55629C2C45}"/>
              </a:ext>
            </a:extLst>
          </p:cNvPr>
          <p:cNvSpPr/>
          <p:nvPr/>
        </p:nvSpPr>
        <p:spPr>
          <a:xfrm rot="16200000" flipH="1">
            <a:off x="8388579" y="4058571"/>
            <a:ext cx="367987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Donut 24">
            <a:extLst>
              <a:ext uri="{FF2B5EF4-FFF2-40B4-BE49-F238E27FC236}">
                <a16:creationId xmlns="" xmlns:a16="http://schemas.microsoft.com/office/drawing/2014/main" id="{EE196AF4-0C82-4532-9D21-850CFAB0D9ED}"/>
              </a:ext>
            </a:extLst>
          </p:cNvPr>
          <p:cNvSpPr/>
          <p:nvPr/>
        </p:nvSpPr>
        <p:spPr>
          <a:xfrm>
            <a:off x="8535936" y="5323010"/>
            <a:ext cx="545987" cy="40350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34682" y="5202475"/>
            <a:ext cx="2642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sz="20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cs typeface="Arial" pitchFamily="34" charset="0"/>
              </a:rPr>
              <a:t>Application Area and Future Scope</a:t>
            </a:r>
            <a:endParaRPr lang="ko-KR" altLang="en-US" sz="20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7188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</a:p>
        </p:txBody>
      </p:sp>
      <p:pic>
        <p:nvPicPr>
          <p:cNvPr id="4" name="Picture 8" descr="NodeMCU (ESP8266 WiFi Programming &amp; Development Kit) – Future ...">
            <a:extLst>
              <a:ext uri="{FF2B5EF4-FFF2-40B4-BE49-F238E27FC236}">
                <a16:creationId xmlns="" xmlns:a16="http://schemas.microsoft.com/office/drawing/2014/main" id="{C632BCB5-6B75-4FAC-B9B1-FA1B19278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4" b="19094"/>
          <a:stretch/>
        </p:blipFill>
        <p:spPr bwMode="auto">
          <a:xfrm>
            <a:off x="1430774" y="1036467"/>
            <a:ext cx="3408904" cy="201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65" y="898718"/>
            <a:ext cx="329946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170" y="3218637"/>
            <a:ext cx="600636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b="1" u="sng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NodeMCU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 is a low-cost open source </a:t>
            </a:r>
            <a:r>
              <a:rPr lang="en-US" sz="2000" b="1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IoT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 </a:t>
            </a:r>
            <a:r>
              <a:rPr lang="en-US" sz="2000" b="1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platform.It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 initially included firmware which run on the ESP8266 Wi-Fi </a:t>
            </a:r>
            <a:r>
              <a:rPr lang="en-US" sz="2000" b="1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SoC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 from </a:t>
            </a:r>
            <a:r>
              <a:rPr lang="en-US" sz="2000" b="1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Espressif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 Systems, and hardware which was based on the ESP-12 module.</a:t>
            </a:r>
            <a:endParaRPr lang="en-IN" sz="2000" b="1" dirty="0">
              <a:solidFill>
                <a:srgbClr val="135552"/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endParaRPr lang="en-IN" sz="21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It has a memory of 128KB storage of 4MB with an XTOS operating system. </a:t>
            </a:r>
          </a:p>
          <a:p>
            <a:pPr fontAlgn="base"/>
            <a:endParaRPr lang="en-IN" sz="21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 Its operating voltage is 3.3V which is derived using USB.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6302" y="3264803"/>
            <a:ext cx="44845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The </a:t>
            </a:r>
            <a:r>
              <a:rPr lang="en-US" sz="2000" b="1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NodeMCU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 has a </a:t>
            </a:r>
            <a:r>
              <a:rPr lang="en-US" sz="2000" b="1" u="sng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ESP8266 module 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which can operate as a station to  connect it to the </a:t>
            </a:r>
            <a:r>
              <a:rPr lang="en-US" sz="2000" b="1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WiFi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 network.</a:t>
            </a:r>
            <a:endParaRPr lang="en-IN" sz="2000" b="1" dirty="0">
              <a:solidFill>
                <a:srgbClr val="135552"/>
              </a:solidFill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000" b="1" dirty="0">
              <a:solidFill>
                <a:srgbClr val="135552"/>
              </a:solidFill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It can also operate as a soft access point (soft-AP), to establish its own </a:t>
            </a:r>
            <a:r>
              <a:rPr lang="en-US" sz="2000" b="1" dirty="0" err="1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WiFi</a:t>
            </a: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 network. 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135552"/>
              </a:solidFill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135552"/>
                </a:solidFill>
                <a:latin typeface="Cambria Math" pitchFamily="18" charset="0"/>
                <a:ea typeface="Cambria Math" pitchFamily="18" charset="0"/>
              </a:rPr>
              <a:t>The maximum number of stations connected to the soft-AP is five.</a:t>
            </a:r>
            <a:endParaRPr lang="en-IN" sz="2000" b="1" dirty="0">
              <a:solidFill>
                <a:srgbClr val="135552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91118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>
                <a:solidFill>
                  <a:srgbClr val="135552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9787" y="880766"/>
            <a:ext cx="10540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 </a:t>
            </a:r>
            <a:r>
              <a:rPr lang="en-US" b="1" dirty="0" err="1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en-US" b="1" dirty="0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Integrated Development Environment (IDE) is a cross-platform application (for Windows, </a:t>
            </a:r>
            <a:r>
              <a:rPr lang="en-US" b="1" dirty="0" err="1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macOS</a:t>
            </a:r>
            <a:r>
              <a:rPr lang="en-US" b="1" dirty="0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Linux) that is written in functions from C and C++. It connects to the </a:t>
            </a:r>
            <a:r>
              <a:rPr lang="en-US" b="1" dirty="0" err="1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en-US" b="1" dirty="0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b="1" dirty="0" err="1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Genuino</a:t>
            </a:r>
            <a:r>
              <a:rPr lang="en-US" b="1" dirty="0">
                <a:solidFill>
                  <a:srgbClr val="13555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hardware to upload programs and communicate with them.</a:t>
            </a:r>
            <a:endParaRPr lang="en-IN" b="1" dirty="0">
              <a:solidFill>
                <a:srgbClr val="13555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2" t="15793" r="33488" b="18667"/>
          <a:stretch/>
        </p:blipFill>
        <p:spPr>
          <a:xfrm>
            <a:off x="274009" y="765961"/>
            <a:ext cx="1091626" cy="1152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6" t="7691" r="7125" b="20356"/>
          <a:stretch/>
        </p:blipFill>
        <p:spPr>
          <a:xfrm>
            <a:off x="2355612" y="2091179"/>
            <a:ext cx="7666305" cy="4342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80972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A36703-7A7D-4EDF-9FD0-C39921480412}"/>
              </a:ext>
            </a:extLst>
          </p:cNvPr>
          <p:cNvSpPr/>
          <p:nvPr/>
        </p:nvSpPr>
        <p:spPr>
          <a:xfrm>
            <a:off x="1192694" y="275849"/>
            <a:ext cx="10349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E3E3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ENCRYPTION WITHOUT DECRYPTION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FFDA34-1804-4BDB-8871-8260D111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" y="1086678"/>
            <a:ext cx="11754677" cy="5495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956646A-3794-46FF-AE86-B708C743C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7111"/>
            <a:ext cx="12192000" cy="76808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E3E3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ENCRYPTION WITH DECRYPTION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6699D14-AFCC-431B-9F29-D7477EE52F2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66295"/>
          <a:stretch/>
        </p:blipFill>
        <p:spPr bwMode="auto">
          <a:xfrm>
            <a:off x="322975" y="1045195"/>
            <a:ext cx="11546050" cy="5535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8957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23E0B2-7706-43ED-8A17-1AAAA7AD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6" y="906670"/>
            <a:ext cx="11918408" cy="5162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436A401-E4F9-46C5-85F4-9D262B4001AB}"/>
              </a:ext>
            </a:extLst>
          </p:cNvPr>
          <p:cNvSpPr/>
          <p:nvPr/>
        </p:nvSpPr>
        <p:spPr>
          <a:xfrm>
            <a:off x="1018466" y="198784"/>
            <a:ext cx="9896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SERIAL MONITOR : EXECUTION TIME </a:t>
            </a:r>
          </a:p>
        </p:txBody>
      </p:sp>
      <p:sp>
        <p:nvSpPr>
          <p:cNvPr id="4" name="Rounded Rectangle 9">
            <a:extLst>
              <a:ext uri="{FF2B5EF4-FFF2-40B4-BE49-F238E27FC236}">
                <a16:creationId xmlns="" xmlns:a16="http://schemas.microsoft.com/office/drawing/2014/main" id="{1EEB2225-468A-4E62-B200-C565D93F524B}"/>
              </a:ext>
            </a:extLst>
          </p:cNvPr>
          <p:cNvSpPr/>
          <p:nvPr/>
        </p:nvSpPr>
        <p:spPr>
          <a:xfrm>
            <a:off x="136795" y="6069496"/>
            <a:ext cx="11918407" cy="719882"/>
          </a:xfrm>
          <a:prstGeom prst="roundRect">
            <a:avLst>
              <a:gd name="adj" fmla="val 14301"/>
            </a:avLst>
          </a:prstGeom>
          <a:solidFill>
            <a:srgbClr val="13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Total time taken to execute the code as displayed in the serial monitor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70F63DC0-73A7-4847-8F86-77E60891F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365" y="227453"/>
            <a:ext cx="10535478" cy="76808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13555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5A6FB0C1-0134-4086-9CDE-4FEE1C576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272"/>
              </p:ext>
            </p:extLst>
          </p:nvPr>
        </p:nvGraphicFramePr>
        <p:xfrm>
          <a:off x="-1675511" y="1607820"/>
          <a:ext cx="7957041" cy="476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40" name="Picture 16" descr="Analysis Icons - Download Free Vector Icons | Noun Project">
            <a:extLst>
              <a:ext uri="{FF2B5EF4-FFF2-40B4-BE49-F238E27FC236}">
                <a16:creationId xmlns="" xmlns:a16="http://schemas.microsoft.com/office/drawing/2014/main" id="{730AACE5-CDE2-43C5-AF7C-CC7D3B5E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7" y="2571462"/>
            <a:ext cx="2518896" cy="25188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23" name="Diagram 22">
            <a:extLst>
              <a:ext uri="{FF2B5EF4-FFF2-40B4-BE49-F238E27FC236}">
                <a16:creationId xmlns="" xmlns:a16="http://schemas.microsoft.com/office/drawing/2014/main" id="{1A15D7E1-3616-4E15-8CB4-41BCAEF15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26218"/>
              </p:ext>
            </p:extLst>
          </p:nvPr>
        </p:nvGraphicFramePr>
        <p:xfrm>
          <a:off x="4879885" y="1427544"/>
          <a:ext cx="6993247" cy="98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="" xmlns:a16="http://schemas.microsoft.com/office/drawing/2014/main" id="{447C5773-73E9-46FB-ABCF-57C9A8600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728361"/>
              </p:ext>
            </p:extLst>
          </p:nvPr>
        </p:nvGraphicFramePr>
        <p:xfrm>
          <a:off x="3109843" y="11215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28" name="Picture 4" descr="Image result for ICON OF CLOCK IN White">
            <a:extLst>
              <a:ext uri="{FF2B5EF4-FFF2-40B4-BE49-F238E27FC236}">
                <a16:creationId xmlns="" xmlns:a16="http://schemas.microsoft.com/office/drawing/2014/main" id="{26BE6444-AA10-496E-94DA-35630F5D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50" y="1088901"/>
            <a:ext cx="1394471" cy="1440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line beautiful memory card icon Royalty Free Vector Image">
            <a:extLst>
              <a:ext uri="{FF2B5EF4-FFF2-40B4-BE49-F238E27FC236}">
                <a16:creationId xmlns="" xmlns:a16="http://schemas.microsoft.com/office/drawing/2014/main" id="{AF997D92-6566-47A5-8FDE-72116B9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9" t="-1178" r="-4979" b="-1527"/>
          <a:stretch/>
        </p:blipFill>
        <p:spPr bwMode="auto">
          <a:xfrm>
            <a:off x="3534181" y="2537569"/>
            <a:ext cx="1394471" cy="1353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n line battery icon on white background Vector Image">
            <a:extLst>
              <a:ext uri="{FF2B5EF4-FFF2-40B4-BE49-F238E27FC236}">
                <a16:creationId xmlns="" xmlns:a16="http://schemas.microsoft.com/office/drawing/2014/main" id="{B3E8C229-0E9C-40AE-B54B-0543C7CB9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t="9186" r="8776" b="12590"/>
          <a:stretch/>
        </p:blipFill>
        <p:spPr bwMode="auto">
          <a:xfrm>
            <a:off x="3534181" y="3980861"/>
            <a:ext cx="1394471" cy="13839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nning Speed Icon of Line style - Available in SVG, PNG, EPS, AI ...">
            <a:extLst>
              <a:ext uri="{FF2B5EF4-FFF2-40B4-BE49-F238E27FC236}">
                <a16:creationId xmlns="" xmlns:a16="http://schemas.microsoft.com/office/drawing/2014/main" id="{8F51DD60-00CA-4738-A002-DF7CB7C3F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19" y="5388586"/>
            <a:ext cx="1277331" cy="1277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5448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96">
            <a:extLst>
              <a:ext uri="{FF2B5EF4-FFF2-40B4-BE49-F238E27FC236}">
                <a16:creationId xmlns=""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7791137" y="1726574"/>
            <a:ext cx="4400864" cy="3836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882607" y="1624088"/>
            <a:ext cx="6365097" cy="4534861"/>
            <a:chOff x="2432751" y="789658"/>
            <a:chExt cx="5292456" cy="4946550"/>
          </a:xfrm>
        </p:grpSpPr>
        <p:sp>
          <p:nvSpPr>
            <p:cNvPr id="59" name="Rounded Rectangle 96">
              <a:extLst>
                <a:ext uri="{FF2B5EF4-FFF2-40B4-BE49-F238E27FC236}">
                  <a16:creationId xmlns="" xmlns:a16="http://schemas.microsoft.com/office/drawing/2014/main" id="{6FA90F40-9475-44A4-B029-E7ADB0595DF4}"/>
                </a:ext>
              </a:extLst>
            </p:cNvPr>
            <p:cNvSpPr/>
            <p:nvPr/>
          </p:nvSpPr>
          <p:spPr>
            <a:xfrm>
              <a:off x="5726635" y="1929229"/>
              <a:ext cx="1219926" cy="3836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0" name="Circle: Hollow 49">
              <a:extLst>
                <a:ext uri="{FF2B5EF4-FFF2-40B4-BE49-F238E27FC236}">
                  <a16:creationId xmlns="" xmlns:a16="http://schemas.microsoft.com/office/drawing/2014/main" id="{80B45867-92D9-4512-8CCF-98BEEB4C6674}"/>
                </a:ext>
              </a:extLst>
            </p:cNvPr>
            <p:cNvSpPr/>
            <p:nvPr/>
          </p:nvSpPr>
          <p:spPr>
            <a:xfrm>
              <a:off x="6205608" y="789658"/>
              <a:ext cx="1519599" cy="1519599"/>
            </a:xfrm>
            <a:prstGeom prst="donu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ounded Rectangle 96">
              <a:extLst>
                <a:ext uri="{FF2B5EF4-FFF2-40B4-BE49-F238E27FC236}">
                  <a16:creationId xmlns="" xmlns:a16="http://schemas.microsoft.com/office/drawing/2014/main" id="{A292042E-5456-45FE-9561-9F5C8ECAEFDD}"/>
                </a:ext>
              </a:extLst>
            </p:cNvPr>
            <p:cNvSpPr/>
            <p:nvPr/>
          </p:nvSpPr>
          <p:spPr>
            <a:xfrm>
              <a:off x="4469016" y="3068800"/>
              <a:ext cx="1219926" cy="3836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2" name="Circle: Hollow 47">
              <a:extLst>
                <a:ext uri="{FF2B5EF4-FFF2-40B4-BE49-F238E27FC236}">
                  <a16:creationId xmlns="" xmlns:a16="http://schemas.microsoft.com/office/drawing/2014/main" id="{A8F75F8E-32CF-42B7-A103-B15C60E18B98}"/>
                </a:ext>
              </a:extLst>
            </p:cNvPr>
            <p:cNvSpPr/>
            <p:nvPr/>
          </p:nvSpPr>
          <p:spPr>
            <a:xfrm>
              <a:off x="4947989" y="1929229"/>
              <a:ext cx="1519599" cy="1519599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Rounded Rectangle 96">
              <a:extLst>
                <a:ext uri="{FF2B5EF4-FFF2-40B4-BE49-F238E27FC236}">
                  <a16:creationId xmlns="" xmlns:a16="http://schemas.microsoft.com/office/drawing/2014/main" id="{A9160358-B538-4278-B4F9-A84DB164311D}"/>
                </a:ext>
              </a:extLst>
            </p:cNvPr>
            <p:cNvSpPr/>
            <p:nvPr/>
          </p:nvSpPr>
          <p:spPr>
            <a:xfrm>
              <a:off x="3211397" y="4208371"/>
              <a:ext cx="1219926" cy="3836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4" name="Circle: Hollow 45">
              <a:extLst>
                <a:ext uri="{FF2B5EF4-FFF2-40B4-BE49-F238E27FC236}">
                  <a16:creationId xmlns="" xmlns:a16="http://schemas.microsoft.com/office/drawing/2014/main" id="{0A8F7C65-833E-4F34-8F38-B5D7F7D92A52}"/>
                </a:ext>
              </a:extLst>
            </p:cNvPr>
            <p:cNvSpPr/>
            <p:nvPr/>
          </p:nvSpPr>
          <p:spPr>
            <a:xfrm>
              <a:off x="3690370" y="3068800"/>
              <a:ext cx="1519599" cy="1519599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F18CDC64-CB6F-46A4-BC82-EB7408C05A62}"/>
                </a:ext>
              </a:extLst>
            </p:cNvPr>
            <p:cNvSpPr/>
            <p:nvPr/>
          </p:nvSpPr>
          <p:spPr>
            <a:xfrm>
              <a:off x="2451895" y="4417178"/>
              <a:ext cx="1319030" cy="1319030"/>
            </a:xfrm>
            <a:prstGeom prst="ellipse">
              <a:avLst/>
            </a:prstGeom>
            <a:noFill/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9" name="Donut 8">
              <a:extLst>
                <a:ext uri="{FF2B5EF4-FFF2-40B4-BE49-F238E27FC236}">
                  <a16:creationId xmlns="" xmlns:a16="http://schemas.microsoft.com/office/drawing/2014/main" id="{5DD4C900-7672-4C45-A30E-397B41D18687}"/>
                </a:ext>
              </a:extLst>
            </p:cNvPr>
            <p:cNvSpPr/>
            <p:nvPr/>
          </p:nvSpPr>
          <p:spPr>
            <a:xfrm>
              <a:off x="5537081" y="2455480"/>
              <a:ext cx="341413" cy="408098"/>
            </a:xfrm>
            <a:custGeom>
              <a:avLst/>
              <a:gdLst/>
              <a:ahLst/>
              <a:cxnLst/>
              <a:rect l="l" t="t" r="r" b="b"/>
              <a:pathLst>
                <a:path w="2688046" h="3213079">
                  <a:moveTo>
                    <a:pt x="1056023" y="556744"/>
                  </a:moveTo>
                  <a:lnTo>
                    <a:pt x="1056023" y="906412"/>
                  </a:lnTo>
                  <a:cubicBezTo>
                    <a:pt x="641240" y="1029807"/>
                    <a:pt x="338989" y="1414134"/>
                    <a:pt x="338989" y="1869056"/>
                  </a:cubicBezTo>
                  <a:cubicBezTo>
                    <a:pt x="338989" y="2424121"/>
                    <a:pt x="788958" y="2874090"/>
                    <a:pt x="1344023" y="2874090"/>
                  </a:cubicBezTo>
                  <a:cubicBezTo>
                    <a:pt x="1899088" y="2874090"/>
                    <a:pt x="2349057" y="2424121"/>
                    <a:pt x="2349057" y="1869056"/>
                  </a:cubicBezTo>
                  <a:cubicBezTo>
                    <a:pt x="2349057" y="1414134"/>
                    <a:pt x="2046806" y="1029807"/>
                    <a:pt x="1632023" y="906412"/>
                  </a:cubicBezTo>
                  <a:lnTo>
                    <a:pt x="1632023" y="556744"/>
                  </a:lnTo>
                  <a:cubicBezTo>
                    <a:pt x="2235992" y="687900"/>
                    <a:pt x="2688046" y="1225687"/>
                    <a:pt x="2688046" y="1869056"/>
                  </a:cubicBezTo>
                  <a:cubicBezTo>
                    <a:pt x="2688046" y="2611339"/>
                    <a:pt x="2086306" y="3213079"/>
                    <a:pt x="1344023" y="3213079"/>
                  </a:cubicBezTo>
                  <a:cubicBezTo>
                    <a:pt x="601740" y="3213079"/>
                    <a:pt x="0" y="2611339"/>
                    <a:pt x="0" y="1869056"/>
                  </a:cubicBezTo>
                  <a:cubicBezTo>
                    <a:pt x="0" y="1225687"/>
                    <a:pt x="452054" y="687900"/>
                    <a:pt x="1056023" y="556744"/>
                  </a:cubicBezTo>
                  <a:close/>
                  <a:moveTo>
                    <a:pt x="1344023" y="0"/>
                  </a:moveTo>
                  <a:cubicBezTo>
                    <a:pt x="1443445" y="0"/>
                    <a:pt x="1524043" y="80598"/>
                    <a:pt x="1524043" y="180020"/>
                  </a:cubicBezTo>
                  <a:lnTo>
                    <a:pt x="1524043" y="1413058"/>
                  </a:lnTo>
                  <a:cubicBezTo>
                    <a:pt x="1524043" y="1512480"/>
                    <a:pt x="1443445" y="1593078"/>
                    <a:pt x="1344023" y="1593078"/>
                  </a:cubicBezTo>
                  <a:cubicBezTo>
                    <a:pt x="1244601" y="1593078"/>
                    <a:pt x="1164003" y="1512480"/>
                    <a:pt x="1164003" y="1413058"/>
                  </a:cubicBezTo>
                  <a:lnTo>
                    <a:pt x="1164003" y="180020"/>
                  </a:lnTo>
                  <a:cubicBezTo>
                    <a:pt x="1164003" y="80598"/>
                    <a:pt x="1244601" y="0"/>
                    <a:pt x="134402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Donut 24">
              <a:extLst>
                <a:ext uri="{FF2B5EF4-FFF2-40B4-BE49-F238E27FC236}">
                  <a16:creationId xmlns="" xmlns:a16="http://schemas.microsoft.com/office/drawing/2014/main" id="{32AA287B-CF9F-467C-A5C0-CE3CC2F1A3D7}"/>
                </a:ext>
              </a:extLst>
            </p:cNvPr>
            <p:cNvSpPr/>
            <p:nvPr/>
          </p:nvSpPr>
          <p:spPr>
            <a:xfrm>
              <a:off x="6767798" y="1342851"/>
              <a:ext cx="395217" cy="3984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Block Arc 25">
              <a:extLst>
                <a:ext uri="{FF2B5EF4-FFF2-40B4-BE49-F238E27FC236}">
                  <a16:creationId xmlns="" xmlns:a16="http://schemas.microsoft.com/office/drawing/2014/main" id="{31FE919C-941E-4BE6-A9BE-8BF45AA1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507" y="4737822"/>
              <a:ext cx="283779" cy="409976"/>
            </a:xfrm>
            <a:custGeom>
              <a:avLst/>
              <a:gdLst/>
              <a:ahLst/>
              <a:cxnLst/>
              <a:rect l="l" t="t" r="r" b="b"/>
              <a:pathLst>
                <a:path w="2215656" h="3200962">
                  <a:moveTo>
                    <a:pt x="1107829" y="2097026"/>
                  </a:moveTo>
                  <a:cubicBezTo>
                    <a:pt x="1025315" y="2097026"/>
                    <a:pt x="958423" y="2163918"/>
                    <a:pt x="958423" y="2246432"/>
                  </a:cubicBezTo>
                  <a:cubicBezTo>
                    <a:pt x="958423" y="2302715"/>
                    <a:pt x="989546" y="2351730"/>
                    <a:pt x="1036590" y="2375275"/>
                  </a:cubicBezTo>
                  <a:lnTo>
                    <a:pt x="985422" y="2684898"/>
                  </a:lnTo>
                  <a:lnTo>
                    <a:pt x="1230236" y="2684898"/>
                  </a:lnTo>
                  <a:lnTo>
                    <a:pt x="1179068" y="2375275"/>
                  </a:lnTo>
                  <a:cubicBezTo>
                    <a:pt x="1226112" y="2351730"/>
                    <a:pt x="1257234" y="2302715"/>
                    <a:pt x="1257234" y="2246432"/>
                  </a:cubicBezTo>
                  <a:cubicBezTo>
                    <a:pt x="1257234" y="2163918"/>
                    <a:pt x="1190343" y="2097026"/>
                    <a:pt x="1107829" y="2097026"/>
                  </a:cubicBezTo>
                  <a:close/>
                  <a:moveTo>
                    <a:pt x="1102513" y="266871"/>
                  </a:moveTo>
                  <a:cubicBezTo>
                    <a:pt x="874876" y="269781"/>
                    <a:pt x="691868" y="455143"/>
                    <a:pt x="691868" y="682798"/>
                  </a:cubicBezTo>
                  <a:lnTo>
                    <a:pt x="690469" y="682798"/>
                  </a:lnTo>
                  <a:lnTo>
                    <a:pt x="690469" y="1580962"/>
                  </a:lnTo>
                  <a:lnTo>
                    <a:pt x="1525188" y="1580962"/>
                  </a:lnTo>
                  <a:lnTo>
                    <a:pt x="1525188" y="672127"/>
                  </a:lnTo>
                  <a:lnTo>
                    <a:pt x="1523654" y="672166"/>
                  </a:lnTo>
                  <a:cubicBezTo>
                    <a:pt x="1517835" y="444585"/>
                    <a:pt x="1330149" y="263961"/>
                    <a:pt x="1102513" y="266871"/>
                  </a:cubicBezTo>
                  <a:close/>
                  <a:moveTo>
                    <a:pt x="1099102" y="56"/>
                  </a:moveTo>
                  <a:cubicBezTo>
                    <a:pt x="1472767" y="-4720"/>
                    <a:pt x="1780852" y="291773"/>
                    <a:pt x="1790404" y="665346"/>
                  </a:cubicBezTo>
                  <a:lnTo>
                    <a:pt x="1742843" y="666562"/>
                  </a:lnTo>
                  <a:lnTo>
                    <a:pt x="1790627" y="666562"/>
                  </a:lnTo>
                  <a:lnTo>
                    <a:pt x="1790627" y="1580962"/>
                  </a:lnTo>
                  <a:lnTo>
                    <a:pt x="2041344" y="1580962"/>
                  </a:lnTo>
                  <a:cubicBezTo>
                    <a:pt x="2137614" y="1580962"/>
                    <a:pt x="2215656" y="1659004"/>
                    <a:pt x="2215656" y="1755274"/>
                  </a:cubicBezTo>
                  <a:lnTo>
                    <a:pt x="2215656" y="3026650"/>
                  </a:lnTo>
                  <a:cubicBezTo>
                    <a:pt x="2215656" y="3122920"/>
                    <a:pt x="2137614" y="3200962"/>
                    <a:pt x="2041344" y="3200962"/>
                  </a:cubicBezTo>
                  <a:lnTo>
                    <a:pt x="174312" y="3200962"/>
                  </a:lnTo>
                  <a:cubicBezTo>
                    <a:pt x="78042" y="3200962"/>
                    <a:pt x="0" y="3122920"/>
                    <a:pt x="0" y="3026650"/>
                  </a:cubicBezTo>
                  <a:lnTo>
                    <a:pt x="0" y="1755274"/>
                  </a:lnTo>
                  <a:cubicBezTo>
                    <a:pt x="0" y="1659004"/>
                    <a:pt x="78042" y="1580962"/>
                    <a:pt x="174312" y="1580962"/>
                  </a:cubicBezTo>
                  <a:lnTo>
                    <a:pt x="425030" y="1580962"/>
                  </a:lnTo>
                  <a:lnTo>
                    <a:pt x="425030" y="676764"/>
                  </a:lnTo>
                  <a:lnTo>
                    <a:pt x="425634" y="676764"/>
                  </a:lnTo>
                  <a:cubicBezTo>
                    <a:pt x="428273" y="305830"/>
                    <a:pt x="727452" y="4806"/>
                    <a:pt x="1099102" y="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자유형 151">
              <a:extLst>
                <a:ext uri="{FF2B5EF4-FFF2-40B4-BE49-F238E27FC236}">
                  <a16:creationId xmlns="" xmlns:a16="http://schemas.microsoft.com/office/drawing/2014/main" id="{15F5A486-914E-4CD1-A4C9-53BA05E124B6}"/>
                </a:ext>
              </a:extLst>
            </p:cNvPr>
            <p:cNvSpPr/>
            <p:nvPr/>
          </p:nvSpPr>
          <p:spPr>
            <a:xfrm>
              <a:off x="4246777" y="3657678"/>
              <a:ext cx="369092" cy="387388"/>
            </a:xfrm>
            <a:custGeom>
              <a:avLst/>
              <a:gdLst>
                <a:gd name="connsiteX0" fmla="*/ 1460984 w 2921968"/>
                <a:gd name="connsiteY0" fmla="*/ 233294 h 3066808"/>
                <a:gd name="connsiteX1" fmla="*/ 1320049 w 2921968"/>
                <a:gd name="connsiteY1" fmla="*/ 374229 h 3066808"/>
                <a:gd name="connsiteX2" fmla="*/ 1460984 w 2921968"/>
                <a:gd name="connsiteY2" fmla="*/ 515164 h 3066808"/>
                <a:gd name="connsiteX3" fmla="*/ 1601919 w 2921968"/>
                <a:gd name="connsiteY3" fmla="*/ 374229 h 3066808"/>
                <a:gd name="connsiteX4" fmla="*/ 1460984 w 2921968"/>
                <a:gd name="connsiteY4" fmla="*/ 233294 h 3066808"/>
                <a:gd name="connsiteX5" fmla="*/ 1460984 w 2921968"/>
                <a:gd name="connsiteY5" fmla="*/ 0 h 3066808"/>
                <a:gd name="connsiteX6" fmla="*/ 1835213 w 2921968"/>
                <a:gd name="connsiteY6" fmla="*/ 374229 h 3066808"/>
                <a:gd name="connsiteX7" fmla="*/ 1670219 w 2921968"/>
                <a:gd name="connsiteY7" fmla="*/ 684545 h 3066808"/>
                <a:gd name="connsiteX8" fmla="*/ 1626866 w 2921968"/>
                <a:gd name="connsiteY8" fmla="*/ 708077 h 3066808"/>
                <a:gd name="connsiteX9" fmla="*/ 1646248 w 2921968"/>
                <a:gd name="connsiteY9" fmla="*/ 873151 h 3066808"/>
                <a:gd name="connsiteX10" fmla="*/ 2235203 w 2921968"/>
                <a:gd name="connsiteY10" fmla="*/ 873151 h 3066808"/>
                <a:gd name="connsiteX11" fmla="*/ 2241832 w 2921968"/>
                <a:gd name="connsiteY11" fmla="*/ 851796 h 3066808"/>
                <a:gd name="connsiteX12" fmla="*/ 2430803 w 2921968"/>
                <a:gd name="connsiteY12" fmla="*/ 726537 h 3066808"/>
                <a:gd name="connsiteX13" fmla="*/ 2635891 w 2921968"/>
                <a:gd name="connsiteY13" fmla="*/ 931625 h 3066808"/>
                <a:gd name="connsiteX14" fmla="*/ 2430803 w 2921968"/>
                <a:gd name="connsiteY14" fmla="*/ 1136713 h 3066808"/>
                <a:gd name="connsiteX15" fmla="*/ 2241832 w 2921968"/>
                <a:gd name="connsiteY15" fmla="*/ 1011455 h 3066808"/>
                <a:gd name="connsiteX16" fmla="*/ 2233652 w 2921968"/>
                <a:gd name="connsiteY16" fmla="*/ 985105 h 3066808"/>
                <a:gd name="connsiteX17" fmla="*/ 1659393 w 2921968"/>
                <a:gd name="connsiteY17" fmla="*/ 985105 h 3066808"/>
                <a:gd name="connsiteX18" fmla="*/ 1835639 w 2921968"/>
                <a:gd name="connsiteY18" fmla="*/ 2486125 h 3066808"/>
                <a:gd name="connsiteX19" fmla="*/ 2605322 w 2921968"/>
                <a:gd name="connsiteY19" fmla="*/ 1804902 h 3066808"/>
                <a:gd name="connsiteX20" fmla="*/ 2437231 w 2921968"/>
                <a:gd name="connsiteY20" fmla="*/ 1828663 h 3066808"/>
                <a:gd name="connsiteX21" fmla="*/ 2679599 w 2921968"/>
                <a:gd name="connsiteY21" fmla="*/ 1472350 h 3066808"/>
                <a:gd name="connsiteX22" fmla="*/ 2921968 w 2921968"/>
                <a:gd name="connsiteY22" fmla="*/ 1828663 h 3066808"/>
                <a:gd name="connsiteX23" fmla="*/ 2749252 w 2921968"/>
                <a:gd name="connsiteY23" fmla="*/ 1804848 h 3066808"/>
                <a:gd name="connsiteX24" fmla="*/ 1665272 w 2921968"/>
                <a:gd name="connsiteY24" fmla="*/ 2905483 h 3066808"/>
                <a:gd name="connsiteX25" fmla="*/ 1462434 w 2921968"/>
                <a:gd name="connsiteY25" fmla="*/ 3066808 h 3066808"/>
                <a:gd name="connsiteX26" fmla="*/ 1265857 w 2921968"/>
                <a:gd name="connsiteY26" fmla="*/ 2910631 h 3066808"/>
                <a:gd name="connsiteX27" fmla="*/ 175466 w 2921968"/>
                <a:gd name="connsiteY27" fmla="*/ 1804523 h 3066808"/>
                <a:gd name="connsiteX28" fmla="*/ 0 w 2921968"/>
                <a:gd name="connsiteY28" fmla="*/ 1828663 h 3066808"/>
                <a:gd name="connsiteX29" fmla="*/ 242369 w 2921968"/>
                <a:gd name="connsiteY29" fmla="*/ 1472350 h 3066808"/>
                <a:gd name="connsiteX30" fmla="*/ 484739 w 2921968"/>
                <a:gd name="connsiteY30" fmla="*/ 1828663 h 3066808"/>
                <a:gd name="connsiteX31" fmla="*/ 319066 w 2921968"/>
                <a:gd name="connsiteY31" fmla="*/ 1805271 h 3066808"/>
                <a:gd name="connsiteX32" fmla="*/ 1095798 w 2921968"/>
                <a:gd name="connsiteY32" fmla="*/ 2488933 h 3066808"/>
                <a:gd name="connsiteX33" fmla="*/ 1266566 w 2921968"/>
                <a:gd name="connsiteY33" fmla="*/ 985105 h 3066808"/>
                <a:gd name="connsiteX34" fmla="*/ 728631 w 2921968"/>
                <a:gd name="connsiteY34" fmla="*/ 985105 h 3066808"/>
                <a:gd name="connsiteX35" fmla="*/ 727109 w 2921968"/>
                <a:gd name="connsiteY35" fmla="*/ 987221 h 3066808"/>
                <a:gd name="connsiteX36" fmla="*/ 719586 w 2921968"/>
                <a:gd name="connsiteY36" fmla="*/ 1011455 h 3066808"/>
                <a:gd name="connsiteX37" fmla="*/ 530615 w 2921968"/>
                <a:gd name="connsiteY37" fmla="*/ 1136713 h 3066808"/>
                <a:gd name="connsiteX38" fmla="*/ 325527 w 2921968"/>
                <a:gd name="connsiteY38" fmla="*/ 931625 h 3066808"/>
                <a:gd name="connsiteX39" fmla="*/ 530615 w 2921968"/>
                <a:gd name="connsiteY39" fmla="*/ 726537 h 3066808"/>
                <a:gd name="connsiteX40" fmla="*/ 719586 w 2921968"/>
                <a:gd name="connsiteY40" fmla="*/ 851796 h 3066808"/>
                <a:gd name="connsiteX41" fmla="*/ 724380 w 2921968"/>
                <a:gd name="connsiteY41" fmla="*/ 867240 h 3066808"/>
                <a:gd name="connsiteX42" fmla="*/ 728634 w 2921968"/>
                <a:gd name="connsiteY42" fmla="*/ 873151 h 3066808"/>
                <a:gd name="connsiteX43" fmla="*/ 1279279 w 2921968"/>
                <a:gd name="connsiteY43" fmla="*/ 873151 h 3066808"/>
                <a:gd name="connsiteX44" fmla="*/ 1297855 w 2921968"/>
                <a:gd name="connsiteY44" fmla="*/ 709571 h 3066808"/>
                <a:gd name="connsiteX45" fmla="*/ 1251749 w 2921968"/>
                <a:gd name="connsiteY45" fmla="*/ 684545 h 3066808"/>
                <a:gd name="connsiteX46" fmla="*/ 1086755 w 2921968"/>
                <a:gd name="connsiteY46" fmla="*/ 374229 h 3066808"/>
                <a:gd name="connsiteX47" fmla="*/ 1460984 w 2921968"/>
                <a:gd name="connsiteY47" fmla="*/ 0 h 306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921968" h="3066808">
                  <a:moveTo>
                    <a:pt x="1460984" y="233294"/>
                  </a:moveTo>
                  <a:cubicBezTo>
                    <a:pt x="1383148" y="233294"/>
                    <a:pt x="1320049" y="296393"/>
                    <a:pt x="1320049" y="374229"/>
                  </a:cubicBezTo>
                  <a:cubicBezTo>
                    <a:pt x="1320049" y="452065"/>
                    <a:pt x="1383148" y="515164"/>
                    <a:pt x="1460984" y="515164"/>
                  </a:cubicBezTo>
                  <a:cubicBezTo>
                    <a:pt x="1538820" y="515164"/>
                    <a:pt x="1601919" y="452065"/>
                    <a:pt x="1601919" y="374229"/>
                  </a:cubicBezTo>
                  <a:cubicBezTo>
                    <a:pt x="1601919" y="296393"/>
                    <a:pt x="1538820" y="233294"/>
                    <a:pt x="1460984" y="233294"/>
                  </a:cubicBezTo>
                  <a:close/>
                  <a:moveTo>
                    <a:pt x="1460984" y="0"/>
                  </a:moveTo>
                  <a:cubicBezTo>
                    <a:pt x="1667665" y="0"/>
                    <a:pt x="1835213" y="167548"/>
                    <a:pt x="1835213" y="374229"/>
                  </a:cubicBezTo>
                  <a:cubicBezTo>
                    <a:pt x="1835213" y="503404"/>
                    <a:pt x="1769765" y="617294"/>
                    <a:pt x="1670219" y="684545"/>
                  </a:cubicBezTo>
                  <a:lnTo>
                    <a:pt x="1626866" y="708077"/>
                  </a:lnTo>
                  <a:lnTo>
                    <a:pt x="1646248" y="873151"/>
                  </a:lnTo>
                  <a:lnTo>
                    <a:pt x="2235203" y="873151"/>
                  </a:lnTo>
                  <a:lnTo>
                    <a:pt x="2241832" y="851796"/>
                  </a:lnTo>
                  <a:cubicBezTo>
                    <a:pt x="2272966" y="778187"/>
                    <a:pt x="2345853" y="726537"/>
                    <a:pt x="2430803" y="726537"/>
                  </a:cubicBezTo>
                  <a:cubicBezTo>
                    <a:pt x="2544070" y="726537"/>
                    <a:pt x="2635891" y="818358"/>
                    <a:pt x="2635891" y="931625"/>
                  </a:cubicBezTo>
                  <a:cubicBezTo>
                    <a:pt x="2635891" y="1044892"/>
                    <a:pt x="2544070" y="1136713"/>
                    <a:pt x="2430803" y="1136713"/>
                  </a:cubicBezTo>
                  <a:cubicBezTo>
                    <a:pt x="2345853" y="1136713"/>
                    <a:pt x="2272966" y="1085064"/>
                    <a:pt x="2241832" y="1011455"/>
                  </a:cubicBezTo>
                  <a:lnTo>
                    <a:pt x="2233652" y="985105"/>
                  </a:lnTo>
                  <a:lnTo>
                    <a:pt x="1659393" y="985105"/>
                  </a:lnTo>
                  <a:lnTo>
                    <a:pt x="1835639" y="2486125"/>
                  </a:lnTo>
                  <a:cubicBezTo>
                    <a:pt x="2257126" y="2356235"/>
                    <a:pt x="2582425" y="2203368"/>
                    <a:pt x="2605322" y="1804902"/>
                  </a:cubicBezTo>
                  <a:cubicBezTo>
                    <a:pt x="2547615" y="1806965"/>
                    <a:pt x="2490707" y="1815307"/>
                    <a:pt x="2437231" y="1828663"/>
                  </a:cubicBezTo>
                  <a:cubicBezTo>
                    <a:pt x="2542844" y="1722240"/>
                    <a:pt x="2642253" y="1622871"/>
                    <a:pt x="2679599" y="1472350"/>
                  </a:cubicBezTo>
                  <a:cubicBezTo>
                    <a:pt x="2719016" y="1621107"/>
                    <a:pt x="2816355" y="1715183"/>
                    <a:pt x="2921968" y="1828663"/>
                  </a:cubicBezTo>
                  <a:cubicBezTo>
                    <a:pt x="2868630" y="1815688"/>
                    <a:pt x="2809977" y="1807008"/>
                    <a:pt x="2749252" y="1804848"/>
                  </a:cubicBezTo>
                  <a:cubicBezTo>
                    <a:pt x="2719427" y="2342499"/>
                    <a:pt x="2353693" y="2860207"/>
                    <a:pt x="1665272" y="2905483"/>
                  </a:cubicBezTo>
                  <a:cubicBezTo>
                    <a:pt x="1561523" y="2978866"/>
                    <a:pt x="1523475" y="3013033"/>
                    <a:pt x="1462434" y="3066808"/>
                  </a:cubicBezTo>
                  <a:cubicBezTo>
                    <a:pt x="1404574" y="3011016"/>
                    <a:pt x="1369708" y="2980430"/>
                    <a:pt x="1265857" y="2910631"/>
                  </a:cubicBezTo>
                  <a:cubicBezTo>
                    <a:pt x="648092" y="2849018"/>
                    <a:pt x="205460" y="2343748"/>
                    <a:pt x="175466" y="1804523"/>
                  </a:cubicBezTo>
                  <a:cubicBezTo>
                    <a:pt x="115256" y="1806261"/>
                    <a:pt x="55763" y="1814736"/>
                    <a:pt x="0" y="1828663"/>
                  </a:cubicBezTo>
                  <a:cubicBezTo>
                    <a:pt x="105615" y="1722240"/>
                    <a:pt x="205022" y="1622871"/>
                    <a:pt x="242369" y="1472350"/>
                  </a:cubicBezTo>
                  <a:cubicBezTo>
                    <a:pt x="281785" y="1621107"/>
                    <a:pt x="379124" y="1715183"/>
                    <a:pt x="484739" y="1828663"/>
                  </a:cubicBezTo>
                  <a:cubicBezTo>
                    <a:pt x="433473" y="1816193"/>
                    <a:pt x="377298" y="1807690"/>
                    <a:pt x="319066" y="1805271"/>
                  </a:cubicBezTo>
                  <a:cubicBezTo>
                    <a:pt x="342774" y="2204526"/>
                    <a:pt x="675270" y="2359301"/>
                    <a:pt x="1095798" y="2488933"/>
                  </a:cubicBezTo>
                  <a:lnTo>
                    <a:pt x="1266566" y="985105"/>
                  </a:lnTo>
                  <a:lnTo>
                    <a:pt x="728631" y="985105"/>
                  </a:lnTo>
                  <a:lnTo>
                    <a:pt x="727109" y="987221"/>
                  </a:lnTo>
                  <a:lnTo>
                    <a:pt x="719586" y="1011455"/>
                  </a:lnTo>
                  <a:cubicBezTo>
                    <a:pt x="688452" y="1085064"/>
                    <a:pt x="615566" y="1136713"/>
                    <a:pt x="530615" y="1136713"/>
                  </a:cubicBezTo>
                  <a:cubicBezTo>
                    <a:pt x="417348" y="1136713"/>
                    <a:pt x="325527" y="1044892"/>
                    <a:pt x="325527" y="931625"/>
                  </a:cubicBezTo>
                  <a:cubicBezTo>
                    <a:pt x="325527" y="818358"/>
                    <a:pt x="417348" y="726537"/>
                    <a:pt x="530615" y="726537"/>
                  </a:cubicBezTo>
                  <a:cubicBezTo>
                    <a:pt x="615566" y="726537"/>
                    <a:pt x="688452" y="778187"/>
                    <a:pt x="719586" y="851796"/>
                  </a:cubicBezTo>
                  <a:lnTo>
                    <a:pt x="724380" y="867240"/>
                  </a:lnTo>
                  <a:lnTo>
                    <a:pt x="728634" y="873151"/>
                  </a:lnTo>
                  <a:lnTo>
                    <a:pt x="1279279" y="873151"/>
                  </a:lnTo>
                  <a:lnTo>
                    <a:pt x="1297855" y="709571"/>
                  </a:lnTo>
                  <a:lnTo>
                    <a:pt x="1251749" y="684545"/>
                  </a:lnTo>
                  <a:cubicBezTo>
                    <a:pt x="1152204" y="617294"/>
                    <a:pt x="1086755" y="503404"/>
                    <a:pt x="1086755" y="374229"/>
                  </a:cubicBezTo>
                  <a:cubicBezTo>
                    <a:pt x="1086755" y="167548"/>
                    <a:pt x="1254303" y="0"/>
                    <a:pt x="146098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Circle: Hollow 43">
              <a:extLst>
                <a:ext uri="{FF2B5EF4-FFF2-40B4-BE49-F238E27FC236}">
                  <a16:creationId xmlns="" xmlns:a16="http://schemas.microsoft.com/office/drawing/2014/main" id="{DEC173AA-C82E-4B92-B550-6E65463C41A6}"/>
                </a:ext>
              </a:extLst>
            </p:cNvPr>
            <p:cNvSpPr/>
            <p:nvPr/>
          </p:nvSpPr>
          <p:spPr>
            <a:xfrm>
              <a:off x="2432751" y="4208371"/>
              <a:ext cx="1519599" cy="1519599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Rounded Rectangle 96">
            <a:extLst>
              <a:ext uri="{FF2B5EF4-FFF2-40B4-BE49-F238E27FC236}">
                <a16:creationId xmlns=""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11584" y="5634477"/>
            <a:ext cx="23030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348381" y="459162"/>
            <a:ext cx="1184361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179A9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APPLICATION AREA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" t="2820" r="5040"/>
          <a:stretch/>
        </p:blipFill>
        <p:spPr>
          <a:xfrm>
            <a:off x="239350" y="1525821"/>
            <a:ext cx="4627761" cy="2148319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8271027" y="2131240"/>
            <a:ext cx="3920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Wearable gadgets:</a:t>
            </a:r>
            <a:r>
              <a:rPr lang="en-US" sz="1600" b="1" dirty="0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 Wearable devices  such as smart watches and smart glasses.</a:t>
            </a:r>
            <a:endParaRPr lang="en-IN" sz="1600" b="1" dirty="0">
              <a:solidFill>
                <a:srgbClr val="16B7B8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35197" y="3454679"/>
            <a:ext cx="5456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Connected Car:</a:t>
            </a:r>
            <a:r>
              <a:rPr lang="en-US" sz="1600" b="1" dirty="0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 Large-scale automobile companies to small-scale start-ups is working on connected car solutions.</a:t>
            </a:r>
            <a:endParaRPr lang="en-IN" sz="1600" b="1" dirty="0">
              <a:solidFill>
                <a:srgbClr val="16B7B8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197172" y="4518633"/>
            <a:ext cx="7017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Smart Home:</a:t>
            </a:r>
            <a:r>
              <a:rPr lang="en-US" sz="1600" b="1" dirty="0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  Popular devices include smart thermostat, connected lights, smart fridge,  smart door lock </a:t>
            </a:r>
            <a:endParaRPr lang="en-IN" sz="1600" b="1" dirty="0">
              <a:solidFill>
                <a:srgbClr val="16B7B8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87755" y="5431583"/>
            <a:ext cx="8145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Smart City:</a:t>
            </a:r>
            <a:r>
              <a:rPr lang="en-US" sz="1600" b="1" dirty="0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 Smart city helps people to avoid the issues of traffic management, social security,  waste management, water distribution </a:t>
            </a:r>
            <a:r>
              <a:rPr lang="en-US" sz="1600" b="1" dirty="0" err="1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etc</a:t>
            </a:r>
            <a:endParaRPr lang="en-IN" sz="1600" b="1" dirty="0">
              <a:solidFill>
                <a:srgbClr val="16B7B8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658" y="1447800"/>
            <a:ext cx="12030325" cy="4419600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The algorithm is designed in our project is light weight. In future the algorithm can be       developed into ultra-light weight that can offer an advance level of security.</a:t>
            </a:r>
          </a:p>
          <a:p>
            <a:pPr marL="342900" indent="-342900" algn="just">
              <a:buAutoNum type="arabicPeriod"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AutoNum type="arabicPeriod" startAt="2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Our algorithm will be designed for specific type of attacks . In future the algorithm can      automatically be updated depending on the level of the attacks.</a:t>
            </a:r>
          </a:p>
          <a:p>
            <a:pPr marL="342900" indent="-342900" algn="just">
              <a:buAutoNum type="arabicPeriod" startAt="2"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342900" indent="-342900" algn="just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3.   The algorithm can be more optimized to work at a faster processing speed.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200" y="394577"/>
            <a:ext cx="12192000" cy="768085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976666194"/>
      </p:ext>
    </p:extLst>
  </p:cSld>
  <p:clrMapOvr>
    <a:masterClrMapping/>
  </p:clrMapOvr>
  <p:transition spd="med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1600" y="457200"/>
            <a:ext cx="12192000" cy="768085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00" y="2136340"/>
            <a:ext cx="1188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en-US" sz="2800" b="1" dirty="0">
                <a:solidFill>
                  <a:srgbClr val="38D4CD">
                    <a:lumMod val="75000"/>
                  </a:srgbClr>
                </a:solidFill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000" b="1" dirty="0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We believe that this project will reduce the threats in IoT data security to a large extent. To send and receive data at a faster pace is not only the primary concern but also protecting it is a duty while implanting newer technologies in IoT. In a nutshell, our project will serve as the basic step in achieving our goal to secure data and restrict its free  access.</a:t>
            </a:r>
          </a:p>
        </p:txBody>
      </p:sp>
    </p:spTree>
    <p:extLst>
      <p:ext uri="{BB962C8B-B14F-4D97-AF65-F5344CB8AC3E}">
        <p14:creationId xmlns:p14="http://schemas.microsoft.com/office/powerpoint/2010/main" val="18061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400" y="394577"/>
            <a:ext cx="11277600" cy="768085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418" y="1676401"/>
            <a:ext cx="1148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[1]</a:t>
            </a:r>
            <a:r>
              <a:rPr lang="en-IN" sz="2400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PRESENT: An Ultra-Lightweight Block Cipher</a:t>
            </a:r>
            <a:endParaRPr lang="en-US" sz="2400" b="1" dirty="0">
              <a:solidFill>
                <a:srgbClr val="0B5C5C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  <a:p>
            <a:pPr algn="just"/>
            <a:endParaRPr lang="en-IN" sz="2400" b="1" dirty="0">
              <a:solidFill>
                <a:srgbClr val="0B5C5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IN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[2]</a:t>
            </a:r>
            <a:r>
              <a:rPr lang="en-IN" sz="2400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Security in Internet of Things: Challenges, Solutions and Future Directions</a:t>
            </a:r>
            <a:endParaRPr lang="en-US" sz="2400" b="1" dirty="0">
              <a:solidFill>
                <a:srgbClr val="0B5C5C"/>
              </a:solidFill>
              <a:latin typeface="Cambria Math" pitchFamily="18" charset="0"/>
              <a:ea typeface="Cambria Math" pitchFamily="18" charset="0"/>
              <a:cs typeface="Times New Roman"/>
            </a:endParaRPr>
          </a:p>
          <a:p>
            <a:pPr algn="just"/>
            <a:endParaRPr lang="en-US" sz="2400" b="1" dirty="0">
              <a:solidFill>
                <a:srgbClr val="0B5C5C"/>
              </a:solidFill>
              <a:latin typeface="Cambria Math" pitchFamily="18" charset="0"/>
              <a:ea typeface="Cambria Math" pitchFamily="18" charset="0"/>
              <a:cs typeface="Times New Roman"/>
            </a:endParaRPr>
          </a:p>
          <a:p>
            <a:pPr algn="just"/>
            <a:r>
              <a:rPr lang="en-IN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[3] Security on Internet of Things (IOT) with Challenges and Countermeasures</a:t>
            </a:r>
            <a:r>
              <a:rPr lang="en-IN" sz="2400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</a:t>
            </a:r>
          </a:p>
          <a:p>
            <a:pPr algn="just"/>
            <a:endParaRPr lang="en-IN" sz="2400" b="1" dirty="0">
              <a:solidFill>
                <a:srgbClr val="0B5C5C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  <a:p>
            <a:pPr algn="just"/>
            <a:r>
              <a:rPr lang="en-IN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[4] ARO_EDGE: A Technique to Ensure Data Security in Internet of Things (IoT)</a:t>
            </a:r>
          </a:p>
          <a:p>
            <a:pPr algn="just"/>
            <a:endParaRPr lang="en-IN" sz="2400" b="1" dirty="0">
              <a:solidFill>
                <a:srgbClr val="0B5C5C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  <a:p>
            <a:pPr algn="just"/>
            <a:r>
              <a:rPr lang="en-IN" sz="2400" b="1" dirty="0">
                <a:solidFill>
                  <a:srgbClr val="0B5C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[5] https://www.geeksforgeeks.org/elgamal-encryption-algorithm</a:t>
            </a:r>
          </a:p>
          <a:p>
            <a:endParaRPr lang="en-IN" sz="2400" b="1" dirty="0">
              <a:solidFill>
                <a:srgbClr val="0B5C5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b="1" dirty="0">
              <a:solidFill>
                <a:srgbClr val="0B5C5C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4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2044221"/>
              </p:ext>
            </p:extLst>
          </p:nvPr>
        </p:nvGraphicFramePr>
        <p:xfrm>
          <a:off x="-122706" y="415223"/>
          <a:ext cx="3456384" cy="328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18"/>
          <p:cNvSpPr/>
          <p:nvPr/>
        </p:nvSpPr>
        <p:spPr>
          <a:xfrm>
            <a:off x="10474327" y="3801003"/>
            <a:ext cx="561591" cy="44619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6200000">
            <a:off x="2189885" y="1504350"/>
            <a:ext cx="1102439" cy="37311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84233" y="923835"/>
            <a:ext cx="6372152" cy="2226638"/>
            <a:chOff x="789646" y="3297821"/>
            <a:chExt cx="2071179" cy="3794439"/>
          </a:xfrm>
        </p:grpSpPr>
        <p:sp>
          <p:nvSpPr>
            <p:cNvPr id="12" name="TextBox 11"/>
            <p:cNvSpPr txBox="1"/>
            <p:nvPr/>
          </p:nvSpPr>
          <p:spPr>
            <a:xfrm>
              <a:off x="789646" y="4417385"/>
              <a:ext cx="2059657" cy="2674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16B7B8">
                      <a:lumMod val="50000"/>
                    </a:srgbClr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protecting digital data</a:t>
              </a:r>
            </a:p>
            <a:p>
              <a:r>
                <a:rPr lang="en-US" altLang="ko-KR" sz="2400" b="1" dirty="0">
                  <a:solidFill>
                    <a:srgbClr val="16B7B8">
                      <a:lumMod val="50000"/>
                    </a:srgbClr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from destructive forces and the unwanted actions of unauthorized users</a:t>
              </a:r>
            </a:p>
            <a:p>
              <a:r>
                <a:rPr lang="en-US" altLang="ko-KR" sz="2400" b="1" dirty="0">
                  <a:solidFill>
                    <a:srgbClr val="16B7B8">
                      <a:lumMod val="50000"/>
                    </a:srgbClr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such as a cyber attack or a data breach.</a:t>
              </a:r>
              <a:endParaRPr lang="ko-KR" altLang="en-US" sz="2400" b="1" dirty="0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168" y="3297821"/>
              <a:ext cx="2059657" cy="89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Data Security</a:t>
              </a:r>
              <a:endParaRPr lang="ko-KR" altLang="en-US" sz="2800" b="1" dirty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8432" y="3244208"/>
            <a:ext cx="8227453" cy="1841614"/>
            <a:chOff x="621458" y="3247282"/>
            <a:chExt cx="2269459" cy="1906628"/>
          </a:xfrm>
        </p:grpSpPr>
        <p:sp>
          <p:nvSpPr>
            <p:cNvPr id="15" name="TextBox 14"/>
            <p:cNvSpPr txBox="1"/>
            <p:nvPr/>
          </p:nvSpPr>
          <p:spPr>
            <a:xfrm>
              <a:off x="621458" y="3911206"/>
              <a:ext cx="2269459" cy="124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rgbClr val="0B5C5C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a system of interrelated computing devices, machines, objects</a:t>
              </a:r>
            </a:p>
            <a:p>
              <a:pPr algn="r"/>
              <a:r>
                <a:rPr lang="en-US" altLang="ko-KR" sz="2400" b="1" dirty="0">
                  <a:solidFill>
                    <a:srgbClr val="0B5C5C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provided with unique identifiers</a:t>
              </a:r>
            </a:p>
            <a:p>
              <a:pPr algn="r"/>
              <a:r>
                <a:rPr lang="en-US" altLang="ko-KR" sz="2400" b="1" dirty="0">
                  <a:solidFill>
                    <a:srgbClr val="0B5C5C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ability to transfer data over a network</a:t>
              </a:r>
              <a:endParaRPr lang="ko-KR" altLang="en-US" sz="2400" b="1" dirty="0">
                <a:solidFill>
                  <a:srgbClr val="0B5C5C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5391" y="3247282"/>
              <a:ext cx="2059657" cy="54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Internet of Things</a:t>
              </a:r>
              <a:endParaRPr lang="ko-KR" altLang="en-US" sz="2800" b="1" dirty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 rot="5400000">
            <a:off x="9066116" y="4442973"/>
            <a:ext cx="865621" cy="37311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60" y="5293445"/>
            <a:ext cx="11521280" cy="1495934"/>
          </a:xfrm>
          <a:prstGeom prst="roundRect">
            <a:avLst>
              <a:gd name="adj" fmla="val 1430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113" y="5493033"/>
            <a:ext cx="1083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Safeguarding the data or information  collected via sensors from hackers forms the basics of data security in IOT</a:t>
            </a:r>
          </a:p>
          <a:p>
            <a:endParaRPr lang="en-US" altLang="ko-KR" b="1" dirty="0">
              <a:solidFill>
                <a:prstClr val="white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590899185"/>
              </p:ext>
            </p:extLst>
          </p:nvPr>
        </p:nvGraphicFramePr>
        <p:xfrm>
          <a:off x="8704038" y="2340611"/>
          <a:ext cx="3456384" cy="328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Oval 6">
            <a:extLst>
              <a:ext uri="{FF2B5EF4-FFF2-40B4-BE49-F238E27FC236}">
                <a16:creationId xmlns="" xmlns:a16="http://schemas.microsoft.com/office/drawing/2014/main" id="{AB1D2130-C4A6-480B-9E31-7F63627C9C55}"/>
              </a:ext>
            </a:extLst>
          </p:cNvPr>
          <p:cNvSpPr/>
          <p:nvPr/>
        </p:nvSpPr>
        <p:spPr>
          <a:xfrm rot="6426360">
            <a:off x="1340406" y="2079556"/>
            <a:ext cx="417914" cy="476827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Block Arc 25">
            <a:extLst>
              <a:ext uri="{FF2B5EF4-FFF2-40B4-BE49-F238E27FC236}">
                <a16:creationId xmlns="" xmlns:a16="http://schemas.microsoft.com/office/drawing/2014/main" id="{C78EE560-4F3F-4484-B172-D9A2B34F597A}"/>
              </a:ext>
            </a:extLst>
          </p:cNvPr>
          <p:cNvSpPr/>
          <p:nvPr/>
        </p:nvSpPr>
        <p:spPr>
          <a:xfrm flipH="1">
            <a:off x="1050365" y="1620579"/>
            <a:ext cx="651131" cy="498969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70807"/>
            <a:ext cx="12192000" cy="768084"/>
          </a:xfrm>
        </p:spPr>
        <p:txBody>
          <a:bodyPr/>
          <a:lstStyle/>
          <a:p>
            <a:r>
              <a:rPr lang="en-US" altLang="ko-KR" sz="7200" b="1" dirty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THANK YOU</a:t>
            </a:r>
            <a:endParaRPr lang="ko-KR" altLang="en-US" sz="7200" b="1" dirty="0">
              <a:solidFill>
                <a:schemeClr val="accent6">
                  <a:lumMod val="50000"/>
                </a:schemeClr>
              </a:solidFill>
              <a:latin typeface="Cambria Math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68806" y="2579214"/>
            <a:ext cx="865412" cy="865412"/>
            <a:chOff x="5696729" y="3628850"/>
            <a:chExt cx="1800000" cy="1800000"/>
          </a:xfrm>
          <a:solidFill>
            <a:schemeClr val="accent6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PROBLEMS of SECURITY in IoT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4651340" y="1604803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4287044" y="3104008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5803468" y="3192308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1700000">
            <a:off x="5410724" y="4726413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Rectangle 16"/>
          <p:cNvSpPr/>
          <p:nvPr/>
        </p:nvSpPr>
        <p:spPr>
          <a:xfrm rot="2700000">
            <a:off x="6063850" y="5250341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Parallelogram 15"/>
          <p:cNvSpPr/>
          <p:nvPr/>
        </p:nvSpPr>
        <p:spPr>
          <a:xfrm rot="16200000">
            <a:off x="4866630" y="3664095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5232129" y="2178924"/>
            <a:ext cx="479943" cy="4839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894" y="3623614"/>
            <a:ext cx="365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Insecurity in Web, Cloud and Mobile applications.</a:t>
            </a:r>
            <a:endParaRPr lang="ko-KR" altLang="en-US" sz="2400" b="1" dirty="0">
              <a:solidFill>
                <a:srgbClr val="145855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403" y="5127004"/>
            <a:ext cx="443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Highly vulnerable to malware attacks.   </a:t>
            </a:r>
            <a:endParaRPr lang="ko-KR" altLang="en-US" sz="2400" b="1" dirty="0">
              <a:solidFill>
                <a:srgbClr val="145855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9435" y="1275411"/>
            <a:ext cx="466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Insecurity of constrained devices.</a:t>
            </a:r>
            <a:endParaRPr lang="ko-KR" altLang="en-US" sz="2400" b="1" dirty="0">
              <a:solidFill>
                <a:srgbClr val="145855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599" y="2257186"/>
            <a:ext cx="3857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Insecure data transfer and storage.</a:t>
            </a:r>
            <a:endParaRPr lang="ko-KR" altLang="en-US" sz="2400" b="1" dirty="0">
              <a:solidFill>
                <a:srgbClr val="145855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42221" y="2247376"/>
            <a:ext cx="459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Weak and guessable hard-coded passwords</a:t>
            </a:r>
            <a:r>
              <a:rPr lang="en-US" altLang="ko-KR" sz="2400" b="1" dirty="0">
                <a:solidFill>
                  <a:srgbClr val="16B7B8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.   </a:t>
            </a:r>
            <a:endParaRPr lang="ko-KR" altLang="en-US" sz="2400" b="1" dirty="0">
              <a:solidFill>
                <a:srgbClr val="16B7B8">
                  <a:lumMod val="50000"/>
                </a:srgbClr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32632" y="4979310"/>
            <a:ext cx="468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Industrial espionage, eavesdropping and evading privacy .</a:t>
            </a:r>
            <a:endParaRPr lang="ko-KR" altLang="en-US" sz="2400" b="1" dirty="0">
              <a:solidFill>
                <a:srgbClr val="145855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2221" y="3504600"/>
            <a:ext cx="440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Data integrity risks of IoT security in healthcare.</a:t>
            </a:r>
            <a:endParaRPr lang="ko-KR" altLang="en-US" sz="2400" b="1" dirty="0">
              <a:solidFill>
                <a:srgbClr val="145855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599" y="1261884"/>
            <a:ext cx="338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Hijacking of </a:t>
            </a:r>
            <a:r>
              <a:rPr lang="en-US" altLang="ko-KR" sz="2400" b="1" dirty="0" err="1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IoT</a:t>
            </a:r>
            <a:r>
              <a:rPr lang="en-US" altLang="ko-KR" sz="2400" b="1" dirty="0">
                <a:solidFill>
                  <a:srgbClr val="145855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Devices</a:t>
            </a:r>
            <a:r>
              <a:rPr lang="en-US" altLang="ko-KR" sz="2400" dirty="0">
                <a:solidFill>
                  <a:srgbClr val="145855"/>
                </a:solidFill>
                <a:cs typeface="Arial" pitchFamily="34" charset="0"/>
              </a:rPr>
              <a:t>.</a:t>
            </a:r>
            <a:r>
              <a:rPr lang="en-US" altLang="ko-KR" sz="2400" dirty="0">
                <a:solidFill>
                  <a:srgbClr val="16B7B8">
                    <a:lumMod val="50000"/>
                  </a:srgbClr>
                </a:solidFill>
                <a:cs typeface="Arial" pitchFamily="34" charset="0"/>
              </a:rPr>
              <a:t>   </a:t>
            </a:r>
            <a:endParaRPr lang="ko-KR" altLang="en-US" sz="2400" dirty="0">
              <a:solidFill>
                <a:srgbClr val="16B7B8">
                  <a:lumMod val="50000"/>
                </a:srgbClr>
              </a:solidFill>
              <a:cs typeface="Arial" pitchFamily="34" charset="0"/>
            </a:endParaRPr>
          </a:p>
        </p:txBody>
      </p:sp>
      <p:sp>
        <p:nvSpPr>
          <p:cNvPr id="29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 rot="10800000">
            <a:off x="6283515" y="3683596"/>
            <a:ext cx="484556" cy="4574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 &amp; PRIVACY ISSUES</a:t>
            </a:r>
          </a:p>
        </p:txBody>
      </p:sp>
      <p:pic>
        <p:nvPicPr>
          <p:cNvPr id="1026" name="Picture 2" descr="G:\cryptography\0_87qbJbXFN0OMhVpK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/>
          <a:stretch/>
        </p:blipFill>
        <p:spPr bwMode="auto">
          <a:xfrm>
            <a:off x="527381" y="1700808"/>
            <a:ext cx="11085803" cy="43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8174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6101" y="203713"/>
            <a:ext cx="12192000" cy="768085"/>
          </a:xfrm>
        </p:spPr>
        <p:txBody>
          <a:bodyPr/>
          <a:lstStyle/>
          <a:p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PROCESSES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2716175" y="1908681"/>
            <a:ext cx="4320023" cy="4320021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5400000">
            <a:off x="5046120" y="1767010"/>
            <a:ext cx="4320021" cy="4320021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800000">
            <a:off x="5031835" y="1800903"/>
            <a:ext cx="4320023" cy="4320021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2746219" y="1908688"/>
            <a:ext cx="4320021" cy="4320023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647815" y="1885825"/>
            <a:ext cx="1358527" cy="72896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8268400" y="3666315"/>
            <a:ext cx="1358528" cy="72896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6247339" y="5401051"/>
            <a:ext cx="1358527" cy="72896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2448860" y="3596431"/>
            <a:ext cx="1358528" cy="7289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562409"/>
            <a:ext cx="26516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Encryption-</a:t>
            </a:r>
            <a:r>
              <a:rPr lang="en-US" altLang="ko-KR" sz="2000" b="1" dirty="0">
                <a:solidFill>
                  <a:srgbClr val="0D7171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</a:p>
          <a:p>
            <a:r>
              <a:rPr lang="en-US" altLang="ko-KR" sz="2000" b="1" dirty="0">
                <a:solidFill>
                  <a:srgbClr val="0D7171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In cryptography, encryption is the process of encoding the message or information in such a way that only authorized parties can access it and those who  are not authorized cannot .</a:t>
            </a:r>
            <a:endParaRPr lang="ko-KR" altLang="en-US" sz="2000" b="1" dirty="0">
              <a:solidFill>
                <a:srgbClr val="0D7171"/>
              </a:solidFill>
              <a:latin typeface="Cambria Math" pitchFamily="18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51416" y="5303917"/>
            <a:ext cx="1124783" cy="11247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348" y="1687916"/>
            <a:ext cx="1124783" cy="112478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83369" y="1634375"/>
            <a:ext cx="1124783" cy="11247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48382" y="5150948"/>
            <a:ext cx="1124783" cy="11247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4964" y="5810042"/>
            <a:ext cx="15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79A9D"/>
                </a:solidFill>
                <a:cs typeface="Arial" pitchFamily="34" charset="0"/>
              </a:rPr>
              <a:t>Plain text – Unencrypted data  </a:t>
            </a:r>
            <a:endParaRPr lang="ko-KR" altLang="en-US" sz="1200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9363" y="1833650"/>
            <a:ext cx="146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79A9D"/>
                </a:solidFill>
                <a:cs typeface="Arial" pitchFamily="34" charset="0"/>
              </a:rPr>
              <a:t>Cipher text – Encrypted Data  </a:t>
            </a:r>
            <a:endParaRPr lang="ko-KR" altLang="en-US" sz="1200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62140" y="1731504"/>
            <a:ext cx="23298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Decryption-</a:t>
            </a:r>
            <a:r>
              <a:rPr lang="en-US" altLang="ko-KR" sz="2000" b="1" dirty="0">
                <a:solidFill>
                  <a:srgbClr val="0D7171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</a:p>
          <a:p>
            <a:pPr algn="r"/>
            <a:r>
              <a:rPr lang="en-US" altLang="ko-KR" sz="2000" b="1" dirty="0">
                <a:solidFill>
                  <a:srgbClr val="0D7171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It is the process of decoding the encrypted data into an unencrypted data by an authorized user  which requires a secret key or password.</a:t>
            </a:r>
          </a:p>
          <a:p>
            <a:pPr algn="r"/>
            <a:r>
              <a:rPr lang="en-US" altLang="ko-KR" sz="1200" dirty="0">
                <a:solidFill>
                  <a:srgbClr val="179A9D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42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4279037" y="1923560"/>
            <a:ext cx="514387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3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13081" y="1923560"/>
            <a:ext cx="514387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4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3995025" y="5563875"/>
            <a:ext cx="637531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7636141" y="5423383"/>
            <a:ext cx="637531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367775" y="4056775"/>
            <a:ext cx="998380" cy="7825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51667" y="2776084"/>
            <a:ext cx="1124783" cy="8561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="" xmlns:a16="http://schemas.microsoft.com/office/drawing/2014/main" id="{AB1D2130-C4A6-480B-9E31-7F63627C9C55}"/>
              </a:ext>
            </a:extLst>
          </p:cNvPr>
          <p:cNvSpPr/>
          <p:nvPr/>
        </p:nvSpPr>
        <p:spPr>
          <a:xfrm>
            <a:off x="2949988" y="3027676"/>
            <a:ext cx="475575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="" xmlns:a16="http://schemas.microsoft.com/office/drawing/2014/main" id="{AB1D2130-C4A6-480B-9E31-7F63627C9C55}"/>
              </a:ext>
            </a:extLst>
          </p:cNvPr>
          <p:cNvSpPr/>
          <p:nvPr/>
        </p:nvSpPr>
        <p:spPr>
          <a:xfrm rot="11246301">
            <a:off x="8655951" y="4271608"/>
            <a:ext cx="475575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vortex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091419" y="186642"/>
            <a:ext cx="3325672" cy="6673814"/>
            <a:chOff x="5964352" y="419205"/>
            <a:chExt cx="2494254" cy="6673814"/>
          </a:xfrm>
        </p:grpSpPr>
        <p:sp>
          <p:nvSpPr>
            <p:cNvPr id="25" name="Right Arrow 3"/>
            <p:cNvSpPr/>
            <p:nvPr/>
          </p:nvSpPr>
          <p:spPr>
            <a:xfrm rot="20539464">
              <a:off x="7124472" y="1163145"/>
              <a:ext cx="1334134" cy="1411075"/>
            </a:xfrm>
            <a:custGeom>
              <a:avLst/>
              <a:gdLst/>
              <a:ahLst/>
              <a:cxnLst/>
              <a:rect l="l" t="t" r="r" b="b"/>
              <a:pathLst>
                <a:path w="1334134" h="1058306">
                  <a:moveTo>
                    <a:pt x="804981" y="0"/>
                  </a:moveTo>
                  <a:lnTo>
                    <a:pt x="1334134" y="529153"/>
                  </a:lnTo>
                  <a:lnTo>
                    <a:pt x="804981" y="1058306"/>
                  </a:lnTo>
                  <a:lnTo>
                    <a:pt x="804981" y="793730"/>
                  </a:lnTo>
                  <a:lnTo>
                    <a:pt x="0" y="793730"/>
                  </a:lnTo>
                  <a:lnTo>
                    <a:pt x="168626" y="264577"/>
                  </a:lnTo>
                  <a:lnTo>
                    <a:pt x="804981" y="264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Right Arrow 4"/>
            <p:cNvSpPr/>
            <p:nvPr/>
          </p:nvSpPr>
          <p:spPr>
            <a:xfrm rot="20539464">
              <a:off x="7124472" y="2635297"/>
              <a:ext cx="1334134" cy="1411075"/>
            </a:xfrm>
            <a:custGeom>
              <a:avLst/>
              <a:gdLst/>
              <a:ahLst/>
              <a:cxnLst/>
              <a:rect l="l" t="t" r="r" b="b"/>
              <a:pathLst>
                <a:path w="1334134" h="1058306">
                  <a:moveTo>
                    <a:pt x="804981" y="0"/>
                  </a:moveTo>
                  <a:lnTo>
                    <a:pt x="1334134" y="529153"/>
                  </a:lnTo>
                  <a:lnTo>
                    <a:pt x="804981" y="1058306"/>
                  </a:lnTo>
                  <a:lnTo>
                    <a:pt x="804981" y="793730"/>
                  </a:lnTo>
                  <a:lnTo>
                    <a:pt x="0" y="793730"/>
                  </a:lnTo>
                  <a:lnTo>
                    <a:pt x="168626" y="264577"/>
                  </a:lnTo>
                  <a:lnTo>
                    <a:pt x="804981" y="264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Right Arrow 5"/>
            <p:cNvSpPr/>
            <p:nvPr/>
          </p:nvSpPr>
          <p:spPr>
            <a:xfrm rot="20539464">
              <a:off x="7124472" y="4107449"/>
              <a:ext cx="1334134" cy="1411075"/>
            </a:xfrm>
            <a:custGeom>
              <a:avLst/>
              <a:gdLst/>
              <a:ahLst/>
              <a:cxnLst/>
              <a:rect l="l" t="t" r="r" b="b"/>
              <a:pathLst>
                <a:path w="1334134" h="1058306">
                  <a:moveTo>
                    <a:pt x="804981" y="0"/>
                  </a:moveTo>
                  <a:lnTo>
                    <a:pt x="1334134" y="529153"/>
                  </a:lnTo>
                  <a:lnTo>
                    <a:pt x="804981" y="1058306"/>
                  </a:lnTo>
                  <a:lnTo>
                    <a:pt x="804981" y="793730"/>
                  </a:lnTo>
                  <a:lnTo>
                    <a:pt x="0" y="793730"/>
                  </a:lnTo>
                  <a:lnTo>
                    <a:pt x="168626" y="264577"/>
                  </a:lnTo>
                  <a:lnTo>
                    <a:pt x="804981" y="264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1060536" flipH="1">
              <a:off x="5964352" y="1899221"/>
              <a:ext cx="1383499" cy="1411075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1060536" flipH="1">
              <a:off x="5964352" y="3371373"/>
              <a:ext cx="1383499" cy="1411075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1060536" flipH="1">
              <a:off x="5964352" y="4843528"/>
              <a:ext cx="1383499" cy="1411075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 rot="1060536" flipH="1">
              <a:off x="5964352" y="419205"/>
              <a:ext cx="1383499" cy="1411075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Right Arrow 5"/>
            <p:cNvSpPr/>
            <p:nvPr/>
          </p:nvSpPr>
          <p:spPr>
            <a:xfrm rot="20539464">
              <a:off x="7117193" y="5585957"/>
              <a:ext cx="1334134" cy="1411075"/>
            </a:xfrm>
            <a:custGeom>
              <a:avLst/>
              <a:gdLst/>
              <a:ahLst/>
              <a:cxnLst/>
              <a:rect l="l" t="t" r="r" b="b"/>
              <a:pathLst>
                <a:path w="1334134" h="1058306">
                  <a:moveTo>
                    <a:pt x="804981" y="0"/>
                  </a:moveTo>
                  <a:lnTo>
                    <a:pt x="1334134" y="529153"/>
                  </a:lnTo>
                  <a:lnTo>
                    <a:pt x="804981" y="1058306"/>
                  </a:lnTo>
                  <a:lnTo>
                    <a:pt x="804981" y="793730"/>
                  </a:lnTo>
                  <a:lnTo>
                    <a:pt x="0" y="793730"/>
                  </a:lnTo>
                  <a:lnTo>
                    <a:pt x="168626" y="264577"/>
                  </a:lnTo>
                  <a:lnTo>
                    <a:pt x="804981" y="264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Right Arrow 16"/>
            <p:cNvSpPr/>
            <p:nvPr/>
          </p:nvSpPr>
          <p:spPr>
            <a:xfrm rot="1326725" flipH="1">
              <a:off x="6020819" y="6273443"/>
              <a:ext cx="1184167" cy="819576"/>
            </a:xfrm>
            <a:custGeom>
              <a:avLst/>
              <a:gdLst/>
              <a:ahLst/>
              <a:cxnLst/>
              <a:rect l="l" t="t" r="r" b="b"/>
              <a:pathLst>
                <a:path w="1184167" h="614682">
                  <a:moveTo>
                    <a:pt x="655014" y="0"/>
                  </a:moveTo>
                  <a:lnTo>
                    <a:pt x="655014" y="264577"/>
                  </a:lnTo>
                  <a:lnTo>
                    <a:pt x="0" y="264577"/>
                  </a:lnTo>
                  <a:lnTo>
                    <a:pt x="1098638" y="614682"/>
                  </a:lnTo>
                  <a:lnTo>
                    <a:pt x="1184167" y="52915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37617" y="704593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prstClr val="white">
                      <a:lumMod val="95000"/>
                    </a:prst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prstClr val="white">
                    <a:lumMod val="9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37617" y="2195414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prstClr val="white">
                      <a:lumMod val="95000"/>
                    </a:prst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prstClr val="white">
                    <a:lumMod val="9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37617" y="3686236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prstClr val="white">
                      <a:lumMod val="95000"/>
                    </a:prst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prstClr val="white">
                    <a:lumMod val="9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37617" y="5221236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prstClr val="white">
                      <a:lumMod val="95000"/>
                    </a:prst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prstClr val="white">
                    <a:lumMod val="9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9634" y="908343"/>
            <a:ext cx="7875763" cy="5239156"/>
            <a:chOff x="109866" y="744441"/>
            <a:chExt cx="5906822" cy="5239156"/>
          </a:xfrm>
        </p:grpSpPr>
        <p:grpSp>
          <p:nvGrpSpPr>
            <p:cNvPr id="53" name="Group 52"/>
            <p:cNvGrpSpPr/>
            <p:nvPr/>
          </p:nvGrpSpPr>
          <p:grpSpPr>
            <a:xfrm>
              <a:off x="109866" y="744441"/>
              <a:ext cx="5906822" cy="1008340"/>
              <a:chOff x="-1654515" y="1835198"/>
              <a:chExt cx="9099513" cy="756255"/>
            </a:xfrm>
          </p:grpSpPr>
          <p:sp>
            <p:nvSpPr>
              <p:cNvPr id="63" name="TextBox 10"/>
              <p:cNvSpPr txBox="1"/>
              <p:nvPr/>
            </p:nvSpPr>
            <p:spPr bwMode="auto">
              <a:xfrm>
                <a:off x="2225813" y="1835198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Public Key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 bwMode="auto">
              <a:xfrm>
                <a:off x="-1654515" y="2106705"/>
                <a:ext cx="9099513" cy="48474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srgbClr val="16B7B8">
                        <a:lumMod val="50000"/>
                      </a:srgb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A cryptographic key that can be obtained and used by anyone to encrypt messages intended for a particular recipient</a:t>
                </a:r>
                <a:r>
                  <a:rPr lang="en-US" altLang="ko-KR" sz="1600" b="1" dirty="0">
                    <a:solidFill>
                      <a:srgbClr val="16B7B8">
                        <a:lumMod val="50000"/>
                      </a:srgb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lang="ko-KR" altLang="en-US" sz="1600" b="1" dirty="0">
                  <a:solidFill>
                    <a:srgbClr val="16B7B8">
                      <a:lumMod val="50000"/>
                    </a:srgbClr>
                  </a:solidFill>
                  <a:latin typeface="Cambria Math" pitchFamily="18" charset="0"/>
                  <a:cs typeface="Arial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19719" y="2177477"/>
              <a:ext cx="5664330" cy="943871"/>
              <a:chOff x="-1485287" y="1799216"/>
              <a:chExt cx="8725954" cy="707902"/>
            </a:xfrm>
          </p:grpSpPr>
          <p:sp>
            <p:nvSpPr>
              <p:cNvPr id="61" name="TextBox 10"/>
              <p:cNvSpPr txBox="1"/>
              <p:nvPr/>
            </p:nvSpPr>
            <p:spPr bwMode="auto">
              <a:xfrm>
                <a:off x="2200108" y="1799216"/>
                <a:ext cx="5040559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Private key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 bwMode="auto">
              <a:xfrm>
                <a:off x="-1485287" y="2022370"/>
                <a:ext cx="8701217" cy="48474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srgbClr val="16B7B8">
                        <a:lumMod val="50000"/>
                      </a:srgb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The encrypted message can only be deciphered using a secret key known to the recipient called the private key.</a:t>
                </a:r>
                <a:endParaRPr lang="ko-KR" altLang="en-US" b="1" dirty="0">
                  <a:solidFill>
                    <a:srgbClr val="16B7B8">
                      <a:lumMod val="50000"/>
                    </a:srgbClr>
                  </a:solidFill>
                  <a:latin typeface="Cambria Math" pitchFamily="18" charset="0"/>
                  <a:cs typeface="Arial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67546" y="3449808"/>
              <a:ext cx="5433190" cy="1005194"/>
              <a:chOff x="-1103506" y="1642713"/>
              <a:chExt cx="8369879" cy="753895"/>
            </a:xfrm>
          </p:grpSpPr>
          <p:sp>
            <p:nvSpPr>
              <p:cNvPr id="59" name="TextBox 10"/>
              <p:cNvSpPr txBox="1"/>
              <p:nvPr/>
            </p:nvSpPr>
            <p:spPr bwMode="auto">
              <a:xfrm>
                <a:off x="3691175" y="1642713"/>
                <a:ext cx="3549492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Stream Cipher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 bwMode="auto">
              <a:xfrm>
                <a:off x="-1103506" y="1911860"/>
                <a:ext cx="8369879" cy="48474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srgbClr val="16B7B8">
                        <a:lumMod val="50000"/>
                      </a:srgb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It is a symmetric key cipher where plain text digits are combined with a pseudorandom cipher digit stream to give a digit of the cipher text stream</a:t>
                </a:r>
                <a:endParaRPr lang="ko-KR" altLang="en-US" b="1" dirty="0">
                  <a:solidFill>
                    <a:srgbClr val="16B7B8">
                      <a:lumMod val="50000"/>
                    </a:srgbClr>
                  </a:solidFill>
                  <a:latin typeface="Cambria Math" pitchFamily="18" charset="0"/>
                  <a:cs typeface="Arial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52988" y="4967934"/>
              <a:ext cx="5760487" cy="1015663"/>
              <a:chOff x="-1588085" y="1670556"/>
              <a:chExt cx="8874083" cy="761747"/>
            </a:xfrm>
          </p:grpSpPr>
          <p:sp>
            <p:nvSpPr>
              <p:cNvPr id="57" name="TextBox 10"/>
              <p:cNvSpPr txBox="1"/>
              <p:nvPr/>
            </p:nvSpPr>
            <p:spPr bwMode="auto">
              <a:xfrm>
                <a:off x="2175371" y="1670556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Block cipher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 bwMode="auto">
              <a:xfrm>
                <a:off x="-1588085" y="1947555"/>
                <a:ext cx="8874083" cy="48474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defRPr/>
                </a:pPr>
                <a:r>
                  <a:rPr lang="en-US" altLang="ko-KR" b="1" dirty="0">
                    <a:solidFill>
                      <a:srgbClr val="16B7B8">
                        <a:lumMod val="50000"/>
                      </a:srgb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A Block cipher takes a block of plain text bits and generates a block of cipher text bits generally of same size</a:t>
                </a:r>
                <a:endParaRPr lang="ko-KR" altLang="en-US" b="1" dirty="0">
                  <a:solidFill>
                    <a:srgbClr val="16B7B8">
                      <a:lumMod val="50000"/>
                    </a:srgbClr>
                  </a:solidFill>
                  <a:latin typeface="Cambria Math" pitchFamily="18" charset="0"/>
                  <a:cs typeface="Arial" pitchFamily="34" charset="0"/>
                </a:endParaRPr>
              </a:p>
            </p:txBody>
          </p:sp>
        </p:grpSp>
      </p:grpSp>
      <p:sp>
        <p:nvSpPr>
          <p:cNvPr id="66" name="Title 2"/>
          <p:cNvSpPr txBox="1">
            <a:spLocks/>
          </p:cNvSpPr>
          <p:nvPr/>
        </p:nvSpPr>
        <p:spPr>
          <a:xfrm>
            <a:off x="143339" y="149461"/>
            <a:ext cx="6336704" cy="74271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179A9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TERMINOLOGIES</a:t>
            </a:r>
          </a:p>
        </p:txBody>
      </p:sp>
    </p:spTree>
    <p:extLst>
      <p:ext uri="{BB962C8B-B14F-4D97-AF65-F5344CB8AC3E}">
        <p14:creationId xmlns:p14="http://schemas.microsoft.com/office/powerpoint/2010/main" val="13220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53519" y="569138"/>
            <a:ext cx="865412" cy="865412"/>
            <a:chOff x="5696729" y="3628850"/>
            <a:chExt cx="1800000" cy="1800000"/>
          </a:xfrm>
          <a:solidFill>
            <a:schemeClr val="accent6">
              <a:lumMod val="50000"/>
            </a:schemeClr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1967543" y="569141"/>
            <a:ext cx="9985109" cy="926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4000" b="1" dirty="0">
                <a:solidFill>
                  <a:srgbClr val="179A9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SYMMETRIC ENCRYPTION</a:t>
            </a:r>
            <a:endParaRPr lang="ko-KR" altLang="en-US" sz="4000" b="1" dirty="0">
              <a:solidFill>
                <a:srgbClr val="179A9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0173" y="1180698"/>
            <a:ext cx="473848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It is the simplest kind of encryption that involves only one secret key which can be be a number, a word or a string of random letters  to cipher and decipher information. </a:t>
            </a:r>
          </a:p>
          <a:p>
            <a:pPr fontAlgn="base"/>
            <a:endParaRPr lang="en-IN" sz="21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It is a blended with the plain text of a message to change the content in a particular way. </a:t>
            </a:r>
          </a:p>
          <a:p>
            <a:pPr fontAlgn="base"/>
            <a:endParaRPr lang="en-IN" sz="21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The sender and the recipient should know the secret key that is used to encrypt and decrypt all the messages. </a:t>
            </a:r>
          </a:p>
        </p:txBody>
      </p:sp>
      <p:pic>
        <p:nvPicPr>
          <p:cNvPr id="19" name="Picture 18" descr="Symmetric Encryp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10"/>
            <a:ext cx="731017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6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6122" y="603139"/>
            <a:ext cx="865412" cy="865412"/>
            <a:chOff x="5696729" y="3628850"/>
            <a:chExt cx="1800000" cy="1800000"/>
          </a:xfrm>
          <a:solidFill>
            <a:schemeClr val="accent6">
              <a:lumMod val="50000"/>
            </a:schemeClr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>
                    <a:lumMod val="50000"/>
                  </a:srgbClr>
                </a:solidFill>
              </a:endParaRPr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2063552" y="645454"/>
            <a:ext cx="9985109" cy="926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4000" b="1" dirty="0">
                <a:solidFill>
                  <a:srgbClr val="179A9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ASYMMETRIC ENCRYPTION</a:t>
            </a:r>
            <a:endParaRPr lang="ko-KR" altLang="en-US" sz="4000" b="1" dirty="0">
              <a:solidFill>
                <a:srgbClr val="179A9D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8128" y="1491628"/>
            <a:ext cx="49438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It uses two keys to encrypt a plain text. </a:t>
            </a:r>
          </a:p>
          <a:p>
            <a:pPr fontAlgn="base"/>
            <a:endParaRPr lang="en-IN" sz="21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Secret keys are exchanged over the Internet or a large network. </a:t>
            </a:r>
          </a:p>
          <a:p>
            <a:pPr fontAlgn="base"/>
            <a:endParaRPr lang="en-IN" sz="21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A public key is made freely available to anyone who might want to send  a message.</a:t>
            </a:r>
          </a:p>
          <a:p>
            <a:pPr fontAlgn="base"/>
            <a:endParaRPr lang="en-IN" sz="2100" b="1" dirty="0">
              <a:solidFill>
                <a:srgbClr val="179A9D">
                  <a:lumMod val="50000"/>
                </a:srgbClr>
              </a:solidFill>
              <a:latin typeface="Cambria Math" pitchFamily="18" charset="0"/>
              <a:ea typeface="Cambria Math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sz="2100" b="1" dirty="0">
                <a:solidFill>
                  <a:srgbClr val="179A9D">
                    <a:lumMod val="50000"/>
                  </a:srgbClr>
                </a:solidFill>
                <a:latin typeface="Cambria Math" pitchFamily="18" charset="0"/>
                <a:ea typeface="Cambria Math" pitchFamily="18" charset="0"/>
              </a:rPr>
              <a:t> The second private key is kept a secret so that receiver can only know.</a:t>
            </a:r>
          </a:p>
        </p:txBody>
      </p:sp>
      <p:pic>
        <p:nvPicPr>
          <p:cNvPr id="18" name="Picture 17" descr="Asymmetric Encryp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585"/>
            <a:ext cx="7248128" cy="3511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5240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1041</Words>
  <Application>Microsoft Office PowerPoint</Application>
  <PresentationFormat>Custom</PresentationFormat>
  <Paragraphs>176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Contents Slide Master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Debdut Das</dc:creator>
  <cp:lastModifiedBy>HP</cp:lastModifiedBy>
  <cp:revision>123</cp:revision>
  <dcterms:created xsi:type="dcterms:W3CDTF">2020-04-21T04:05:48Z</dcterms:created>
  <dcterms:modified xsi:type="dcterms:W3CDTF">2020-04-29T04:57:54Z</dcterms:modified>
</cp:coreProperties>
</file>