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70" r:id="rId5"/>
    <p:sldId id="259" r:id="rId6"/>
    <p:sldId id="261" r:id="rId7"/>
    <p:sldId id="262" r:id="rId8"/>
    <p:sldId id="272" r:id="rId9"/>
    <p:sldId id="264" r:id="rId10"/>
    <p:sldId id="273" r:id="rId11"/>
    <p:sldId id="265" r:id="rId12"/>
    <p:sldId id="266" r:id="rId13"/>
    <p:sldId id="27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D5819667-840A-D049-844A-D30E3020E313}">
          <p14:sldIdLst>
            <p14:sldId id="256"/>
            <p14:sldId id="257"/>
            <p14:sldId id="258"/>
            <p14:sldId id="270"/>
            <p14:sldId id="259"/>
            <p14:sldId id="261"/>
            <p14:sldId id="262"/>
            <p14:sldId id="272"/>
            <p14:sldId id="264"/>
            <p14:sldId id="273"/>
            <p14:sldId id="265"/>
            <p14:sldId id="266"/>
          </p14:sldIdLst>
        </p14:section>
        <p14:section name="additional slides" id="{43CCE9CA-F7BF-C746-A356-F7E932C9C648}">
          <p14:sldIdLst>
            <p14:sldId id="27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213D6D96-1399-5728-FA93-AB5540AD7AED}" name="NILOUFAR POURSHIR SEFIDI" initials="NP" userId="S::NILOUFAR.POURSHIRSEFIDI.2022@MUMAIL.IE::978c7bec-2435-45ff-a9a3-69898cd941b6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7CAE0"/>
    <a:srgbClr val="000000"/>
    <a:srgbClr val="FF7E4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652"/>
    <p:restoredTop sz="94787"/>
  </p:normalViewPr>
  <p:slideViewPr>
    <p:cSldViewPr snapToGrid="0">
      <p:cViewPr varScale="1">
        <p:scale>
          <a:sx n="99" d="100"/>
          <a:sy n="99" d="100"/>
        </p:scale>
        <p:origin x="1304" y="176"/>
      </p:cViewPr>
      <p:guideLst/>
    </p:cSldViewPr>
  </p:slideViewPr>
  <p:notesTextViewPr>
    <p:cViewPr>
      <p:scale>
        <a:sx n="1" d="1"/>
        <a:sy n="1" d="1"/>
      </p:scale>
      <p:origin x="0" y="-136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8/10/relationships/authors" Target="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9A7511-4489-6A42-982C-D1DBE1CBEB10}" type="datetimeFigureOut">
              <a:rPr lang="en-US" smtClean="0"/>
              <a:t>6/10/23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0D93E3-4DAC-2048-BC15-1B415E3FBE9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340913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93E3-4DAC-2048-BC15-1B415E3FBE95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6787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93E3-4DAC-2048-BC15-1B415E3FBE9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1207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January 2016 to august 2022</a:t>
            </a:r>
          </a:p>
          <a:p>
            <a:r>
              <a:rPr lang="en-US" dirty="0"/>
              <a:t>2016-2022 : we </a:t>
            </a:r>
            <a:r>
              <a:rPr lang="en-US" dirty="0" err="1"/>
              <a:t>wantedthe</a:t>
            </a:r>
            <a:r>
              <a:rPr lang="en-US" dirty="0"/>
              <a:t> model to learn from unrelated factors to covid and trend of mortality which can be affected by many other factors such as temperature.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93E3-4DAC-2048-BC15-1B415E3FBE95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47672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b="0" i="0" dirty="0">
                <a:solidFill>
                  <a:srgbClr val="202124"/>
                </a:solidFill>
                <a:effectLst/>
                <a:latin typeface="Google Sans"/>
              </a:rPr>
              <a:t>We assume y is distributed from a </a:t>
            </a:r>
            <a:r>
              <a:rPr lang="en-IE" b="0" i="0" dirty="0" err="1">
                <a:solidFill>
                  <a:srgbClr val="202124"/>
                </a:solidFill>
                <a:effectLst/>
                <a:latin typeface="Google Sans"/>
              </a:rPr>
              <a:t>poisson</a:t>
            </a:r>
            <a:r>
              <a:rPr lang="en-IE" b="0" i="0" dirty="0">
                <a:solidFill>
                  <a:srgbClr val="202124"/>
                </a:solidFill>
                <a:effectLst/>
                <a:latin typeface="Google Sans"/>
              </a:rPr>
              <a:t> </a:t>
            </a:r>
            <a:r>
              <a:rPr lang="en-IE" b="0" i="0" dirty="0" err="1">
                <a:solidFill>
                  <a:srgbClr val="202124"/>
                </a:solidFill>
                <a:effectLst/>
                <a:latin typeface="Google Sans"/>
              </a:rPr>
              <a:t>dist</a:t>
            </a:r>
            <a:r>
              <a:rPr lang="en-IE" b="0" i="0" dirty="0">
                <a:solidFill>
                  <a:srgbClr val="202124"/>
                </a:solidFill>
                <a:effectLst/>
                <a:latin typeface="Google Sans"/>
              </a:rPr>
              <a:t> with lambda. We assume this average is connected to our variables with a log link </a:t>
            </a:r>
            <a:r>
              <a:rPr lang="en-IE" b="0" i="0" dirty="0" err="1">
                <a:solidFill>
                  <a:srgbClr val="202124"/>
                </a:solidFill>
                <a:effectLst/>
                <a:latin typeface="Google Sans"/>
              </a:rPr>
              <a:t>func</a:t>
            </a:r>
            <a:r>
              <a:rPr lang="en-IE" b="0" i="0" dirty="0">
                <a:solidFill>
                  <a:srgbClr val="202124"/>
                </a:solidFill>
                <a:effectLst/>
                <a:latin typeface="Google Sans"/>
              </a:rPr>
              <a:t> and we assume a linear model accounted for </a:t>
            </a:r>
            <a:r>
              <a:rPr lang="en-IE" b="0" i="0" dirty="0" err="1">
                <a:solidFill>
                  <a:srgbClr val="202124"/>
                </a:solidFill>
                <a:effectLst/>
                <a:latin typeface="Google Sans"/>
              </a:rPr>
              <a:t>si</a:t>
            </a:r>
            <a:r>
              <a:rPr lang="en-IE" b="0" i="0" dirty="0">
                <a:solidFill>
                  <a:srgbClr val="202124"/>
                </a:solidFill>
                <a:effectLst/>
                <a:latin typeface="Google Sans"/>
              </a:rPr>
              <a:t>….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93E3-4DAC-2048-BC15-1B415E3FBE9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76140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IE" sz="1200" dirty="0">
                <a:effectLst/>
                <a:latin typeface="NimbusRomNo9L"/>
              </a:rPr>
              <a:t>The vertical lines indicate the </a:t>
            </a:r>
            <a:r>
              <a:rPr lang="en-IE" sz="1200" dirty="0">
                <a:effectLst/>
                <a:latin typeface="CMR10"/>
              </a:rPr>
              <a:t>95% </a:t>
            </a:r>
            <a:r>
              <a:rPr lang="en-IE" sz="1200" dirty="0">
                <a:effectLst/>
                <a:latin typeface="NimbusRomNo9L"/>
              </a:rPr>
              <a:t>posterior predictive credible intervals </a:t>
            </a:r>
            <a:endParaRPr lang="en-IE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93E3-4DAC-2048-BC15-1B415E3FBE9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3015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Estimation percentile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93E3-4DAC-2048-BC15-1B415E3FBE9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67097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30D93E3-4DAC-2048-BC15-1B415E3FBE9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08910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C29D3C-FBD5-E660-E3BA-19FCD86A957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7A5AF7C-7A8F-891C-D435-4051DDD947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64C1C6-6B2C-7F29-BAD0-983B5651A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68184-F57E-0740-A88A-52A6E72724F9}" type="datetime1">
              <a:rPr lang="en-IE" smtClean="0"/>
              <a:t>10/06/2023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55DDD0-F455-2AB4-F581-51000698FA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549F90-C901-04A0-C918-EE1E467D7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1971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65E9-573D-73F6-F3C0-3904FE39D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1F8426-4A57-00F3-93F3-2E948A0408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ADFE6D-06E7-6C5D-56AE-08FFF281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2722B-B9C8-AC4D-9504-B240467ED86D}" type="datetime1">
              <a:rPr lang="en-IE" smtClean="0"/>
              <a:t>10/06/2023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DC86FD-9E49-0035-6DF8-EFC97D24AF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D603D6-456A-28FF-7FA1-5A635048D8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6996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043E7F2-7E45-CAE7-D021-314DDCBEA79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62A92F-82D1-844A-D05D-891578D221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C342D6-90E4-368F-9EC6-589E7BBE0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6363D3-4755-5840-8EBD-41F58F59D7B2}" type="datetime1">
              <a:rPr lang="en-IE" smtClean="0"/>
              <a:t>10/06/2023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A908D6-FF54-9AF2-3AC6-EA48949EB7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84F83F-F9F8-E263-F46E-19978BE0A9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377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50099A-CDBE-1054-DAB1-1C24EFD691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B077CA-E4D3-20D8-7DE6-BF376D7DAE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16091B-C312-BBD3-CA17-829816130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823A7E-1E99-634B-B0BB-C30AD6ECAA7E}" type="datetime1">
              <a:rPr lang="en-IE" smtClean="0"/>
              <a:t>10/06/2023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F46A2E-7A08-D291-2AC1-1EAB9F974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46440CE-B9FD-5FDF-0BB4-93A4BE06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8035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840CFB-1A56-681B-9B8F-0B122A849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2D4F9E-5F93-6407-9D3E-79FB02E446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BA8F8-1F8A-A6F3-2F8A-8F590E48D1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4A98FD-1A17-A248-B086-3EAB7EEF93D7}" type="datetime1">
              <a:rPr lang="en-IE" smtClean="0"/>
              <a:t>10/06/2023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F29764-AFEA-E356-444B-AB411A7FF3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721B9-E597-14F9-40C5-9FD099C999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14164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AACE0B-8CB1-3EB6-CA60-80B331B2AA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C69D6-2D4D-36A8-CD5F-28DF30FC706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439AF3-D5F4-350B-711F-C8BD340E0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CD11337-C8AA-C91D-E908-AB35F17454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6C756-FAA6-1D42-A9B7-FEE8D94FD0E9}" type="datetime1">
              <a:rPr lang="en-IE" smtClean="0"/>
              <a:t>10/06/2023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C5A459-C490-F221-E551-6A4D3D9F2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65A1D52-48A7-9FCD-0877-DED3A2EA2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00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108AD6-28B2-8343-1146-79C2E0BA0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9521642-88E1-5330-0121-CA8A5667C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F17535-89EC-B787-2A32-47AD63D3A8D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59201B-1598-8702-E567-F86E54AF21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6EE0D83-E86D-219E-448B-8A3BA857C9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F30CFDC-502D-B46D-5AA9-01403E2504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4AB77-6F63-514D-BC22-38867CBDB35C}" type="datetime1">
              <a:rPr lang="en-IE" smtClean="0"/>
              <a:t>10/06/2023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2D62746-5A4E-2A82-18A5-44001621C9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6E99571-B45C-580B-F2EA-C7FDB6CCC8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9251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61D645-F0A7-D8EC-25D2-B88A88273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8BAAAE-44A3-57D0-82A7-5133B554F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20AF2-FF28-9A4B-906B-E09EC99DD709}" type="datetime1">
              <a:rPr lang="en-IE" smtClean="0"/>
              <a:t>10/06/2023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BC0D2A-D584-19FA-F3B0-D9AE09731C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A8B020-5569-6908-D626-EB7A2D6192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70653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43C3928-CFE1-4650-9207-719F53FC1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A45287-4C9E-3E40-AD94-9852B9E260FC}" type="datetime1">
              <a:rPr lang="en-IE" smtClean="0"/>
              <a:t>10/06/2023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35C31BF-6A7E-535F-D09F-71B3538A7B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66CB0D-A2AF-96F7-1828-5F3E3DB32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34891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F229DF-816F-029D-902C-7DF736B78E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80133A-E5CB-A12C-0FDF-AA6AFA758F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3BFC0B-E864-5565-0FD4-BB42E0E1F40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85DB1-67F1-364D-1DD7-FC22E6515E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543AEC-BAC4-8748-AF83-3FD3A4A85C27}" type="datetime1">
              <a:rPr lang="en-IE" smtClean="0"/>
              <a:t>10/06/2023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73F227F-8D02-7952-FF32-87DC9C3D9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B49CA2-6484-395D-39A9-6A377A4D4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228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F23ABC-7F6B-B5C9-24BD-F7B6A7BD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D56A1F-77B1-040E-B7FD-52A79D1510B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3CD482D-9C6B-6A3E-093D-272BA1FEFB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54C49-AAC8-0522-58A2-47474D7A3D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CCC6B2-79AB-064C-9306-912703BC2FF4}" type="datetime1">
              <a:rPr lang="en-IE" smtClean="0"/>
              <a:t>10/06/2023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C76D81-A8A9-578C-8638-A85C227DE5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C3063B-F941-29FB-C4BC-FB62EB6258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0354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9422A5E-7E2F-CC2A-7186-C42E3B6A1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D42F57-E642-7CFE-80C9-CEF7A272D7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73A6E1-98E0-4301-C230-365FAF6BB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7C044E0-EDBB-0A4B-9A3C-13F0B38A2B79}" type="datetime1">
              <a:rPr lang="en-IE" smtClean="0"/>
              <a:t>10/06/2023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0D0B22-E8D9-95B9-942A-90E51E109A1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C2869-A734-A353-1F02-FE3FA44C6C7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A3A17F-93CC-594D-AA33-593B5AF0B4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06336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svg"/><Relationship Id="rId3" Type="http://schemas.openxmlformats.org/officeDocument/2006/relationships/image" Target="../media/image1.jpg"/><Relationship Id="rId7" Type="http://schemas.openxmlformats.org/officeDocument/2006/relationships/image" Target="../media/image5.png"/><Relationship Id="rId2" Type="http://schemas.openxmlformats.org/officeDocument/2006/relationships/hyperlink" Target="mailto:niloufar.pourshirsefidi.2022@mumail.ie" TargetMode="Externa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jpg"/><Relationship Id="rId9" Type="http://schemas.openxmlformats.org/officeDocument/2006/relationships/image" Target="../media/image7.jp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1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jpg"/><Relationship Id="rId5" Type="http://schemas.openxmlformats.org/officeDocument/2006/relationships/image" Target="../media/image6.svg"/><Relationship Id="rId4" Type="http://schemas.openxmlformats.org/officeDocument/2006/relationships/image" Target="../media/image5.pn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.jp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0.png"/><Relationship Id="rId11" Type="http://schemas.openxmlformats.org/officeDocument/2006/relationships/image" Target="../media/image23.png"/><Relationship Id="rId5" Type="http://schemas.openxmlformats.org/officeDocument/2006/relationships/image" Target="../media/image170.png"/><Relationship Id="rId10" Type="http://schemas.openxmlformats.org/officeDocument/2006/relationships/image" Target="../media/image22.png"/><Relationship Id="rId4" Type="http://schemas.openxmlformats.org/officeDocument/2006/relationships/image" Target="../media/image160.png"/><Relationship Id="rId9" Type="http://schemas.openxmlformats.org/officeDocument/2006/relationships/image" Target="../media/image2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11.pn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3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7FB549-48CE-C6D7-8343-72915EB6D69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983" y="838453"/>
            <a:ext cx="7726813" cy="1734574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IE" sz="3200" b="1" dirty="0">
                <a:solidFill>
                  <a:srgbClr val="004C9B"/>
                </a:solidFill>
                <a:effectLst/>
                <a:latin typeface="NimbusRomNo9L"/>
              </a:rPr>
              <a:t>An investigation of the effects of lockdowns and COVID-19 vaccinations in Ireland </a:t>
            </a:r>
            <a:endParaRPr lang="en-US" sz="3200" b="1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8F45C59-7C9F-E6F0-D2D3-C3F6218D1B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16018" y="3016902"/>
            <a:ext cx="5199595" cy="1864104"/>
          </a:xfrm>
        </p:spPr>
        <p:txBody>
          <a:bodyPr>
            <a:normAutofit/>
          </a:bodyPr>
          <a:lstStyle/>
          <a:p>
            <a:r>
              <a:rPr lang="en-US" sz="1500" b="1" dirty="0" err="1"/>
              <a:t>Niloufar</a:t>
            </a:r>
            <a:r>
              <a:rPr lang="en-US" sz="1500" b="1" dirty="0"/>
              <a:t> </a:t>
            </a:r>
            <a:r>
              <a:rPr lang="en-US" sz="1500" b="1" dirty="0" err="1"/>
              <a:t>Pourshir</a:t>
            </a:r>
            <a:r>
              <a:rPr lang="en-US" sz="1500" b="1" dirty="0"/>
              <a:t> </a:t>
            </a:r>
            <a:r>
              <a:rPr lang="en-US" sz="1500" b="1" dirty="0" err="1"/>
              <a:t>Sefidi</a:t>
            </a:r>
            <a:r>
              <a:rPr lang="en-US" sz="1500" b="1" dirty="0"/>
              <a:t>, Amin </a:t>
            </a:r>
            <a:r>
              <a:rPr lang="en-US" sz="1500" b="1" dirty="0" err="1"/>
              <a:t>Shoari</a:t>
            </a:r>
            <a:r>
              <a:rPr lang="en-US" sz="1500" b="1" dirty="0"/>
              <a:t> </a:t>
            </a:r>
            <a:r>
              <a:rPr lang="en-US" sz="1500" b="1" dirty="0" err="1"/>
              <a:t>Nejad</a:t>
            </a:r>
            <a:r>
              <a:rPr lang="en-US" sz="1500" b="1" dirty="0"/>
              <a:t> and Peter Mooney</a:t>
            </a:r>
          </a:p>
          <a:p>
            <a:r>
              <a:rPr lang="en-IE" sz="1100" dirty="0">
                <a:effectLst/>
                <a:cs typeface="Calibri" panose="020F0502020204030204" pitchFamily="34" charset="0"/>
              </a:rPr>
              <a:t>Correspondence</a:t>
            </a:r>
            <a:r>
              <a:rPr lang="en-IE" sz="1100" dirty="0">
                <a:latin typeface="NimbusRomNo9L"/>
                <a:cs typeface="Calibri" panose="020F0502020204030204" pitchFamily="34" charset="0"/>
              </a:rPr>
              <a:t>:</a:t>
            </a:r>
            <a:r>
              <a:rPr lang="en-US" sz="1100" dirty="0">
                <a:solidFill>
                  <a:schemeClr val="bg1">
                    <a:lumMod val="50000"/>
                  </a:schemeClr>
                </a:solidFill>
              </a:rPr>
              <a:t> </a:t>
            </a:r>
            <a:r>
              <a:rPr lang="en-US" sz="1000" dirty="0">
                <a:solidFill>
                  <a:schemeClr val="bg1">
                    <a:lumMod val="50000"/>
                  </a:schemeClr>
                </a:solidFill>
                <a:hlinkClick r:id="rId2"/>
              </a:rPr>
              <a:t>niloufar.pourshirsefidi.2022@mumail.ie</a:t>
            </a:r>
            <a:endParaRPr lang="en-US" sz="1000" dirty="0">
              <a:solidFill>
                <a:schemeClr val="bg1">
                  <a:lumMod val="50000"/>
                </a:schemeClr>
              </a:solidFill>
            </a:endParaRPr>
          </a:p>
          <a:p>
            <a:endParaRPr lang="en-US" sz="1400" dirty="0">
              <a:solidFill>
                <a:schemeClr val="bg1">
                  <a:lumMod val="50000"/>
                </a:schemeClr>
              </a:solidFill>
            </a:endParaRPr>
          </a:p>
          <a:p>
            <a:r>
              <a:rPr lang="en-US" sz="1400" dirty="0">
                <a:solidFill>
                  <a:schemeClr val="bg1">
                    <a:lumMod val="50000"/>
                  </a:schemeClr>
                </a:solidFill>
              </a:rPr>
              <a:t>Maynooth University, Ireland</a:t>
            </a:r>
          </a:p>
        </p:txBody>
      </p:sp>
      <p:pic>
        <p:nvPicPr>
          <p:cNvPr id="5" name="Picture 4" descr="A map of ireland with black outline&#10;&#10;Description automatically generated with low confidence">
            <a:extLst>
              <a:ext uri="{FF2B5EF4-FFF2-40B4-BE49-F238E27FC236}">
                <a16:creationId xmlns:a16="http://schemas.microsoft.com/office/drawing/2014/main" id="{02B22CA9-C872-35A3-C7FF-734B5CB36A8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6" r="14117" b="7186"/>
          <a:stretch/>
        </p:blipFill>
        <p:spPr>
          <a:xfrm>
            <a:off x="7907993" y="460857"/>
            <a:ext cx="4113841" cy="5570509"/>
          </a:xfrm>
          <a:prstGeom prst="rect">
            <a:avLst/>
          </a:prstGeom>
        </p:spPr>
      </p:pic>
      <p:pic>
        <p:nvPicPr>
          <p:cNvPr id="7" name="Picture 6" descr="A syringe and a bottle of liquid&#10;&#10;Description automatically generated with medium confidence">
            <a:extLst>
              <a:ext uri="{FF2B5EF4-FFF2-40B4-BE49-F238E27FC236}">
                <a16:creationId xmlns:a16="http://schemas.microsoft.com/office/drawing/2014/main" id="{0F501BFA-5E2F-A874-5E12-52DD5B517EA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50588" t="42256" r="35242" b="17515"/>
          <a:stretch/>
        </p:blipFill>
        <p:spPr>
          <a:xfrm>
            <a:off x="9549855" y="3328652"/>
            <a:ext cx="725272" cy="1376157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67F1942-B070-CB18-EBA1-4A7DD23917AF}"/>
              </a:ext>
            </a:extLst>
          </p:cNvPr>
          <p:cNvSpPr/>
          <p:nvPr/>
        </p:nvSpPr>
        <p:spPr>
          <a:xfrm rot="20720567">
            <a:off x="7750677" y="2776965"/>
            <a:ext cx="4391925" cy="214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</a:rPr>
              <a:t>LOCKDOWN	STAY HOME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94B4D15-02F8-E443-4075-3E11B6A009E6}"/>
              </a:ext>
            </a:extLst>
          </p:cNvPr>
          <p:cNvSpPr/>
          <p:nvPr/>
        </p:nvSpPr>
        <p:spPr>
          <a:xfrm rot="1764979">
            <a:off x="8039697" y="2776963"/>
            <a:ext cx="4032368" cy="214979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COVID-19</a:t>
            </a:r>
          </a:p>
        </p:txBody>
      </p:sp>
      <p:sp>
        <p:nvSpPr>
          <p:cNvPr id="18" name="Parallelogram 17">
            <a:extLst>
              <a:ext uri="{FF2B5EF4-FFF2-40B4-BE49-F238E27FC236}">
                <a16:creationId xmlns:a16="http://schemas.microsoft.com/office/drawing/2014/main" id="{8C843B59-0A10-DC84-EDA7-3DC4650285A2}"/>
              </a:ext>
            </a:extLst>
          </p:cNvPr>
          <p:cNvSpPr/>
          <p:nvPr/>
        </p:nvSpPr>
        <p:spPr>
          <a:xfrm rot="1747563">
            <a:off x="8291440" y="1817629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9" name="Parallelogram 18">
            <a:extLst>
              <a:ext uri="{FF2B5EF4-FFF2-40B4-BE49-F238E27FC236}">
                <a16:creationId xmlns:a16="http://schemas.microsoft.com/office/drawing/2014/main" id="{0E8AEA77-10E6-9B7E-061F-F4F632868BDA}"/>
              </a:ext>
            </a:extLst>
          </p:cNvPr>
          <p:cNvSpPr/>
          <p:nvPr/>
        </p:nvSpPr>
        <p:spPr>
          <a:xfrm rot="1747563">
            <a:off x="8465523" y="1913812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Parallelogram 19">
            <a:extLst>
              <a:ext uri="{FF2B5EF4-FFF2-40B4-BE49-F238E27FC236}">
                <a16:creationId xmlns:a16="http://schemas.microsoft.com/office/drawing/2014/main" id="{3425A13B-50BF-2F91-2379-60AE9A10928B}"/>
              </a:ext>
            </a:extLst>
          </p:cNvPr>
          <p:cNvSpPr/>
          <p:nvPr/>
        </p:nvSpPr>
        <p:spPr>
          <a:xfrm rot="1747563">
            <a:off x="8639607" y="2016782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1" name="Parallelogram 20">
            <a:extLst>
              <a:ext uri="{FF2B5EF4-FFF2-40B4-BE49-F238E27FC236}">
                <a16:creationId xmlns:a16="http://schemas.microsoft.com/office/drawing/2014/main" id="{A9204EAA-90EB-291B-FB76-AC5485444156}"/>
              </a:ext>
            </a:extLst>
          </p:cNvPr>
          <p:cNvSpPr/>
          <p:nvPr/>
        </p:nvSpPr>
        <p:spPr>
          <a:xfrm rot="1747563">
            <a:off x="11320310" y="3533300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Parallelogram 21">
            <a:extLst>
              <a:ext uri="{FF2B5EF4-FFF2-40B4-BE49-F238E27FC236}">
                <a16:creationId xmlns:a16="http://schemas.microsoft.com/office/drawing/2014/main" id="{5A8896C7-E4F1-A725-2A51-EDC3FAC900E3}"/>
              </a:ext>
            </a:extLst>
          </p:cNvPr>
          <p:cNvSpPr/>
          <p:nvPr/>
        </p:nvSpPr>
        <p:spPr>
          <a:xfrm rot="1747563">
            <a:off x="11505083" y="3633076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3" name="Parallelogram 22">
            <a:extLst>
              <a:ext uri="{FF2B5EF4-FFF2-40B4-BE49-F238E27FC236}">
                <a16:creationId xmlns:a16="http://schemas.microsoft.com/office/drawing/2014/main" id="{34BC0772-7769-4B50-EDB8-71203B65C850}"/>
              </a:ext>
            </a:extLst>
          </p:cNvPr>
          <p:cNvSpPr/>
          <p:nvPr/>
        </p:nvSpPr>
        <p:spPr>
          <a:xfrm rot="1747563">
            <a:off x="11687921" y="3742068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Parallelogram 23">
            <a:extLst>
              <a:ext uri="{FF2B5EF4-FFF2-40B4-BE49-F238E27FC236}">
                <a16:creationId xmlns:a16="http://schemas.microsoft.com/office/drawing/2014/main" id="{03CD5545-EC3A-BFF3-9517-6E90136EE2F3}"/>
              </a:ext>
            </a:extLst>
          </p:cNvPr>
          <p:cNvSpPr/>
          <p:nvPr/>
        </p:nvSpPr>
        <p:spPr>
          <a:xfrm rot="1747563">
            <a:off x="8826051" y="2129055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5" name="Parallelogram 24">
            <a:extLst>
              <a:ext uri="{FF2B5EF4-FFF2-40B4-BE49-F238E27FC236}">
                <a16:creationId xmlns:a16="http://schemas.microsoft.com/office/drawing/2014/main" id="{2AC7ADDB-D897-8264-3CF0-308312BFF003}"/>
              </a:ext>
            </a:extLst>
          </p:cNvPr>
          <p:cNvSpPr/>
          <p:nvPr/>
        </p:nvSpPr>
        <p:spPr>
          <a:xfrm rot="1747563">
            <a:off x="9004494" y="2232025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6" name="Parallelogram 25">
            <a:extLst>
              <a:ext uri="{FF2B5EF4-FFF2-40B4-BE49-F238E27FC236}">
                <a16:creationId xmlns:a16="http://schemas.microsoft.com/office/drawing/2014/main" id="{048AE6F3-7446-FD68-9AC0-0263440F84A5}"/>
              </a:ext>
            </a:extLst>
          </p:cNvPr>
          <p:cNvSpPr/>
          <p:nvPr/>
        </p:nvSpPr>
        <p:spPr>
          <a:xfrm rot="1747563">
            <a:off x="11141395" y="3424148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7" name="Parallelogram 26">
            <a:extLst>
              <a:ext uri="{FF2B5EF4-FFF2-40B4-BE49-F238E27FC236}">
                <a16:creationId xmlns:a16="http://schemas.microsoft.com/office/drawing/2014/main" id="{AB43092F-FDDC-3E23-2FE2-9700D98BEA45}"/>
              </a:ext>
            </a:extLst>
          </p:cNvPr>
          <p:cNvSpPr/>
          <p:nvPr/>
        </p:nvSpPr>
        <p:spPr>
          <a:xfrm rot="1747563">
            <a:off x="10956044" y="3315000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Parallelogram 32">
            <a:extLst>
              <a:ext uri="{FF2B5EF4-FFF2-40B4-BE49-F238E27FC236}">
                <a16:creationId xmlns:a16="http://schemas.microsoft.com/office/drawing/2014/main" id="{5542E652-A5B1-6B25-46C5-6CC35A2ECDB2}"/>
              </a:ext>
            </a:extLst>
          </p:cNvPr>
          <p:cNvSpPr/>
          <p:nvPr/>
        </p:nvSpPr>
        <p:spPr>
          <a:xfrm rot="20651797">
            <a:off x="7836549" y="3321676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4" name="Parallelogram 33">
            <a:extLst>
              <a:ext uri="{FF2B5EF4-FFF2-40B4-BE49-F238E27FC236}">
                <a16:creationId xmlns:a16="http://schemas.microsoft.com/office/drawing/2014/main" id="{3A35DD7C-5C91-FAA8-E76D-ADEB87D54A89}"/>
              </a:ext>
            </a:extLst>
          </p:cNvPr>
          <p:cNvSpPr/>
          <p:nvPr/>
        </p:nvSpPr>
        <p:spPr>
          <a:xfrm rot="20651797">
            <a:off x="8017985" y="3282341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5" name="Parallelogram 34">
            <a:extLst>
              <a:ext uri="{FF2B5EF4-FFF2-40B4-BE49-F238E27FC236}">
                <a16:creationId xmlns:a16="http://schemas.microsoft.com/office/drawing/2014/main" id="{6C5BD281-8E15-6C5E-D473-8B755139CC03}"/>
              </a:ext>
            </a:extLst>
          </p:cNvPr>
          <p:cNvSpPr/>
          <p:nvPr/>
        </p:nvSpPr>
        <p:spPr>
          <a:xfrm rot="20651797">
            <a:off x="8215736" y="3216029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6" name="Parallelogram 35">
            <a:extLst>
              <a:ext uri="{FF2B5EF4-FFF2-40B4-BE49-F238E27FC236}">
                <a16:creationId xmlns:a16="http://schemas.microsoft.com/office/drawing/2014/main" id="{88231FC8-4DBB-448A-5E60-D39E9907CA88}"/>
              </a:ext>
            </a:extLst>
          </p:cNvPr>
          <p:cNvSpPr/>
          <p:nvPr/>
        </p:nvSpPr>
        <p:spPr>
          <a:xfrm rot="20651797">
            <a:off x="11943259" y="2245310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7" name="Parallelogram 36">
            <a:extLst>
              <a:ext uri="{FF2B5EF4-FFF2-40B4-BE49-F238E27FC236}">
                <a16:creationId xmlns:a16="http://schemas.microsoft.com/office/drawing/2014/main" id="{03177A27-14E3-2E06-25EF-2A21FA8F826A}"/>
              </a:ext>
            </a:extLst>
          </p:cNvPr>
          <p:cNvSpPr/>
          <p:nvPr/>
        </p:nvSpPr>
        <p:spPr>
          <a:xfrm rot="20651797">
            <a:off x="11763345" y="2293705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8" name="Parallelogram 37">
            <a:extLst>
              <a:ext uri="{FF2B5EF4-FFF2-40B4-BE49-F238E27FC236}">
                <a16:creationId xmlns:a16="http://schemas.microsoft.com/office/drawing/2014/main" id="{8059504C-F7FE-C7F2-0154-2927063FCD88}"/>
              </a:ext>
            </a:extLst>
          </p:cNvPr>
          <p:cNvSpPr/>
          <p:nvPr/>
        </p:nvSpPr>
        <p:spPr>
          <a:xfrm rot="20651797">
            <a:off x="11582978" y="2348604"/>
            <a:ext cx="114539" cy="201613"/>
          </a:xfrm>
          <a:prstGeom prst="parallelogram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6FC1443-7D4C-1FB0-6123-75C022F803A6}"/>
              </a:ext>
            </a:extLst>
          </p:cNvPr>
          <p:cNvSpPr txBox="1"/>
          <p:nvPr/>
        </p:nvSpPr>
        <p:spPr>
          <a:xfrm>
            <a:off x="2228810" y="386345"/>
            <a:ext cx="35977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</a:rPr>
              <a:t>AGILE 2023 – Delft, The Netherlands</a:t>
            </a:r>
          </a:p>
        </p:txBody>
      </p:sp>
      <p:pic>
        <p:nvPicPr>
          <p:cNvPr id="44" name="Picture 2">
            <a:extLst>
              <a:ext uri="{FF2B5EF4-FFF2-40B4-BE49-F238E27FC236}">
                <a16:creationId xmlns:a16="http://schemas.microsoft.com/office/drawing/2014/main" id="{97A7163E-9F02-57C3-EB96-8660ADA00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477" y="5830811"/>
            <a:ext cx="1133015" cy="100584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5" name="Picture 6">
            <a:extLst>
              <a:ext uri="{FF2B5EF4-FFF2-40B4-BE49-F238E27FC236}">
                <a16:creationId xmlns:a16="http://schemas.microsoft.com/office/drawing/2014/main" id="{114837FC-9EA9-5A52-530E-A91F09AF8D4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14418" y="5573869"/>
            <a:ext cx="3238500" cy="157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Graphic 45">
            <a:extLst>
              <a:ext uri="{FF2B5EF4-FFF2-40B4-BE49-F238E27FC236}">
                <a16:creationId xmlns:a16="http://schemas.microsoft.com/office/drawing/2014/main" id="{3CD17E27-A4BC-67AB-0C08-8FAF7E8207D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268718" y="5919393"/>
            <a:ext cx="3778190" cy="938607"/>
          </a:xfrm>
          <a:prstGeom prst="rect">
            <a:avLst/>
          </a:prstGeom>
        </p:spPr>
      </p:pic>
      <p:pic>
        <p:nvPicPr>
          <p:cNvPr id="47" name="Picture 46" descr="A picture containing text, logo, screenshot, font&#10;&#10;Description automatically generated">
            <a:extLst>
              <a:ext uri="{FF2B5EF4-FFF2-40B4-BE49-F238E27FC236}">
                <a16:creationId xmlns:a16="http://schemas.microsoft.com/office/drawing/2014/main" id="{94B4BD4D-8158-94FD-7C79-48CE83B3CDA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099108" y="5555562"/>
            <a:ext cx="2418675" cy="1281089"/>
          </a:xfrm>
          <a:prstGeom prst="rect">
            <a:avLst/>
          </a:prstGeom>
        </p:spPr>
      </p:pic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98A8EE75-4799-6ED2-6EF1-17D5C39C715A}"/>
              </a:ext>
            </a:extLst>
          </p:cNvPr>
          <p:cNvCxnSpPr/>
          <p:nvPr/>
        </p:nvCxnSpPr>
        <p:spPr>
          <a:xfrm flipV="1">
            <a:off x="1783915" y="3780828"/>
            <a:ext cx="4630006" cy="6783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8680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 descr="A picture containing map, diagram, text&#10;&#10;Description automatically generated">
            <a:extLst>
              <a:ext uri="{FF2B5EF4-FFF2-40B4-BE49-F238E27FC236}">
                <a16:creationId xmlns:a16="http://schemas.microsoft.com/office/drawing/2014/main" id="{0C72B36C-9FDF-CCE5-BDB9-1BC4B70E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l="66530" t="17760" r="-637" b="12603"/>
          <a:stretch/>
        </p:blipFill>
        <p:spPr>
          <a:xfrm>
            <a:off x="3017519" y="1082020"/>
            <a:ext cx="6701247" cy="5750493"/>
          </a:xfr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71ABCD7-9982-D02F-646B-ECE0B1E1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7"/>
            <a:ext cx="10515600" cy="1325563"/>
          </a:xfrm>
        </p:spPr>
        <p:txBody>
          <a:bodyPr/>
          <a:lstStyle/>
          <a:p>
            <a:r>
              <a:rPr lang="en-US" b="1" dirty="0"/>
              <a:t>Results – </a:t>
            </a:r>
            <a:r>
              <a:rPr lang="en-US" sz="3200" dirty="0"/>
              <a:t>Number of saved lives because of lockdowns &amp; vaccinations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092C-998A-88C4-DABE-8C36ECBB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9</a:t>
            </a:r>
          </a:p>
        </p:txBody>
      </p: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FBDDE339-F8B4-4253-3294-04392EEF1E86}"/>
              </a:ext>
            </a:extLst>
          </p:cNvPr>
          <p:cNvSpPr/>
          <p:nvPr/>
        </p:nvSpPr>
        <p:spPr>
          <a:xfrm>
            <a:off x="2057399" y="3331639"/>
            <a:ext cx="1071155" cy="457200"/>
          </a:xfrm>
          <a:custGeom>
            <a:avLst/>
            <a:gdLst>
              <a:gd name="connsiteX0" fmla="*/ 0 w 1071155"/>
              <a:gd name="connsiteY0" fmla="*/ 76202 h 457200"/>
              <a:gd name="connsiteX1" fmla="*/ 76202 w 1071155"/>
              <a:gd name="connsiteY1" fmla="*/ 0 h 457200"/>
              <a:gd name="connsiteX2" fmla="*/ 994953 w 1071155"/>
              <a:gd name="connsiteY2" fmla="*/ 0 h 457200"/>
              <a:gd name="connsiteX3" fmla="*/ 1071155 w 1071155"/>
              <a:gd name="connsiteY3" fmla="*/ 76202 h 457200"/>
              <a:gd name="connsiteX4" fmla="*/ 1071155 w 1071155"/>
              <a:gd name="connsiteY4" fmla="*/ 380998 h 457200"/>
              <a:gd name="connsiteX5" fmla="*/ 994953 w 1071155"/>
              <a:gd name="connsiteY5" fmla="*/ 457200 h 457200"/>
              <a:gd name="connsiteX6" fmla="*/ 76202 w 1071155"/>
              <a:gd name="connsiteY6" fmla="*/ 457200 h 457200"/>
              <a:gd name="connsiteX7" fmla="*/ 0 w 1071155"/>
              <a:gd name="connsiteY7" fmla="*/ 380998 h 457200"/>
              <a:gd name="connsiteX8" fmla="*/ 0 w 1071155"/>
              <a:gd name="connsiteY8" fmla="*/ 7620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1155" h="457200" extrusionOk="0">
                <a:moveTo>
                  <a:pt x="0" y="76202"/>
                </a:moveTo>
                <a:cubicBezTo>
                  <a:pt x="-3804" y="40792"/>
                  <a:pt x="31541" y="-1064"/>
                  <a:pt x="76202" y="0"/>
                </a:cubicBezTo>
                <a:cubicBezTo>
                  <a:pt x="375576" y="-45816"/>
                  <a:pt x="614444" y="-75331"/>
                  <a:pt x="994953" y="0"/>
                </a:cubicBezTo>
                <a:cubicBezTo>
                  <a:pt x="1035005" y="680"/>
                  <a:pt x="1066066" y="40135"/>
                  <a:pt x="1071155" y="76202"/>
                </a:cubicBezTo>
                <a:cubicBezTo>
                  <a:pt x="1062565" y="167259"/>
                  <a:pt x="1070942" y="324951"/>
                  <a:pt x="1071155" y="380998"/>
                </a:cubicBezTo>
                <a:cubicBezTo>
                  <a:pt x="1076862" y="417659"/>
                  <a:pt x="1045395" y="457751"/>
                  <a:pt x="994953" y="457200"/>
                </a:cubicBezTo>
                <a:cubicBezTo>
                  <a:pt x="807939" y="380950"/>
                  <a:pt x="492463" y="418569"/>
                  <a:pt x="76202" y="457200"/>
                </a:cubicBezTo>
                <a:cubicBezTo>
                  <a:pt x="37421" y="457679"/>
                  <a:pt x="-5534" y="420558"/>
                  <a:pt x="0" y="380998"/>
                </a:cubicBezTo>
                <a:cubicBezTo>
                  <a:pt x="-22824" y="337025"/>
                  <a:pt x="9123" y="155718"/>
                  <a:pt x="0" y="76202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981765707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Galway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3BF09D1-7F44-F720-C2F5-FA33BF0D01EF}"/>
              </a:ext>
            </a:extLst>
          </p:cNvPr>
          <p:cNvSpPr/>
          <p:nvPr/>
        </p:nvSpPr>
        <p:spPr>
          <a:xfrm>
            <a:off x="2063930" y="4845372"/>
            <a:ext cx="1071155" cy="457200"/>
          </a:xfrm>
          <a:custGeom>
            <a:avLst/>
            <a:gdLst>
              <a:gd name="connsiteX0" fmla="*/ 0 w 1071155"/>
              <a:gd name="connsiteY0" fmla="*/ 76202 h 457200"/>
              <a:gd name="connsiteX1" fmla="*/ 76202 w 1071155"/>
              <a:gd name="connsiteY1" fmla="*/ 0 h 457200"/>
              <a:gd name="connsiteX2" fmla="*/ 994953 w 1071155"/>
              <a:gd name="connsiteY2" fmla="*/ 0 h 457200"/>
              <a:gd name="connsiteX3" fmla="*/ 1071155 w 1071155"/>
              <a:gd name="connsiteY3" fmla="*/ 76202 h 457200"/>
              <a:gd name="connsiteX4" fmla="*/ 1071155 w 1071155"/>
              <a:gd name="connsiteY4" fmla="*/ 380998 h 457200"/>
              <a:gd name="connsiteX5" fmla="*/ 994953 w 1071155"/>
              <a:gd name="connsiteY5" fmla="*/ 457200 h 457200"/>
              <a:gd name="connsiteX6" fmla="*/ 76202 w 1071155"/>
              <a:gd name="connsiteY6" fmla="*/ 457200 h 457200"/>
              <a:gd name="connsiteX7" fmla="*/ 0 w 1071155"/>
              <a:gd name="connsiteY7" fmla="*/ 380998 h 457200"/>
              <a:gd name="connsiteX8" fmla="*/ 0 w 1071155"/>
              <a:gd name="connsiteY8" fmla="*/ 7620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1155" h="457200" extrusionOk="0">
                <a:moveTo>
                  <a:pt x="0" y="76202"/>
                </a:moveTo>
                <a:cubicBezTo>
                  <a:pt x="-922" y="33548"/>
                  <a:pt x="26395" y="2898"/>
                  <a:pt x="76202" y="0"/>
                </a:cubicBezTo>
                <a:cubicBezTo>
                  <a:pt x="451426" y="12134"/>
                  <a:pt x="829428" y="9698"/>
                  <a:pt x="994953" y="0"/>
                </a:cubicBezTo>
                <a:cubicBezTo>
                  <a:pt x="1032543" y="4390"/>
                  <a:pt x="1070847" y="35819"/>
                  <a:pt x="1071155" y="76202"/>
                </a:cubicBezTo>
                <a:cubicBezTo>
                  <a:pt x="1052250" y="188748"/>
                  <a:pt x="1055887" y="312274"/>
                  <a:pt x="1071155" y="380998"/>
                </a:cubicBezTo>
                <a:cubicBezTo>
                  <a:pt x="1077616" y="423849"/>
                  <a:pt x="1038633" y="453918"/>
                  <a:pt x="994953" y="457200"/>
                </a:cubicBezTo>
                <a:cubicBezTo>
                  <a:pt x="570256" y="387631"/>
                  <a:pt x="247281" y="483299"/>
                  <a:pt x="76202" y="457200"/>
                </a:cubicBezTo>
                <a:cubicBezTo>
                  <a:pt x="33315" y="449547"/>
                  <a:pt x="-1499" y="425166"/>
                  <a:pt x="0" y="380998"/>
                </a:cubicBezTo>
                <a:cubicBezTo>
                  <a:pt x="22509" y="232094"/>
                  <a:pt x="23194" y="223164"/>
                  <a:pt x="0" y="76202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Kerry</a:t>
            </a:r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44268871-75EF-A7DF-1963-4B0684507CEC}"/>
              </a:ext>
            </a:extLst>
          </p:cNvPr>
          <p:cNvSpPr/>
          <p:nvPr/>
        </p:nvSpPr>
        <p:spPr>
          <a:xfrm>
            <a:off x="2057399" y="1980244"/>
            <a:ext cx="1071155" cy="457200"/>
          </a:xfrm>
          <a:custGeom>
            <a:avLst/>
            <a:gdLst>
              <a:gd name="connsiteX0" fmla="*/ 0 w 1071155"/>
              <a:gd name="connsiteY0" fmla="*/ 76202 h 457200"/>
              <a:gd name="connsiteX1" fmla="*/ 76202 w 1071155"/>
              <a:gd name="connsiteY1" fmla="*/ 0 h 457200"/>
              <a:gd name="connsiteX2" fmla="*/ 994953 w 1071155"/>
              <a:gd name="connsiteY2" fmla="*/ 0 h 457200"/>
              <a:gd name="connsiteX3" fmla="*/ 1071155 w 1071155"/>
              <a:gd name="connsiteY3" fmla="*/ 76202 h 457200"/>
              <a:gd name="connsiteX4" fmla="*/ 1071155 w 1071155"/>
              <a:gd name="connsiteY4" fmla="*/ 380998 h 457200"/>
              <a:gd name="connsiteX5" fmla="*/ 994953 w 1071155"/>
              <a:gd name="connsiteY5" fmla="*/ 457200 h 457200"/>
              <a:gd name="connsiteX6" fmla="*/ 76202 w 1071155"/>
              <a:gd name="connsiteY6" fmla="*/ 457200 h 457200"/>
              <a:gd name="connsiteX7" fmla="*/ 0 w 1071155"/>
              <a:gd name="connsiteY7" fmla="*/ 380998 h 457200"/>
              <a:gd name="connsiteX8" fmla="*/ 0 w 1071155"/>
              <a:gd name="connsiteY8" fmla="*/ 76202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071155" h="457200" extrusionOk="0">
                <a:moveTo>
                  <a:pt x="0" y="76202"/>
                </a:moveTo>
                <a:cubicBezTo>
                  <a:pt x="-2426" y="29643"/>
                  <a:pt x="40944" y="-3045"/>
                  <a:pt x="76202" y="0"/>
                </a:cubicBezTo>
                <a:cubicBezTo>
                  <a:pt x="319613" y="48210"/>
                  <a:pt x="744455" y="14734"/>
                  <a:pt x="994953" y="0"/>
                </a:cubicBezTo>
                <a:cubicBezTo>
                  <a:pt x="1033617" y="-2968"/>
                  <a:pt x="1075039" y="32674"/>
                  <a:pt x="1071155" y="76202"/>
                </a:cubicBezTo>
                <a:cubicBezTo>
                  <a:pt x="1080301" y="142159"/>
                  <a:pt x="1062008" y="275313"/>
                  <a:pt x="1071155" y="380998"/>
                </a:cubicBezTo>
                <a:cubicBezTo>
                  <a:pt x="1072658" y="424339"/>
                  <a:pt x="1033058" y="452209"/>
                  <a:pt x="994953" y="457200"/>
                </a:cubicBezTo>
                <a:cubicBezTo>
                  <a:pt x="789168" y="444078"/>
                  <a:pt x="511062" y="384779"/>
                  <a:pt x="76202" y="457200"/>
                </a:cubicBezTo>
                <a:cubicBezTo>
                  <a:pt x="34141" y="450000"/>
                  <a:pt x="-5915" y="425107"/>
                  <a:pt x="0" y="380998"/>
                </a:cubicBezTo>
                <a:cubicBezTo>
                  <a:pt x="-1640" y="321793"/>
                  <a:pt x="-22293" y="218955"/>
                  <a:pt x="0" y="76202"/>
                </a:cubicBezTo>
                <a:close/>
              </a:path>
            </a:pathLst>
          </a:custGeom>
          <a:noFill/>
          <a:ln w="12700">
            <a:solidFill>
              <a:srgbClr val="FF0000"/>
            </a:solidFill>
            <a:extLst>
              <a:ext uri="{C807C97D-BFC1-408E-A445-0C87EB9F89A2}">
                <ask:lineSketchStyleProps xmlns:ask="http://schemas.microsoft.com/office/drawing/2018/sketchyshapes" sd="3978248048">
                  <a:prstGeom prst="roundRect">
                    <a:avLst/>
                  </a:prstGeom>
                  <ask:type>
                    <ask:lineSketchCurved/>
                  </ask:type>
                </ask:lineSketchStyleProps>
              </a:ext>
            </a:extLst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Donegal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C2FD7D3-04D0-C2DD-5FC6-BA02AB5B5ECD}"/>
              </a:ext>
            </a:extLst>
          </p:cNvPr>
          <p:cNvCxnSpPr/>
          <p:nvPr/>
        </p:nvCxnSpPr>
        <p:spPr>
          <a:xfrm flipH="1" flipV="1">
            <a:off x="3135085" y="3549353"/>
            <a:ext cx="1619795" cy="16110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84FA2BB-1BD0-9C06-39FC-8F6335470384}"/>
              </a:ext>
            </a:extLst>
          </p:cNvPr>
          <p:cNvCxnSpPr>
            <a:cxnSpLocks/>
          </p:cNvCxnSpPr>
          <p:nvPr/>
        </p:nvCxnSpPr>
        <p:spPr>
          <a:xfrm flipH="1">
            <a:off x="3136173" y="1980244"/>
            <a:ext cx="2768238" cy="228600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4DBC984-0886-09EB-28A9-01F743960B65}"/>
              </a:ext>
            </a:extLst>
          </p:cNvPr>
          <p:cNvCxnSpPr/>
          <p:nvPr/>
        </p:nvCxnSpPr>
        <p:spPr>
          <a:xfrm flipH="1" flipV="1">
            <a:off x="3142704" y="5048794"/>
            <a:ext cx="1619795" cy="161108"/>
          </a:xfrm>
          <a:prstGeom prst="line">
            <a:avLst/>
          </a:prstGeom>
          <a:ln w="19050"/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88800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5C4A9D-5886-2FFC-93EA-93CE461A0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8"/>
            <a:ext cx="10515600" cy="1325563"/>
          </a:xfrm>
        </p:spPr>
        <p:txBody>
          <a:bodyPr/>
          <a:lstStyle/>
          <a:p>
            <a:r>
              <a:rPr lang="en-US" b="1" dirty="0"/>
              <a:t>      Conclusions 				 Future 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EE14CE-CF01-6F9B-2023-78EE3DDFF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4953000" cy="4351338"/>
          </a:xfrm>
        </p:spPr>
        <p:txBody>
          <a:bodyPr>
            <a:normAutofit/>
          </a:bodyPr>
          <a:lstStyle/>
          <a:p>
            <a:pPr algn="just">
              <a:lnSpc>
                <a:spcPct val="110000"/>
              </a:lnSpc>
            </a:pPr>
            <a:r>
              <a:rPr lang="en-US" sz="1800" dirty="0"/>
              <a:t>The implementation of lockdown measures and a well-planned vaccination timeline in Ireland effectively reduced the number of deaths during the COVID-19 pandemic.</a:t>
            </a:r>
          </a:p>
          <a:p>
            <a:pPr algn="just">
              <a:lnSpc>
                <a:spcPct val="110000"/>
              </a:lnSpc>
            </a:pPr>
            <a:r>
              <a:rPr lang="en-US" sz="1800" dirty="0"/>
              <a:t>The number of saved lives peaked between September 2021 and May 2022, indicating a significant reduction in deaths possibly due to widespread vaccination, even in the absence of restrictive physical distancing measures compared to 2020.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4F51E-4089-15D0-5054-8682288ED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CA74643-A800-719F-9AB9-528833746A5C}"/>
              </a:ext>
            </a:extLst>
          </p:cNvPr>
          <p:cNvSpPr txBox="1"/>
          <p:nvPr/>
        </p:nvSpPr>
        <p:spPr>
          <a:xfrm>
            <a:off x="6618513" y="1825625"/>
            <a:ext cx="485067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US" dirty="0"/>
              <a:t>Further research is needed to explore the effects of factors such as population density, demographics, and socioeconomic variables, to provide a broader context and deeper understanding of the observed variations.</a:t>
            </a:r>
          </a:p>
          <a:p>
            <a:pPr algn="just"/>
            <a:endParaRPr lang="en-US" dirty="0"/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en-IE" b="0" i="0" dirty="0">
                <a:effectLst/>
              </a:rPr>
              <a:t>Considering the application and testing of these findings in other regions and countries</a:t>
            </a:r>
            <a:r>
              <a:rPr lang="en-US" b="0" i="0" dirty="0">
                <a:effectLst/>
              </a:rPr>
              <a:t>.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833968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5084A2A8-A51C-6A73-A27A-88D35064DE88}"/>
              </a:ext>
            </a:extLst>
          </p:cNvPr>
          <p:cNvSpPr txBox="1">
            <a:spLocks/>
          </p:cNvSpPr>
          <p:nvPr/>
        </p:nvSpPr>
        <p:spPr>
          <a:xfrm>
            <a:off x="183171" y="300227"/>
            <a:ext cx="11825657" cy="173457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50000"/>
              </a:lnSpc>
            </a:pPr>
            <a:r>
              <a:rPr lang="en-IE" sz="3200" b="1" dirty="0">
                <a:solidFill>
                  <a:srgbClr val="004C9B"/>
                </a:solidFill>
                <a:latin typeface="NimbusRomNo9L"/>
              </a:rPr>
              <a:t>An investigation of the effects of lockdowns and COVID-19 vaccinations in Ireland </a:t>
            </a:r>
            <a:endParaRPr lang="en-US" sz="3200" b="1" dirty="0"/>
          </a:p>
        </p:txBody>
      </p:sp>
      <p:pic>
        <p:nvPicPr>
          <p:cNvPr id="7" name="Picture 2">
            <a:extLst>
              <a:ext uri="{FF2B5EF4-FFF2-40B4-BE49-F238E27FC236}">
                <a16:creationId xmlns:a16="http://schemas.microsoft.com/office/drawing/2014/main" id="{6E92A070-A541-ACD6-0167-C3EDBA9FB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596" y="6066568"/>
            <a:ext cx="891498" cy="7914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6">
            <a:extLst>
              <a:ext uri="{FF2B5EF4-FFF2-40B4-BE49-F238E27FC236}">
                <a16:creationId xmlns:a16="http://schemas.microsoft.com/office/drawing/2014/main" id="{385938CB-EBF8-1D93-038F-15A23102D6E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2064" y="5938218"/>
            <a:ext cx="2548170" cy="123911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1594A62D-AEB7-E58A-1E4A-72366CD48A8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918968" y="6128238"/>
            <a:ext cx="2937522" cy="729762"/>
          </a:xfrm>
          <a:prstGeom prst="rect">
            <a:avLst/>
          </a:prstGeom>
        </p:spPr>
      </p:pic>
      <p:pic>
        <p:nvPicPr>
          <p:cNvPr id="10" name="Picture 9" descr="A picture containing text, logo, screenshot, font&#10;&#10;Description automatically generated">
            <a:extLst>
              <a:ext uri="{FF2B5EF4-FFF2-40B4-BE49-F238E27FC236}">
                <a16:creationId xmlns:a16="http://schemas.microsoft.com/office/drawing/2014/main" id="{6EA0A7EA-8431-6587-610A-7D02FED81EC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7607" y="5852266"/>
            <a:ext cx="1903102" cy="1008008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BA8F54B0-E8BB-205B-ACE7-AC01077616AD}"/>
              </a:ext>
            </a:extLst>
          </p:cNvPr>
          <p:cNvSpPr txBox="1"/>
          <p:nvPr/>
        </p:nvSpPr>
        <p:spPr>
          <a:xfrm>
            <a:off x="441153" y="2915977"/>
            <a:ext cx="37893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/>
              <a:t>Ireland’s Excess mortality tracker App: 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785BB75-9C18-A682-7226-B3C619DFCB54}"/>
              </a:ext>
            </a:extLst>
          </p:cNvPr>
          <p:cNvCxnSpPr>
            <a:cxnSpLocks/>
          </p:cNvCxnSpPr>
          <p:nvPr/>
        </p:nvCxnSpPr>
        <p:spPr>
          <a:xfrm>
            <a:off x="3331186" y="1995612"/>
            <a:ext cx="5875054" cy="0"/>
          </a:xfrm>
          <a:prstGeom prst="line">
            <a:avLst/>
          </a:prstGeom>
        </p:spPr>
        <p:style>
          <a:lnRef idx="3">
            <a:schemeClr val="accent3"/>
          </a:lnRef>
          <a:fillRef idx="0">
            <a:schemeClr val="accent3"/>
          </a:fillRef>
          <a:effectRef idx="2">
            <a:schemeClr val="accent3"/>
          </a:effectRef>
          <a:fontRef idx="minor">
            <a:schemeClr val="tx1"/>
          </a:fontRef>
        </p:style>
      </p:cxnSp>
      <p:pic>
        <p:nvPicPr>
          <p:cNvPr id="18" name="Picture 17" descr="A qr code with green squares&#10;&#10;Description automatically generated with medium confidence">
            <a:extLst>
              <a:ext uri="{FF2B5EF4-FFF2-40B4-BE49-F238E27FC236}">
                <a16:creationId xmlns:a16="http://schemas.microsoft.com/office/drawing/2014/main" id="{E3A4DA3F-BC13-1957-A35E-FCEAA19FDA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092714" y="2082481"/>
            <a:ext cx="4006569" cy="40065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978892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BC316A-77A3-2E79-75E9-57735A70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12</a:t>
            </a:fld>
            <a:endParaRPr lang="en-US"/>
          </a:p>
        </p:txBody>
      </p:sp>
      <p:pic>
        <p:nvPicPr>
          <p:cNvPr id="5" name="Picture 4" descr="A map of ireland with black outline&#10;&#10;Description automatically generated with low confidence">
            <a:extLst>
              <a:ext uri="{FF2B5EF4-FFF2-40B4-BE49-F238E27FC236}">
                <a16:creationId xmlns:a16="http://schemas.microsoft.com/office/drawing/2014/main" id="{702D39C8-FE2F-4C58-25B9-77B8EC4FFE75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12726" r="14117" b="7186"/>
          <a:stretch/>
        </p:blipFill>
        <p:spPr>
          <a:xfrm>
            <a:off x="5115033" y="-2662"/>
            <a:ext cx="1672176" cy="2264277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C44A5FD-AA11-09C8-B23B-4C60A37C64A5}"/>
              </a:ext>
            </a:extLst>
          </p:cNvPr>
          <p:cNvCxnSpPr>
            <a:cxnSpLocks/>
          </p:cNvCxnSpPr>
          <p:nvPr/>
        </p:nvCxnSpPr>
        <p:spPr>
          <a:xfrm flipH="1">
            <a:off x="675815" y="1943704"/>
            <a:ext cx="4502473" cy="2416261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42388C1B-4ADC-8759-C212-AB0483AED2F0}"/>
              </a:ext>
            </a:extLst>
          </p:cNvPr>
          <p:cNvCxnSpPr>
            <a:cxnSpLocks/>
          </p:cNvCxnSpPr>
          <p:nvPr/>
        </p:nvCxnSpPr>
        <p:spPr>
          <a:xfrm flipH="1">
            <a:off x="1649313" y="1943704"/>
            <a:ext cx="3528975" cy="242450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83BE660E-4B06-2687-A909-E48B39B5562E}"/>
              </a:ext>
            </a:extLst>
          </p:cNvPr>
          <p:cNvCxnSpPr>
            <a:cxnSpLocks/>
          </p:cNvCxnSpPr>
          <p:nvPr/>
        </p:nvCxnSpPr>
        <p:spPr>
          <a:xfrm flipH="1">
            <a:off x="2749410" y="1943704"/>
            <a:ext cx="2454193" cy="2508888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BB9B19-BD30-668E-19EB-2CB6B80285E9}"/>
              </a:ext>
            </a:extLst>
          </p:cNvPr>
          <p:cNvGrpSpPr/>
          <p:nvPr/>
        </p:nvGrpSpPr>
        <p:grpSpPr>
          <a:xfrm flipH="1">
            <a:off x="6521634" y="1861650"/>
            <a:ext cx="3739972" cy="2498315"/>
            <a:chOff x="5857031" y="1861650"/>
            <a:chExt cx="3739972" cy="2498315"/>
          </a:xfrm>
        </p:grpSpPr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E70046AF-6754-580F-6CFE-9DD4A8CCA90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857031" y="1861650"/>
              <a:ext cx="3729367" cy="2497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4915B815-B679-15F2-00FF-BEB26CDA06B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820517" y="1861650"/>
              <a:ext cx="2765881" cy="2468607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EB4138AA-19AE-190C-75BE-9E1234E3DA1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29176" y="1862063"/>
              <a:ext cx="1767827" cy="2497902"/>
            </a:xfrm>
            <a:prstGeom prst="straightConnector1">
              <a:avLst/>
            </a:prstGeom>
            <a:ln>
              <a:tailEnd type="triangle"/>
            </a:ln>
          </p:spPr>
          <p:style>
            <a:lnRef idx="3">
              <a:schemeClr val="accent6"/>
            </a:lnRef>
            <a:fillRef idx="0">
              <a:schemeClr val="accent6"/>
            </a:fillRef>
            <a:effectRef idx="2">
              <a:schemeClr val="accent6"/>
            </a:effectRef>
            <a:fontRef idx="minor">
              <a:schemeClr val="tx1"/>
            </a:fontRef>
          </p:style>
        </p:cxn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44102A7E-5903-39F2-264D-16C13D71E32C}"/>
              </a:ext>
            </a:extLst>
          </p:cNvPr>
          <p:cNvSpPr txBox="1"/>
          <p:nvPr/>
        </p:nvSpPr>
        <p:spPr>
          <a:xfrm>
            <a:off x="5317528" y="4634993"/>
            <a:ext cx="7954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 . . 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CD1D6CF-A398-5757-E15D-B0B38532239E}"/>
              </a:ext>
            </a:extLst>
          </p:cNvPr>
          <p:cNvSpPr txBox="1"/>
          <p:nvPr/>
        </p:nvSpPr>
        <p:spPr>
          <a:xfrm>
            <a:off x="404066" y="4747390"/>
            <a:ext cx="7986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Dublin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AEBB4D7-E727-B529-4A73-97A89CE757AA}"/>
              </a:ext>
            </a:extLst>
          </p:cNvPr>
          <p:cNvSpPr txBox="1"/>
          <p:nvPr/>
        </p:nvSpPr>
        <p:spPr>
          <a:xfrm>
            <a:off x="1471856" y="4747390"/>
            <a:ext cx="83567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Kildare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8F1C70C-ADC4-3CA4-251F-CF5C23C1AD69}"/>
              </a:ext>
            </a:extLst>
          </p:cNvPr>
          <p:cNvSpPr txBox="1"/>
          <p:nvPr/>
        </p:nvSpPr>
        <p:spPr>
          <a:xfrm>
            <a:off x="2539046" y="4747390"/>
            <a:ext cx="80451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Meath</a:t>
            </a:r>
            <a:endParaRPr lang="en-US" dirty="0"/>
          </a:p>
          <a:p>
            <a:endParaRPr lang="en-US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AA17521-1534-9FE8-FB98-58A7C2AD8D7A}"/>
              </a:ext>
            </a:extLst>
          </p:cNvPr>
          <p:cNvSpPr txBox="1"/>
          <p:nvPr/>
        </p:nvSpPr>
        <p:spPr>
          <a:xfrm>
            <a:off x="8307968" y="4667742"/>
            <a:ext cx="8670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Galway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91FE41E-6F3F-A5DE-844B-343902F355BB}"/>
              </a:ext>
            </a:extLst>
          </p:cNvPr>
          <p:cNvSpPr txBox="1"/>
          <p:nvPr/>
        </p:nvSpPr>
        <p:spPr>
          <a:xfrm>
            <a:off x="9401756" y="4711826"/>
            <a:ext cx="62549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Sligo</a:t>
            </a:r>
          </a:p>
          <a:p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2253293-13A1-0340-6487-ABD48F9684B8}"/>
              </a:ext>
            </a:extLst>
          </p:cNvPr>
          <p:cNvSpPr txBox="1"/>
          <p:nvPr/>
        </p:nvSpPr>
        <p:spPr>
          <a:xfrm>
            <a:off x="10317803" y="4761696"/>
            <a:ext cx="61427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Cork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E94EDC-B57A-E1C1-634C-8E79FED7D33A}"/>
                  </a:ext>
                </a:extLst>
              </p:cNvPr>
              <p:cNvSpPr txBox="1"/>
              <p:nvPr/>
            </p:nvSpPr>
            <p:spPr>
              <a:xfrm>
                <a:off x="369936" y="4368213"/>
                <a:ext cx="38089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0E94EDC-B57A-E1C1-634C-8E79FED7D33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9936" y="4368213"/>
                <a:ext cx="380892" cy="492443"/>
              </a:xfrm>
              <a:prstGeom prst="rect">
                <a:avLst/>
              </a:prstGeom>
              <a:blipFill>
                <a:blip r:embed="rId4"/>
                <a:stretch>
                  <a:fillRect l="-32258" r="-29032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2D940-9551-A435-3CC0-C01FD9E11A72}"/>
                  </a:ext>
                </a:extLst>
              </p:cNvPr>
              <p:cNvSpPr txBox="1"/>
              <p:nvPr/>
            </p:nvSpPr>
            <p:spPr>
              <a:xfrm>
                <a:off x="1290341" y="4386362"/>
                <a:ext cx="4898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1E2D940-9551-A435-3CC0-C01FD9E11A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90341" y="4386362"/>
                <a:ext cx="489862" cy="492443"/>
              </a:xfrm>
              <a:prstGeom prst="rect">
                <a:avLst/>
              </a:prstGeom>
              <a:blipFill>
                <a:blip r:embed="rId5"/>
                <a:stretch>
                  <a:fillRect l="-12500" r="-1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06E651-5101-1756-C15F-43DF994849BD}"/>
                  </a:ext>
                </a:extLst>
              </p:cNvPr>
              <p:cNvSpPr txBox="1"/>
              <p:nvPr/>
            </p:nvSpPr>
            <p:spPr>
              <a:xfrm>
                <a:off x="6091003" y="914400"/>
                <a:ext cx="45719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𝜇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A006E651-5101-1756-C15F-43DF994849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1003" y="914400"/>
                <a:ext cx="45719" cy="492443"/>
              </a:xfrm>
              <a:prstGeom prst="rect">
                <a:avLst/>
              </a:prstGeom>
              <a:blipFill>
                <a:blip r:embed="rId6"/>
                <a:stretch>
                  <a:fillRect l="-220000" r="-480000" b="-205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Picture 33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DE0EBB95-4CB5-3EA1-CB9A-56A49A2909C1}"/>
              </a:ext>
            </a:extLst>
          </p:cNvPr>
          <p:cNvPicPr>
            <a:picLocks noChangeAspect="1"/>
          </p:cNvPicPr>
          <p:nvPr/>
        </p:nvPicPr>
        <p:blipFill rotWithShape="1">
          <a:blip r:embed="rId7"/>
          <a:srcRect t="32878" b="21899"/>
          <a:stretch/>
        </p:blipFill>
        <p:spPr>
          <a:xfrm>
            <a:off x="4093806" y="5209927"/>
            <a:ext cx="3944751" cy="492444"/>
          </a:xfrm>
          <a:prstGeom prst="rect">
            <a:avLst/>
          </a:prstGeom>
        </p:spPr>
      </p:pic>
      <p:pic>
        <p:nvPicPr>
          <p:cNvPr id="35" name="Picture 34" descr="A picture containing font, text, handwriting, calligraphy&#10;&#10;Description automatically generated">
            <a:extLst>
              <a:ext uri="{FF2B5EF4-FFF2-40B4-BE49-F238E27FC236}">
                <a16:creationId xmlns:a16="http://schemas.microsoft.com/office/drawing/2014/main" id="{A7F25BE9-824E-4C3A-5000-D68C9A4859E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760757" y="5834331"/>
            <a:ext cx="2174753" cy="80870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140F15-F6D7-F9C7-A735-826893F84B60}"/>
                  </a:ext>
                </a:extLst>
              </p:cNvPr>
              <p:cNvSpPr txBox="1"/>
              <p:nvPr/>
            </p:nvSpPr>
            <p:spPr>
              <a:xfrm>
                <a:off x="2366223" y="4359965"/>
                <a:ext cx="4898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8A140F15-F6D7-F9C7-A735-826893F84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6223" y="4359965"/>
                <a:ext cx="489862" cy="492443"/>
              </a:xfrm>
              <a:prstGeom prst="rect">
                <a:avLst/>
              </a:prstGeom>
              <a:blipFill>
                <a:blip r:embed="rId9"/>
                <a:stretch>
                  <a:fillRect l="-15000" r="-1000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452C554-402E-CCA5-6B00-1AB4CB8DB9FD}"/>
                  </a:ext>
                </a:extLst>
              </p:cNvPr>
              <p:cNvSpPr txBox="1"/>
              <p:nvPr/>
            </p:nvSpPr>
            <p:spPr>
              <a:xfrm>
                <a:off x="9183086" y="4368212"/>
                <a:ext cx="4898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1452C554-402E-CCA5-6B00-1AB4CB8DB9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83086" y="4368212"/>
                <a:ext cx="489862" cy="492443"/>
              </a:xfrm>
              <a:prstGeom prst="rect">
                <a:avLst/>
              </a:prstGeom>
              <a:blipFill>
                <a:blip r:embed="rId4"/>
                <a:stretch>
                  <a:fillRect l="-12500" r="-125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511BAF-BDBB-FB8B-BFF0-72A239EB3F51}"/>
                  </a:ext>
                </a:extLst>
              </p:cNvPr>
              <p:cNvSpPr txBox="1"/>
              <p:nvPr/>
            </p:nvSpPr>
            <p:spPr>
              <a:xfrm>
                <a:off x="10146572" y="4397507"/>
                <a:ext cx="4898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A0511BAF-BDBB-FB8B-BFF0-72A239EB3F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6572" y="4397507"/>
                <a:ext cx="489862" cy="492443"/>
              </a:xfrm>
              <a:prstGeom prst="rect">
                <a:avLst/>
              </a:prstGeom>
              <a:blipFill>
                <a:blip r:embed="rId10"/>
                <a:stretch>
                  <a:fillRect l="-12500" r="-10000" b="-33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548237-C54A-089B-BC3A-BCF73234A1DC}"/>
                  </a:ext>
                </a:extLst>
              </p:cNvPr>
              <p:cNvSpPr txBox="1"/>
              <p:nvPr/>
            </p:nvSpPr>
            <p:spPr>
              <a:xfrm>
                <a:off x="8099761" y="4359965"/>
                <a:ext cx="489862" cy="49244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44" name="TextBox 43">
                <a:extLst>
                  <a:ext uri="{FF2B5EF4-FFF2-40B4-BE49-F238E27FC236}">
                    <a16:creationId xmlns:a16="http://schemas.microsoft.com/office/drawing/2014/main" id="{B0548237-C54A-089B-BC3A-BCF73234A1D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99761" y="4359965"/>
                <a:ext cx="489862" cy="492443"/>
              </a:xfrm>
              <a:prstGeom prst="rect">
                <a:avLst/>
              </a:prstGeom>
              <a:blipFill>
                <a:blip r:embed="rId11"/>
                <a:stretch>
                  <a:fillRect l="-12500" r="-12500" b="-3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329490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5D69F8-2C99-E3E9-ACFB-4EC29ECE9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4"/>
            <a:ext cx="10515600" cy="1325563"/>
          </a:xfrm>
        </p:spPr>
        <p:txBody>
          <a:bodyPr/>
          <a:lstStyle/>
          <a:p>
            <a:r>
              <a:rPr lang="en-US" b="1" dirty="0"/>
              <a:t>COVID-19 Timeline in Ireland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60C3151-3925-61A3-FA1A-5F0A6624D1A0}"/>
              </a:ext>
            </a:extLst>
          </p:cNvPr>
          <p:cNvCxnSpPr>
            <a:cxnSpLocks/>
            <a:stCxn id="17" idx="6"/>
            <a:endCxn id="21" idx="2"/>
          </p:cNvCxnSpPr>
          <p:nvPr/>
        </p:nvCxnSpPr>
        <p:spPr>
          <a:xfrm>
            <a:off x="1186433" y="3429000"/>
            <a:ext cx="924901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7" name="Oval 16">
            <a:extLst>
              <a:ext uri="{FF2B5EF4-FFF2-40B4-BE49-F238E27FC236}">
                <a16:creationId xmlns:a16="http://schemas.microsoft.com/office/drawing/2014/main" id="{2CC83B9B-0C2B-1AAC-A689-C99E7071D0F3}"/>
              </a:ext>
            </a:extLst>
          </p:cNvPr>
          <p:cNvSpPr/>
          <p:nvPr/>
        </p:nvSpPr>
        <p:spPr>
          <a:xfrm>
            <a:off x="841877" y="3256722"/>
            <a:ext cx="344556" cy="344556"/>
          </a:xfrm>
          <a:prstGeom prst="ellipse">
            <a:avLst/>
          </a:prstGeom>
          <a:solidFill>
            <a:srgbClr val="FF7E4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C74A4CE2-E355-0ED9-916E-E6795C4D5F2C}"/>
              </a:ext>
            </a:extLst>
          </p:cNvPr>
          <p:cNvCxnSpPr/>
          <p:nvPr/>
        </p:nvCxnSpPr>
        <p:spPr>
          <a:xfrm flipV="1">
            <a:off x="1007529" y="3601278"/>
            <a:ext cx="6626" cy="91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Oval 18">
            <a:extLst>
              <a:ext uri="{FF2B5EF4-FFF2-40B4-BE49-F238E27FC236}">
                <a16:creationId xmlns:a16="http://schemas.microsoft.com/office/drawing/2014/main" id="{C6C806E9-53C7-C611-ADBB-2A1DE67BACA8}"/>
              </a:ext>
            </a:extLst>
          </p:cNvPr>
          <p:cNvSpPr/>
          <p:nvPr/>
        </p:nvSpPr>
        <p:spPr>
          <a:xfrm>
            <a:off x="984669" y="4511040"/>
            <a:ext cx="45719" cy="6626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F0EB48C-6871-6B98-3395-7258BB10ABBF}"/>
              </a:ext>
            </a:extLst>
          </p:cNvPr>
          <p:cNvSpPr txBox="1"/>
          <p:nvPr/>
        </p:nvSpPr>
        <p:spPr>
          <a:xfrm>
            <a:off x="984668" y="3967792"/>
            <a:ext cx="11013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Feb-2020</a:t>
            </a:r>
            <a:endParaRPr lang="en-US" b="1" dirty="0"/>
          </a:p>
          <a:p>
            <a:pPr algn="ctr"/>
            <a:r>
              <a:rPr lang="en-US" sz="1200" dirty="0"/>
              <a:t>The first case</a:t>
            </a:r>
            <a:endParaRPr 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9351B68-5C1C-C3E6-D50F-69B7CBE44AF6}"/>
              </a:ext>
            </a:extLst>
          </p:cNvPr>
          <p:cNvSpPr/>
          <p:nvPr/>
        </p:nvSpPr>
        <p:spPr>
          <a:xfrm>
            <a:off x="2111334" y="3256722"/>
            <a:ext cx="344556" cy="344556"/>
          </a:xfrm>
          <a:prstGeom prst="ellipse">
            <a:avLst/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0CFDA54-2B9F-F5B5-83C2-A917FD02DFBB}"/>
              </a:ext>
            </a:extLst>
          </p:cNvPr>
          <p:cNvCxnSpPr/>
          <p:nvPr/>
        </p:nvCxnSpPr>
        <p:spPr>
          <a:xfrm flipV="1">
            <a:off x="2280512" y="2345635"/>
            <a:ext cx="6626" cy="91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5005A243-266A-864E-CE34-39CC432671AD}"/>
              </a:ext>
            </a:extLst>
          </p:cNvPr>
          <p:cNvSpPr/>
          <p:nvPr/>
        </p:nvSpPr>
        <p:spPr>
          <a:xfrm>
            <a:off x="2270904" y="2279374"/>
            <a:ext cx="45719" cy="6626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BC57135-4332-C26C-7A55-FD59E9711495}"/>
              </a:ext>
            </a:extLst>
          </p:cNvPr>
          <p:cNvSpPr txBox="1"/>
          <p:nvPr/>
        </p:nvSpPr>
        <p:spPr>
          <a:xfrm>
            <a:off x="2287138" y="1449546"/>
            <a:ext cx="1399542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March-2020</a:t>
            </a:r>
          </a:p>
          <a:p>
            <a:pPr algn="ctr"/>
            <a:r>
              <a:rPr lang="en-US" sz="1200" dirty="0"/>
              <a:t>The WHO declares COVID-19 a pandemic</a:t>
            </a:r>
          </a:p>
          <a:p>
            <a:pPr algn="ctr"/>
            <a:r>
              <a:rPr lang="en-US" sz="1200" b="1" dirty="0">
                <a:solidFill>
                  <a:srgbClr val="FF0000"/>
                </a:solidFill>
              </a:rPr>
              <a:t>&amp;</a:t>
            </a:r>
          </a:p>
          <a:p>
            <a:pPr algn="ctr"/>
            <a:r>
              <a:rPr lang="en-US" sz="1200" dirty="0"/>
              <a:t>First public measures introduced</a:t>
            </a:r>
            <a:endParaRPr 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CA10C7C1-D82F-10F0-7108-E753474F5C5F}"/>
              </a:ext>
            </a:extLst>
          </p:cNvPr>
          <p:cNvSpPr txBox="1"/>
          <p:nvPr/>
        </p:nvSpPr>
        <p:spPr>
          <a:xfrm>
            <a:off x="5481352" y="3971988"/>
            <a:ext cx="150467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Dec-2020</a:t>
            </a:r>
          </a:p>
          <a:p>
            <a:pPr algn="ctr"/>
            <a:r>
              <a:rPr lang="en-US" sz="1200" dirty="0"/>
              <a:t>Vaccination program begins</a:t>
            </a:r>
            <a:endParaRPr 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45E284C2-A4D9-5ED9-9A9C-AD73E8F15FFA}"/>
              </a:ext>
            </a:extLst>
          </p:cNvPr>
          <p:cNvSpPr/>
          <p:nvPr/>
        </p:nvSpPr>
        <p:spPr>
          <a:xfrm>
            <a:off x="6866870" y="3270508"/>
            <a:ext cx="344556" cy="344556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E86EACF1-C616-7EF5-02E0-24E164AB5C4C}"/>
              </a:ext>
            </a:extLst>
          </p:cNvPr>
          <p:cNvSpPr txBox="1"/>
          <p:nvPr/>
        </p:nvSpPr>
        <p:spPr>
          <a:xfrm>
            <a:off x="7045784" y="1805572"/>
            <a:ext cx="1326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May-2021</a:t>
            </a:r>
          </a:p>
          <a:p>
            <a:pPr algn="ctr"/>
            <a:r>
              <a:rPr lang="en-US" sz="1200" dirty="0"/>
              <a:t>The public measures lifted</a:t>
            </a:r>
            <a:endParaRPr lang="en-US" sz="1200" u="sng" dirty="0">
              <a:solidFill>
                <a:schemeClr val="bg1">
                  <a:lumMod val="50000"/>
                </a:schemeClr>
              </a:solidFill>
            </a:endParaRPr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A0905B9F-2881-CF02-B1BA-2A88D9B3A69B}"/>
              </a:ext>
            </a:extLst>
          </p:cNvPr>
          <p:cNvCxnSpPr/>
          <p:nvPr/>
        </p:nvCxnSpPr>
        <p:spPr>
          <a:xfrm flipV="1">
            <a:off x="7045010" y="2345635"/>
            <a:ext cx="6626" cy="91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Oval 34">
            <a:extLst>
              <a:ext uri="{FF2B5EF4-FFF2-40B4-BE49-F238E27FC236}">
                <a16:creationId xmlns:a16="http://schemas.microsoft.com/office/drawing/2014/main" id="{6F53CCDC-628C-4748-7635-573A887F73B2}"/>
              </a:ext>
            </a:extLst>
          </p:cNvPr>
          <p:cNvSpPr/>
          <p:nvPr/>
        </p:nvSpPr>
        <p:spPr>
          <a:xfrm>
            <a:off x="7035402" y="2279374"/>
            <a:ext cx="45719" cy="6626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37D98D07-AB3A-8E87-3FD3-AEFB6B6BDDFA}"/>
              </a:ext>
            </a:extLst>
          </p:cNvPr>
          <p:cNvCxnSpPr>
            <a:stCxn id="21" idx="6"/>
            <a:endCxn id="28" idx="2"/>
          </p:cNvCxnSpPr>
          <p:nvPr/>
        </p:nvCxnSpPr>
        <p:spPr>
          <a:xfrm>
            <a:off x="2455890" y="3429000"/>
            <a:ext cx="4410980" cy="13786"/>
          </a:xfrm>
          <a:prstGeom prst="line">
            <a:avLst/>
          </a:prstGeom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1D089785-10CF-B621-2EC0-5811CE7F8FAF}"/>
              </a:ext>
            </a:extLst>
          </p:cNvPr>
          <p:cNvSpPr/>
          <p:nvPr/>
        </p:nvSpPr>
        <p:spPr>
          <a:xfrm>
            <a:off x="5307227" y="3246060"/>
            <a:ext cx="344556" cy="344556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8F15A49-562E-C5B1-9BAF-7713DC011CF2}"/>
              </a:ext>
            </a:extLst>
          </p:cNvPr>
          <p:cNvCxnSpPr/>
          <p:nvPr/>
        </p:nvCxnSpPr>
        <p:spPr>
          <a:xfrm flipV="1">
            <a:off x="5458493" y="3590616"/>
            <a:ext cx="6626" cy="91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080AAC09-EC89-1785-176B-CDF2A4BB0BA9}"/>
              </a:ext>
            </a:extLst>
          </p:cNvPr>
          <p:cNvSpPr/>
          <p:nvPr/>
        </p:nvSpPr>
        <p:spPr>
          <a:xfrm>
            <a:off x="5435633" y="4500378"/>
            <a:ext cx="45719" cy="6626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C7A7A853-C5FC-556E-4C33-E2AC00F859AC}"/>
              </a:ext>
            </a:extLst>
          </p:cNvPr>
          <p:cNvCxnSpPr/>
          <p:nvPr/>
        </p:nvCxnSpPr>
        <p:spPr>
          <a:xfrm flipV="1">
            <a:off x="8546142" y="3601278"/>
            <a:ext cx="6626" cy="91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Oval 41">
            <a:extLst>
              <a:ext uri="{FF2B5EF4-FFF2-40B4-BE49-F238E27FC236}">
                <a16:creationId xmlns:a16="http://schemas.microsoft.com/office/drawing/2014/main" id="{E0815F26-220C-50A1-11DB-F747B81D03C7}"/>
              </a:ext>
            </a:extLst>
          </p:cNvPr>
          <p:cNvSpPr/>
          <p:nvPr/>
        </p:nvSpPr>
        <p:spPr>
          <a:xfrm>
            <a:off x="8523282" y="4511040"/>
            <a:ext cx="45719" cy="6626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648DCE7C-6E65-1A6D-224A-B31D9320640D}"/>
              </a:ext>
            </a:extLst>
          </p:cNvPr>
          <p:cNvSpPr/>
          <p:nvPr/>
        </p:nvSpPr>
        <p:spPr>
          <a:xfrm>
            <a:off x="9869473" y="3284731"/>
            <a:ext cx="344556" cy="302324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rgbClr val="00B0F0"/>
                </a:solidFill>
              </a:rPr>
              <a:t>X</a:t>
            </a:r>
            <a:endParaRPr lang="en-US" dirty="0">
              <a:solidFill>
                <a:srgbClr val="00B0F0"/>
              </a:solidFill>
            </a:endParaRPr>
          </a:p>
        </p:txBody>
      </p: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3D33EC3E-DBCA-3344-6AD0-96E8F0C270EA}"/>
              </a:ext>
            </a:extLst>
          </p:cNvPr>
          <p:cNvCxnSpPr>
            <a:cxnSpLocks/>
            <a:stCxn id="28" idx="6"/>
            <a:endCxn id="43" idx="1"/>
          </p:cNvCxnSpPr>
          <p:nvPr/>
        </p:nvCxnSpPr>
        <p:spPr>
          <a:xfrm flipV="1">
            <a:off x="7211426" y="3435893"/>
            <a:ext cx="2658047" cy="6893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3116056B-3F59-3FB3-C05A-AF3F3E9A4D39}"/>
              </a:ext>
            </a:extLst>
          </p:cNvPr>
          <p:cNvSpPr/>
          <p:nvPr/>
        </p:nvSpPr>
        <p:spPr>
          <a:xfrm>
            <a:off x="8372440" y="3270508"/>
            <a:ext cx="344556" cy="344556"/>
          </a:xfrm>
          <a:prstGeom prst="ellips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834C29-CAA9-378D-930E-45F29CCD5523}"/>
              </a:ext>
            </a:extLst>
          </p:cNvPr>
          <p:cNvSpPr txBox="1"/>
          <p:nvPr/>
        </p:nvSpPr>
        <p:spPr>
          <a:xfrm>
            <a:off x="8600475" y="4059300"/>
            <a:ext cx="1268998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Oct-2021</a:t>
            </a:r>
            <a:endParaRPr lang="en-US" b="1" dirty="0"/>
          </a:p>
          <a:p>
            <a:pPr algn="ctr"/>
            <a:r>
              <a:rPr lang="en-US" sz="1200" dirty="0"/>
              <a:t>90% of the adult population are fully vaccinated</a:t>
            </a:r>
          </a:p>
        </p:txBody>
      </p:sp>
      <p:cxnSp>
        <p:nvCxnSpPr>
          <p:cNvPr id="50" name="Straight Connector 49">
            <a:extLst>
              <a:ext uri="{FF2B5EF4-FFF2-40B4-BE49-F238E27FC236}">
                <a16:creationId xmlns:a16="http://schemas.microsoft.com/office/drawing/2014/main" id="{D8ABBA2E-06CD-3377-427A-3A1BAC29209E}"/>
              </a:ext>
            </a:extLst>
          </p:cNvPr>
          <p:cNvCxnSpPr/>
          <p:nvPr/>
        </p:nvCxnSpPr>
        <p:spPr>
          <a:xfrm flipV="1">
            <a:off x="10032050" y="2344439"/>
            <a:ext cx="6626" cy="911087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1" name="Oval 50">
            <a:extLst>
              <a:ext uri="{FF2B5EF4-FFF2-40B4-BE49-F238E27FC236}">
                <a16:creationId xmlns:a16="http://schemas.microsoft.com/office/drawing/2014/main" id="{0C460345-6496-2F0F-9AB9-B6BEB601C068}"/>
              </a:ext>
            </a:extLst>
          </p:cNvPr>
          <p:cNvSpPr/>
          <p:nvPr/>
        </p:nvSpPr>
        <p:spPr>
          <a:xfrm>
            <a:off x="10022442" y="2268018"/>
            <a:ext cx="45719" cy="66261"/>
          </a:xfrm>
          <a:prstGeom prst="ellipse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CF7B8224-19EC-BDF4-F9A0-C8AC01694061}"/>
              </a:ext>
            </a:extLst>
          </p:cNvPr>
          <p:cNvSpPr txBox="1"/>
          <p:nvPr/>
        </p:nvSpPr>
        <p:spPr>
          <a:xfrm>
            <a:off x="10068161" y="1805572"/>
            <a:ext cx="1091644" cy="12618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b="1" dirty="0"/>
              <a:t>Dec-2022</a:t>
            </a:r>
            <a:endParaRPr lang="en-US" b="1" dirty="0"/>
          </a:p>
          <a:p>
            <a:pPr algn="ctr"/>
            <a:r>
              <a:rPr lang="en-US" sz="1200" dirty="0"/>
              <a:t>At the time of writing this paper: 8250 deaths from COVID-19</a:t>
            </a:r>
          </a:p>
        </p:txBody>
      </p:sp>
      <p:sp>
        <p:nvSpPr>
          <p:cNvPr id="55" name="Left Brace 54">
            <a:extLst>
              <a:ext uri="{FF2B5EF4-FFF2-40B4-BE49-F238E27FC236}">
                <a16:creationId xmlns:a16="http://schemas.microsoft.com/office/drawing/2014/main" id="{0E567BAA-B42D-F609-BA55-B5361F69E9D8}"/>
              </a:ext>
            </a:extLst>
          </p:cNvPr>
          <p:cNvSpPr/>
          <p:nvPr/>
        </p:nvSpPr>
        <p:spPr>
          <a:xfrm rot="16200000">
            <a:off x="4533548" y="1539316"/>
            <a:ext cx="320925" cy="4345722"/>
          </a:xfrm>
          <a:prstGeom prst="leftBrace">
            <a:avLst/>
          </a:prstGeom>
          <a:ln>
            <a:solidFill>
              <a:srgbClr val="FF000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59" name="Slide Number Placeholder 58">
            <a:extLst>
              <a:ext uri="{FF2B5EF4-FFF2-40B4-BE49-F238E27FC236}">
                <a16:creationId xmlns:a16="http://schemas.microsoft.com/office/drawing/2014/main" id="{27417592-A65F-AC59-2B4A-7192E0782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92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66A92D-0CCA-ED05-9EE4-DBB5B04703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6"/>
            <a:ext cx="10515600" cy="1325563"/>
          </a:xfrm>
        </p:spPr>
        <p:txBody>
          <a:bodyPr/>
          <a:lstStyle/>
          <a:p>
            <a:r>
              <a:rPr lang="en-US" b="1" dirty="0"/>
              <a:t>Research Motivation 		Research Goal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761B32-B8AD-FCAC-58EB-8AD397E86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2468" y="1690688"/>
            <a:ext cx="4777737" cy="4518726"/>
          </a:xfrm>
        </p:spPr>
        <p:txBody>
          <a:bodyPr>
            <a:normAutofit/>
          </a:bodyPr>
          <a:lstStyle/>
          <a:p>
            <a:pPr algn="just">
              <a:lnSpc>
                <a:spcPct val="150000"/>
              </a:lnSpc>
            </a:pPr>
            <a:r>
              <a:rPr lang="en-US" sz="2000" dirty="0"/>
              <a:t>There is an </a:t>
            </a:r>
            <a:r>
              <a:rPr lang="en-US" sz="2000" i="1" dirty="0"/>
              <a:t>ongoing debate between epidemiologists about the effectiveness of the pandemic measures and the efficacy of vaccines</a:t>
            </a:r>
            <a:r>
              <a:rPr lang="en-US" sz="2000" dirty="0"/>
              <a:t>.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algn="just">
              <a:lnSpc>
                <a:spcPct val="150000"/>
              </a:lnSpc>
            </a:pPr>
            <a:endParaRPr lang="en-US" sz="20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2000" dirty="0"/>
          </a:p>
          <a:p>
            <a:pPr algn="just">
              <a:lnSpc>
                <a:spcPct val="150000"/>
              </a:lnSpc>
            </a:pPr>
            <a:r>
              <a:rPr lang="en-US" sz="2000" dirty="0"/>
              <a:t>A gap in this type of research for Ireland</a:t>
            </a:r>
          </a:p>
          <a:p>
            <a:pPr algn="just">
              <a:lnSpc>
                <a:spcPct val="150000"/>
              </a:lnSpc>
            </a:pPr>
            <a:endParaRPr lang="en-US" sz="2000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B99C98C9-DAB8-C4AD-C3CF-62578F098BA5}"/>
              </a:ext>
            </a:extLst>
          </p:cNvPr>
          <p:cNvSpPr txBox="1">
            <a:spLocks/>
          </p:cNvSpPr>
          <p:nvPr/>
        </p:nvSpPr>
        <p:spPr>
          <a:xfrm>
            <a:off x="6710549" y="1690689"/>
            <a:ext cx="4643251" cy="4518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lnSpc>
                <a:spcPct val="150000"/>
              </a:lnSpc>
            </a:pPr>
            <a:r>
              <a:rPr lang="en-US" sz="2000" dirty="0"/>
              <a:t>How many lives have been saved in different regions of Ireland as a result of the implementation of lockdowns and vaccination efforts between 2020 and 2022?</a:t>
            </a:r>
          </a:p>
          <a:p>
            <a:pPr algn="just">
              <a:lnSpc>
                <a:spcPct val="150000"/>
              </a:lnSpc>
            </a:pPr>
            <a:r>
              <a:rPr lang="en-US" sz="2000" b="1" i="1" dirty="0"/>
              <a:t>Impact: </a:t>
            </a:r>
            <a:r>
              <a:rPr lang="en-US" sz="2000" dirty="0"/>
              <a:t>To inform the future development of evidence-based strategies for protecting people from contagious viruses such as COVID-19.</a:t>
            </a:r>
          </a:p>
        </p:txBody>
      </p:sp>
      <p:pic>
        <p:nvPicPr>
          <p:cNvPr id="9" name="Picture 8" descr="Shape&#10;&#10;Description automatically generated with low confidence">
            <a:extLst>
              <a:ext uri="{FF2B5EF4-FFF2-40B4-BE49-F238E27FC236}">
                <a16:creationId xmlns:a16="http://schemas.microsoft.com/office/drawing/2014/main" id="{81E8DCE6-3F3E-B318-B041-B8FF8FCB11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6809" y="4947517"/>
            <a:ext cx="535352" cy="535352"/>
          </a:xfrm>
          <a:prstGeom prst="rect">
            <a:avLst/>
          </a:prstGeom>
        </p:spPr>
      </p:pic>
      <p:pic>
        <p:nvPicPr>
          <p:cNvPr id="10" name="Picture 9" descr="Shape&#10;&#10;Description automatically generated with low confidence">
            <a:extLst>
              <a:ext uri="{FF2B5EF4-FFF2-40B4-BE49-F238E27FC236}">
                <a16:creationId xmlns:a16="http://schemas.microsoft.com/office/drawing/2014/main" id="{8B207135-62E0-7F6E-C336-C6C88F6525B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13245" y="4947516"/>
            <a:ext cx="535353" cy="535353"/>
          </a:xfrm>
          <a:prstGeom prst="rect">
            <a:avLst/>
          </a:prstGeom>
        </p:spPr>
      </p:pic>
      <p:sp>
        <p:nvSpPr>
          <p:cNvPr id="13" name="Cloud Callout 12">
            <a:extLst>
              <a:ext uri="{FF2B5EF4-FFF2-40B4-BE49-F238E27FC236}">
                <a16:creationId xmlns:a16="http://schemas.microsoft.com/office/drawing/2014/main" id="{55C92DB8-A816-CCBD-8784-B0E26B74F2EF}"/>
              </a:ext>
            </a:extLst>
          </p:cNvPr>
          <p:cNvSpPr/>
          <p:nvPr/>
        </p:nvSpPr>
        <p:spPr>
          <a:xfrm>
            <a:off x="1408725" y="3603145"/>
            <a:ext cx="4072727" cy="1164997"/>
          </a:xfrm>
          <a:prstGeom prst="cloudCallou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600" dirty="0"/>
              <a:t>Were lockdowns necessary?</a:t>
            </a:r>
          </a:p>
          <a:p>
            <a:r>
              <a:rPr lang="en-US" sz="1600" dirty="0"/>
              <a:t>Are vaccines effective?</a:t>
            </a:r>
          </a:p>
        </p:txBody>
      </p:sp>
      <p:sp>
        <p:nvSpPr>
          <p:cNvPr id="14" name="Slide Number Placeholder 13">
            <a:extLst>
              <a:ext uri="{FF2B5EF4-FFF2-40B4-BE49-F238E27FC236}">
                <a16:creationId xmlns:a16="http://schemas.microsoft.com/office/drawing/2014/main" id="{46ED3C6B-5618-5870-1FC3-2B618D11D9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58816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EB984-E345-3C12-9030-9C9FD00E2C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4"/>
            <a:ext cx="10515600" cy="1325563"/>
          </a:xfrm>
        </p:spPr>
        <p:txBody>
          <a:bodyPr/>
          <a:lstStyle/>
          <a:p>
            <a:r>
              <a:rPr lang="en-US" b="1" dirty="0"/>
              <a:t>Proposed Research Approach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831CA0-5F4A-3B0B-91F9-ECFDA2DA3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3</a:t>
            </a:fld>
            <a:endParaRPr lang="en-US"/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177364F7-FD70-9F2B-104A-E8D5A67DCAF8}"/>
              </a:ext>
            </a:extLst>
          </p:cNvPr>
          <p:cNvSpPr/>
          <p:nvPr/>
        </p:nvSpPr>
        <p:spPr>
          <a:xfrm>
            <a:off x="1136469" y="1854926"/>
            <a:ext cx="9614262" cy="1162594"/>
          </a:xfrm>
          <a:prstGeom prst="roundRect">
            <a:avLst>
              <a:gd name="adj" fmla="val 35768"/>
            </a:avLst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/>
              <a:t>Modelling mortality in different counties of Ireland </a:t>
            </a:r>
            <a:endParaRPr lang="en-GB" sz="2000" dirty="0"/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9EF310F2-29BA-2C02-B9C4-A487BF9E5230}"/>
              </a:ext>
            </a:extLst>
          </p:cNvPr>
          <p:cNvSpPr/>
          <p:nvPr/>
        </p:nvSpPr>
        <p:spPr>
          <a:xfrm>
            <a:off x="1136469" y="3181758"/>
            <a:ext cx="9614262" cy="1162594"/>
          </a:xfrm>
          <a:prstGeom prst="roundRect">
            <a:avLst>
              <a:gd name="adj" fmla="val 35768"/>
            </a:avLst>
          </a:prstGeom>
          <a:solidFill>
            <a:schemeClr val="accent5">
              <a:lumMod val="20000"/>
              <a:lumOff val="80000"/>
            </a:schemeClr>
          </a:solidFill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/>
              <a:t>Accounting for the effects of lockdowns and vaccination rates</a:t>
            </a:r>
            <a:endParaRPr lang="en-GB" sz="2000" dirty="0"/>
          </a:p>
        </p:txBody>
      </p:sp>
      <p:sp>
        <p:nvSpPr>
          <p:cNvPr id="10" name="Rounded Rectangle 9">
            <a:extLst>
              <a:ext uri="{FF2B5EF4-FFF2-40B4-BE49-F238E27FC236}">
                <a16:creationId xmlns:a16="http://schemas.microsoft.com/office/drawing/2014/main" id="{2EA62E40-68E5-34C3-F260-51CECBE41BD7}"/>
              </a:ext>
            </a:extLst>
          </p:cNvPr>
          <p:cNvSpPr/>
          <p:nvPr/>
        </p:nvSpPr>
        <p:spPr>
          <a:xfrm>
            <a:off x="1136469" y="4511040"/>
            <a:ext cx="9614262" cy="1162594"/>
          </a:xfrm>
          <a:prstGeom prst="roundRect">
            <a:avLst>
              <a:gd name="adj" fmla="val 35768"/>
            </a:avLst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lvl="0"/>
            <a:r>
              <a:rPr lang="en-US" sz="2000" dirty="0"/>
              <a:t>Using the model, we create a counterfactual scenario assuming no lockdowns and no vaccinations</a:t>
            </a:r>
            <a:endParaRPr lang="en-GB" sz="2000" dirty="0"/>
          </a:p>
        </p:txBody>
      </p:sp>
    </p:spTree>
    <p:extLst>
      <p:ext uri="{BB962C8B-B14F-4D97-AF65-F5344CB8AC3E}">
        <p14:creationId xmlns:p14="http://schemas.microsoft.com/office/powerpoint/2010/main" val="461749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CA953E10-1DA3-21CD-A367-1B494372453D}"/>
              </a:ext>
            </a:extLst>
          </p:cNvPr>
          <p:cNvSpPr/>
          <p:nvPr/>
        </p:nvSpPr>
        <p:spPr>
          <a:xfrm>
            <a:off x="9659620" y="3119418"/>
            <a:ext cx="2501900" cy="1628814"/>
          </a:xfrm>
          <a:prstGeom prst="round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>
              <a:lnSpc>
                <a:spcPct val="150000"/>
              </a:lnSpc>
            </a:pPr>
            <a:r>
              <a:rPr lang="en-US" sz="1600" b="1" i="1" dirty="0"/>
              <a:t>Merged data resolution:</a:t>
            </a:r>
          </a:p>
          <a:p>
            <a:pPr>
              <a:lnSpc>
                <a:spcPct val="150000"/>
              </a:lnSpc>
            </a:pPr>
            <a:r>
              <a:rPr lang="en-US" sz="1400" u="sng" dirty="0"/>
              <a:t>Spatial</a:t>
            </a:r>
            <a:r>
              <a:rPr lang="en-US" sz="1400" dirty="0"/>
              <a:t>: county level  (26)</a:t>
            </a:r>
          </a:p>
          <a:p>
            <a:pPr>
              <a:lnSpc>
                <a:spcPct val="150000"/>
              </a:lnSpc>
            </a:pPr>
            <a:r>
              <a:rPr lang="en-US" sz="1400" u="sng" dirty="0"/>
              <a:t>Temporal</a:t>
            </a:r>
            <a:r>
              <a:rPr lang="en-US" sz="1400" dirty="0"/>
              <a:t>: monthly (79)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B2E1110-22DE-DBD5-9AF2-BF0D816E32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8"/>
            <a:ext cx="10515600" cy="1325563"/>
          </a:xfrm>
        </p:spPr>
        <p:txBody>
          <a:bodyPr/>
          <a:lstStyle/>
          <a:p>
            <a:r>
              <a:rPr lang="en-US" b="1" dirty="0"/>
              <a:t>Variables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67DBFF-183D-505E-AD53-7D9F73B9DE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Temperature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Temperature is associated with mortality (Son et al., 2019)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Resolution: monthly from 2016 – 2022</a:t>
            </a:r>
          </a:p>
          <a:p>
            <a:r>
              <a:rPr lang="en-US" sz="2400" dirty="0"/>
              <a:t>All-causes mortality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Resolution: town level, monthly from 2016-2022</a:t>
            </a:r>
          </a:p>
          <a:p>
            <a:r>
              <a:rPr lang="en-US" sz="2400" dirty="0"/>
              <a:t>COVID-19 vaccination rate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Resolution: local electoral area (LEA), monthly cumulative rate since January 2021</a:t>
            </a:r>
          </a:p>
          <a:p>
            <a:r>
              <a:rPr lang="en-US" sz="2400" dirty="0"/>
              <a:t>Confirmed COVID-19 cases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Resolution: county level, daily since August 2020</a:t>
            </a:r>
          </a:p>
          <a:p>
            <a:r>
              <a:rPr lang="en-US" sz="2400" dirty="0"/>
              <a:t>Government Response Oxford Stringency Index 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Measures the strictness of the lockdown-style policies that restrict people’s behaviors [0-100]</a:t>
            </a:r>
          </a:p>
          <a:p>
            <a:pPr lvl="1"/>
            <a:r>
              <a:rPr lang="en-US" sz="1600" dirty="0">
                <a:solidFill>
                  <a:schemeClr val="bg1">
                    <a:lumMod val="50000"/>
                  </a:schemeClr>
                </a:solidFill>
              </a:rPr>
              <a:t>Resolution: country level, daily since January 2020</a:t>
            </a:r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08D844E-B093-4F7F-2C17-C361CF90A53A}"/>
              </a:ext>
            </a:extLst>
          </p:cNvPr>
          <p:cNvSpPr/>
          <p:nvPr/>
        </p:nvSpPr>
        <p:spPr>
          <a:xfrm>
            <a:off x="9265920" y="1690688"/>
            <a:ext cx="335280" cy="4486275"/>
          </a:xfrm>
          <a:prstGeom prst="rightBrace">
            <a:avLst/>
          </a:prstGeom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Slide Number Placeholder 15">
            <a:extLst>
              <a:ext uri="{FF2B5EF4-FFF2-40B4-BE49-F238E27FC236}">
                <a16:creationId xmlns:a16="http://schemas.microsoft.com/office/drawing/2014/main" id="{41F4F075-B79B-EB55-27E6-45F594A1B3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4</a:t>
            </a:fld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765494-5738-498B-86A7-B6C9605FC73E}"/>
              </a:ext>
            </a:extLst>
          </p:cNvPr>
          <p:cNvSpPr txBox="1"/>
          <p:nvPr/>
        </p:nvSpPr>
        <p:spPr>
          <a:xfrm>
            <a:off x="5651863" y="626735"/>
            <a:ext cx="274825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Ireland is divided into: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26 counties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85 towns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400" dirty="0"/>
              <a:t>166 Local Electoral Areas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1BBC9F34-B05D-7430-2A68-D499827DFAB7}"/>
              </a:ext>
            </a:extLst>
          </p:cNvPr>
          <p:cNvSpPr/>
          <p:nvPr/>
        </p:nvSpPr>
        <p:spPr>
          <a:xfrm>
            <a:off x="5593779" y="486949"/>
            <a:ext cx="2806337" cy="1271207"/>
          </a:xfrm>
          <a:prstGeom prst="roundRect">
            <a:avLst/>
          </a:prstGeom>
          <a:solidFill>
            <a:srgbClr val="FF0000">
              <a:alpha val="20000"/>
            </a:srgb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8" name="Picture 7" descr="A qr code with a cat in the middle&#10;&#10;Description automatically generated with medium confidence">
            <a:extLst>
              <a:ext uri="{FF2B5EF4-FFF2-40B4-BE49-F238E27FC236}">
                <a16:creationId xmlns:a16="http://schemas.microsoft.com/office/drawing/2014/main" id="{26C40B63-28B4-6DC7-F314-DD6288025F3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853057" y="0"/>
            <a:ext cx="1338943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01249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46377-043E-0263-6C4D-2860B700C1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4"/>
            <a:ext cx="10515600" cy="1325563"/>
          </a:xfrm>
        </p:spPr>
        <p:txBody>
          <a:bodyPr/>
          <a:lstStyle/>
          <a:p>
            <a:r>
              <a:rPr lang="en-US" b="1" dirty="0"/>
              <a:t>Modelling: </a:t>
            </a:r>
            <a:r>
              <a:rPr lang="en-US" sz="3000" dirty="0"/>
              <a:t>Bayesian Hierarchical Poisson Regression model</a:t>
            </a:r>
          </a:p>
        </p:txBody>
      </p:sp>
      <p:pic>
        <p:nvPicPr>
          <p:cNvPr id="5" name="Picture 4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877870F7-3DD2-6479-B73E-B0B79E498D9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88005" y="2273126"/>
            <a:ext cx="2615990" cy="613956"/>
          </a:xfrm>
          <a:prstGeom prst="rect">
            <a:avLst/>
          </a:prstGeom>
        </p:spPr>
      </p:pic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8CCD42F8-1221-73AF-9D63-589A2B72AD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5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B4EA0B-F174-362D-0672-CCCD59598393}"/>
                  </a:ext>
                </a:extLst>
              </p:cNvPr>
              <p:cNvSpPr txBox="1"/>
              <p:nvPr/>
            </p:nvSpPr>
            <p:spPr>
              <a:xfrm>
                <a:off x="457201" y="2887082"/>
                <a:ext cx="589110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where</a:t>
                </a:r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n-US" i="1" dirty="0" err="1"/>
                  <a:t>y</a:t>
                </a:r>
                <a:r>
                  <a:rPr lang="en-US" i="1" baseline="-25000" dirty="0" err="1"/>
                  <a:t>t,k</a:t>
                </a:r>
                <a:r>
                  <a:rPr lang="en-US" i="1" baseline="-25000" dirty="0"/>
                  <a:t> </a:t>
                </a:r>
                <a:r>
                  <a:rPr lang="en-US" dirty="0"/>
                  <a:t>be the number of deaths at time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and county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i="1" dirty="0"/>
              </a:p>
              <a:p>
                <a:pPr marL="742950" lvl="1" indent="-285750">
                  <a:buFont typeface="Arial" panose="020B0604020202020204" pitchFamily="34" charset="0"/>
                  <a:buChar char="•"/>
                </a:pPr>
                <a:r>
                  <a:rPr lang="el-GR" dirty="0"/>
                  <a:t>λ</a:t>
                </a:r>
                <a:r>
                  <a:rPr lang="en-US" b="0" i="1" baseline="-25000" dirty="0" err="1">
                    <a:solidFill>
                      <a:srgbClr val="202124"/>
                    </a:solidFill>
                    <a:effectLst/>
                    <a:latin typeface="Google Sans"/>
                  </a:rPr>
                  <a:t>t,k</a:t>
                </a:r>
                <a:r>
                  <a:rPr lang="en-US" b="0" i="1" baseline="-25000" dirty="0">
                    <a:solidFill>
                      <a:srgbClr val="202124"/>
                    </a:solidFill>
                    <a:effectLst/>
                    <a:latin typeface="Google Sans"/>
                  </a:rPr>
                  <a:t> </a:t>
                </a:r>
                <a:r>
                  <a:rPr lang="en-US" b="0" dirty="0">
                    <a:solidFill>
                      <a:srgbClr val="202124"/>
                    </a:solidFill>
                    <a:effectLst/>
                    <a:latin typeface="Google Sans"/>
                  </a:rPr>
                  <a:t>be the average mortality at month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b="0" dirty="0">
                    <a:solidFill>
                      <a:srgbClr val="202124"/>
                    </a:solidFill>
                    <a:effectLst/>
                    <a:latin typeface="Google Sans"/>
                  </a:rPr>
                  <a:t> and county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solidFill>
                          <a:srgbClr val="202124"/>
                        </a:solidFill>
                        <a:effectLst/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DEB4EA0B-F174-362D-0672-CCCD5959839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1" y="2887082"/>
                <a:ext cx="5891100" cy="923330"/>
              </a:xfrm>
              <a:prstGeom prst="rect">
                <a:avLst/>
              </a:prstGeom>
              <a:blipFill>
                <a:blip r:embed="rId5"/>
                <a:stretch>
                  <a:fillRect l="-862" t="-2740" b="-10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0" name="TextBox 29">
            <a:extLst>
              <a:ext uri="{FF2B5EF4-FFF2-40B4-BE49-F238E27FC236}">
                <a16:creationId xmlns:a16="http://schemas.microsoft.com/office/drawing/2014/main" id="{2CE12992-6A4F-4DF1-1894-8D0E02551C82}"/>
              </a:ext>
            </a:extLst>
          </p:cNvPr>
          <p:cNvSpPr txBox="1"/>
          <p:nvPr/>
        </p:nvSpPr>
        <p:spPr>
          <a:xfrm>
            <a:off x="457201" y="1841440"/>
            <a:ext cx="3142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 write the model as follows: </a:t>
            </a:r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72DB7233-F549-D730-6C50-BE789BBDC73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05684" y="4677164"/>
            <a:ext cx="11234420" cy="463753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17819A6F-F549-5BFB-4C6E-0C2ADD5EF4F3}"/>
              </a:ext>
            </a:extLst>
          </p:cNvPr>
          <p:cNvSpPr txBox="1"/>
          <p:nvPr/>
        </p:nvSpPr>
        <p:spPr>
          <a:xfrm>
            <a:off x="457201" y="4117390"/>
            <a:ext cx="19896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and is modelled as:</a:t>
            </a:r>
          </a:p>
        </p:txBody>
      </p:sp>
      <p:pic>
        <p:nvPicPr>
          <p:cNvPr id="33" name="Picture 32" descr="A black text on a white background&#10;&#10;Description automatically generated with medium confidence">
            <a:extLst>
              <a:ext uri="{FF2B5EF4-FFF2-40B4-BE49-F238E27FC236}">
                <a16:creationId xmlns:a16="http://schemas.microsoft.com/office/drawing/2014/main" id="{093EE640-ABD1-E6C7-31AC-AE4C1F7C967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435394" y="5997036"/>
            <a:ext cx="3175000" cy="5715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90D4DF1-34AF-CB17-936D-66CE637745DE}"/>
              </a:ext>
            </a:extLst>
          </p:cNvPr>
          <p:cNvSpPr txBox="1"/>
          <p:nvPr/>
        </p:nvSpPr>
        <p:spPr>
          <a:xfrm>
            <a:off x="420794" y="5417978"/>
            <a:ext cx="8807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account for the uncertainty in the number of cases in the first 7 months of the pandemic:</a:t>
            </a:r>
          </a:p>
        </p:txBody>
      </p:sp>
      <p:pic>
        <p:nvPicPr>
          <p:cNvPr id="6" name="Picture 5" descr="A qr code with a cat in the middle&#10;&#10;Description automatically generated with medium confidence">
            <a:extLst>
              <a:ext uri="{FF2B5EF4-FFF2-40B4-BE49-F238E27FC236}">
                <a16:creationId xmlns:a16="http://schemas.microsoft.com/office/drawing/2014/main" id="{C001CA9D-E9ED-092F-C26A-44F85F14E26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0853057" y="0"/>
            <a:ext cx="1338943" cy="13389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1338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DE8F09-0B1F-BC91-B222-5B4874387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4"/>
            <a:ext cx="10515600" cy="1325563"/>
          </a:xfrm>
        </p:spPr>
        <p:txBody>
          <a:bodyPr/>
          <a:lstStyle/>
          <a:p>
            <a:r>
              <a:rPr lang="en-US" b="1" dirty="0"/>
              <a:t>Results – </a:t>
            </a:r>
            <a:r>
              <a:rPr lang="en-US" sz="3200" dirty="0"/>
              <a:t>Predicted vs Actual death count (2016-2022)</a:t>
            </a:r>
            <a:endParaRPr lang="en-US" dirty="0"/>
          </a:p>
        </p:txBody>
      </p:sp>
      <p:pic>
        <p:nvPicPr>
          <p:cNvPr id="5" name="Content Placeholder 4" descr="A picture containing line, plot, diagram, text&#10;&#10;Description automatically generated">
            <a:extLst>
              <a:ext uri="{FF2B5EF4-FFF2-40B4-BE49-F238E27FC236}">
                <a16:creationId xmlns:a16="http://schemas.microsoft.com/office/drawing/2014/main" id="{4716FAE0-8F59-5D64-96F1-F33620197D72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2328530" y="1443672"/>
            <a:ext cx="7534940" cy="5414328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188734-CE60-D04D-1F3E-2DB15A416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A3A17F-93CC-594D-AA33-593B5AF0B40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470688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79DD8-29CC-7BE4-CA29-35E85405B4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425"/>
            <a:ext cx="10515600" cy="1325563"/>
          </a:xfrm>
        </p:spPr>
        <p:txBody>
          <a:bodyPr/>
          <a:lstStyle/>
          <a:p>
            <a:r>
              <a:rPr lang="en-US" b="1" dirty="0"/>
              <a:t>Results – </a:t>
            </a:r>
            <a:r>
              <a:rPr lang="en-US" sz="3200" dirty="0"/>
              <a:t>Counterfactual vs Observed number of deaths (2020-2022)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D99F7C-54F7-E37E-50B5-B1C7DE2DE7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7</a:t>
            </a:r>
          </a:p>
        </p:txBody>
      </p:sp>
      <p:pic>
        <p:nvPicPr>
          <p:cNvPr id="10" name="Content Placeholder 4" descr="A picture containing plot, diagram, line&#10;&#10;Description automatically generated">
            <a:extLst>
              <a:ext uri="{FF2B5EF4-FFF2-40B4-BE49-F238E27FC236}">
                <a16:creationId xmlns:a16="http://schemas.microsoft.com/office/drawing/2014/main" id="{13096BDD-FF7D-2AD7-5519-EFC7018980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0547" y="1999725"/>
            <a:ext cx="8540531" cy="4851427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59964C6-0A4C-A1BF-5E2A-28463B8319BA}"/>
              </a:ext>
            </a:extLst>
          </p:cNvPr>
          <p:cNvSpPr txBox="1"/>
          <p:nvPr/>
        </p:nvSpPr>
        <p:spPr>
          <a:xfrm>
            <a:off x="1820547" y="1662095"/>
            <a:ext cx="85301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Number of lives saved by lockdowns &amp; vaccinations: 16876 with 95% CI of [13799-20140]</a:t>
            </a:r>
          </a:p>
        </p:txBody>
      </p:sp>
    </p:spTree>
    <p:extLst>
      <p:ext uri="{BB962C8B-B14F-4D97-AF65-F5344CB8AC3E}">
        <p14:creationId xmlns:p14="http://schemas.microsoft.com/office/powerpoint/2010/main" val="27812941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1ABCD7-9982-D02F-646B-ECE0B1E1AB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5487"/>
            <a:ext cx="10515600" cy="1325563"/>
          </a:xfrm>
        </p:spPr>
        <p:txBody>
          <a:bodyPr/>
          <a:lstStyle/>
          <a:p>
            <a:r>
              <a:rPr lang="en-US" b="1" dirty="0"/>
              <a:t>Results – </a:t>
            </a:r>
            <a:r>
              <a:rPr lang="en-US" sz="3200" dirty="0"/>
              <a:t>Number of saved lives because of lockdowns &amp; vaccinations</a:t>
            </a:r>
            <a:endParaRPr lang="en-US" dirty="0"/>
          </a:p>
        </p:txBody>
      </p:sp>
      <p:pic>
        <p:nvPicPr>
          <p:cNvPr id="5" name="Content Placeholder 4" descr="A picture containing map, diagram, text&#10;&#10;Description automatically generated">
            <a:extLst>
              <a:ext uri="{FF2B5EF4-FFF2-40B4-BE49-F238E27FC236}">
                <a16:creationId xmlns:a16="http://schemas.microsoft.com/office/drawing/2014/main" id="{0C72B36C-9FDF-CCE5-BDB9-1BC4B70E579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4516" y="1351050"/>
            <a:ext cx="11902967" cy="5002696"/>
          </a:xfrm>
        </p:spPr>
      </p:pic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54092C-998A-88C4-DABE-8C36ECBB1B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dirty="0"/>
              <a:t>8</a:t>
            </a:r>
          </a:p>
        </p:txBody>
      </p:sp>
    </p:spTree>
    <p:extLst>
      <p:ext uri="{BB962C8B-B14F-4D97-AF65-F5344CB8AC3E}">
        <p14:creationId xmlns:p14="http://schemas.microsoft.com/office/powerpoint/2010/main" val="32110956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10592</TotalTime>
  <Words>730</Words>
  <Application>Microsoft Macintosh PowerPoint</Application>
  <PresentationFormat>Widescreen</PresentationFormat>
  <Paragraphs>118</Paragraphs>
  <Slides>13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Arial</vt:lpstr>
      <vt:lpstr>Calibri</vt:lpstr>
      <vt:lpstr>Calibri Light</vt:lpstr>
      <vt:lpstr>Cambria Math</vt:lpstr>
      <vt:lpstr>CMR10</vt:lpstr>
      <vt:lpstr>Google Sans</vt:lpstr>
      <vt:lpstr>NimbusRomNo9L</vt:lpstr>
      <vt:lpstr>Office Theme</vt:lpstr>
      <vt:lpstr>An investigation of the effects of lockdowns and COVID-19 vaccinations in Ireland </vt:lpstr>
      <vt:lpstr>COVID-19 Timeline in Ireland</vt:lpstr>
      <vt:lpstr>Research Motivation   Research Goal</vt:lpstr>
      <vt:lpstr>Proposed Research Approach</vt:lpstr>
      <vt:lpstr>Variables</vt:lpstr>
      <vt:lpstr>Modelling: Bayesian Hierarchical Poisson Regression model</vt:lpstr>
      <vt:lpstr>Results – Predicted vs Actual death count (2016-2022)</vt:lpstr>
      <vt:lpstr>Results – Counterfactual vs Observed number of deaths (2020-2022)</vt:lpstr>
      <vt:lpstr>Results – Number of saved lives because of lockdowns &amp; vaccinations</vt:lpstr>
      <vt:lpstr>Results – Number of saved lives because of lockdowns &amp; vaccinations</vt:lpstr>
      <vt:lpstr>      Conclusions      Future Work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 investigation of the effects of lockdowns and COVID-19 vaccinations in Ireland </dc:title>
  <dc:creator>NILOUFAR POURSHIR SEFIDI</dc:creator>
  <cp:lastModifiedBy>NILOUFAR POURSHIR SEFIDI</cp:lastModifiedBy>
  <cp:revision>30</cp:revision>
  <dcterms:created xsi:type="dcterms:W3CDTF">2023-05-24T11:49:00Z</dcterms:created>
  <dcterms:modified xsi:type="dcterms:W3CDTF">2023-06-10T15:17:46Z</dcterms:modified>
</cp:coreProperties>
</file>