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39" d="100"/>
          <a:sy n="39" d="100"/>
        </p:scale>
        <p:origin x="-9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2A41D-1B71-4245-95B6-F7AB367B62C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58C60-5DF6-4F38-8C3B-AF77A0D3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system has already settled down with a small steady state error, the integral still continues to accumulate until the CV is large enough to bring the PV inline with SP.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equations for PI controller are as follow:</a:t>
            </a: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= Set Point – Process Variable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 = Integral + Error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Variable =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Error) + (Ki * Integral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58C60-5DF6-4F38-8C3B-AF77A0D397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the last error was 20 and the current error is 10, the derivative will be -10. When these negative values are multiplied with a constant,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added to the output of the loop, it can slow down the system when approaching the target.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equations for the PD controller are as follow:</a:t>
            </a: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Error = Error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= Set Point – Process Variable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 = Error – Last Error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Variable =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Kp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Error) + (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Derivative)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58C60-5DF6-4F38-8C3B-AF77A0D397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Derivativ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VAC_control_sys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portionality_(mathematics)" TargetMode="External"/><Relationship Id="rId2" Type="http://schemas.openxmlformats.org/officeDocument/2006/relationships/hyperlink" Target="http://en.wikipedia.org/wiki/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Derivative" TargetMode="External"/><Relationship Id="rId4" Type="http://schemas.openxmlformats.org/officeDocument/2006/relationships/hyperlink" Target="http://en.wikipedia.org/wiki/Integr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Controller for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8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BY:-</a:t>
            </a:r>
          </a:p>
          <a:p>
            <a:pPr algn="ctr"/>
            <a:r>
              <a:rPr lang="en-US" smtClean="0"/>
              <a:t>Cassie</a:t>
            </a:r>
            <a:endParaRPr lang="en-US" dirty="0" smtClean="0"/>
          </a:p>
          <a:p>
            <a:pPr algn="ctr"/>
            <a:r>
              <a:rPr lang="en-US" dirty="0" smtClean="0"/>
              <a:t>Monica</a:t>
            </a:r>
          </a:p>
          <a:p>
            <a:pPr algn="ctr"/>
            <a:r>
              <a:rPr lang="en-US" dirty="0" err="1" smtClean="0"/>
              <a:t>Nilisha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Integral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add long-term precision to a control </a:t>
            </a:r>
            <a:r>
              <a:rPr lang="en-US" dirty="0" smtClean="0"/>
              <a:t>loop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 controller is rarely used alone, but mostly in combination with the P or PD controller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Ki = Too </a:t>
            </a:r>
            <a:r>
              <a:rPr lang="en-US" dirty="0"/>
              <a:t>low </a:t>
            </a:r>
            <a:r>
              <a:rPr lang="en-US" dirty="0" smtClean="0"/>
              <a:t>- </a:t>
            </a:r>
            <a:r>
              <a:rPr lang="en-US" dirty="0"/>
              <a:t>the steady state error is corrected very </a:t>
            </a:r>
            <a:r>
              <a:rPr lang="en-US" dirty="0" smtClean="0"/>
              <a:t>slowly</a:t>
            </a:r>
          </a:p>
          <a:p>
            <a:endParaRPr lang="en-US" dirty="0" smtClean="0"/>
          </a:p>
          <a:p>
            <a:r>
              <a:rPr lang="en-US" dirty="0" smtClean="0"/>
              <a:t>Ki = too </a:t>
            </a:r>
            <a:r>
              <a:rPr lang="en-US" dirty="0"/>
              <a:t>high </a:t>
            </a:r>
            <a:r>
              <a:rPr lang="en-US" dirty="0" smtClean="0"/>
              <a:t>- the </a:t>
            </a:r>
            <a:r>
              <a:rPr lang="en-US" dirty="0"/>
              <a:t>system becomes unstable and oscillates.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53" y="2160589"/>
            <a:ext cx="3676649" cy="3779423"/>
          </a:xfrm>
        </p:spPr>
      </p:pic>
    </p:spTree>
    <p:extLst>
      <p:ext uri="{BB962C8B-B14F-4D97-AF65-F5344CB8AC3E}">
        <p14:creationId xmlns:p14="http://schemas.microsoft.com/office/powerpoint/2010/main" val="199420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Derivative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64864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derivative is the rate of change of the error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	Derivative </a:t>
            </a:r>
            <a:r>
              <a:rPr lang="en-US" i="1" dirty="0"/>
              <a:t>= Error – Last </a:t>
            </a:r>
            <a:r>
              <a:rPr lang="en-US" i="1" dirty="0" smtClean="0"/>
              <a:t>Error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hlinkClick r:id="rId2" tooltip="Derivative"/>
              </a:rPr>
              <a:t>derivative</a:t>
            </a:r>
            <a:r>
              <a:rPr lang="en-US" dirty="0"/>
              <a:t> of the process error is calculated by determining the slope of the error over time and multiplying this rate of change by the derivative gain 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baseline="-25000" dirty="0" smtClean="0"/>
              <a:t>.</a:t>
            </a:r>
          </a:p>
          <a:p>
            <a:endParaRPr lang="en-US" i="1" baseline="-25000" dirty="0"/>
          </a:p>
          <a:p>
            <a:r>
              <a:rPr lang="en-US" dirty="0"/>
              <a:t>The derivative term is given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5" y="5125454"/>
            <a:ext cx="1748589" cy="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Derivative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redicts </a:t>
            </a:r>
            <a:r>
              <a:rPr lang="en-US" dirty="0"/>
              <a:t>system behavior </a:t>
            </a:r>
            <a:r>
              <a:rPr lang="en-US" dirty="0" smtClean="0"/>
              <a:t>=&gt; </a:t>
            </a:r>
            <a:r>
              <a:rPr lang="en-US" dirty="0"/>
              <a:t>improves settling time and stability of the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Negative values of derivative indicate an improvement (reduction) in the error signal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 controller is rarely used alone, but mostly in combination with the P or PI controller.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60589"/>
            <a:ext cx="3676650" cy="3880771"/>
          </a:xfrm>
        </p:spPr>
      </p:pic>
    </p:spTree>
    <p:extLst>
      <p:ext uri="{BB962C8B-B14F-4D97-AF65-F5344CB8AC3E}">
        <p14:creationId xmlns:p14="http://schemas.microsoft.com/office/powerpoint/2010/main" val="15112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Joining Them Together – PID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075"/>
            <a:ext cx="8596668" cy="3486150"/>
          </a:xfrm>
        </p:spPr>
      </p:pic>
    </p:spTree>
    <p:extLst>
      <p:ext uri="{BB962C8B-B14F-4D97-AF65-F5344CB8AC3E}">
        <p14:creationId xmlns:p14="http://schemas.microsoft.com/office/powerpoint/2010/main" val="262419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Joining Them Together – 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joining the P, I and D controller, we can take the advantages of the combined benefits from each </a:t>
            </a:r>
            <a:r>
              <a:rPr lang="en-US" dirty="0" smtClean="0"/>
              <a:t>controller.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 controller for fast system </a:t>
            </a:r>
            <a:r>
              <a:rPr lang="en-US" dirty="0" smtClean="0"/>
              <a:t>response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 </a:t>
            </a:r>
            <a:r>
              <a:rPr lang="en-US" dirty="0"/>
              <a:t>controller to correct the steady state error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D </a:t>
            </a:r>
            <a:r>
              <a:rPr lang="en-US" dirty="0"/>
              <a:t>controller to dampen the system and reduce overshoot.</a:t>
            </a:r>
          </a:p>
        </p:txBody>
      </p:sp>
    </p:spTree>
    <p:extLst>
      <p:ext uri="{BB962C8B-B14F-4D97-AF65-F5344CB8AC3E}">
        <p14:creationId xmlns:p14="http://schemas.microsoft.com/office/powerpoint/2010/main" val="257424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Joining Them Together – 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of the loop is merely the sum of output from P, I and D controller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equations for the PID loop are illustrated below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Control Variable = (</a:t>
            </a:r>
            <a:r>
              <a:rPr lang="en-US" i="1" dirty="0" err="1"/>
              <a:t>Kp</a:t>
            </a:r>
            <a:r>
              <a:rPr lang="en-US" i="1" dirty="0"/>
              <a:t> * Error) + (Ki * Integral) + (</a:t>
            </a:r>
            <a:r>
              <a:rPr lang="en-US" i="1" dirty="0" err="1"/>
              <a:t>Kd</a:t>
            </a:r>
            <a:r>
              <a:rPr lang="en-US" i="1" dirty="0"/>
              <a:t> * Derivative)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6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9775"/>
            <a:ext cx="8596668" cy="4031587"/>
          </a:xfrm>
        </p:spPr>
        <p:txBody>
          <a:bodyPr/>
          <a:lstStyle/>
          <a:p>
            <a:r>
              <a:rPr lang="en-US" dirty="0"/>
              <a:t>PID controller is a simple yet effective control system widely used in </a:t>
            </a:r>
            <a:r>
              <a:rPr lang="en-US" dirty="0" smtClean="0"/>
              <a:t>industrial.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 of tuning the PID parameters (</a:t>
            </a:r>
            <a:r>
              <a:rPr lang="en-US" dirty="0" err="1"/>
              <a:t>Kp</a:t>
            </a:r>
            <a:r>
              <a:rPr lang="en-US" dirty="0"/>
              <a:t>, Ki and </a:t>
            </a:r>
            <a:r>
              <a:rPr lang="en-US" dirty="0" err="1"/>
              <a:t>Kd</a:t>
            </a:r>
            <a:r>
              <a:rPr lang="en-US" dirty="0"/>
              <a:t>) is a continuous trial and error process.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exact way to calculate the value for the parameters unless the whole system is mathematically modeled and simulated.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Experience </a:t>
            </a:r>
            <a:r>
              <a:rPr lang="en-US" dirty="0"/>
              <a:t>is an important factor to get the optimum PID parameters based on the observation of the system behavior during the tuning process.</a:t>
            </a:r>
          </a:p>
        </p:txBody>
      </p:sp>
    </p:spTree>
    <p:extLst>
      <p:ext uri="{BB962C8B-B14F-4D97-AF65-F5344CB8AC3E}">
        <p14:creationId xmlns:p14="http://schemas.microsoft.com/office/powerpoint/2010/main" val="324302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controllers, when used alone, can give poor performance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performance </a:t>
            </a:r>
            <a:r>
              <a:rPr lang="en-US" dirty="0"/>
              <a:t>of PID controllers in non-linear systems (such as </a:t>
            </a:r>
            <a:r>
              <a:rPr lang="en-US" u="sng" dirty="0">
                <a:hlinkClick r:id="rId2" tooltip="HVAC control system"/>
              </a:rPr>
              <a:t>HVAC systems</a:t>
            </a:r>
            <a:r>
              <a:rPr lang="en-US" dirty="0"/>
              <a:t>) is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fundamental difficulty with PID control is that it is a feed</a:t>
            </a:r>
            <a:r>
              <a:rPr lang="en-US" i="1" dirty="0"/>
              <a:t>back</a:t>
            </a:r>
            <a:r>
              <a:rPr lang="en-US" dirty="0"/>
              <a:t> system, with </a:t>
            </a:r>
            <a:r>
              <a:rPr lang="en-US" i="1" dirty="0"/>
              <a:t>constant</a:t>
            </a:r>
            <a:r>
              <a:rPr lang="en-US" dirty="0"/>
              <a:t> parameters, and no direct knowledge of the process, and thus overall performance is reactive and a compromise.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38375"/>
            <a:ext cx="8596668" cy="24764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5325"/>
            <a:ext cx="8596668" cy="534603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Pre-requisites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Term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 Controller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Proportional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Integral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Derivative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Joining Them Together – PID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Tuning</a:t>
            </a:r>
          </a:p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74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/>
              <a:t>PID controller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dirty="0" smtClean="0"/>
              <a:t>control</a:t>
            </a:r>
            <a:r>
              <a:rPr lang="en-US" dirty="0"/>
              <a:t> loop feedback mechanism (</a:t>
            </a:r>
            <a:r>
              <a:rPr lang="en-US" b="1" dirty="0"/>
              <a:t>controller</a:t>
            </a:r>
            <a:r>
              <a:rPr lang="en-US" dirty="0"/>
              <a:t>) widely used in </a:t>
            </a:r>
            <a:r>
              <a:rPr lang="en-US" dirty="0" smtClean="0"/>
              <a:t>industrial </a:t>
            </a:r>
            <a:r>
              <a:rPr lang="en-US" b="1" dirty="0" smtClean="0"/>
              <a:t>control</a:t>
            </a:r>
            <a:r>
              <a:rPr lang="en-US" dirty="0"/>
              <a:t> </a:t>
            </a:r>
            <a:r>
              <a:rPr lang="en-US" dirty="0" smtClean="0"/>
              <a:t>systems.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PID controller</a:t>
            </a:r>
            <a:r>
              <a:rPr lang="en-US" dirty="0"/>
              <a:t> calculates an error value as the difference between a measured process variable and a desired </a:t>
            </a:r>
            <a:r>
              <a:rPr lang="en-US" dirty="0" err="1"/>
              <a:t>setpoint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controller attempts to minimize the </a:t>
            </a:r>
            <a:r>
              <a:rPr lang="en-US" i="1" dirty="0"/>
              <a:t>error</a:t>
            </a:r>
            <a:r>
              <a:rPr lang="en-US" dirty="0"/>
              <a:t> by adjusting the process through use of a manipulated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 Term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PID controller </a:t>
            </a:r>
            <a:r>
              <a:rPr lang="en-US" dirty="0">
                <a:hlinkClick r:id="rId2" tooltip="Algorithm"/>
              </a:rPr>
              <a:t>algorithm</a:t>
            </a:r>
            <a:r>
              <a:rPr lang="en-US" dirty="0"/>
              <a:t> involves three separate constant </a:t>
            </a:r>
            <a:r>
              <a:rPr lang="en-US" dirty="0" smtClean="0"/>
              <a:t>parameters :-</a:t>
            </a:r>
          </a:p>
          <a:p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dirty="0" smtClean="0">
                <a:hlinkClick r:id="rId3" tooltip="Proportionality (mathematics)"/>
              </a:rPr>
              <a:t>Proportional</a:t>
            </a:r>
            <a:r>
              <a:rPr lang="en-US" dirty="0"/>
              <a:t> </a:t>
            </a:r>
            <a:r>
              <a:rPr lang="en-US" dirty="0" smtClean="0"/>
              <a:t>Value denoted by P – present errors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dirty="0" smtClean="0">
                <a:hlinkClick r:id="rId4" tooltip="Integral"/>
              </a:rPr>
              <a:t>Integral</a:t>
            </a:r>
            <a:r>
              <a:rPr lang="en-US" dirty="0"/>
              <a:t> </a:t>
            </a:r>
            <a:r>
              <a:rPr lang="en-US" dirty="0" smtClean="0"/>
              <a:t>Value denoted by I – past errors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hlinkClick r:id="rId5" tooltip="Derivative"/>
              </a:rPr>
              <a:t>Derivative</a:t>
            </a:r>
            <a:r>
              <a:rPr lang="en-US" dirty="0"/>
              <a:t> </a:t>
            </a:r>
            <a:r>
              <a:rPr lang="en-US" dirty="0" smtClean="0"/>
              <a:t>value </a:t>
            </a:r>
            <a:r>
              <a:rPr lang="en-US" dirty="0"/>
              <a:t>denoted </a:t>
            </a:r>
            <a:r>
              <a:rPr lang="en-US" i="1" dirty="0" smtClean="0"/>
              <a:t>D – </a:t>
            </a:r>
            <a:r>
              <a:rPr lang="en-US" dirty="0" smtClean="0"/>
              <a:t>future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Term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tuning the three parameters in the PID controller algorithm, the controller can provide control action designed for specific process requirements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proportional, integral, and derivative terms are summed to calculate the output of the PID controller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PID Controller Output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47912"/>
            <a:ext cx="4133850" cy="52136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708596"/>
            <a:ext cx="4184650" cy="27854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495" y="3176337"/>
            <a:ext cx="4406173" cy="30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Where,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Proportional gain, a tuning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Integral gain, a tuning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Derivative gain, a tuning parameter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e: Error  = SP - PV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t: Time or instantaneous time (the present)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Variable of integration; takes on values from time 0 to the present t.</a:t>
            </a:r>
          </a:p>
        </p:txBody>
      </p:sp>
    </p:spTree>
    <p:extLst>
      <p:ext uri="{BB962C8B-B14F-4D97-AF65-F5344CB8AC3E}">
        <p14:creationId xmlns:p14="http://schemas.microsoft.com/office/powerpoint/2010/main" val="30801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Proportional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816961" cy="2459537"/>
          </a:xfrm>
        </p:spPr>
        <p:txBody>
          <a:bodyPr/>
          <a:lstStyle/>
          <a:p>
            <a:r>
              <a:rPr lang="en-US" dirty="0"/>
              <a:t>Proportional control is the easiest feedback control to </a:t>
            </a:r>
            <a:r>
              <a:rPr lang="en-US" dirty="0" smtClean="0"/>
              <a:t>implement.</a:t>
            </a:r>
          </a:p>
          <a:p>
            <a:endParaRPr lang="en-US" dirty="0"/>
          </a:p>
          <a:p>
            <a:r>
              <a:rPr lang="en-US" dirty="0"/>
              <a:t>A proportional controller is just the error signal multiplied by a constant and fed out to the drive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proportional term gets calculated with the following </a:t>
            </a:r>
            <a:r>
              <a:rPr lang="en-US" dirty="0" smtClean="0"/>
              <a:t>equation: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4" y="4850315"/>
            <a:ext cx="1435769" cy="379412"/>
          </a:xfrm>
        </p:spPr>
      </p:pic>
    </p:spTree>
    <p:extLst>
      <p:ext uri="{BB962C8B-B14F-4D97-AF65-F5344CB8AC3E}">
        <p14:creationId xmlns:p14="http://schemas.microsoft.com/office/powerpoint/2010/main" val="26753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Proportional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proportional gain </a:t>
            </a:r>
            <a:r>
              <a:rPr lang="en-US" dirty="0" smtClean="0"/>
              <a:t>too high =&gt; </a:t>
            </a:r>
            <a:r>
              <a:rPr lang="en-US" dirty="0"/>
              <a:t>the system can become </a:t>
            </a:r>
            <a:r>
              <a:rPr lang="en-US" dirty="0" smtClean="0"/>
              <a:t>unstable</a:t>
            </a:r>
          </a:p>
          <a:p>
            <a:endParaRPr lang="en-US" dirty="0" smtClean="0"/>
          </a:p>
          <a:p>
            <a:r>
              <a:rPr lang="en-US" dirty="0"/>
              <a:t>proportional gain is too </a:t>
            </a:r>
            <a:r>
              <a:rPr lang="en-US" dirty="0" smtClean="0"/>
              <a:t>low =&gt; the </a:t>
            </a:r>
            <a:r>
              <a:rPr lang="en-US" dirty="0"/>
              <a:t>control action may be too small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6" y="2294022"/>
            <a:ext cx="4288670" cy="3400936"/>
          </a:xfrm>
        </p:spPr>
      </p:pic>
    </p:spTree>
    <p:extLst>
      <p:ext uri="{BB962C8B-B14F-4D97-AF65-F5344CB8AC3E}">
        <p14:creationId xmlns:p14="http://schemas.microsoft.com/office/powerpoint/2010/main" val="41505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Integral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4454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integral term is proportional to both the magnitude of the error and the duration of the </a:t>
            </a:r>
            <a:r>
              <a:rPr lang="en-US" dirty="0" smtClean="0"/>
              <a:t>error.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merely an accumulated error signals encountered since startup</a:t>
            </a:r>
            <a:r>
              <a:rPr lang="en-US" dirty="0" smtClean="0"/>
              <a:t> and gives </a:t>
            </a:r>
            <a:r>
              <a:rPr lang="en-US" dirty="0"/>
              <a:t>the accumulated offset that should have been corrected previously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integral term is given by: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9" y="4892842"/>
            <a:ext cx="1748589" cy="5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20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778</Words>
  <Application>Microsoft Office PowerPoint</Application>
  <PresentationFormat>Custom</PresentationFormat>
  <Paragraphs>122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PID Controller for embedded Systems</vt:lpstr>
      <vt:lpstr>PowerPoint Presentation</vt:lpstr>
      <vt:lpstr>Pre-requisites</vt:lpstr>
      <vt:lpstr>3 Term Control</vt:lpstr>
      <vt:lpstr>3 Term Control</vt:lpstr>
      <vt:lpstr>PID Controller Output</vt:lpstr>
      <vt:lpstr>Proportional Controller</vt:lpstr>
      <vt:lpstr>Proportional Controller</vt:lpstr>
      <vt:lpstr>Integral Controller</vt:lpstr>
      <vt:lpstr>Integral Controller</vt:lpstr>
      <vt:lpstr>Derivative Controller</vt:lpstr>
      <vt:lpstr>Derivative Controller</vt:lpstr>
      <vt:lpstr>Joining Them Together – PID Controller</vt:lpstr>
      <vt:lpstr>Joining Them Together – PID Controller</vt:lpstr>
      <vt:lpstr>Joining Them Together – PID Controller</vt:lpstr>
      <vt:lpstr>Tuning</vt:lpstr>
      <vt:lpstr>Limitations</vt:lpstr>
      <vt:lpstr>Thank You  Questions??????</vt:lpstr>
    </vt:vector>
  </TitlesOfParts>
  <Company>University of Kansas -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 for embedded Systems</dc:title>
  <dc:creator>Kunal Karnik</dc:creator>
  <cp:lastModifiedBy>Monica Shafii</cp:lastModifiedBy>
  <cp:revision>10</cp:revision>
  <dcterms:created xsi:type="dcterms:W3CDTF">2014-10-28T02:38:09Z</dcterms:created>
  <dcterms:modified xsi:type="dcterms:W3CDTF">2014-11-13T16:35:22Z</dcterms:modified>
</cp:coreProperties>
</file>