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Lst>
  <p:sldIdLst>
    <p:sldId id="343" r:id="rId2"/>
    <p:sldId id="257" r:id="rId3"/>
    <p:sldId id="351" r:id="rId4"/>
    <p:sldId id="352" r:id="rId5"/>
    <p:sldId id="353" r:id="rId6"/>
    <p:sldId id="354" r:id="rId7"/>
    <p:sldId id="355" r:id="rId8"/>
    <p:sldId id="35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34"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1/20/2021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1/20/2021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791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1/20/2021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26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a:t>Click to edit Master title style</a:t>
            </a:r>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noProof="0" smtClean="0"/>
              <a:t>1/20/2021</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04638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1/20/2021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noProof="0" smtClean="0"/>
              <a:t>1/20/2021</a:t>
            </a:fld>
            <a:endParaRPr lang="en-US"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noProof="0" smtClean="0"/>
              <a:t>1/20/2021</a:t>
            </a:fld>
            <a:endParaRPr lang="en-US"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1/20/2021</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1/20/2021</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4188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1/20/2021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4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1/20/2021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70171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1/20/2021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41849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1/20/2021</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78" r:id="rId5"/>
    <p:sldLayoutId id="2147483688" r:id="rId6"/>
    <p:sldLayoutId id="2147483679" r:id="rId7"/>
    <p:sldLayoutId id="2147483692" r:id="rId8"/>
    <p:sldLayoutId id="2147483691" r:id="rId9"/>
    <p:sldLayoutId id="2147483690" r:id="rId10"/>
    <p:sldLayoutId id="2147483689" r:id="rId11"/>
    <p:sldLayoutId id="2147483683" r:id="rId12"/>
  </p:sldLayoutIdLst>
  <p:hf sldNum="0" hdr="0" ftr="0" dt="0"/>
  <p:txStyles>
    <p:titleStyle>
      <a:lvl1pPr algn="l" defTabSz="914400" rtl="1"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r" defTabSz="914400" rtl="1"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p:txBody>
          <a:bodyPr>
            <a:noAutofit/>
          </a:bodyPr>
          <a:lstStyle/>
          <a:p>
            <a:pPr algn="ctr"/>
            <a:r>
              <a:rPr lang="he-IL" sz="4800" dirty="0">
                <a:latin typeface="Calibri" panose="020F0502020204030204" pitchFamily="34" charset="0"/>
                <a:cs typeface="Calibri" panose="020F0502020204030204" pitchFamily="34" charset="0"/>
              </a:rPr>
              <a:t>פרויקט סיום קורס</a:t>
            </a:r>
            <a:br>
              <a:rPr lang="he-IL" sz="4800" dirty="0">
                <a:latin typeface="Calibri" panose="020F0502020204030204" pitchFamily="34" charset="0"/>
                <a:cs typeface="Calibri" panose="020F0502020204030204" pitchFamily="34" charset="0"/>
              </a:rPr>
            </a:br>
            <a:r>
              <a:rPr lang="he-IL" sz="4800" dirty="0">
                <a:latin typeface="Calibri" panose="020F0502020204030204" pitchFamily="34" charset="0"/>
                <a:cs typeface="Calibri" panose="020F0502020204030204" pitchFamily="34" charset="0"/>
              </a:rPr>
              <a:t> "מבוא לאופטימיזציה"-</a:t>
            </a:r>
            <a:br>
              <a:rPr lang="en-US" sz="4800" dirty="0">
                <a:latin typeface="Calibri" panose="020F0502020204030204" pitchFamily="34" charset="0"/>
                <a:cs typeface="Calibri" panose="020F0502020204030204" pitchFamily="34" charset="0"/>
              </a:rPr>
            </a:br>
            <a:r>
              <a:rPr lang="he-IL" sz="4800" dirty="0">
                <a:latin typeface="Calibri" panose="020F0502020204030204" pitchFamily="34" charset="0"/>
                <a:cs typeface="Calibri" panose="020F0502020204030204" pitchFamily="34" charset="0"/>
              </a:rPr>
              <a:t>פתרון בעית "מציאת צוות עובדים אופטימלי" </a:t>
            </a:r>
            <a:br>
              <a:rPr lang="en-US" sz="4800" dirty="0">
                <a:latin typeface="Calibri" panose="020F0502020204030204" pitchFamily="34" charset="0"/>
                <a:cs typeface="Calibri" panose="020F0502020204030204" pitchFamily="34" charset="0"/>
              </a:rPr>
            </a:br>
            <a:r>
              <a:rPr lang="he-IL" sz="4800" dirty="0">
                <a:latin typeface="Calibri" panose="020F0502020204030204" pitchFamily="34" charset="0"/>
                <a:cs typeface="Calibri" panose="020F0502020204030204" pitchFamily="34" charset="0"/>
              </a:rPr>
              <a:t>תמצות דו"ח עבודה</a:t>
            </a:r>
            <a:endParaRPr lang="en-US" sz="4800" dirty="0">
              <a:latin typeface="Calibri" panose="020F0502020204030204" pitchFamily="34" charset="0"/>
              <a:cs typeface="Calibri" panose="020F0502020204030204" pitchFamily="34" charset="0"/>
            </a:endParaRPr>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p:txBody>
          <a:bodyPr>
            <a:normAutofit fontScale="70000" lnSpcReduction="20000"/>
          </a:bodyPr>
          <a:lstStyle/>
          <a:p>
            <a:pPr algn="just"/>
            <a:r>
              <a:rPr lang="he-IL" u="sng" dirty="0">
                <a:latin typeface="Calibri" panose="020F0502020204030204" pitchFamily="34" charset="0"/>
                <a:cs typeface="Calibri" panose="020F0502020204030204" pitchFamily="34" charset="0"/>
              </a:rPr>
              <a:t>מגישות :</a:t>
            </a:r>
            <a:endParaRPr lang="en-US" u="sng" dirty="0">
              <a:latin typeface="Calibri" panose="020F0502020204030204" pitchFamily="34" charset="0"/>
              <a:cs typeface="Calibri" panose="020F0502020204030204" pitchFamily="34" charset="0"/>
            </a:endParaRPr>
          </a:p>
          <a:p>
            <a:pPr algn="just"/>
            <a:r>
              <a:rPr lang="he-IL" dirty="0">
                <a:latin typeface="Calibri" panose="020F0502020204030204" pitchFamily="34" charset="0"/>
                <a:cs typeface="Calibri" panose="020F0502020204030204" pitchFamily="34" charset="0"/>
              </a:rPr>
              <a:t> נוי ישראלי , 208577692 </a:t>
            </a:r>
            <a:endParaRPr lang="en-US" dirty="0">
              <a:latin typeface="Calibri" panose="020F0502020204030204" pitchFamily="34" charset="0"/>
              <a:cs typeface="Calibri" panose="020F0502020204030204" pitchFamily="34" charset="0"/>
            </a:endParaRPr>
          </a:p>
          <a:p>
            <a:pPr algn="just"/>
            <a:r>
              <a:rPr lang="he-IL" dirty="0">
                <a:latin typeface="Calibri" panose="020F0502020204030204" pitchFamily="34" charset="0"/>
                <a:cs typeface="Calibri" panose="020F0502020204030204" pitchFamily="34" charset="0"/>
              </a:rPr>
              <a:t>נילי אלפיה , 314880873</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3336583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down)">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down)">
                                      <p:cBhvr>
                                        <p:cTn id="2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a:xfrm>
            <a:off x="-776247" y="3135208"/>
            <a:ext cx="4886854" cy="587584"/>
          </a:xfrm>
        </p:spPr>
        <p:txBody>
          <a:bodyPr/>
          <a:lstStyle/>
          <a:p>
            <a:r>
              <a:rPr lang="he-IL" dirty="0">
                <a:solidFill>
                  <a:schemeClr val="tx1"/>
                </a:solidFill>
                <a:latin typeface="Calibri" panose="020F0502020204030204" pitchFamily="34" charset="0"/>
                <a:cs typeface="Calibri" panose="020F0502020204030204" pitchFamily="34" charset="0"/>
              </a:rPr>
              <a:t>הצגת הבעיה</a:t>
            </a:r>
            <a:endParaRPr lang="en-US" dirty="0">
              <a:solidFill>
                <a:schemeClr val="tx1"/>
              </a:solidFill>
              <a:latin typeface="Calibri" panose="020F0502020204030204" pitchFamily="34" charset="0"/>
              <a:cs typeface="Calibri" panose="020F0502020204030204" pitchFamily="34" charset="0"/>
            </a:endParaRP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a:xfrm>
            <a:off x="3389152" y="633875"/>
            <a:ext cx="8167849" cy="5590250"/>
          </a:xfrm>
        </p:spPr>
        <p:txBody>
          <a:bodyPr/>
          <a:lstStyle/>
          <a:p>
            <a:pPr marL="285750" indent="-285750">
              <a:buFont typeface="Arial" panose="020B0604020202020204" pitchFamily="34" charset="0"/>
              <a:buChar char="•"/>
            </a:pPr>
            <a:r>
              <a:rPr lang="he-IL" dirty="0">
                <a:latin typeface="Calibri" panose="020F0502020204030204" pitchFamily="34" charset="0"/>
                <a:cs typeface="Calibri" panose="020F0502020204030204" pitchFamily="34" charset="0"/>
              </a:rPr>
              <a:t>בכל פרויקט\צוות עבודה דרושים תחומי ידע שונים אשר הוצאתם לפועל תביא לידי תוצר סופי (אחד או רבים) לשמו הצוות נוצר.  </a:t>
            </a: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he-IL" dirty="0">
                <a:latin typeface="Calibri" panose="020F0502020204030204" pitchFamily="34" charset="0"/>
                <a:cs typeface="Calibri" panose="020F0502020204030204" pitchFamily="34" charset="0"/>
              </a:rPr>
              <a:t>כל ראש פרויקט\צוות שם לנגד עיניו דרישות ורצונות במציאת צוות בעל מכלול תכונות אופטימלי ושם דגש על :</a:t>
            </a:r>
          </a:p>
          <a:p>
            <a:pPr marL="486918" lvl="1" indent="-285750">
              <a:buFont typeface="Arial" panose="020B0604020202020204" pitchFamily="34" charset="0"/>
              <a:buChar char="•"/>
            </a:pPr>
            <a:r>
              <a:rPr lang="he-IL" dirty="0">
                <a:latin typeface="Calibri" panose="020F0502020204030204" pitchFamily="34" charset="0"/>
                <a:cs typeface="Calibri" panose="020F0502020204030204" pitchFamily="34" charset="0"/>
              </a:rPr>
              <a:t>תכונות אופי של העובד.</a:t>
            </a:r>
          </a:p>
          <a:p>
            <a:pPr marL="486918" lvl="1" indent="-285750">
              <a:buFont typeface="Arial" panose="020B0604020202020204" pitchFamily="34" charset="0"/>
              <a:buChar char="•"/>
            </a:pPr>
            <a:r>
              <a:rPr lang="he-IL" dirty="0">
                <a:latin typeface="Calibri" panose="020F0502020204030204" pitchFamily="34" charset="0"/>
                <a:cs typeface="Calibri" panose="020F0502020204030204" pitchFamily="34" charset="0"/>
              </a:rPr>
              <a:t>מקצועיותו של העובד.</a:t>
            </a:r>
          </a:p>
          <a:p>
            <a:pPr marL="486918" lvl="1" indent="-285750">
              <a:buFont typeface="Arial" panose="020B0604020202020204" pitchFamily="34" charset="0"/>
              <a:buChar char="•"/>
            </a:pPr>
            <a:r>
              <a:rPr lang="he-IL" dirty="0">
                <a:latin typeface="Calibri" panose="020F0502020204030204" pitchFamily="34" charset="0"/>
                <a:cs typeface="Calibri" panose="020F0502020204030204" pitchFamily="34" charset="0"/>
              </a:rPr>
              <a:t>המלצות ו/או דרישות ממשלתיות ( העדפה להעסקת נשים ועובדים בעלי מוגבלויות ).</a:t>
            </a:r>
          </a:p>
          <a:p>
            <a:pPr marL="486918" lvl="1" indent="-285750">
              <a:buFont typeface="Arial" panose="020B0604020202020204" pitchFamily="34" charset="0"/>
              <a:buChar char="•"/>
            </a:pPr>
            <a:r>
              <a:rPr lang="he-IL" dirty="0">
                <a:latin typeface="Calibri" panose="020F0502020204030204" pitchFamily="34" charset="0"/>
                <a:cs typeface="Calibri" panose="020F0502020204030204" pitchFamily="34" charset="0"/>
              </a:rPr>
              <a:t>עמידה בתקציב.</a:t>
            </a:r>
          </a:p>
          <a:p>
            <a:pPr marL="285750" indent="-285750">
              <a:buFont typeface="Arial" panose="020B0604020202020204" pitchFamily="34" charset="0"/>
              <a:buChar char="•"/>
            </a:pPr>
            <a:r>
              <a:rPr lang="he-IL" dirty="0">
                <a:latin typeface="Calibri" panose="020F0502020204030204" pitchFamily="34" charset="0"/>
                <a:cs typeface="Calibri" panose="020F0502020204030204" pitchFamily="34" charset="0"/>
              </a:rPr>
              <a:t>אך כמובן שכל ראש פרויקט\צוות נותן חשיבות שונה לכל אחד מתחומים אלו, ואף משקל כל תכונה נדרשת בעובד האידאלי משתנה בהתאם לאופי הפרויקט.</a:t>
            </a: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he-IL" dirty="0">
                <a:latin typeface="Calibri" panose="020F0502020204030204" pitchFamily="34" charset="0"/>
                <a:cs typeface="Calibri" panose="020F0502020204030204" pitchFamily="34" charset="0"/>
              </a:rPr>
              <a:t>תהליך בניית צוות העבודה "מבזבז" שעות רבות של ראיונות עבודה רבים ובדיקת פרמטרים שונים בעזרת צוות משאבי האנוש.</a:t>
            </a:r>
          </a:p>
          <a:p>
            <a:pPr marL="0"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76898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randombar(horizontal)">
                                      <p:cBhvr>
                                        <p:cTn id="7" dur="500"/>
                                        <p:tgtEl>
                                          <p:spTgt spid="17">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7">
                                            <p:txEl>
                                              <p:pRg st="1" end="1"/>
                                            </p:txEl>
                                          </p:spTgt>
                                        </p:tgtEl>
                                        <p:attrNameLst>
                                          <p:attrName>style.visibility</p:attrName>
                                        </p:attrNameLst>
                                      </p:cBhvr>
                                      <p:to>
                                        <p:strVal val="visible"/>
                                      </p:to>
                                    </p:set>
                                    <p:animEffect transition="in" filter="randombar(horizontal)">
                                      <p:cBhvr>
                                        <p:cTn id="10" dur="500"/>
                                        <p:tgtEl>
                                          <p:spTgt spid="17">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17">
                                            <p:txEl>
                                              <p:pRg st="2" end="2"/>
                                            </p:txEl>
                                          </p:spTgt>
                                        </p:tgtEl>
                                        <p:attrNameLst>
                                          <p:attrName>style.visibility</p:attrName>
                                        </p:attrNameLst>
                                      </p:cBhvr>
                                      <p:to>
                                        <p:strVal val="visible"/>
                                      </p:to>
                                    </p:set>
                                    <p:animEffect transition="in" filter="randombar(horizontal)">
                                      <p:cBhvr>
                                        <p:cTn id="13" dur="500"/>
                                        <p:tgtEl>
                                          <p:spTgt spid="17">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17">
                                            <p:txEl>
                                              <p:pRg st="3" end="3"/>
                                            </p:txEl>
                                          </p:spTgt>
                                        </p:tgtEl>
                                        <p:attrNameLst>
                                          <p:attrName>style.visibility</p:attrName>
                                        </p:attrNameLst>
                                      </p:cBhvr>
                                      <p:to>
                                        <p:strVal val="visible"/>
                                      </p:to>
                                    </p:set>
                                    <p:animEffect transition="in" filter="randombar(horizontal)">
                                      <p:cBhvr>
                                        <p:cTn id="16" dur="500"/>
                                        <p:tgtEl>
                                          <p:spTgt spid="17">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17">
                                            <p:txEl>
                                              <p:pRg st="4" end="4"/>
                                            </p:txEl>
                                          </p:spTgt>
                                        </p:tgtEl>
                                        <p:attrNameLst>
                                          <p:attrName>style.visibility</p:attrName>
                                        </p:attrNameLst>
                                      </p:cBhvr>
                                      <p:to>
                                        <p:strVal val="visible"/>
                                      </p:to>
                                    </p:set>
                                    <p:animEffect transition="in" filter="randombar(horizontal)">
                                      <p:cBhvr>
                                        <p:cTn id="19" dur="500"/>
                                        <p:tgtEl>
                                          <p:spTgt spid="17">
                                            <p:txEl>
                                              <p:pRg st="4" end="4"/>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17">
                                            <p:txEl>
                                              <p:pRg st="5" end="5"/>
                                            </p:txEl>
                                          </p:spTgt>
                                        </p:tgtEl>
                                        <p:attrNameLst>
                                          <p:attrName>style.visibility</p:attrName>
                                        </p:attrNameLst>
                                      </p:cBhvr>
                                      <p:to>
                                        <p:strVal val="visible"/>
                                      </p:to>
                                    </p:set>
                                    <p:animEffect transition="in" filter="randombar(horizontal)">
                                      <p:cBhvr>
                                        <p:cTn id="22" dur="500"/>
                                        <p:tgtEl>
                                          <p:spTgt spid="17">
                                            <p:txEl>
                                              <p:pRg st="5" end="5"/>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17">
                                            <p:txEl>
                                              <p:pRg st="6" end="6"/>
                                            </p:txEl>
                                          </p:spTgt>
                                        </p:tgtEl>
                                        <p:attrNameLst>
                                          <p:attrName>style.visibility</p:attrName>
                                        </p:attrNameLst>
                                      </p:cBhvr>
                                      <p:to>
                                        <p:strVal val="visible"/>
                                      </p:to>
                                    </p:set>
                                    <p:animEffect transition="in" filter="randombar(horizontal)">
                                      <p:cBhvr>
                                        <p:cTn id="25" dur="500"/>
                                        <p:tgtEl>
                                          <p:spTgt spid="17">
                                            <p:txEl>
                                              <p:pRg st="6" end="6"/>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17">
                                            <p:txEl>
                                              <p:pRg st="7" end="7"/>
                                            </p:txEl>
                                          </p:spTgt>
                                        </p:tgtEl>
                                        <p:attrNameLst>
                                          <p:attrName>style.visibility</p:attrName>
                                        </p:attrNameLst>
                                      </p:cBhvr>
                                      <p:to>
                                        <p:strVal val="visible"/>
                                      </p:to>
                                    </p:set>
                                    <p:animEffect transition="in" filter="randombar(horizontal)">
                                      <p:cBhvr>
                                        <p:cTn id="28" dur="500"/>
                                        <p:tgtEl>
                                          <p:spTgt spid="1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a:xfrm>
            <a:off x="-776247" y="3135208"/>
            <a:ext cx="4886854" cy="587584"/>
          </a:xfrm>
        </p:spPr>
        <p:txBody>
          <a:bodyPr/>
          <a:lstStyle/>
          <a:p>
            <a:r>
              <a:rPr lang="he-IL" dirty="0">
                <a:solidFill>
                  <a:schemeClr val="tx1"/>
                </a:solidFill>
                <a:latin typeface="Calibri" panose="020F0502020204030204" pitchFamily="34" charset="0"/>
                <a:cs typeface="Calibri" panose="020F0502020204030204" pitchFamily="34" charset="0"/>
              </a:rPr>
              <a:t>הצגת הפתרון</a:t>
            </a:r>
            <a:endParaRPr lang="en-US" dirty="0">
              <a:solidFill>
                <a:schemeClr val="tx1"/>
              </a:solidFill>
              <a:latin typeface="Calibri" panose="020F0502020204030204" pitchFamily="34" charset="0"/>
              <a:cs typeface="Calibri" panose="020F0502020204030204" pitchFamily="34" charset="0"/>
            </a:endParaRP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a:xfrm>
            <a:off x="3389152" y="633875"/>
            <a:ext cx="8167849" cy="5590250"/>
          </a:xfrm>
        </p:spPr>
        <p:txBody>
          <a:bodyPr>
            <a:normAutofit/>
          </a:bodyPr>
          <a:lstStyle/>
          <a:p>
            <a:pPr>
              <a:buFont typeface="Arial" panose="020B0604020202020204" pitchFamily="34" charset="0"/>
              <a:buChar char="•"/>
            </a:pPr>
            <a:r>
              <a:rPr lang="he-IL" sz="1400" dirty="0">
                <a:latin typeface="Calibri" panose="020F0502020204030204" pitchFamily="34" charset="0"/>
                <a:cs typeface="Calibri" panose="020F0502020204030204" pitchFamily="34" charset="0"/>
              </a:rPr>
              <a:t>פתירת בעיה מסוג </a:t>
            </a:r>
            <a:r>
              <a:rPr lang="en-US" sz="1400" u="sng" dirty="0">
                <a:latin typeface="Calibri" panose="020F0502020204030204" pitchFamily="34" charset="0"/>
                <a:cs typeface="Calibri" panose="020F0502020204030204" pitchFamily="34" charset="0"/>
              </a:rPr>
              <a:t>multi objective optimization</a:t>
            </a:r>
            <a:endParaRPr lang="he-IL" sz="1400" dirty="0">
              <a:latin typeface="Calibri" panose="020F0502020204030204" pitchFamily="34" charset="0"/>
              <a:cs typeface="Calibri" panose="020F0502020204030204" pitchFamily="34" charset="0"/>
            </a:endParaRPr>
          </a:p>
          <a:p>
            <a:pPr>
              <a:buFont typeface="Arial" panose="020B0604020202020204" pitchFamily="34" charset="0"/>
              <a:buChar char="•"/>
            </a:pPr>
            <a:r>
              <a:rPr lang="he-IL" sz="1400" dirty="0">
                <a:latin typeface="Calibri" panose="020F0502020204030204" pitchFamily="34" charset="0"/>
                <a:cs typeface="Calibri" panose="020F0502020204030204" pitchFamily="34" charset="0"/>
              </a:rPr>
              <a:t>תכנון והקמת כלי עזר לבניית צוות עבודה שיעשה שימוש בנתונים בסיסיים הנאספים בשלב הראיונות הראשוני שמטרתו  ליצור צוות אופטימלי ביותר אשר עומד במטרות הבאות : </a:t>
            </a:r>
          </a:p>
          <a:p>
            <a:pPr lvl="1">
              <a:buFont typeface="Arial" panose="020B0604020202020204" pitchFamily="34" charset="0"/>
              <a:buChar char="•"/>
            </a:pPr>
            <a:r>
              <a:rPr lang="he-IL" dirty="0">
                <a:latin typeface="Calibri" panose="020F0502020204030204" pitchFamily="34" charset="0"/>
                <a:cs typeface="Calibri" panose="020F0502020204030204" pitchFamily="34" charset="0"/>
              </a:rPr>
              <a:t>מיזעור עלות</a:t>
            </a:r>
            <a:endParaRPr lang="en-US" dirty="0">
              <a:latin typeface="Calibri" panose="020F0502020204030204" pitchFamily="34" charset="0"/>
              <a:cs typeface="Calibri" panose="020F0502020204030204" pitchFamily="34" charset="0"/>
            </a:endParaRPr>
          </a:p>
          <a:p>
            <a:pPr lvl="1">
              <a:buFont typeface="Arial" panose="020B0604020202020204" pitchFamily="34" charset="0"/>
              <a:buChar char="•"/>
            </a:pPr>
            <a:r>
              <a:rPr lang="he-IL" dirty="0">
                <a:latin typeface="Calibri" panose="020F0502020204030204" pitchFamily="34" charset="0"/>
                <a:cs typeface="Calibri" panose="020F0502020204030204" pitchFamily="34" charset="0"/>
              </a:rPr>
              <a:t>מיזעור דירוגי עובדים מבחינת מקצועיות (דירוג נמדד בטווח 1 עד 10 כך ש1 הוא הדירוג הטוב ביותר) ,ע"י כך תמוקסם מקצועיות הצוות. </a:t>
            </a:r>
          </a:p>
          <a:p>
            <a:pPr marL="486918" lvl="1" indent="-285750">
              <a:buFont typeface="Arial" panose="020B0604020202020204" pitchFamily="34" charset="0"/>
              <a:buChar char="•"/>
            </a:pPr>
            <a:r>
              <a:rPr lang="he-IL" dirty="0">
                <a:latin typeface="Calibri" panose="020F0502020204030204" pitchFamily="34" charset="0"/>
                <a:cs typeface="Calibri" panose="020F0502020204030204" pitchFamily="34" charset="0"/>
              </a:rPr>
              <a:t>מיזעור דירוגי עובדים מבחינת תכונות אופי (דירוג נמדד בטווח 1 עד 10 כך ש1 הוא הדירוג הטוב ביותר),ע"י כך תמוקסם איכות הצוות. </a:t>
            </a:r>
            <a:endParaRPr lang="en-US" dirty="0">
              <a:latin typeface="Calibri" panose="020F0502020204030204" pitchFamily="34" charset="0"/>
              <a:cs typeface="Calibri" panose="020F0502020204030204" pitchFamily="34" charset="0"/>
            </a:endParaRPr>
          </a:p>
          <a:p>
            <a:pPr>
              <a:buFont typeface="Arial" panose="020B0604020202020204" pitchFamily="34" charset="0"/>
              <a:buChar char="•"/>
            </a:pPr>
            <a:r>
              <a:rPr lang="he-IL" sz="1400" dirty="0">
                <a:latin typeface="Calibri" panose="020F0502020204030204" pitchFamily="34" charset="0"/>
                <a:cs typeface="Calibri" panose="020F0502020204030204" pitchFamily="34" charset="0"/>
              </a:rPr>
              <a:t>מתן חשיבות שונה לכל אחד משלושת מטרות אלו ובדיקת מידת השפעתן על הקבוצה האופטימלית.</a:t>
            </a:r>
            <a:endParaRPr lang="en-US" sz="1400" dirty="0">
              <a:latin typeface="Calibri" panose="020F0502020204030204" pitchFamily="34" charset="0"/>
              <a:cs typeface="Calibri" panose="020F0502020204030204" pitchFamily="34" charset="0"/>
            </a:endParaRPr>
          </a:p>
          <a:p>
            <a:pPr>
              <a:buFont typeface="Arial" panose="020B0604020202020204" pitchFamily="34" charset="0"/>
              <a:buChar char="•"/>
            </a:pPr>
            <a:r>
              <a:rPr lang="he-IL" sz="1400" dirty="0">
                <a:latin typeface="Calibri" panose="020F0502020204030204" pitchFamily="34" charset="0"/>
                <a:cs typeface="Calibri" panose="020F0502020204030204" pitchFamily="34" charset="0"/>
              </a:rPr>
              <a:t>כלל המטרות יתבטאו במטרת על אחת - עליה נרצה למצוא ערך מינימלי.</a:t>
            </a: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5810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barn(inVertical)">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7">
                                            <p:txEl>
                                              <p:pRg st="1" end="1"/>
                                            </p:txEl>
                                          </p:spTgt>
                                        </p:tgtEl>
                                        <p:attrNameLst>
                                          <p:attrName>style.visibility</p:attrName>
                                        </p:attrNameLst>
                                      </p:cBhvr>
                                      <p:to>
                                        <p:strVal val="visible"/>
                                      </p:to>
                                    </p:set>
                                    <p:animEffect transition="in" filter="barn(inVertical)">
                                      <p:cBhvr>
                                        <p:cTn id="12" dur="500"/>
                                        <p:tgtEl>
                                          <p:spTgt spid="17">
                                            <p:txEl>
                                              <p:pRg st="1" end="1"/>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animEffect transition="in" filter="barn(inVertical)">
                                      <p:cBhvr>
                                        <p:cTn id="15" dur="500"/>
                                        <p:tgtEl>
                                          <p:spTgt spid="17">
                                            <p:txEl>
                                              <p:pRg st="2" end="2"/>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7">
                                            <p:txEl>
                                              <p:pRg st="3" end="3"/>
                                            </p:txEl>
                                          </p:spTgt>
                                        </p:tgtEl>
                                        <p:attrNameLst>
                                          <p:attrName>style.visibility</p:attrName>
                                        </p:attrNameLst>
                                      </p:cBhvr>
                                      <p:to>
                                        <p:strVal val="visible"/>
                                      </p:to>
                                    </p:set>
                                    <p:animEffect transition="in" filter="barn(inVertical)">
                                      <p:cBhvr>
                                        <p:cTn id="18" dur="500"/>
                                        <p:tgtEl>
                                          <p:spTgt spid="17">
                                            <p:txEl>
                                              <p:pRg st="3" end="3"/>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7">
                                            <p:txEl>
                                              <p:pRg st="4" end="4"/>
                                            </p:txEl>
                                          </p:spTgt>
                                        </p:tgtEl>
                                        <p:attrNameLst>
                                          <p:attrName>style.visibility</p:attrName>
                                        </p:attrNameLst>
                                      </p:cBhvr>
                                      <p:to>
                                        <p:strVal val="visible"/>
                                      </p:to>
                                    </p:set>
                                    <p:animEffect transition="in" filter="barn(inVertical)">
                                      <p:cBhvr>
                                        <p:cTn id="21" dur="500"/>
                                        <p:tgtEl>
                                          <p:spTgt spid="1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17">
                                            <p:txEl>
                                              <p:pRg st="5" end="5"/>
                                            </p:txEl>
                                          </p:spTgt>
                                        </p:tgtEl>
                                        <p:attrNameLst>
                                          <p:attrName>style.visibility</p:attrName>
                                        </p:attrNameLst>
                                      </p:cBhvr>
                                      <p:to>
                                        <p:strVal val="visible"/>
                                      </p:to>
                                    </p:set>
                                    <p:animEffect transition="in" filter="barn(inVertical)">
                                      <p:cBhvr>
                                        <p:cTn id="26" dur="500"/>
                                        <p:tgtEl>
                                          <p:spTgt spid="1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17">
                                            <p:txEl>
                                              <p:pRg st="6" end="6"/>
                                            </p:txEl>
                                          </p:spTgt>
                                        </p:tgtEl>
                                        <p:attrNameLst>
                                          <p:attrName>style.visibility</p:attrName>
                                        </p:attrNameLst>
                                      </p:cBhvr>
                                      <p:to>
                                        <p:strVal val="visible"/>
                                      </p:to>
                                    </p:set>
                                    <p:animEffect transition="in" filter="barn(inVertical)">
                                      <p:cBhvr>
                                        <p:cTn id="31" dur="500"/>
                                        <p:tgtEl>
                                          <p:spTgt spid="1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a:xfrm>
            <a:off x="-499410" y="3135208"/>
            <a:ext cx="4886854" cy="587584"/>
          </a:xfrm>
        </p:spPr>
        <p:txBody>
          <a:bodyPr>
            <a:normAutofit fontScale="90000"/>
          </a:bodyPr>
          <a:lstStyle/>
          <a:p>
            <a:r>
              <a:rPr lang="he-IL" dirty="0">
                <a:solidFill>
                  <a:schemeClr val="tx1"/>
                </a:solidFill>
                <a:latin typeface="Calibri" panose="020F0502020204030204" pitchFamily="34" charset="0"/>
                <a:cs typeface="Calibri" panose="020F0502020204030204" pitchFamily="34" charset="0"/>
              </a:rPr>
              <a:t>קלט לאפליקציה</a:t>
            </a:r>
            <a:br>
              <a:rPr lang="he-IL" dirty="0">
                <a:solidFill>
                  <a:schemeClr val="tx1"/>
                </a:solidFill>
                <a:latin typeface="Calibri" panose="020F0502020204030204" pitchFamily="34" charset="0"/>
                <a:cs typeface="Calibri" panose="020F0502020204030204" pitchFamily="34" charset="0"/>
              </a:rPr>
            </a:br>
            <a:r>
              <a:rPr lang="he-IL" dirty="0">
                <a:solidFill>
                  <a:schemeClr val="tx1"/>
                </a:solidFill>
                <a:latin typeface="Calibri" panose="020F0502020204030204" pitchFamily="34" charset="0"/>
                <a:cs typeface="Calibri" panose="020F0502020204030204" pitchFamily="34" charset="0"/>
              </a:rPr>
              <a:t>הנאסף ע"י המשתמש</a:t>
            </a:r>
            <a:endParaRPr lang="en-US" dirty="0">
              <a:solidFill>
                <a:schemeClr val="tx1"/>
              </a:solidFill>
              <a:latin typeface="Calibri" panose="020F0502020204030204" pitchFamily="34" charset="0"/>
              <a:cs typeface="Calibri" panose="020F0502020204030204" pitchFamily="34" charset="0"/>
            </a:endParaRP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a:xfrm>
            <a:off x="3389152" y="633875"/>
            <a:ext cx="8167849" cy="5590250"/>
          </a:xfrm>
        </p:spPr>
        <p:txBody>
          <a:bodyPr>
            <a:normAutofit/>
          </a:bodyPr>
          <a:lstStyle/>
          <a:p>
            <a:pPr>
              <a:buFont typeface="Arial" panose="020B0604020202020204" pitchFamily="34" charset="0"/>
              <a:buChar char="•"/>
            </a:pPr>
            <a:r>
              <a:rPr lang="he-IL" sz="1400" dirty="0">
                <a:latin typeface="Calibri" panose="020F0502020204030204" pitchFamily="34" charset="0"/>
                <a:cs typeface="Calibri" panose="020F0502020204030204" pitchFamily="34" charset="0"/>
              </a:rPr>
              <a:t>פתירת בעיה מסוג </a:t>
            </a:r>
            <a:r>
              <a:rPr lang="en-US" sz="1400" u="sng" dirty="0">
                <a:latin typeface="Calibri" panose="020F0502020204030204" pitchFamily="34" charset="0"/>
                <a:cs typeface="Calibri" panose="020F0502020204030204" pitchFamily="34" charset="0"/>
              </a:rPr>
              <a:t>multi objective optimization</a:t>
            </a:r>
            <a:endParaRPr lang="he-IL" sz="1400" dirty="0">
              <a:latin typeface="Calibri" panose="020F0502020204030204" pitchFamily="34" charset="0"/>
              <a:cs typeface="Calibri" panose="020F0502020204030204" pitchFamily="34" charset="0"/>
            </a:endParaRPr>
          </a:p>
          <a:p>
            <a:pPr>
              <a:buFont typeface="Arial" panose="020B0604020202020204" pitchFamily="34" charset="0"/>
              <a:buChar char="•"/>
            </a:pPr>
            <a:r>
              <a:rPr lang="he-IL" sz="1400" dirty="0">
                <a:latin typeface="Calibri" panose="020F0502020204030204" pitchFamily="34" charset="0"/>
                <a:cs typeface="Calibri" panose="020F0502020204030204" pitchFamily="34" charset="0"/>
              </a:rPr>
              <a:t>תכנון והקמת כלי עזר לבניית צוות עבודה שיעשה שימוש בנתונים בסיסיים הנאספים בשלב הראיונות הראשוני שמטרתו  ליצור צוות אופטימלי ביותר אשר עומד במטרות הבאות : </a:t>
            </a:r>
          </a:p>
          <a:p>
            <a:pPr lvl="1">
              <a:buFont typeface="Arial" panose="020B0604020202020204" pitchFamily="34" charset="0"/>
              <a:buChar char="•"/>
            </a:pPr>
            <a:r>
              <a:rPr lang="he-IL" dirty="0">
                <a:latin typeface="Calibri" panose="020F0502020204030204" pitchFamily="34" charset="0"/>
                <a:cs typeface="Calibri" panose="020F0502020204030204" pitchFamily="34" charset="0"/>
              </a:rPr>
              <a:t>מיזעור עלות</a:t>
            </a:r>
            <a:endParaRPr lang="en-US" dirty="0">
              <a:latin typeface="Calibri" panose="020F0502020204030204" pitchFamily="34" charset="0"/>
              <a:cs typeface="Calibri" panose="020F0502020204030204" pitchFamily="34" charset="0"/>
            </a:endParaRPr>
          </a:p>
          <a:p>
            <a:pPr lvl="1">
              <a:buFont typeface="Arial" panose="020B0604020202020204" pitchFamily="34" charset="0"/>
              <a:buChar char="•"/>
            </a:pPr>
            <a:r>
              <a:rPr lang="he-IL" dirty="0">
                <a:latin typeface="Calibri" panose="020F0502020204030204" pitchFamily="34" charset="0"/>
                <a:cs typeface="Calibri" panose="020F0502020204030204" pitchFamily="34" charset="0"/>
              </a:rPr>
              <a:t>מיזעור דירוגי עובדים מבחינת מקצועיות (דירוג נמדד בטווח 1 עד 10 כך ש1 הוא הדירוג הטוב ביותר) ,ע"י כך תמוקסם מקצועיות הצוות. </a:t>
            </a:r>
          </a:p>
          <a:p>
            <a:pPr marL="486918" lvl="1" indent="-285750">
              <a:buFont typeface="Arial" panose="020B0604020202020204" pitchFamily="34" charset="0"/>
              <a:buChar char="•"/>
            </a:pPr>
            <a:r>
              <a:rPr lang="he-IL" dirty="0">
                <a:latin typeface="Calibri" panose="020F0502020204030204" pitchFamily="34" charset="0"/>
                <a:cs typeface="Calibri" panose="020F0502020204030204" pitchFamily="34" charset="0"/>
              </a:rPr>
              <a:t>מיזעור דירוגי עובדים מבחינת תכונות אופי (דירוג נמדד בטווח 1 עד 10 כך ש1 הוא הדירוג הטוב ביותר),ע"י כך תמוקסם איכות הצוות. </a:t>
            </a:r>
            <a:endParaRPr lang="en-US" dirty="0">
              <a:latin typeface="Calibri" panose="020F0502020204030204" pitchFamily="34" charset="0"/>
              <a:cs typeface="Calibri" panose="020F0502020204030204" pitchFamily="34" charset="0"/>
            </a:endParaRPr>
          </a:p>
          <a:p>
            <a:pPr>
              <a:buFont typeface="Arial" panose="020B0604020202020204" pitchFamily="34" charset="0"/>
              <a:buChar char="•"/>
            </a:pPr>
            <a:r>
              <a:rPr lang="he-IL" sz="1400" dirty="0">
                <a:latin typeface="Calibri" panose="020F0502020204030204" pitchFamily="34" charset="0"/>
                <a:cs typeface="Calibri" panose="020F0502020204030204" pitchFamily="34" charset="0"/>
              </a:rPr>
              <a:t>מתן חשיבות שונה לכל אחד משלושת מטרות אלו ובדיקת מידת השפעתן על הקבוצה האופטימלית.</a:t>
            </a:r>
            <a:endParaRPr lang="en-US" sz="1400" dirty="0">
              <a:latin typeface="Calibri" panose="020F0502020204030204" pitchFamily="34" charset="0"/>
              <a:cs typeface="Calibri" panose="020F0502020204030204" pitchFamily="34" charset="0"/>
            </a:endParaRPr>
          </a:p>
          <a:p>
            <a:pPr>
              <a:buFont typeface="Arial" panose="020B0604020202020204" pitchFamily="34" charset="0"/>
              <a:buChar char="•"/>
            </a:pPr>
            <a:r>
              <a:rPr lang="he-IL" sz="1400" dirty="0">
                <a:latin typeface="Calibri" panose="020F0502020204030204" pitchFamily="34" charset="0"/>
                <a:cs typeface="Calibri" panose="020F0502020204030204" pitchFamily="34" charset="0"/>
              </a:rPr>
              <a:t>כלל המטרות יתבטאו במטרת על אחת - עליה נרצה למצוא ערך מינימלי.</a:t>
            </a: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16318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barn(inVertical)">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7">
                                            <p:txEl>
                                              <p:pRg st="1" end="1"/>
                                            </p:txEl>
                                          </p:spTgt>
                                        </p:tgtEl>
                                        <p:attrNameLst>
                                          <p:attrName>style.visibility</p:attrName>
                                        </p:attrNameLst>
                                      </p:cBhvr>
                                      <p:to>
                                        <p:strVal val="visible"/>
                                      </p:to>
                                    </p:set>
                                    <p:animEffect transition="in" filter="barn(inVertical)">
                                      <p:cBhvr>
                                        <p:cTn id="12" dur="500"/>
                                        <p:tgtEl>
                                          <p:spTgt spid="17">
                                            <p:txEl>
                                              <p:pRg st="1" end="1"/>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animEffect transition="in" filter="barn(inVertical)">
                                      <p:cBhvr>
                                        <p:cTn id="15" dur="500"/>
                                        <p:tgtEl>
                                          <p:spTgt spid="17">
                                            <p:txEl>
                                              <p:pRg st="2" end="2"/>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7">
                                            <p:txEl>
                                              <p:pRg st="3" end="3"/>
                                            </p:txEl>
                                          </p:spTgt>
                                        </p:tgtEl>
                                        <p:attrNameLst>
                                          <p:attrName>style.visibility</p:attrName>
                                        </p:attrNameLst>
                                      </p:cBhvr>
                                      <p:to>
                                        <p:strVal val="visible"/>
                                      </p:to>
                                    </p:set>
                                    <p:animEffect transition="in" filter="barn(inVertical)">
                                      <p:cBhvr>
                                        <p:cTn id="18" dur="500"/>
                                        <p:tgtEl>
                                          <p:spTgt spid="17">
                                            <p:txEl>
                                              <p:pRg st="3" end="3"/>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7">
                                            <p:txEl>
                                              <p:pRg st="4" end="4"/>
                                            </p:txEl>
                                          </p:spTgt>
                                        </p:tgtEl>
                                        <p:attrNameLst>
                                          <p:attrName>style.visibility</p:attrName>
                                        </p:attrNameLst>
                                      </p:cBhvr>
                                      <p:to>
                                        <p:strVal val="visible"/>
                                      </p:to>
                                    </p:set>
                                    <p:animEffect transition="in" filter="barn(inVertical)">
                                      <p:cBhvr>
                                        <p:cTn id="21" dur="500"/>
                                        <p:tgtEl>
                                          <p:spTgt spid="1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17">
                                            <p:txEl>
                                              <p:pRg st="5" end="5"/>
                                            </p:txEl>
                                          </p:spTgt>
                                        </p:tgtEl>
                                        <p:attrNameLst>
                                          <p:attrName>style.visibility</p:attrName>
                                        </p:attrNameLst>
                                      </p:cBhvr>
                                      <p:to>
                                        <p:strVal val="visible"/>
                                      </p:to>
                                    </p:set>
                                    <p:animEffect transition="in" filter="barn(inVertical)">
                                      <p:cBhvr>
                                        <p:cTn id="26" dur="500"/>
                                        <p:tgtEl>
                                          <p:spTgt spid="1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17">
                                            <p:txEl>
                                              <p:pRg st="6" end="6"/>
                                            </p:txEl>
                                          </p:spTgt>
                                        </p:tgtEl>
                                        <p:attrNameLst>
                                          <p:attrName>style.visibility</p:attrName>
                                        </p:attrNameLst>
                                      </p:cBhvr>
                                      <p:to>
                                        <p:strVal val="visible"/>
                                      </p:to>
                                    </p:set>
                                    <p:animEffect transition="in" filter="barn(inVertical)">
                                      <p:cBhvr>
                                        <p:cTn id="31" dur="500"/>
                                        <p:tgtEl>
                                          <p:spTgt spid="1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a:xfrm>
            <a:off x="-356798" y="3135208"/>
            <a:ext cx="4886854" cy="587584"/>
          </a:xfrm>
        </p:spPr>
        <p:txBody>
          <a:bodyPr>
            <a:normAutofit fontScale="90000"/>
          </a:bodyPr>
          <a:lstStyle/>
          <a:p>
            <a:r>
              <a:rPr lang="he-IL" dirty="0">
                <a:solidFill>
                  <a:schemeClr val="tx1"/>
                </a:solidFill>
                <a:latin typeface="Calibri" panose="020F0502020204030204" pitchFamily="34" charset="0"/>
                <a:cs typeface="Calibri" panose="020F0502020204030204" pitchFamily="34" charset="0"/>
              </a:rPr>
              <a:t>קלט לאפליקציה</a:t>
            </a:r>
            <a:br>
              <a:rPr lang="he-IL" dirty="0">
                <a:solidFill>
                  <a:schemeClr val="tx1"/>
                </a:solidFill>
                <a:latin typeface="Calibri" panose="020F0502020204030204" pitchFamily="34" charset="0"/>
                <a:cs typeface="Calibri" panose="020F0502020204030204" pitchFamily="34" charset="0"/>
              </a:rPr>
            </a:br>
            <a:r>
              <a:rPr lang="he-IL" dirty="0">
                <a:solidFill>
                  <a:schemeClr val="tx1"/>
                </a:solidFill>
                <a:latin typeface="Calibri" panose="020F0502020204030204" pitchFamily="34" charset="0"/>
                <a:cs typeface="Calibri" panose="020F0502020204030204" pitchFamily="34" charset="0"/>
              </a:rPr>
              <a:t>הנאסף ע"י משאבי אנוש</a:t>
            </a:r>
            <a:endParaRPr lang="en-US" dirty="0">
              <a:solidFill>
                <a:schemeClr val="tx1"/>
              </a:solidFill>
              <a:latin typeface="Calibri" panose="020F0502020204030204" pitchFamily="34" charset="0"/>
              <a:cs typeface="Calibri" panose="020F0502020204030204" pitchFamily="34" charset="0"/>
            </a:endParaRP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a:xfrm>
            <a:off x="3389152" y="633875"/>
            <a:ext cx="8167849" cy="5590250"/>
          </a:xfrm>
        </p:spPr>
        <p:txBody>
          <a:bodyPr>
            <a:normAutofit/>
          </a:bodyPr>
          <a:lstStyle/>
          <a:p>
            <a:pPr marL="0" lvl="0" indent="0">
              <a:buNone/>
            </a:pPr>
            <a:r>
              <a:rPr lang="he-IL" sz="1400" dirty="0">
                <a:latin typeface="Calibri" panose="020F0502020204030204" pitchFamily="34" charset="0"/>
                <a:cs typeface="Calibri" panose="020F0502020204030204" pitchFamily="34" charset="0"/>
              </a:rPr>
              <a:t>      קובץ מועמדים ובו מידע עבור כל מועמד כמו :</a:t>
            </a:r>
            <a:endParaRPr lang="en-US" sz="1400" dirty="0">
              <a:latin typeface="Calibri" panose="020F0502020204030204" pitchFamily="34" charset="0"/>
              <a:cs typeface="Calibri" panose="020F0502020204030204" pitchFamily="34" charset="0"/>
            </a:endParaRPr>
          </a:p>
          <a:p>
            <a:pPr marL="486918" lvl="1" indent="-285750">
              <a:buFont typeface="Arial" panose="020B0604020202020204" pitchFamily="34" charset="0"/>
              <a:buChar char="•"/>
            </a:pPr>
            <a:r>
              <a:rPr lang="he-IL" dirty="0">
                <a:latin typeface="Calibri" panose="020F0502020204030204" pitchFamily="34" charset="0"/>
                <a:cs typeface="Calibri" panose="020F0502020204030204" pitchFamily="34" charset="0"/>
              </a:rPr>
              <a:t>שם/מזהה.</a:t>
            </a:r>
            <a:endParaRPr lang="en-US" dirty="0">
              <a:latin typeface="Calibri" panose="020F0502020204030204" pitchFamily="34" charset="0"/>
              <a:cs typeface="Calibri" panose="020F0502020204030204" pitchFamily="34" charset="0"/>
            </a:endParaRPr>
          </a:p>
          <a:p>
            <a:pPr marL="486918" lvl="1" indent="-285750">
              <a:buFont typeface="Arial" panose="020B0604020202020204" pitchFamily="34" charset="0"/>
              <a:buChar char="•"/>
            </a:pPr>
            <a:r>
              <a:rPr lang="he-IL" dirty="0">
                <a:latin typeface="Calibri" panose="020F0502020204030204" pitchFamily="34" charset="0"/>
                <a:cs typeface="Calibri" panose="020F0502020204030204" pitchFamily="34" charset="0"/>
              </a:rPr>
              <a:t>שם המשרה /מספר מזהה עבור המשרה אליה הוא התראיין.</a:t>
            </a:r>
            <a:endParaRPr lang="en-US" dirty="0">
              <a:latin typeface="Calibri" panose="020F0502020204030204" pitchFamily="34" charset="0"/>
              <a:cs typeface="Calibri" panose="020F0502020204030204" pitchFamily="34" charset="0"/>
            </a:endParaRPr>
          </a:p>
          <a:p>
            <a:pPr marL="486918" lvl="1" indent="-285750">
              <a:buFont typeface="Arial" panose="020B0604020202020204" pitchFamily="34" charset="0"/>
              <a:buChar char="•"/>
            </a:pPr>
            <a:r>
              <a:rPr lang="he-IL" dirty="0">
                <a:latin typeface="Calibri" panose="020F0502020204030204" pitchFamily="34" charset="0"/>
                <a:cs typeface="Calibri" panose="020F0502020204030204" pitchFamily="34" charset="0"/>
              </a:rPr>
              <a:t>ותק למשרה.</a:t>
            </a:r>
            <a:endParaRPr lang="en-US" dirty="0">
              <a:latin typeface="Calibri" panose="020F0502020204030204" pitchFamily="34" charset="0"/>
              <a:cs typeface="Calibri" panose="020F0502020204030204" pitchFamily="34" charset="0"/>
            </a:endParaRPr>
          </a:p>
          <a:p>
            <a:pPr marL="486918" lvl="1" indent="-285750">
              <a:buFont typeface="Arial" panose="020B0604020202020204" pitchFamily="34" charset="0"/>
              <a:buChar char="•"/>
            </a:pPr>
            <a:r>
              <a:rPr lang="he-IL" dirty="0">
                <a:latin typeface="Calibri" panose="020F0502020204030204" pitchFamily="34" charset="0"/>
                <a:cs typeface="Calibri" panose="020F0502020204030204" pitchFamily="34" charset="0"/>
              </a:rPr>
              <a:t>דירוג עבור תכונות האופי ותכונות המקצועיות של המראויין (הדירוג ניתן בטווח 1-10 ,כאשר 1 הוא הדירוג הטוב ביותר),</a:t>
            </a:r>
          </a:p>
          <a:p>
            <a:pPr marL="201168" lvl="1" indent="0">
              <a:buNone/>
            </a:pPr>
            <a:r>
              <a:rPr lang="he-IL" dirty="0">
                <a:latin typeface="Calibri" panose="020F0502020204030204" pitchFamily="34" charset="0"/>
                <a:cs typeface="Calibri" panose="020F0502020204030204" pitchFamily="34" charset="0"/>
              </a:rPr>
              <a:t>       שקלול התכונות מתחשב בחשיבות כל תכונה שניתנה ע"י המשתמש.</a:t>
            </a:r>
            <a:endParaRPr lang="en-US" dirty="0">
              <a:latin typeface="Calibri" panose="020F0502020204030204" pitchFamily="34" charset="0"/>
              <a:cs typeface="Calibri" panose="020F0502020204030204" pitchFamily="34" charset="0"/>
            </a:endParaRPr>
          </a:p>
          <a:p>
            <a:pPr marL="486918" lvl="1" indent="-285750">
              <a:buFont typeface="Arial" panose="020B0604020202020204" pitchFamily="34" charset="0"/>
              <a:buChar char="•"/>
            </a:pPr>
            <a:r>
              <a:rPr lang="he-IL" dirty="0">
                <a:latin typeface="Calibri" panose="020F0502020204030204" pitchFamily="34" charset="0"/>
                <a:cs typeface="Calibri" panose="020F0502020204030204" pitchFamily="34" charset="0"/>
              </a:rPr>
              <a:t>התשלום לשעה שביקש העובד.</a:t>
            </a:r>
            <a:endParaRPr lang="en-US" dirty="0">
              <a:latin typeface="Calibri" panose="020F0502020204030204" pitchFamily="34" charset="0"/>
              <a:cs typeface="Calibri" panose="020F0502020204030204" pitchFamily="34" charset="0"/>
            </a:endParaRPr>
          </a:p>
          <a:p>
            <a:pPr marL="486918" lvl="1" indent="-285750">
              <a:buFont typeface="Arial" panose="020B0604020202020204" pitchFamily="34" charset="0"/>
              <a:buChar char="•"/>
            </a:pPr>
            <a:r>
              <a:rPr lang="he-IL" dirty="0">
                <a:latin typeface="Calibri" panose="020F0502020204030204" pitchFamily="34" charset="0"/>
                <a:cs typeface="Calibri" panose="020F0502020204030204" pitchFamily="34" charset="0"/>
              </a:rPr>
              <a:t>שעות משרדיות (רגילות) ליום בפרויקט  שעובד יכול לעבוד.</a:t>
            </a:r>
            <a:endParaRPr lang="en-US" dirty="0">
              <a:latin typeface="Calibri" panose="020F0502020204030204" pitchFamily="34" charset="0"/>
              <a:cs typeface="Calibri" panose="020F0502020204030204" pitchFamily="34" charset="0"/>
            </a:endParaRPr>
          </a:p>
          <a:p>
            <a:pPr marL="486918" lvl="1" indent="-285750">
              <a:buFont typeface="Arial" panose="020B0604020202020204" pitchFamily="34" charset="0"/>
              <a:buChar char="•"/>
            </a:pPr>
            <a:r>
              <a:rPr lang="he-IL" dirty="0">
                <a:latin typeface="Calibri" panose="020F0502020204030204" pitchFamily="34" charset="0"/>
                <a:cs typeface="Calibri" panose="020F0502020204030204" pitchFamily="34" charset="0"/>
              </a:rPr>
              <a:t>מין העובד.</a:t>
            </a:r>
            <a:endParaRPr lang="en-US" dirty="0">
              <a:latin typeface="Calibri" panose="020F0502020204030204" pitchFamily="34" charset="0"/>
              <a:cs typeface="Calibri" panose="020F0502020204030204" pitchFamily="34" charset="0"/>
            </a:endParaRPr>
          </a:p>
          <a:p>
            <a:pPr marL="486918" lvl="1" indent="-285750">
              <a:buFont typeface="Arial" panose="020B0604020202020204" pitchFamily="34" charset="0"/>
              <a:buChar char="•"/>
            </a:pPr>
            <a:r>
              <a:rPr lang="he-IL" dirty="0">
                <a:latin typeface="Calibri" panose="020F0502020204030204" pitchFamily="34" charset="0"/>
                <a:cs typeface="Calibri" panose="020F0502020204030204" pitchFamily="34" charset="0"/>
              </a:rPr>
              <a:t>האם העובד בעל צרכים מיוחדים/בעל מוגבלות פיזית.</a:t>
            </a:r>
            <a:endParaRPr lang="en-US" dirty="0">
              <a:latin typeface="Calibri" panose="020F0502020204030204" pitchFamily="34" charset="0"/>
              <a:cs typeface="Calibri" panose="020F0502020204030204" pitchFamily="34" charset="0"/>
            </a:endParaRPr>
          </a:p>
          <a:p>
            <a:pPr marL="486918" lvl="1" indent="-285750">
              <a:buFont typeface="Arial" panose="020B0604020202020204" pitchFamily="34" charset="0"/>
              <a:buChar char="•"/>
            </a:pPr>
            <a:r>
              <a:rPr lang="he-IL" dirty="0">
                <a:latin typeface="Calibri" panose="020F0502020204030204" pitchFamily="34" charset="0"/>
                <a:cs typeface="Calibri" panose="020F0502020204030204" pitchFamily="34" charset="0"/>
              </a:rPr>
              <a:t>האם העובד ורסטילי או לא.</a:t>
            </a:r>
            <a:endParaRPr lang="en-US" dirty="0">
              <a:latin typeface="Calibri" panose="020F0502020204030204" pitchFamily="34" charset="0"/>
              <a:cs typeface="Calibri" panose="020F0502020204030204" pitchFamily="34" charset="0"/>
            </a:endParaRPr>
          </a:p>
          <a:p>
            <a:pPr>
              <a:buFont typeface="Arial" panose="020B0604020202020204" pitchFamily="34" charset="0"/>
              <a:buChar char="•"/>
            </a:pP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97194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barn(inVertical)">
                                      <p:cBhvr>
                                        <p:cTn id="7" dur="500"/>
                                        <p:tgtEl>
                                          <p:spTgt spid="17">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7">
                                            <p:txEl>
                                              <p:pRg st="1" end="1"/>
                                            </p:txEl>
                                          </p:spTgt>
                                        </p:tgtEl>
                                        <p:attrNameLst>
                                          <p:attrName>style.visibility</p:attrName>
                                        </p:attrNameLst>
                                      </p:cBhvr>
                                      <p:to>
                                        <p:strVal val="visible"/>
                                      </p:to>
                                    </p:set>
                                    <p:animEffect transition="in" filter="barn(inVertical)">
                                      <p:cBhvr>
                                        <p:cTn id="10" dur="500"/>
                                        <p:tgtEl>
                                          <p:spTgt spid="17">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7">
                                            <p:txEl>
                                              <p:pRg st="2" end="2"/>
                                            </p:txEl>
                                          </p:spTgt>
                                        </p:tgtEl>
                                        <p:attrNameLst>
                                          <p:attrName>style.visibility</p:attrName>
                                        </p:attrNameLst>
                                      </p:cBhvr>
                                      <p:to>
                                        <p:strVal val="visible"/>
                                      </p:to>
                                    </p:set>
                                    <p:animEffect transition="in" filter="barn(inVertical)">
                                      <p:cBhvr>
                                        <p:cTn id="13" dur="500"/>
                                        <p:tgtEl>
                                          <p:spTgt spid="17">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7">
                                            <p:txEl>
                                              <p:pRg st="3" end="3"/>
                                            </p:txEl>
                                          </p:spTgt>
                                        </p:tgtEl>
                                        <p:attrNameLst>
                                          <p:attrName>style.visibility</p:attrName>
                                        </p:attrNameLst>
                                      </p:cBhvr>
                                      <p:to>
                                        <p:strVal val="visible"/>
                                      </p:to>
                                    </p:set>
                                    <p:animEffect transition="in" filter="barn(inVertical)">
                                      <p:cBhvr>
                                        <p:cTn id="16" dur="500"/>
                                        <p:tgtEl>
                                          <p:spTgt spid="17">
                                            <p:txEl>
                                              <p:pRg st="3" end="3"/>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7">
                                            <p:txEl>
                                              <p:pRg st="4" end="4"/>
                                            </p:txEl>
                                          </p:spTgt>
                                        </p:tgtEl>
                                        <p:attrNameLst>
                                          <p:attrName>style.visibility</p:attrName>
                                        </p:attrNameLst>
                                      </p:cBhvr>
                                      <p:to>
                                        <p:strVal val="visible"/>
                                      </p:to>
                                    </p:set>
                                    <p:animEffect transition="in" filter="barn(inVertical)">
                                      <p:cBhvr>
                                        <p:cTn id="19" dur="500"/>
                                        <p:tgtEl>
                                          <p:spTgt spid="17">
                                            <p:txEl>
                                              <p:pRg st="4" end="4"/>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7">
                                            <p:txEl>
                                              <p:pRg st="5" end="5"/>
                                            </p:txEl>
                                          </p:spTgt>
                                        </p:tgtEl>
                                        <p:attrNameLst>
                                          <p:attrName>style.visibility</p:attrName>
                                        </p:attrNameLst>
                                      </p:cBhvr>
                                      <p:to>
                                        <p:strVal val="visible"/>
                                      </p:to>
                                    </p:set>
                                    <p:animEffect transition="in" filter="barn(inVertical)">
                                      <p:cBhvr>
                                        <p:cTn id="22" dur="500"/>
                                        <p:tgtEl>
                                          <p:spTgt spid="17">
                                            <p:txEl>
                                              <p:pRg st="5" end="5"/>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7">
                                            <p:txEl>
                                              <p:pRg st="6" end="6"/>
                                            </p:txEl>
                                          </p:spTgt>
                                        </p:tgtEl>
                                        <p:attrNameLst>
                                          <p:attrName>style.visibility</p:attrName>
                                        </p:attrNameLst>
                                      </p:cBhvr>
                                      <p:to>
                                        <p:strVal val="visible"/>
                                      </p:to>
                                    </p:set>
                                    <p:animEffect transition="in" filter="barn(inVertical)">
                                      <p:cBhvr>
                                        <p:cTn id="25" dur="500"/>
                                        <p:tgtEl>
                                          <p:spTgt spid="17">
                                            <p:txEl>
                                              <p:pRg st="6" end="6"/>
                                            </p:txEl>
                                          </p:spTgt>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7">
                                            <p:txEl>
                                              <p:pRg st="7" end="7"/>
                                            </p:txEl>
                                          </p:spTgt>
                                        </p:tgtEl>
                                        <p:attrNameLst>
                                          <p:attrName>style.visibility</p:attrName>
                                        </p:attrNameLst>
                                      </p:cBhvr>
                                      <p:to>
                                        <p:strVal val="visible"/>
                                      </p:to>
                                    </p:set>
                                    <p:animEffect transition="in" filter="barn(inVertical)">
                                      <p:cBhvr>
                                        <p:cTn id="28" dur="500"/>
                                        <p:tgtEl>
                                          <p:spTgt spid="17">
                                            <p:txEl>
                                              <p:pRg st="7" end="7"/>
                                            </p:txEl>
                                          </p:spTgt>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7">
                                            <p:txEl>
                                              <p:pRg st="8" end="8"/>
                                            </p:txEl>
                                          </p:spTgt>
                                        </p:tgtEl>
                                        <p:attrNameLst>
                                          <p:attrName>style.visibility</p:attrName>
                                        </p:attrNameLst>
                                      </p:cBhvr>
                                      <p:to>
                                        <p:strVal val="visible"/>
                                      </p:to>
                                    </p:set>
                                    <p:animEffect transition="in" filter="barn(inVertical)">
                                      <p:cBhvr>
                                        <p:cTn id="31" dur="500"/>
                                        <p:tgtEl>
                                          <p:spTgt spid="17">
                                            <p:txEl>
                                              <p:pRg st="8" end="8"/>
                                            </p:txEl>
                                          </p:spTgt>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7">
                                            <p:txEl>
                                              <p:pRg st="9" end="9"/>
                                            </p:txEl>
                                          </p:spTgt>
                                        </p:tgtEl>
                                        <p:attrNameLst>
                                          <p:attrName>style.visibility</p:attrName>
                                        </p:attrNameLst>
                                      </p:cBhvr>
                                      <p:to>
                                        <p:strVal val="visible"/>
                                      </p:to>
                                    </p:set>
                                    <p:animEffect transition="in" filter="barn(inVertical)">
                                      <p:cBhvr>
                                        <p:cTn id="34" dur="500"/>
                                        <p:tgtEl>
                                          <p:spTgt spid="17">
                                            <p:txEl>
                                              <p:pRg st="9" end="9"/>
                                            </p:txEl>
                                          </p:spTgt>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17">
                                            <p:txEl>
                                              <p:pRg st="10" end="10"/>
                                            </p:txEl>
                                          </p:spTgt>
                                        </p:tgtEl>
                                        <p:attrNameLst>
                                          <p:attrName>style.visibility</p:attrName>
                                        </p:attrNameLst>
                                      </p:cBhvr>
                                      <p:to>
                                        <p:strVal val="visible"/>
                                      </p:to>
                                    </p:set>
                                    <p:animEffect transition="in" filter="barn(inVertical)">
                                      <p:cBhvr>
                                        <p:cTn id="37" dur="500"/>
                                        <p:tgtEl>
                                          <p:spTgt spid="1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a:xfrm>
            <a:off x="-356798" y="3135208"/>
            <a:ext cx="4886854" cy="587584"/>
          </a:xfrm>
        </p:spPr>
        <p:txBody>
          <a:bodyPr>
            <a:normAutofit/>
          </a:bodyPr>
          <a:lstStyle/>
          <a:p>
            <a:r>
              <a:rPr lang="he-IL" sz="2500" dirty="0">
                <a:solidFill>
                  <a:schemeClr val="tx1"/>
                </a:solidFill>
                <a:latin typeface="Calibri" panose="020F0502020204030204" pitchFamily="34" charset="0"/>
                <a:cs typeface="Calibri" panose="020F0502020204030204" pitchFamily="34" charset="0"/>
              </a:rPr>
              <a:t>אילוצים</a:t>
            </a:r>
            <a:endParaRPr lang="en-US" sz="2500" dirty="0">
              <a:solidFill>
                <a:schemeClr val="tx1"/>
              </a:solidFill>
              <a:latin typeface="Calibri" panose="020F0502020204030204" pitchFamily="34" charset="0"/>
              <a:cs typeface="Calibri" panose="020F0502020204030204" pitchFamily="34" charset="0"/>
            </a:endParaRP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a:xfrm>
            <a:off x="3389152" y="633875"/>
            <a:ext cx="8167849" cy="5590250"/>
          </a:xfrm>
        </p:spPr>
        <p:txBody>
          <a:bodyPr>
            <a:normAutofit/>
          </a:bodyPr>
          <a:lstStyle/>
          <a:p>
            <a:pPr lvl="0">
              <a:buFont typeface="Arial" panose="020B0604020202020204" pitchFamily="34" charset="0"/>
              <a:buChar char="•"/>
            </a:pPr>
            <a:r>
              <a:rPr lang="he-IL" sz="1400" dirty="0">
                <a:latin typeface="Calibri" panose="020F0502020204030204" pitchFamily="34" charset="0"/>
                <a:cs typeface="Calibri" panose="020F0502020204030204" pitchFamily="34" charset="0"/>
              </a:rPr>
              <a:t>עובד שלא הגיש מועמדות למשרה אינו יכול להתקבל למשרה.</a:t>
            </a:r>
            <a:endParaRPr lang="en-US" sz="1400" dirty="0">
              <a:latin typeface="Calibri" panose="020F0502020204030204" pitchFamily="34" charset="0"/>
              <a:cs typeface="Calibri" panose="020F0502020204030204" pitchFamily="34" charset="0"/>
            </a:endParaRPr>
          </a:p>
          <a:p>
            <a:pPr lvl="0">
              <a:buFont typeface="Arial" panose="020B0604020202020204" pitchFamily="34" charset="0"/>
              <a:buChar char="•"/>
            </a:pPr>
            <a:r>
              <a:rPr lang="he-IL" sz="1400" dirty="0">
                <a:latin typeface="Calibri" panose="020F0502020204030204" pitchFamily="34" charset="0"/>
                <a:cs typeface="Calibri" panose="020F0502020204030204" pitchFamily="34" charset="0"/>
              </a:rPr>
              <a:t>עובד שאינו עומד בוותק הנדרש לתפקיד אינו יכול להתקבל למשרה.</a:t>
            </a:r>
            <a:endParaRPr lang="en-US" sz="1400" dirty="0">
              <a:latin typeface="Calibri" panose="020F0502020204030204" pitchFamily="34" charset="0"/>
              <a:cs typeface="Calibri" panose="020F0502020204030204" pitchFamily="34" charset="0"/>
            </a:endParaRPr>
          </a:p>
          <a:p>
            <a:pPr lvl="0">
              <a:buFont typeface="Arial" panose="020B0604020202020204" pitchFamily="34" charset="0"/>
              <a:buChar char="•"/>
            </a:pPr>
            <a:r>
              <a:rPr lang="he-IL" sz="1400" dirty="0">
                <a:latin typeface="Calibri" panose="020F0502020204030204" pitchFamily="34" charset="0"/>
                <a:cs typeface="Calibri" panose="020F0502020204030204" pitchFamily="34" charset="0"/>
              </a:rPr>
              <a:t>סכום התשלום היומי עבור העובדים אינו חורג מהמקסימום הקיים.</a:t>
            </a:r>
            <a:endParaRPr lang="en-US" sz="1400" dirty="0">
              <a:latin typeface="Calibri" panose="020F0502020204030204" pitchFamily="34" charset="0"/>
              <a:cs typeface="Calibri" panose="020F0502020204030204" pitchFamily="34" charset="0"/>
            </a:endParaRPr>
          </a:p>
          <a:p>
            <a:pPr lvl="0">
              <a:buFont typeface="Arial" panose="020B0604020202020204" pitchFamily="34" charset="0"/>
              <a:buChar char="•"/>
            </a:pPr>
            <a:r>
              <a:rPr lang="he-IL" sz="1400" dirty="0">
                <a:latin typeface="Calibri" panose="020F0502020204030204" pitchFamily="34" charset="0"/>
                <a:cs typeface="Calibri" panose="020F0502020204030204" pitchFamily="34" charset="0"/>
              </a:rPr>
              <a:t>מרואיין  אינו יכול להתקבל ליותר ממשרה אחת.</a:t>
            </a:r>
            <a:endParaRPr lang="en-US" sz="1400" dirty="0">
              <a:latin typeface="Calibri" panose="020F0502020204030204" pitchFamily="34" charset="0"/>
              <a:cs typeface="Calibri" panose="020F0502020204030204" pitchFamily="34" charset="0"/>
            </a:endParaRPr>
          </a:p>
          <a:p>
            <a:pPr lvl="0">
              <a:buFont typeface="Arial" panose="020B0604020202020204" pitchFamily="34" charset="0"/>
              <a:buChar char="•"/>
            </a:pPr>
            <a:r>
              <a:rPr lang="he-IL" sz="1400" dirty="0">
                <a:latin typeface="Calibri" panose="020F0502020204030204" pitchFamily="34" charset="0"/>
                <a:cs typeface="Calibri" panose="020F0502020204030204" pitchFamily="34" charset="0"/>
              </a:rPr>
              <a:t>כל משרה בפרויקט חייבת להיות מאויישת.</a:t>
            </a:r>
            <a:endParaRPr lang="en-US" sz="1400" dirty="0">
              <a:latin typeface="Calibri" panose="020F0502020204030204" pitchFamily="34" charset="0"/>
              <a:cs typeface="Calibri" panose="020F0502020204030204" pitchFamily="34" charset="0"/>
            </a:endParaRPr>
          </a:p>
          <a:p>
            <a:pPr lvl="0">
              <a:buFont typeface="Arial" panose="020B0604020202020204" pitchFamily="34" charset="0"/>
              <a:buChar char="•"/>
            </a:pPr>
            <a:r>
              <a:rPr lang="he-IL" sz="1400" dirty="0">
                <a:latin typeface="Calibri" panose="020F0502020204030204" pitchFamily="34" charset="0"/>
                <a:cs typeface="Calibri" panose="020F0502020204030204" pitchFamily="34" charset="0"/>
              </a:rPr>
              <a:t>כלל האנשים שהתקבלו שווה למספר המשרות הנדרש לפרויקט.</a:t>
            </a:r>
            <a:endParaRPr lang="en-US" sz="1400" dirty="0">
              <a:latin typeface="Calibri" panose="020F0502020204030204" pitchFamily="34" charset="0"/>
              <a:cs typeface="Calibri" panose="020F0502020204030204" pitchFamily="34" charset="0"/>
            </a:endParaRPr>
          </a:p>
          <a:p>
            <a:pPr lvl="0">
              <a:buFont typeface="Arial" panose="020B0604020202020204" pitchFamily="34" charset="0"/>
              <a:buChar char="•"/>
            </a:pPr>
            <a:r>
              <a:rPr lang="he-IL" sz="1400" dirty="0">
                <a:latin typeface="Calibri" panose="020F0502020204030204" pitchFamily="34" charset="0"/>
                <a:cs typeface="Calibri" panose="020F0502020204030204" pitchFamily="34" charset="0"/>
              </a:rPr>
              <a:t>אחוז הנשים בחברה עומד בדרישת המשתמש.</a:t>
            </a:r>
            <a:endParaRPr lang="en-US" sz="1400" dirty="0">
              <a:latin typeface="Calibri" panose="020F0502020204030204" pitchFamily="34" charset="0"/>
              <a:cs typeface="Calibri" panose="020F0502020204030204" pitchFamily="34" charset="0"/>
            </a:endParaRPr>
          </a:p>
          <a:p>
            <a:pPr lvl="0">
              <a:buFont typeface="Arial" panose="020B0604020202020204" pitchFamily="34" charset="0"/>
              <a:buChar char="•"/>
            </a:pPr>
            <a:r>
              <a:rPr lang="he-IL" sz="1400" dirty="0">
                <a:latin typeface="Calibri" panose="020F0502020204030204" pitchFamily="34" charset="0"/>
                <a:cs typeface="Calibri" panose="020F0502020204030204" pitchFamily="34" charset="0"/>
              </a:rPr>
              <a:t>אחוז העובדים הורסטילים בחברה עומד בדרישת המשתמש.</a:t>
            </a:r>
            <a:endParaRPr lang="en-US" sz="1400" dirty="0">
              <a:latin typeface="Calibri" panose="020F0502020204030204" pitchFamily="34" charset="0"/>
              <a:cs typeface="Calibri" panose="020F0502020204030204" pitchFamily="34" charset="0"/>
            </a:endParaRPr>
          </a:p>
          <a:p>
            <a:pPr lvl="0">
              <a:buFont typeface="Arial" panose="020B0604020202020204" pitchFamily="34" charset="0"/>
              <a:buChar char="•"/>
            </a:pPr>
            <a:r>
              <a:rPr lang="he-IL" sz="1400" dirty="0">
                <a:latin typeface="Calibri" panose="020F0502020204030204" pitchFamily="34" charset="0"/>
                <a:cs typeface="Calibri" panose="020F0502020204030204" pitchFamily="34" charset="0"/>
              </a:rPr>
              <a:t>סך דירוגי תכונות העובד (אופי ומקצועיות) אינו חורג מהסף שהגדיר המשתמש.</a:t>
            </a: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7140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barn(inVertical)">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7">
                                            <p:txEl>
                                              <p:pRg st="1" end="1"/>
                                            </p:txEl>
                                          </p:spTgt>
                                        </p:tgtEl>
                                        <p:attrNameLst>
                                          <p:attrName>style.visibility</p:attrName>
                                        </p:attrNameLst>
                                      </p:cBhvr>
                                      <p:to>
                                        <p:strVal val="visible"/>
                                      </p:to>
                                    </p:set>
                                    <p:animEffect transition="in" filter="barn(inVertical)">
                                      <p:cBhvr>
                                        <p:cTn id="12" dur="500"/>
                                        <p:tgtEl>
                                          <p:spTgt spid="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7">
                                            <p:txEl>
                                              <p:pRg st="2" end="2"/>
                                            </p:txEl>
                                          </p:spTgt>
                                        </p:tgtEl>
                                        <p:attrNameLst>
                                          <p:attrName>style.visibility</p:attrName>
                                        </p:attrNameLst>
                                      </p:cBhvr>
                                      <p:to>
                                        <p:strVal val="visible"/>
                                      </p:to>
                                    </p:set>
                                    <p:animEffect transition="in" filter="barn(inVertical)">
                                      <p:cBhvr>
                                        <p:cTn id="17" dur="500"/>
                                        <p:tgtEl>
                                          <p:spTgt spid="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7">
                                            <p:txEl>
                                              <p:pRg st="3" end="3"/>
                                            </p:txEl>
                                          </p:spTgt>
                                        </p:tgtEl>
                                        <p:attrNameLst>
                                          <p:attrName>style.visibility</p:attrName>
                                        </p:attrNameLst>
                                      </p:cBhvr>
                                      <p:to>
                                        <p:strVal val="visible"/>
                                      </p:to>
                                    </p:set>
                                    <p:animEffect transition="in" filter="barn(inVertical)">
                                      <p:cBhvr>
                                        <p:cTn id="22" dur="500"/>
                                        <p:tgtEl>
                                          <p:spTgt spid="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7">
                                            <p:txEl>
                                              <p:pRg st="4" end="4"/>
                                            </p:txEl>
                                          </p:spTgt>
                                        </p:tgtEl>
                                        <p:attrNameLst>
                                          <p:attrName>style.visibility</p:attrName>
                                        </p:attrNameLst>
                                      </p:cBhvr>
                                      <p:to>
                                        <p:strVal val="visible"/>
                                      </p:to>
                                    </p:set>
                                    <p:animEffect transition="in" filter="barn(inVertical)">
                                      <p:cBhvr>
                                        <p:cTn id="27" dur="500"/>
                                        <p:tgtEl>
                                          <p:spTgt spid="1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7">
                                            <p:txEl>
                                              <p:pRg st="5" end="5"/>
                                            </p:txEl>
                                          </p:spTgt>
                                        </p:tgtEl>
                                        <p:attrNameLst>
                                          <p:attrName>style.visibility</p:attrName>
                                        </p:attrNameLst>
                                      </p:cBhvr>
                                      <p:to>
                                        <p:strVal val="visible"/>
                                      </p:to>
                                    </p:set>
                                    <p:animEffect transition="in" filter="barn(inVertical)">
                                      <p:cBhvr>
                                        <p:cTn id="32" dur="500"/>
                                        <p:tgtEl>
                                          <p:spTgt spid="1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7">
                                            <p:txEl>
                                              <p:pRg st="6" end="6"/>
                                            </p:txEl>
                                          </p:spTgt>
                                        </p:tgtEl>
                                        <p:attrNameLst>
                                          <p:attrName>style.visibility</p:attrName>
                                        </p:attrNameLst>
                                      </p:cBhvr>
                                      <p:to>
                                        <p:strVal val="visible"/>
                                      </p:to>
                                    </p:set>
                                    <p:animEffect transition="in" filter="barn(inVertical)">
                                      <p:cBhvr>
                                        <p:cTn id="37" dur="500"/>
                                        <p:tgtEl>
                                          <p:spTgt spid="1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7">
                                            <p:txEl>
                                              <p:pRg st="7" end="7"/>
                                            </p:txEl>
                                          </p:spTgt>
                                        </p:tgtEl>
                                        <p:attrNameLst>
                                          <p:attrName>style.visibility</p:attrName>
                                        </p:attrNameLst>
                                      </p:cBhvr>
                                      <p:to>
                                        <p:strVal val="visible"/>
                                      </p:to>
                                    </p:set>
                                    <p:animEffect transition="in" filter="barn(inVertical)">
                                      <p:cBhvr>
                                        <p:cTn id="42" dur="500"/>
                                        <p:tgtEl>
                                          <p:spTgt spid="1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17">
                                            <p:txEl>
                                              <p:pRg st="8" end="8"/>
                                            </p:txEl>
                                          </p:spTgt>
                                        </p:tgtEl>
                                        <p:attrNameLst>
                                          <p:attrName>style.visibility</p:attrName>
                                        </p:attrNameLst>
                                      </p:cBhvr>
                                      <p:to>
                                        <p:strVal val="visible"/>
                                      </p:to>
                                    </p:set>
                                    <p:animEffect transition="in" filter="barn(inVertical)">
                                      <p:cBhvr>
                                        <p:cTn id="47" dur="500"/>
                                        <p:tgtEl>
                                          <p:spTgt spid="1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a:xfrm>
            <a:off x="-356798" y="3135208"/>
            <a:ext cx="4886854" cy="587584"/>
          </a:xfrm>
        </p:spPr>
        <p:txBody>
          <a:bodyPr>
            <a:normAutofit/>
          </a:bodyPr>
          <a:lstStyle/>
          <a:p>
            <a:r>
              <a:rPr lang="en-US" sz="2500" dirty="0">
                <a:solidFill>
                  <a:schemeClr val="tx1"/>
                </a:solidFill>
                <a:latin typeface="Calibri" panose="020F0502020204030204" pitchFamily="34" charset="0"/>
                <a:cs typeface="Calibri" panose="020F0502020204030204" pitchFamily="34" charset="0"/>
              </a:rPr>
              <a:t>SET-COVER</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a:xfrm>
            <a:off x="3389152" y="633875"/>
            <a:ext cx="8167849" cy="5590250"/>
          </a:xfrm>
        </p:spPr>
        <p:txBody>
          <a:bodyPr>
            <a:normAutofit/>
          </a:bodyPr>
          <a:lstStyle/>
          <a:p>
            <a:pPr marL="0" indent="0">
              <a:buNone/>
            </a:pPr>
            <a:r>
              <a:rPr lang="he-IL" sz="1400" dirty="0">
                <a:latin typeface="Calibri" panose="020F0502020204030204" pitchFamily="34" charset="0"/>
                <a:cs typeface="Calibri" panose="020F0502020204030204" pitchFamily="34" charset="0"/>
              </a:rPr>
              <a:t>כחלק מפרויקט הגמר, אנו משותפות במעט במחקר העוסק בין היתר בקשר בין גודל הקבוצה לבין שיתופי הפעולה ככלל וכמה שיתופי פעולה אלו נשנים או מובילים לתוצאות חזקות בפרט, ישנה הנחה הטוענת שבצוות קטן יכולים להיוולד שיתופי פעולה פורים יותר.</a:t>
            </a:r>
            <a:endParaRPr lang="en-US" sz="1400" dirty="0">
              <a:latin typeface="Calibri" panose="020F0502020204030204" pitchFamily="34" charset="0"/>
              <a:cs typeface="Calibri" panose="020F0502020204030204" pitchFamily="34" charset="0"/>
            </a:endParaRPr>
          </a:p>
          <a:p>
            <a:pPr marL="0" indent="0">
              <a:buNone/>
            </a:pPr>
            <a:r>
              <a:rPr lang="he-IL" sz="1400" u="sng" dirty="0">
                <a:latin typeface="Calibri" panose="020F0502020204030204" pitchFamily="34" charset="0"/>
                <a:cs typeface="Calibri" panose="020F0502020204030204" pitchFamily="34" charset="0"/>
              </a:rPr>
              <a:t>כידוע הבעיה המקורית היא : </a:t>
            </a:r>
          </a:p>
          <a:p>
            <a:pPr marL="0" indent="0">
              <a:buNone/>
            </a:pPr>
            <a:r>
              <a:rPr lang="he-IL" sz="1400" dirty="0">
                <a:latin typeface="Calibri" panose="020F0502020204030204" pitchFamily="34" charset="0"/>
                <a:cs typeface="Calibri" panose="020F0502020204030204" pitchFamily="34" charset="0"/>
              </a:rPr>
              <a:t>נתונה קבוצה סופית </a:t>
            </a:r>
            <a:r>
              <a:rPr lang="en-US" sz="1400" dirty="0">
                <a:latin typeface="Calibri" panose="020F0502020204030204" pitchFamily="34" charset="0"/>
                <a:cs typeface="Calibri" panose="020F0502020204030204" pitchFamily="34" charset="0"/>
              </a:rPr>
              <a:t> S</a:t>
            </a:r>
            <a:r>
              <a:rPr lang="he-IL" sz="1400" dirty="0">
                <a:latin typeface="Calibri" panose="020F0502020204030204" pitchFamily="34" charset="0"/>
                <a:cs typeface="Calibri" panose="020F0502020204030204" pitchFamily="34" charset="0"/>
              </a:rPr>
              <a:t>של קבוצות סופיות</a:t>
            </a:r>
            <a:r>
              <a:rPr lang="en-US" sz="1400" dirty="0">
                <a:latin typeface="Calibri" panose="020F0502020204030204" pitchFamily="34" charset="0"/>
                <a:cs typeface="Calibri" panose="020F0502020204030204" pitchFamily="34" charset="0"/>
              </a:rPr>
              <a:t>, </a:t>
            </a:r>
            <a:r>
              <a:rPr lang="he-IL" sz="1400" dirty="0">
                <a:latin typeface="Calibri" panose="020F0502020204030204" pitchFamily="34" charset="0"/>
                <a:cs typeface="Calibri" panose="020F0502020204030204" pitchFamily="34" charset="0"/>
              </a:rPr>
              <a:t>שאיחודן</a:t>
            </a:r>
            <a:r>
              <a:rPr lang="en-US" sz="1400" dirty="0">
                <a:latin typeface="Calibri" panose="020F0502020204030204" pitchFamily="34" charset="0"/>
                <a:cs typeface="Calibri" panose="020F0502020204030204" pitchFamily="34" charset="0"/>
              </a:rPr>
              <a:t> </a:t>
            </a:r>
            <a:r>
              <a:rPr lang="he-IL" sz="1400" dirty="0">
                <a:latin typeface="Calibri" panose="020F0502020204030204" pitchFamily="34" charset="0"/>
                <a:cs typeface="Calibri" panose="020F0502020204030204" pitchFamily="34" charset="0"/>
              </a:rPr>
              <a:t>הוא הקבוצה</a:t>
            </a:r>
            <a:r>
              <a:rPr lang="en-US" sz="1400" dirty="0">
                <a:latin typeface="Calibri" panose="020F0502020204030204" pitchFamily="34" charset="0"/>
                <a:cs typeface="Calibri" panose="020F0502020204030204" pitchFamily="34" charset="0"/>
              </a:rPr>
              <a:t>, U </a:t>
            </a:r>
            <a:r>
              <a:rPr lang="he-IL" sz="1400" dirty="0">
                <a:latin typeface="Calibri" panose="020F0502020204030204" pitchFamily="34" charset="0"/>
                <a:cs typeface="Calibri" panose="020F0502020204030204" pitchFamily="34" charset="0"/>
              </a:rPr>
              <a:t>יש למצוא תת-קבוצה של </a:t>
            </a:r>
            <a:r>
              <a:rPr lang="en-US" sz="1400" dirty="0">
                <a:latin typeface="Calibri" panose="020F0502020204030204" pitchFamily="34" charset="0"/>
                <a:cs typeface="Calibri" panose="020F0502020204030204" pitchFamily="34" charset="0"/>
              </a:rPr>
              <a:t> S </a:t>
            </a:r>
            <a:r>
              <a:rPr lang="he-IL" sz="1400" dirty="0">
                <a:latin typeface="Calibri" panose="020F0502020204030204" pitchFamily="34" charset="0"/>
                <a:cs typeface="Calibri" panose="020F0502020204030204" pitchFamily="34" charset="0"/>
              </a:rPr>
              <a:t>בגודל מינימלי, שאיחוד הקבוצות בה הוא </a:t>
            </a:r>
            <a:r>
              <a:rPr lang="en-US" sz="1400" dirty="0">
                <a:latin typeface="Calibri" panose="020F0502020204030204" pitchFamily="34" charset="0"/>
                <a:cs typeface="Calibri" panose="020F0502020204030204" pitchFamily="34" charset="0"/>
              </a:rPr>
              <a:t>, U </a:t>
            </a:r>
            <a:r>
              <a:rPr lang="he-IL" sz="1400" dirty="0">
                <a:latin typeface="Calibri" panose="020F0502020204030204" pitchFamily="34" charset="0"/>
                <a:cs typeface="Calibri" panose="020F0502020204030204" pitchFamily="34" charset="0"/>
              </a:rPr>
              <a:t>כלומר יש למצוא את הכיסוי</a:t>
            </a:r>
            <a:r>
              <a:rPr lang="en-US" sz="1400" dirty="0">
                <a:latin typeface="Calibri" panose="020F0502020204030204" pitchFamily="34" charset="0"/>
                <a:cs typeface="Calibri" panose="020F0502020204030204" pitchFamily="34" charset="0"/>
              </a:rPr>
              <a:t> </a:t>
            </a:r>
            <a:r>
              <a:rPr lang="he-IL" sz="1400" dirty="0">
                <a:latin typeface="Calibri" panose="020F0502020204030204" pitchFamily="34" charset="0"/>
                <a:cs typeface="Calibri" panose="020F0502020204030204" pitchFamily="34" charset="0"/>
              </a:rPr>
              <a:t>הקטן ביותר לקבוצה </a:t>
            </a:r>
            <a:r>
              <a:rPr lang="en-US" sz="1400" dirty="0">
                <a:latin typeface="Calibri" panose="020F0502020204030204" pitchFamily="34" charset="0"/>
                <a:cs typeface="Calibri" panose="020F0502020204030204" pitchFamily="34" charset="0"/>
              </a:rPr>
              <a:t> U </a:t>
            </a:r>
            <a:r>
              <a:rPr lang="he-IL" sz="1400" dirty="0">
                <a:latin typeface="Calibri" panose="020F0502020204030204" pitchFamily="34" charset="0"/>
                <a:cs typeface="Calibri" panose="020F0502020204030204" pitchFamily="34" charset="0"/>
              </a:rPr>
              <a:t>שהוא תת-כיסוי של </a:t>
            </a:r>
            <a:r>
              <a:rPr lang="en-US" sz="1400" dirty="0">
                <a:latin typeface="Calibri" panose="020F0502020204030204" pitchFamily="34" charset="0"/>
                <a:cs typeface="Calibri" panose="020F0502020204030204" pitchFamily="34" charset="0"/>
              </a:rPr>
              <a:t>S</a:t>
            </a:r>
            <a:r>
              <a:rPr lang="he-IL" sz="1400" dirty="0">
                <a:latin typeface="Calibri" panose="020F0502020204030204" pitchFamily="34" charset="0"/>
                <a:cs typeface="Calibri" panose="020F0502020204030204" pitchFamily="34" charset="0"/>
              </a:rPr>
              <a:t>.</a:t>
            </a:r>
          </a:p>
          <a:p>
            <a:pPr marL="0" indent="0">
              <a:buNone/>
            </a:pPr>
            <a:r>
              <a:rPr lang="he-IL" sz="1400" u="sng" dirty="0">
                <a:latin typeface="Calibri" panose="020F0502020204030204" pitchFamily="34" charset="0"/>
                <a:cs typeface="Calibri" panose="020F0502020204030204" pitchFamily="34" charset="0"/>
              </a:rPr>
              <a:t>ואילו בבעיה שלנו :</a:t>
            </a:r>
            <a:r>
              <a:rPr lang="he-IL" sz="1400" dirty="0">
                <a:latin typeface="Calibri" panose="020F0502020204030204" pitchFamily="34" charset="0"/>
                <a:cs typeface="Calibri" panose="020F0502020204030204" pitchFamily="34" charset="0"/>
              </a:rPr>
              <a:t> </a:t>
            </a:r>
          </a:p>
          <a:p>
            <a:pPr marL="0" indent="0">
              <a:buNone/>
            </a:pPr>
            <a:r>
              <a:rPr lang="he-IL" sz="1400" dirty="0">
                <a:latin typeface="Calibri" panose="020F0502020204030204" pitchFamily="34" charset="0"/>
                <a:cs typeface="Calibri" panose="020F0502020204030204" pitchFamily="34" charset="0"/>
              </a:rPr>
              <a:t> </a:t>
            </a:r>
            <a:r>
              <a:rPr lang="en-US" sz="1400" dirty="0">
                <a:latin typeface="Calibri" panose="020F0502020204030204" pitchFamily="34" charset="0"/>
                <a:cs typeface="Calibri" panose="020F0502020204030204" pitchFamily="34" charset="0"/>
              </a:rPr>
              <a:t> U</a:t>
            </a:r>
            <a:r>
              <a:rPr lang="he-IL" sz="1400" dirty="0">
                <a:latin typeface="Calibri" panose="020F0502020204030204" pitchFamily="34" charset="0"/>
                <a:cs typeface="Calibri" panose="020F0502020204030204" pitchFamily="34" charset="0"/>
              </a:rPr>
              <a:t>היא רשימת תחומי התעסוקה שיש לאייש לפרויקט וכלל האנשים המרואיינים הם הקבוצה </a:t>
            </a:r>
            <a:r>
              <a:rPr lang="en-US" sz="1400" dirty="0">
                <a:latin typeface="Calibri" panose="020F0502020204030204" pitchFamily="34" charset="0"/>
                <a:cs typeface="Calibri" panose="020F0502020204030204" pitchFamily="34" charset="0"/>
              </a:rPr>
              <a:t>S</a:t>
            </a:r>
            <a:r>
              <a:rPr lang="he-IL" sz="1400" dirty="0">
                <a:latin typeface="Calibri" panose="020F0502020204030204" pitchFamily="34" charset="0"/>
                <a:cs typeface="Calibri" panose="020F0502020204030204" pitchFamily="34" charset="0"/>
              </a:rPr>
              <a:t>, כך שכל אדם הוא קבוצה של תחומי מקצועיות בהם הוא יכול להיות שותף ולתרום לפרויקט</a:t>
            </a:r>
          </a:p>
          <a:p>
            <a:pPr marL="0" indent="0">
              <a:buNone/>
            </a:pPr>
            <a:r>
              <a:rPr lang="he-IL" sz="1400" dirty="0">
                <a:latin typeface="Calibri" panose="020F0502020204030204" pitchFamily="34" charset="0"/>
                <a:cs typeface="Calibri" panose="020F0502020204030204" pitchFamily="34" charset="0"/>
              </a:rPr>
              <a:t>ולכן נרצה למצוא את הכיסוי הקטן ביותר (ובעצם את מספר האנשים המצומצם ביותר לפרויקט) לקבוצה </a:t>
            </a:r>
            <a:r>
              <a:rPr lang="en-US" sz="1400" dirty="0">
                <a:latin typeface="Calibri" panose="020F0502020204030204" pitchFamily="34" charset="0"/>
                <a:cs typeface="Calibri" panose="020F0502020204030204" pitchFamily="34" charset="0"/>
              </a:rPr>
              <a:t> U </a:t>
            </a:r>
            <a:r>
              <a:rPr lang="he-IL" sz="1400" dirty="0">
                <a:latin typeface="Calibri" panose="020F0502020204030204" pitchFamily="34" charset="0"/>
                <a:cs typeface="Calibri" panose="020F0502020204030204" pitchFamily="34" charset="0"/>
              </a:rPr>
              <a:t> שהוא תת-כיסוי של </a:t>
            </a:r>
            <a:r>
              <a:rPr lang="en-US" sz="1400" dirty="0">
                <a:latin typeface="Calibri" panose="020F0502020204030204" pitchFamily="34" charset="0"/>
                <a:cs typeface="Calibri" panose="020F0502020204030204" pitchFamily="34" charset="0"/>
              </a:rPr>
              <a:t>S</a:t>
            </a:r>
            <a:r>
              <a:rPr lang="he-IL" sz="1400" dirty="0">
                <a:latin typeface="Calibri" panose="020F0502020204030204" pitchFamily="34" charset="0"/>
                <a:cs typeface="Calibri" panose="020F0502020204030204" pitchFamily="34" charset="0"/>
              </a:rPr>
              <a:t>.</a:t>
            </a: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89564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barn(inVertical)">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7">
                                            <p:txEl>
                                              <p:pRg st="1" end="1"/>
                                            </p:txEl>
                                          </p:spTgt>
                                        </p:tgtEl>
                                        <p:attrNameLst>
                                          <p:attrName>style.visibility</p:attrName>
                                        </p:attrNameLst>
                                      </p:cBhvr>
                                      <p:to>
                                        <p:strVal val="visible"/>
                                      </p:to>
                                    </p:set>
                                    <p:animEffect transition="in" filter="barn(inVertical)">
                                      <p:cBhvr>
                                        <p:cTn id="12" dur="500"/>
                                        <p:tgtEl>
                                          <p:spTgt spid="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7">
                                            <p:txEl>
                                              <p:pRg st="2" end="2"/>
                                            </p:txEl>
                                          </p:spTgt>
                                        </p:tgtEl>
                                        <p:attrNameLst>
                                          <p:attrName>style.visibility</p:attrName>
                                        </p:attrNameLst>
                                      </p:cBhvr>
                                      <p:to>
                                        <p:strVal val="visible"/>
                                      </p:to>
                                    </p:set>
                                    <p:animEffect transition="in" filter="barn(inVertical)">
                                      <p:cBhvr>
                                        <p:cTn id="17" dur="500"/>
                                        <p:tgtEl>
                                          <p:spTgt spid="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7">
                                            <p:txEl>
                                              <p:pRg st="3" end="3"/>
                                            </p:txEl>
                                          </p:spTgt>
                                        </p:tgtEl>
                                        <p:attrNameLst>
                                          <p:attrName>style.visibility</p:attrName>
                                        </p:attrNameLst>
                                      </p:cBhvr>
                                      <p:to>
                                        <p:strVal val="visible"/>
                                      </p:to>
                                    </p:set>
                                    <p:animEffect transition="in" filter="barn(inVertical)">
                                      <p:cBhvr>
                                        <p:cTn id="22" dur="500"/>
                                        <p:tgtEl>
                                          <p:spTgt spid="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7">
                                            <p:txEl>
                                              <p:pRg st="4" end="4"/>
                                            </p:txEl>
                                          </p:spTgt>
                                        </p:tgtEl>
                                        <p:attrNameLst>
                                          <p:attrName>style.visibility</p:attrName>
                                        </p:attrNameLst>
                                      </p:cBhvr>
                                      <p:to>
                                        <p:strVal val="visible"/>
                                      </p:to>
                                    </p:set>
                                    <p:animEffect transition="in" filter="barn(inVertical)">
                                      <p:cBhvr>
                                        <p:cTn id="27" dur="500"/>
                                        <p:tgtEl>
                                          <p:spTgt spid="1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7">
                                            <p:txEl>
                                              <p:pRg st="5" end="5"/>
                                            </p:txEl>
                                          </p:spTgt>
                                        </p:tgtEl>
                                        <p:attrNameLst>
                                          <p:attrName>style.visibility</p:attrName>
                                        </p:attrNameLst>
                                      </p:cBhvr>
                                      <p:to>
                                        <p:strVal val="visible"/>
                                      </p:to>
                                    </p:set>
                                    <p:animEffect transition="in" filter="barn(inVertical)">
                                      <p:cBhvr>
                                        <p:cTn id="32" dur="500"/>
                                        <p:tgtEl>
                                          <p:spTgt spid="1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a:xfrm>
            <a:off x="-356798" y="3135208"/>
            <a:ext cx="4886854" cy="587584"/>
          </a:xfrm>
        </p:spPr>
        <p:txBody>
          <a:bodyPr>
            <a:normAutofit/>
          </a:bodyPr>
          <a:lstStyle/>
          <a:p>
            <a:r>
              <a:rPr lang="he-IL" sz="2500" dirty="0">
                <a:solidFill>
                  <a:schemeClr val="tx1"/>
                </a:solidFill>
                <a:latin typeface="Calibri" panose="020F0502020204030204" pitchFamily="34" charset="0"/>
                <a:cs typeface="Calibri" panose="020F0502020204030204" pitchFamily="34" charset="0"/>
              </a:rPr>
              <a:t>ולסיום..</a:t>
            </a:r>
            <a:endParaRPr lang="en-US" sz="2500" dirty="0">
              <a:solidFill>
                <a:schemeClr val="tx1"/>
              </a:solidFill>
              <a:latin typeface="Calibri" panose="020F0502020204030204" pitchFamily="34" charset="0"/>
              <a:cs typeface="Calibri" panose="020F0502020204030204" pitchFamily="34" charset="0"/>
            </a:endParaRP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a:xfrm>
            <a:off x="3389152" y="633875"/>
            <a:ext cx="8167849" cy="5590250"/>
          </a:xfrm>
        </p:spPr>
        <p:txBody>
          <a:bodyPr>
            <a:normAutofit/>
          </a:bodyPr>
          <a:lstStyle/>
          <a:p>
            <a:pPr>
              <a:buFont typeface="Arial" panose="020B0604020202020204" pitchFamily="34" charset="0"/>
              <a:buChar char="•"/>
            </a:pPr>
            <a:r>
              <a:rPr lang="he-IL" sz="1400" dirty="0">
                <a:latin typeface="Calibri" panose="020F0502020204030204" pitchFamily="34" charset="0"/>
                <a:cs typeface="Calibri" panose="020F0502020204030204" pitchFamily="34" charset="0"/>
              </a:rPr>
              <a:t>הדו"ח מפורט מאוד וכנ"ל הקוד מוגן עם מקצי קצה רבים ומצורפות לו הערות נלוות.</a:t>
            </a:r>
            <a:endParaRPr lang="en-US" sz="1400" dirty="0">
              <a:latin typeface="Calibri" panose="020F0502020204030204" pitchFamily="34" charset="0"/>
              <a:cs typeface="Calibri" panose="020F0502020204030204" pitchFamily="34" charset="0"/>
            </a:endParaRPr>
          </a:p>
          <a:p>
            <a:pPr>
              <a:buFont typeface="Arial" panose="020B0604020202020204" pitchFamily="34" charset="0"/>
              <a:buChar char="•"/>
            </a:pPr>
            <a:r>
              <a:rPr lang="he-IL" sz="1400" dirty="0">
                <a:latin typeface="Calibri" panose="020F0502020204030204" pitchFamily="34" charset="0"/>
                <a:cs typeface="Calibri" panose="020F0502020204030204" pitchFamily="34" charset="0"/>
              </a:rPr>
              <a:t>בדו"ח זה נמצאות גם דוגמאות הרצה ומידע רב על המילונים, המשתנים, פרמול של האילוצים והמטרות.</a:t>
            </a:r>
            <a:endParaRPr lang="en-US" sz="1400" dirty="0">
              <a:latin typeface="Calibri" panose="020F0502020204030204" pitchFamily="34" charset="0"/>
              <a:cs typeface="Calibri" panose="020F0502020204030204" pitchFamily="34" charset="0"/>
            </a:endParaRPr>
          </a:p>
          <a:p>
            <a:pPr>
              <a:buFont typeface="Arial" panose="020B0604020202020204" pitchFamily="34" charset="0"/>
              <a:buChar char="•"/>
            </a:pPr>
            <a:r>
              <a:rPr lang="he-IL" sz="1400" dirty="0">
                <a:latin typeface="Calibri" panose="020F0502020204030204" pitchFamily="34" charset="0"/>
                <a:cs typeface="Calibri" panose="020F0502020204030204" pitchFamily="34" charset="0"/>
              </a:rPr>
              <a:t>בנוסף לכך מצורפים קבצים לדוגמא להרצה לצורך נוחות ובדיקה.</a:t>
            </a:r>
            <a:endParaRPr lang="en-US" sz="1400" dirty="0">
              <a:latin typeface="Calibri" panose="020F0502020204030204" pitchFamily="34" charset="0"/>
              <a:cs typeface="Calibri" panose="020F0502020204030204" pitchFamily="34" charset="0"/>
            </a:endParaRPr>
          </a:p>
          <a:p>
            <a:pPr>
              <a:buFont typeface="Arial" panose="020B0604020202020204" pitchFamily="34" charset="0"/>
              <a:buChar char="•"/>
            </a:pPr>
            <a:r>
              <a:rPr lang="he-IL" sz="1400" dirty="0">
                <a:latin typeface="Calibri" panose="020F0502020204030204" pitchFamily="34" charset="0"/>
                <a:cs typeface="Calibri" panose="020F0502020204030204" pitchFamily="34" charset="0"/>
              </a:rPr>
              <a:t>מקווות שנהנת , אנחנו למדנו רבות</a:t>
            </a:r>
            <a:r>
              <a:rPr lang="he-IL" sz="1400" dirty="0">
                <a:latin typeface="Calibri" panose="020F0502020204030204" pitchFamily="34" charset="0"/>
                <a:cs typeface="Calibri" panose="020F0502020204030204" pitchFamily="34" charset="0"/>
                <a:sym typeface="Segoe UI Emoji" panose="020B0502040204020203" pitchFamily="34" charset="0"/>
              </a:rPr>
              <a:t>😊</a:t>
            </a:r>
            <a:r>
              <a:rPr lang="he-IL" sz="1400" dirty="0">
                <a:latin typeface="Calibri" panose="020F0502020204030204" pitchFamily="34" charset="0"/>
                <a:cs typeface="Calibri" panose="020F0502020204030204" pitchFamily="34" charset="0"/>
              </a:rPr>
              <a:t> </a:t>
            </a: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4610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barn(inVertical)">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7">
                                            <p:txEl>
                                              <p:pRg st="1" end="1"/>
                                            </p:txEl>
                                          </p:spTgt>
                                        </p:tgtEl>
                                        <p:attrNameLst>
                                          <p:attrName>style.visibility</p:attrName>
                                        </p:attrNameLst>
                                      </p:cBhvr>
                                      <p:to>
                                        <p:strVal val="visible"/>
                                      </p:to>
                                    </p:set>
                                    <p:animEffect transition="in" filter="barn(inVertical)">
                                      <p:cBhvr>
                                        <p:cTn id="12" dur="500"/>
                                        <p:tgtEl>
                                          <p:spTgt spid="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7">
                                            <p:txEl>
                                              <p:pRg st="2" end="2"/>
                                            </p:txEl>
                                          </p:spTgt>
                                        </p:tgtEl>
                                        <p:attrNameLst>
                                          <p:attrName>style.visibility</p:attrName>
                                        </p:attrNameLst>
                                      </p:cBhvr>
                                      <p:to>
                                        <p:strVal val="visible"/>
                                      </p:to>
                                    </p:set>
                                    <p:animEffect transition="in" filter="barn(inVertical)">
                                      <p:cBhvr>
                                        <p:cTn id="17" dur="500"/>
                                        <p:tgtEl>
                                          <p:spTgt spid="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7">
                                            <p:txEl>
                                              <p:pRg st="3" end="3"/>
                                            </p:txEl>
                                          </p:spTgt>
                                        </p:tgtEl>
                                        <p:attrNameLst>
                                          <p:attrName>style.visibility</p:attrName>
                                        </p:attrNameLst>
                                      </p:cBhvr>
                                      <p:to>
                                        <p:strVal val="visible"/>
                                      </p:to>
                                    </p:set>
                                    <p:animEffect transition="in" filter="barn(inVertical)">
                                      <p:cBhvr>
                                        <p:cTn id="22" dur="500"/>
                                        <p:tgtEl>
                                          <p:spTgt spid="1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Sales Pitch" id="{BA0280BF-E6B4-464B-BF28-F0D2A23065D1}" vid="{A1F0DEB3-06CD-4A85-8D08-B66BE056CE0F}"/>
    </a:ext>
  </a:extLst>
</a:theme>
</file>

<file path=docProps/app.xml><?xml version="1.0" encoding="utf-8"?>
<Properties xmlns="http://schemas.openxmlformats.org/officeDocument/2006/extended-properties" xmlns:vt="http://schemas.openxmlformats.org/officeDocument/2006/docPropsVTypes">
  <Template>Minimalist sales pitch</Template>
  <TotalTime>48</TotalTime>
  <Words>774</Words>
  <Application>Microsoft Office PowerPoint</Application>
  <PresentationFormat>Widescreen</PresentationFormat>
  <Paragraphs>63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Century Gothic</vt:lpstr>
      <vt:lpstr>RetrospectVTI</vt:lpstr>
      <vt:lpstr>פרויקט סיום קורס  "מבוא לאופטימיזציה"- פתרון בעית "מציאת צוות עובדים אופטימלי"  תמצות דו"ח עבודה</vt:lpstr>
      <vt:lpstr>הצגת הבעיה</vt:lpstr>
      <vt:lpstr>הצגת הפתרון</vt:lpstr>
      <vt:lpstr>קלט לאפליקציה הנאסף ע"י המשתמש</vt:lpstr>
      <vt:lpstr>קלט לאפליקציה הנאסף ע"י משאבי אנוש</vt:lpstr>
      <vt:lpstr>אילוצים</vt:lpstr>
      <vt:lpstr>SET-COVER</vt:lpstr>
      <vt:lpstr>ולסיום..</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פרויקט סיום קורס  "מבוא לאופטימיזציה"- פתרון בעית "מציאת צוות עובדים אופטימלי"  תמצות דו"ח עבודה</dc:title>
  <dc:creator>Noy</dc:creator>
  <cp:lastModifiedBy>Noy</cp:lastModifiedBy>
  <cp:revision>8</cp:revision>
  <dcterms:created xsi:type="dcterms:W3CDTF">2021-01-19T21:22:47Z</dcterms:created>
  <dcterms:modified xsi:type="dcterms:W3CDTF">2021-01-19T22:13:20Z</dcterms:modified>
</cp:coreProperties>
</file>