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3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4.jpeg" ContentType="image/jpeg"/>
  <Override PartName="/ppt/media/image11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</p:sldIdLst>
  <p:sldSz cx="21386800" cy="30279975"/>
  <p:notesSz cx="6794500" cy="99187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GB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GB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GB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GB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CA17F58-4F73-4C2D-BD3B-121950007E8B}" type="slidenum">
              <a:rPr lang="en-GB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848760" y="9421200"/>
            <a:ext cx="2943000" cy="49464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79320" y="4711320"/>
            <a:ext cx="5434200" cy="446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19247760" cy="837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069200" y="16258320"/>
            <a:ext cx="19247760" cy="837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9392760" cy="837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0932120" y="7085160"/>
            <a:ext cx="9392760" cy="837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0932120" y="16258320"/>
            <a:ext cx="9392760" cy="837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069200" y="16258320"/>
            <a:ext cx="9392760" cy="837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19247760" cy="1756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069200" y="7085160"/>
            <a:ext cx="19247760" cy="1756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69200" y="8187120"/>
            <a:ext cx="19247760" cy="1535724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69200" y="8187120"/>
            <a:ext cx="19247760" cy="15357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069200" y="7085160"/>
            <a:ext cx="19247760" cy="1756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19247760" cy="1756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9392760" cy="1756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0932120" y="7085160"/>
            <a:ext cx="9392760" cy="1756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069200" y="1208160"/>
            <a:ext cx="19247760" cy="23439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9392760" cy="837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069200" y="16258320"/>
            <a:ext cx="9392760" cy="837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0932120" y="7085160"/>
            <a:ext cx="9392760" cy="1756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9392760" cy="1756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0932120" y="7085160"/>
            <a:ext cx="9392760" cy="837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0932120" y="16258320"/>
            <a:ext cx="9392760" cy="837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9392760" cy="837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0932120" y="7085160"/>
            <a:ext cx="9392760" cy="837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069200" y="16258320"/>
            <a:ext cx="19247760" cy="837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19247760" cy="175618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e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jpeg"/><Relationship Id="rId13" Type="http://schemas.openxmlformats.org/officeDocument/2006/relationships/image" Target="../media/image15.png"/><Relationship Id="rId14" Type="http://schemas.openxmlformats.org/officeDocument/2006/relationships/slideLayout" Target="../slideLayouts/slideLayout1.xml"/><Relationship Id="rId15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780440" y="6294600"/>
            <a:ext cx="6920640" cy="2999520"/>
          </a:xfrm>
          <a:prstGeom prst="rect">
            <a:avLst/>
          </a:prstGeom>
          <a:ln>
            <a:noFill/>
          </a:ln>
        </p:spPr>
      </p:pic>
      <p:pic>
        <p:nvPicPr>
          <p:cNvPr id="42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5376320" y="11622600"/>
            <a:ext cx="5036760" cy="1283760"/>
          </a:xfrm>
          <a:prstGeom prst="rect">
            <a:avLst/>
          </a:prstGeom>
          <a:ln>
            <a:noFill/>
          </a:ln>
        </p:spPr>
      </p:pic>
      <p:pic>
        <p:nvPicPr>
          <p:cNvPr id="43" name="Picture 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333120" y="13525560"/>
            <a:ext cx="4932360" cy="276516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11167560" y="11551680"/>
            <a:ext cx="4207320" cy="594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2400">
                <a:solidFill>
                  <a:srgbClr val="333399"/>
                </a:solidFill>
                <a:latin typeface="Arial"/>
              </a:rPr>
              <a:t>Combinatorial optimisation (CO)</a:t>
            </a:r>
            <a:r>
              <a:rPr lang="en-GB" sz="2400">
                <a:solidFill>
                  <a:srgbClr val="000000"/>
                </a:solidFill>
                <a:latin typeface="Arial"/>
              </a:rPr>
              <a:t>: Finds combination of appliance states which sum to aggregate power demand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400">
                <a:solidFill>
                  <a:srgbClr val="333399"/>
                </a:solidFill>
                <a:latin typeface="Arial"/>
              </a:rPr>
              <a:t>Factorial hidden Markov model (FHMM)</a:t>
            </a:r>
            <a:r>
              <a:rPr lang="en-GB" sz="2400">
                <a:solidFill>
                  <a:srgbClr val="000000"/>
                </a:solidFill>
                <a:latin typeface="Arial"/>
              </a:rPr>
              <a:t>: extends combinatorial optimisation to consider time dependencies between consecutive samples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400">
                <a:solidFill>
                  <a:srgbClr val="333399"/>
                </a:solidFill>
                <a:latin typeface="Arial"/>
              </a:rPr>
              <a:t>George Hart 1985's algorithm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400">
                <a:solidFill>
                  <a:srgbClr val="333399"/>
                </a:solidFill>
                <a:latin typeface="Arial"/>
              </a:rPr>
              <a:t>More coming...</a:t>
            </a:r>
            <a:endParaRPr/>
          </a:p>
        </p:txBody>
      </p:sp>
      <p:pic>
        <p:nvPicPr>
          <p:cNvPr id="45" name="Picture 6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4653800" y="28603800"/>
            <a:ext cx="2386800" cy="159048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471600" y="385560"/>
            <a:ext cx="20370600" cy="380808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47" name="CustomShape 3"/>
          <p:cNvSpPr/>
          <p:nvPr/>
        </p:nvSpPr>
        <p:spPr>
          <a:xfrm>
            <a:off x="979920" y="452880"/>
            <a:ext cx="19353960" cy="3503520"/>
          </a:xfrm>
          <a:prstGeom prst="rect">
            <a:avLst/>
          </a:prstGeom>
          <a:noFill/>
          <a:ln>
            <a:noFill/>
          </a:ln>
        </p:spPr>
        <p:txBody>
          <a:bodyPr lIns="91800" rIns="91800" tIns="45000" bIns="45000"/>
          <a:p>
            <a:pPr algn="ctr">
              <a:lnSpc>
                <a:spcPct val="100000"/>
              </a:lnSpc>
            </a:pPr>
            <a:r>
              <a:rPr b="1" lang="en-GB" sz="6000">
                <a:solidFill>
                  <a:srgbClr val="000000"/>
                </a:solidFill>
                <a:latin typeface="Arial"/>
              </a:rPr>
              <a:t>NILMTK v0.2: A Non-intrusive Load Monitoring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GB" sz="6000">
                <a:solidFill>
                  <a:srgbClr val="000000"/>
                </a:solidFill>
                <a:latin typeface="Arial"/>
              </a:rPr>
              <a:t>Toolkit for Large Scale Data Sets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GB" sz="2400">
                <a:solidFill>
                  <a:srgbClr val="000000"/>
                </a:solidFill>
                <a:latin typeface="Arial"/>
              </a:rPr>
              <a:t>Jack Kelly</a:t>
            </a:r>
            <a:r>
              <a:rPr b="1" lang="en-GB" sz="2400" baseline="30000">
                <a:solidFill>
                  <a:srgbClr val="000000"/>
                </a:solidFill>
                <a:latin typeface="Arial"/>
              </a:rPr>
              <a:t>1</a:t>
            </a:r>
            <a:r>
              <a:rPr b="1" lang="en-GB" sz="2400">
                <a:solidFill>
                  <a:srgbClr val="000000"/>
                </a:solidFill>
                <a:latin typeface="Arial"/>
              </a:rPr>
              <a:t>, Nipun Batra</a:t>
            </a:r>
            <a:r>
              <a:rPr b="1" lang="en-GB" sz="2400" baseline="30000">
                <a:solidFill>
                  <a:srgbClr val="000000"/>
                </a:solidFill>
                <a:latin typeface="Arial"/>
              </a:rPr>
              <a:t>2</a:t>
            </a:r>
            <a:r>
              <a:rPr b="1" lang="en-GB" sz="2400">
                <a:solidFill>
                  <a:srgbClr val="000000"/>
                </a:solidFill>
                <a:latin typeface="Arial"/>
              </a:rPr>
              <a:t>, Oliver Parson</a:t>
            </a:r>
            <a:r>
              <a:rPr b="1" lang="en-GB" sz="2400" baseline="30000">
                <a:solidFill>
                  <a:srgbClr val="000000"/>
                </a:solidFill>
                <a:latin typeface="Arial"/>
              </a:rPr>
              <a:t>3</a:t>
            </a:r>
            <a:r>
              <a:rPr b="1" lang="en-GB" sz="2400">
                <a:solidFill>
                  <a:srgbClr val="000000"/>
                </a:solidFill>
                <a:latin typeface="Arial"/>
              </a:rPr>
              <a:t>, Haimonti Dutta</a:t>
            </a:r>
            <a:r>
              <a:rPr b="1" lang="en-GB" sz="2400" baseline="30000">
                <a:solidFill>
                  <a:srgbClr val="000000"/>
                </a:solidFill>
                <a:latin typeface="Arial"/>
              </a:rPr>
              <a:t>4</a:t>
            </a:r>
            <a:r>
              <a:rPr b="1" lang="en-GB" sz="2400">
                <a:solidFill>
                  <a:srgbClr val="000000"/>
                </a:solidFill>
                <a:latin typeface="Arial"/>
              </a:rPr>
              <a:t>, William Knottenbelt</a:t>
            </a:r>
            <a:r>
              <a:rPr b="1" lang="en-GB" sz="2400" baseline="30000">
                <a:solidFill>
                  <a:srgbClr val="000000"/>
                </a:solidFill>
                <a:latin typeface="Arial"/>
              </a:rPr>
              <a:t>1</a:t>
            </a:r>
            <a:r>
              <a:rPr b="1" lang="en-GB" sz="2400">
                <a:solidFill>
                  <a:srgbClr val="000000"/>
                </a:solidFill>
                <a:latin typeface="Arial"/>
              </a:rPr>
              <a:t>,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GB" sz="2400">
                <a:solidFill>
                  <a:srgbClr val="000000"/>
                </a:solidFill>
                <a:latin typeface="Arial"/>
              </a:rPr>
              <a:t>Alex Rogers</a:t>
            </a:r>
            <a:r>
              <a:rPr b="1" lang="en-GB" sz="2400" baseline="30000">
                <a:solidFill>
                  <a:srgbClr val="000000"/>
                </a:solidFill>
                <a:latin typeface="Arial"/>
              </a:rPr>
              <a:t>3</a:t>
            </a:r>
            <a:r>
              <a:rPr b="1" lang="en-GB" sz="2400">
                <a:solidFill>
                  <a:srgbClr val="000000"/>
                </a:solidFill>
                <a:latin typeface="Arial"/>
              </a:rPr>
              <a:t>, Amarjeet Singh</a:t>
            </a:r>
            <a:r>
              <a:rPr b="1" lang="en-GB" sz="2400" baseline="30000">
                <a:solidFill>
                  <a:srgbClr val="000000"/>
                </a:solidFill>
                <a:latin typeface="Arial"/>
              </a:rPr>
              <a:t>2</a:t>
            </a:r>
            <a:r>
              <a:rPr b="1" lang="en-GB" sz="2400">
                <a:solidFill>
                  <a:srgbClr val="000000"/>
                </a:solidFill>
                <a:latin typeface="Arial"/>
              </a:rPr>
              <a:t>, Mani Srivastava</a:t>
            </a:r>
            <a:r>
              <a:rPr b="1" lang="en-GB" sz="2400" baseline="30000">
                <a:solidFill>
                  <a:srgbClr val="000000"/>
                </a:solidFill>
                <a:latin typeface="Arial"/>
              </a:rPr>
              <a:t>5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400" baseline="30000">
                <a:solidFill>
                  <a:srgbClr val="000000"/>
                </a:solidFill>
                <a:latin typeface="Arial"/>
              </a:rPr>
              <a:t>1</a:t>
            </a:r>
            <a:r>
              <a:rPr lang="en-GB" sz="2400">
                <a:solidFill>
                  <a:srgbClr val="000000"/>
                </a:solidFill>
                <a:latin typeface="Arial"/>
              </a:rPr>
              <a:t>Imperial College London, </a:t>
            </a:r>
            <a:r>
              <a:rPr lang="en-GB" sz="2400" baseline="30000">
                <a:solidFill>
                  <a:srgbClr val="000000"/>
                </a:solidFill>
                <a:latin typeface="Arial"/>
              </a:rPr>
              <a:t>2 </a:t>
            </a:r>
            <a:r>
              <a:rPr lang="en-GB" sz="2400">
                <a:solidFill>
                  <a:srgbClr val="000000"/>
                </a:solidFill>
                <a:latin typeface="Arial"/>
              </a:rPr>
              <a:t>IIIT Delhi, </a:t>
            </a:r>
            <a:r>
              <a:rPr lang="en-GB" sz="2400" baseline="30000">
                <a:solidFill>
                  <a:srgbClr val="000000"/>
                </a:solidFill>
                <a:latin typeface="Arial"/>
              </a:rPr>
              <a:t>3 </a:t>
            </a:r>
            <a:r>
              <a:rPr lang="en-GB" sz="2400">
                <a:solidFill>
                  <a:srgbClr val="000000"/>
                </a:solidFill>
                <a:latin typeface="Arial"/>
              </a:rPr>
              <a:t>University of Southampton, </a:t>
            </a:r>
            <a:r>
              <a:rPr lang="en-GB" sz="2400" baseline="30000">
                <a:solidFill>
                  <a:srgbClr val="000000"/>
                </a:solidFill>
                <a:latin typeface="Arial"/>
              </a:rPr>
              <a:t>4 </a:t>
            </a:r>
            <a:r>
              <a:rPr lang="en-GB" sz="2400">
                <a:solidFill>
                  <a:srgbClr val="000000"/>
                </a:solidFill>
                <a:latin typeface="Arial"/>
              </a:rPr>
              <a:t>CCLS Columbia, </a:t>
            </a:r>
            <a:r>
              <a:rPr lang="en-GB" sz="2400" baseline="30000">
                <a:solidFill>
                  <a:srgbClr val="000000"/>
                </a:solidFill>
                <a:latin typeface="Arial"/>
              </a:rPr>
              <a:t>5 </a:t>
            </a:r>
            <a:r>
              <a:rPr lang="en-GB" sz="2400">
                <a:solidFill>
                  <a:srgbClr val="000000"/>
                </a:solidFill>
                <a:latin typeface="Arial"/>
              </a:rPr>
              <a:t>UCLA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400">
                <a:solidFill>
                  <a:srgbClr val="000000"/>
                </a:solidFill>
                <a:latin typeface="Arial"/>
              </a:rPr>
              <a:t>nilmtk.github.io</a:t>
            </a:r>
            <a:endParaRPr/>
          </a:p>
        </p:txBody>
      </p:sp>
      <p:sp>
        <p:nvSpPr>
          <p:cNvPr id="48" name="CustomShape 4"/>
          <p:cNvSpPr/>
          <p:nvPr/>
        </p:nvSpPr>
        <p:spPr>
          <a:xfrm>
            <a:off x="11058480" y="4770720"/>
            <a:ext cx="9565920" cy="578160"/>
          </a:xfrm>
          <a:prstGeom prst="rect">
            <a:avLst/>
          </a:prstGeom>
          <a:noFill/>
          <a:ln>
            <a:noFill/>
          </a:ln>
        </p:spPr>
        <p:txBody>
          <a:bodyPr lIns="91800" rIns="91800" tIns="45000" bIns="45000"/>
          <a:p>
            <a:pPr algn="ctr">
              <a:lnSpc>
                <a:spcPct val="100000"/>
              </a:lnSpc>
            </a:pPr>
            <a:r>
              <a:rPr b="1" lang="en-GB" sz="3200">
                <a:solidFill>
                  <a:srgbClr val="262673"/>
                </a:solidFill>
                <a:latin typeface="Arial"/>
              </a:rPr>
              <a:t>Data set diagnostics</a:t>
            </a:r>
            <a:endParaRPr/>
          </a:p>
        </p:txBody>
      </p:sp>
      <p:sp>
        <p:nvSpPr>
          <p:cNvPr id="49" name="CustomShape 5"/>
          <p:cNvSpPr/>
          <p:nvPr/>
        </p:nvSpPr>
        <p:spPr>
          <a:xfrm>
            <a:off x="10895760" y="4554720"/>
            <a:ext cx="9873000" cy="5547600"/>
          </a:xfrm>
          <a:prstGeom prst="roundRect">
            <a:avLst>
              <a:gd name="adj" fmla="val 3713"/>
            </a:avLst>
          </a:prstGeom>
          <a:noFill/>
          <a:ln w="152280">
            <a:solidFill>
              <a:srgbClr val="dcdcdc"/>
            </a:solidFill>
            <a:round/>
          </a:ln>
        </p:spPr>
      </p:sp>
      <p:sp>
        <p:nvSpPr>
          <p:cNvPr id="50" name="CustomShape 6"/>
          <p:cNvSpPr/>
          <p:nvPr/>
        </p:nvSpPr>
        <p:spPr>
          <a:xfrm>
            <a:off x="690480" y="8146080"/>
            <a:ext cx="9565920" cy="578160"/>
          </a:xfrm>
          <a:prstGeom prst="rect">
            <a:avLst/>
          </a:prstGeom>
          <a:noFill/>
          <a:ln>
            <a:noFill/>
          </a:ln>
        </p:spPr>
        <p:txBody>
          <a:bodyPr lIns="91800" rIns="91800" tIns="45000" bIns="45000"/>
          <a:p>
            <a:pPr algn="ctr">
              <a:lnSpc>
                <a:spcPct val="100000"/>
              </a:lnSpc>
            </a:pPr>
            <a:r>
              <a:rPr b="1" lang="en-GB" sz="3200">
                <a:solidFill>
                  <a:srgbClr val="262673"/>
                </a:solidFill>
                <a:latin typeface="Arial"/>
              </a:rPr>
              <a:t>NILMTK: A toolkit for NILM research</a:t>
            </a:r>
            <a:endParaRPr/>
          </a:p>
        </p:txBody>
      </p:sp>
      <p:sp>
        <p:nvSpPr>
          <p:cNvPr id="51" name="CustomShape 7"/>
          <p:cNvSpPr/>
          <p:nvPr/>
        </p:nvSpPr>
        <p:spPr>
          <a:xfrm>
            <a:off x="527400" y="7795080"/>
            <a:ext cx="9946440" cy="6217560"/>
          </a:xfrm>
          <a:prstGeom prst="roundRect">
            <a:avLst>
              <a:gd name="adj" fmla="val 3713"/>
            </a:avLst>
          </a:prstGeom>
          <a:noFill/>
          <a:ln w="152280">
            <a:solidFill>
              <a:srgbClr val="dcdcdc"/>
            </a:solidFill>
            <a:round/>
          </a:ln>
        </p:spPr>
      </p:sp>
      <p:sp>
        <p:nvSpPr>
          <p:cNvPr id="52" name="CustomShape 8"/>
          <p:cNvSpPr/>
          <p:nvPr/>
        </p:nvSpPr>
        <p:spPr>
          <a:xfrm>
            <a:off x="11055240" y="10675440"/>
            <a:ext cx="9565920" cy="578160"/>
          </a:xfrm>
          <a:prstGeom prst="rect">
            <a:avLst/>
          </a:prstGeom>
          <a:noFill/>
          <a:ln>
            <a:noFill/>
          </a:ln>
        </p:spPr>
        <p:txBody>
          <a:bodyPr lIns="91800" rIns="91800" tIns="45000" bIns="45000"/>
          <a:p>
            <a:pPr algn="ctr">
              <a:lnSpc>
                <a:spcPct val="100000"/>
              </a:lnSpc>
            </a:pPr>
            <a:r>
              <a:rPr b="1" lang="en-GB" sz="3200">
                <a:solidFill>
                  <a:srgbClr val="262673"/>
                </a:solidFill>
                <a:latin typeface="Arial"/>
              </a:rPr>
              <a:t>Benchmark algorithms</a:t>
            </a:r>
            <a:endParaRPr/>
          </a:p>
        </p:txBody>
      </p:sp>
      <p:sp>
        <p:nvSpPr>
          <p:cNvPr id="53" name="CustomShape 9"/>
          <p:cNvSpPr/>
          <p:nvPr/>
        </p:nvSpPr>
        <p:spPr>
          <a:xfrm>
            <a:off x="10895760" y="10396440"/>
            <a:ext cx="9873000" cy="7550280"/>
          </a:xfrm>
          <a:prstGeom prst="roundRect">
            <a:avLst>
              <a:gd name="adj" fmla="val 3713"/>
            </a:avLst>
          </a:prstGeom>
          <a:noFill/>
          <a:ln w="152280">
            <a:solidFill>
              <a:srgbClr val="dcdcdc"/>
            </a:solidFill>
            <a:round/>
          </a:ln>
        </p:spPr>
      </p:sp>
      <p:sp>
        <p:nvSpPr>
          <p:cNvPr id="54" name="CustomShape 10"/>
          <p:cNvSpPr/>
          <p:nvPr/>
        </p:nvSpPr>
        <p:spPr>
          <a:xfrm>
            <a:off x="11074680" y="23843880"/>
            <a:ext cx="9565920" cy="578160"/>
          </a:xfrm>
          <a:prstGeom prst="rect">
            <a:avLst/>
          </a:prstGeom>
          <a:noFill/>
          <a:ln>
            <a:noFill/>
          </a:ln>
        </p:spPr>
        <p:txBody>
          <a:bodyPr lIns="91800" rIns="91800" tIns="45000" bIns="45000"/>
          <a:p>
            <a:pPr algn="ctr">
              <a:lnSpc>
                <a:spcPct val="100000"/>
              </a:lnSpc>
            </a:pPr>
            <a:r>
              <a:rPr b="1" lang="en-GB" sz="3200">
                <a:solidFill>
                  <a:srgbClr val="262673"/>
                </a:solidFill>
                <a:latin typeface="Arial"/>
              </a:rPr>
              <a:t>Example results</a:t>
            </a:r>
            <a:endParaRPr/>
          </a:p>
        </p:txBody>
      </p:sp>
      <p:sp>
        <p:nvSpPr>
          <p:cNvPr id="55" name="CustomShape 11"/>
          <p:cNvSpPr/>
          <p:nvPr/>
        </p:nvSpPr>
        <p:spPr>
          <a:xfrm>
            <a:off x="10911600" y="23564880"/>
            <a:ext cx="9873000" cy="5127480"/>
          </a:xfrm>
          <a:prstGeom prst="roundRect">
            <a:avLst>
              <a:gd name="adj" fmla="val 3713"/>
            </a:avLst>
          </a:prstGeom>
          <a:noFill/>
          <a:ln w="152280">
            <a:solidFill>
              <a:srgbClr val="dcdcdc"/>
            </a:solidFill>
            <a:round/>
          </a:ln>
        </p:spPr>
      </p:sp>
      <p:pic>
        <p:nvPicPr>
          <p:cNvPr id="56" name="Picture 97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8885880" y="29132280"/>
            <a:ext cx="3542040" cy="767880"/>
          </a:xfrm>
          <a:prstGeom prst="rect">
            <a:avLst/>
          </a:prstGeom>
          <a:ln>
            <a:noFill/>
          </a:ln>
        </p:spPr>
      </p:pic>
      <p:sp>
        <p:nvSpPr>
          <p:cNvPr id="57" name="CustomShape 12"/>
          <p:cNvSpPr/>
          <p:nvPr/>
        </p:nvSpPr>
        <p:spPr>
          <a:xfrm>
            <a:off x="690480" y="4833720"/>
            <a:ext cx="9565920" cy="578160"/>
          </a:xfrm>
          <a:prstGeom prst="rect">
            <a:avLst/>
          </a:prstGeom>
          <a:noFill/>
          <a:ln>
            <a:noFill/>
          </a:ln>
        </p:spPr>
        <p:txBody>
          <a:bodyPr lIns="91800" rIns="91800" tIns="45000" bIns="45000"/>
          <a:p>
            <a:pPr algn="ctr">
              <a:lnSpc>
                <a:spcPct val="100000"/>
              </a:lnSpc>
            </a:pPr>
            <a:r>
              <a:rPr b="1" lang="en-GB" sz="3200">
                <a:solidFill>
                  <a:srgbClr val="262673"/>
                </a:solidFill>
                <a:latin typeface="Arial"/>
              </a:rPr>
              <a:t>Problems with NILM research</a:t>
            </a:r>
            <a:endParaRPr/>
          </a:p>
        </p:txBody>
      </p:sp>
      <p:sp>
        <p:nvSpPr>
          <p:cNvPr id="58" name="CustomShape 13"/>
          <p:cNvSpPr/>
          <p:nvPr/>
        </p:nvSpPr>
        <p:spPr>
          <a:xfrm>
            <a:off x="527400" y="4554720"/>
            <a:ext cx="9946440" cy="2773080"/>
          </a:xfrm>
          <a:prstGeom prst="roundRect">
            <a:avLst>
              <a:gd name="adj" fmla="val 3713"/>
            </a:avLst>
          </a:prstGeom>
          <a:noFill/>
          <a:ln w="152280">
            <a:solidFill>
              <a:srgbClr val="dcdcdc"/>
            </a:solidFill>
            <a:round/>
          </a:ln>
        </p:spPr>
      </p:sp>
      <p:sp>
        <p:nvSpPr>
          <p:cNvPr id="59" name="CustomShape 14"/>
          <p:cNvSpPr/>
          <p:nvPr/>
        </p:nvSpPr>
        <p:spPr>
          <a:xfrm>
            <a:off x="10910880" y="18310680"/>
            <a:ext cx="9873000" cy="4892760"/>
          </a:xfrm>
          <a:prstGeom prst="roundRect">
            <a:avLst>
              <a:gd name="adj" fmla="val 3713"/>
            </a:avLst>
          </a:prstGeom>
          <a:noFill/>
          <a:ln w="152280">
            <a:solidFill>
              <a:srgbClr val="dcdcdc"/>
            </a:solidFill>
            <a:round/>
          </a:ln>
        </p:spPr>
      </p:sp>
      <p:sp>
        <p:nvSpPr>
          <p:cNvPr id="60" name="CustomShape 15"/>
          <p:cNvSpPr/>
          <p:nvPr/>
        </p:nvSpPr>
        <p:spPr>
          <a:xfrm>
            <a:off x="11055960" y="18515160"/>
            <a:ext cx="9565920" cy="578160"/>
          </a:xfrm>
          <a:prstGeom prst="rect">
            <a:avLst/>
          </a:prstGeom>
          <a:noFill/>
          <a:ln>
            <a:noFill/>
          </a:ln>
        </p:spPr>
        <p:txBody>
          <a:bodyPr lIns="91800" rIns="91800" tIns="45000" bIns="45000"/>
          <a:p>
            <a:pPr algn="ctr">
              <a:lnSpc>
                <a:spcPct val="100000"/>
              </a:lnSpc>
            </a:pPr>
            <a:r>
              <a:rPr b="1" lang="en-GB" sz="3200">
                <a:solidFill>
                  <a:srgbClr val="262673"/>
                </a:solidFill>
                <a:latin typeface="Arial"/>
              </a:rPr>
              <a:t>Performance metrics</a:t>
            </a:r>
            <a:endParaRPr/>
          </a:p>
        </p:txBody>
      </p:sp>
      <p:sp>
        <p:nvSpPr>
          <p:cNvPr id="61" name="CustomShape 16"/>
          <p:cNvSpPr/>
          <p:nvPr/>
        </p:nvSpPr>
        <p:spPr>
          <a:xfrm>
            <a:off x="625680" y="21332520"/>
            <a:ext cx="9587520" cy="551520"/>
          </a:xfrm>
          <a:prstGeom prst="rect">
            <a:avLst/>
          </a:prstGeom>
          <a:noFill/>
          <a:ln>
            <a:noFill/>
          </a:ln>
        </p:spPr>
        <p:txBody>
          <a:bodyPr lIns="64800" rIns="64800" tIns="32400" bIns="32400"/>
          <a:p>
            <a:pPr algn="ctr">
              <a:lnSpc>
                <a:spcPct val="100000"/>
              </a:lnSpc>
            </a:pPr>
            <a:r>
              <a:rPr b="1" lang="en-GB" sz="3200">
                <a:solidFill>
                  <a:srgbClr val="262673"/>
                </a:solidFill>
                <a:latin typeface="Arial"/>
              </a:rPr>
              <a:t>Data set statistics</a:t>
            </a:r>
            <a:endParaRPr/>
          </a:p>
        </p:txBody>
      </p:sp>
      <p:sp>
        <p:nvSpPr>
          <p:cNvPr id="62" name="CustomShape 17"/>
          <p:cNvSpPr/>
          <p:nvPr/>
        </p:nvSpPr>
        <p:spPr>
          <a:xfrm>
            <a:off x="511200" y="21116520"/>
            <a:ext cx="9894960" cy="7575480"/>
          </a:xfrm>
          <a:prstGeom prst="roundRect">
            <a:avLst>
              <a:gd name="adj" fmla="val 3713"/>
            </a:avLst>
          </a:prstGeom>
          <a:noFill/>
          <a:ln w="152280">
            <a:solidFill>
              <a:srgbClr val="dcdcdc"/>
            </a:solidFill>
            <a:round/>
          </a:ln>
        </p:spPr>
      </p:sp>
      <p:pic>
        <p:nvPicPr>
          <p:cNvPr id="63" name="Picture 4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4021560" y="29105280"/>
            <a:ext cx="2782080" cy="730800"/>
          </a:xfrm>
          <a:prstGeom prst="rect">
            <a:avLst/>
          </a:prstGeom>
          <a:ln>
            <a:noFill/>
          </a:ln>
        </p:spPr>
      </p:pic>
      <p:pic>
        <p:nvPicPr>
          <p:cNvPr id="64" name="Picture 7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18686160" y="29003040"/>
            <a:ext cx="2155680" cy="833040"/>
          </a:xfrm>
          <a:prstGeom prst="rect">
            <a:avLst/>
          </a:prstGeom>
          <a:ln>
            <a:noFill/>
          </a:ln>
        </p:spPr>
      </p:pic>
      <p:pic>
        <p:nvPicPr>
          <p:cNvPr id="65" name="Picture 11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4296600" y="22979880"/>
            <a:ext cx="5959800" cy="4471920"/>
          </a:xfrm>
          <a:prstGeom prst="rect">
            <a:avLst/>
          </a:prstGeom>
          <a:ln>
            <a:noFill/>
          </a:ln>
        </p:spPr>
      </p:pic>
      <p:pic>
        <p:nvPicPr>
          <p:cNvPr id="66" name="Picture 12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14797800" y="24604200"/>
            <a:ext cx="5823360" cy="3639600"/>
          </a:xfrm>
          <a:prstGeom prst="rect">
            <a:avLst/>
          </a:prstGeom>
          <a:ln>
            <a:noFill/>
          </a:ln>
        </p:spPr>
      </p:pic>
      <p:sp>
        <p:nvSpPr>
          <p:cNvPr id="67" name="CustomShape 18"/>
          <p:cNvSpPr/>
          <p:nvPr/>
        </p:nvSpPr>
        <p:spPr>
          <a:xfrm>
            <a:off x="623520" y="14547600"/>
            <a:ext cx="9587520" cy="551520"/>
          </a:xfrm>
          <a:prstGeom prst="rect">
            <a:avLst/>
          </a:prstGeom>
          <a:noFill/>
          <a:ln>
            <a:noFill/>
          </a:ln>
        </p:spPr>
        <p:txBody>
          <a:bodyPr lIns="64800" rIns="64800" tIns="32400" bIns="32400"/>
          <a:p>
            <a:pPr algn="ctr">
              <a:lnSpc>
                <a:spcPct val="100000"/>
              </a:lnSpc>
            </a:pPr>
            <a:r>
              <a:rPr b="1" lang="en-GB" sz="3200">
                <a:solidFill>
                  <a:srgbClr val="262673"/>
                </a:solidFill>
                <a:latin typeface="Arial"/>
              </a:rPr>
              <a:t>Load arbitrarily large data sets</a:t>
            </a:r>
            <a:endParaRPr/>
          </a:p>
        </p:txBody>
      </p:sp>
      <p:sp>
        <p:nvSpPr>
          <p:cNvPr id="68" name="CustomShape 19"/>
          <p:cNvSpPr/>
          <p:nvPr/>
        </p:nvSpPr>
        <p:spPr>
          <a:xfrm>
            <a:off x="509040" y="14403600"/>
            <a:ext cx="9894960" cy="6174000"/>
          </a:xfrm>
          <a:prstGeom prst="roundRect">
            <a:avLst>
              <a:gd name="adj" fmla="val 3713"/>
            </a:avLst>
          </a:prstGeom>
          <a:noFill/>
          <a:ln w="152280">
            <a:solidFill>
              <a:srgbClr val="dcdcdc"/>
            </a:solidFill>
            <a:round/>
          </a:ln>
        </p:spPr>
      </p:sp>
      <p:sp>
        <p:nvSpPr>
          <p:cNvPr id="69" name="CustomShape 20"/>
          <p:cNvSpPr/>
          <p:nvPr/>
        </p:nvSpPr>
        <p:spPr>
          <a:xfrm>
            <a:off x="1024200" y="5694840"/>
            <a:ext cx="7579080" cy="11865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GB" sz="2400">
                <a:solidFill>
                  <a:srgbClr val="000000"/>
                </a:solidFill>
                <a:latin typeface="Arial"/>
              </a:rPr>
              <a:t>Different </a:t>
            </a:r>
            <a:r>
              <a:rPr lang="en-GB" sz="2400">
                <a:solidFill>
                  <a:srgbClr val="333399"/>
                </a:solidFill>
                <a:latin typeface="Arial"/>
              </a:rPr>
              <a:t>data sets </a:t>
            </a:r>
            <a:r>
              <a:rPr lang="en-GB" sz="2400">
                <a:solidFill>
                  <a:srgbClr val="000000"/>
                </a:solidFill>
                <a:latin typeface="Arial"/>
              </a:rPr>
              <a:t>used by each paper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GB" sz="2400">
                <a:solidFill>
                  <a:srgbClr val="000000"/>
                </a:solidFill>
                <a:latin typeface="Arial"/>
              </a:rPr>
              <a:t>No reference </a:t>
            </a:r>
            <a:r>
              <a:rPr lang="en-GB" sz="2400">
                <a:solidFill>
                  <a:srgbClr val="333399"/>
                </a:solidFill>
                <a:latin typeface="Arial"/>
              </a:rPr>
              <a:t>benchmark</a:t>
            </a:r>
            <a:r>
              <a:rPr lang="en-GB" sz="2400">
                <a:solidFill>
                  <a:srgbClr val="000000"/>
                </a:solidFill>
                <a:latin typeface="Arial"/>
              </a:rPr>
              <a:t> implementations available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GB" sz="2400">
                <a:solidFill>
                  <a:srgbClr val="000000"/>
                </a:solidFill>
                <a:latin typeface="Arial"/>
              </a:rPr>
              <a:t>Different </a:t>
            </a:r>
            <a:r>
              <a:rPr lang="en-GB" sz="2400">
                <a:solidFill>
                  <a:srgbClr val="333399"/>
                </a:solidFill>
                <a:latin typeface="Arial"/>
              </a:rPr>
              <a:t>metrics</a:t>
            </a:r>
            <a:r>
              <a:rPr lang="en-GB" sz="2400">
                <a:solidFill>
                  <a:srgbClr val="000000"/>
                </a:solidFill>
                <a:latin typeface="Arial"/>
              </a:rPr>
              <a:t> used by each paper</a:t>
            </a:r>
            <a:endParaRPr/>
          </a:p>
        </p:txBody>
      </p:sp>
      <p:sp>
        <p:nvSpPr>
          <p:cNvPr id="70" name="CustomShape 21"/>
          <p:cNvSpPr/>
          <p:nvPr/>
        </p:nvSpPr>
        <p:spPr>
          <a:xfrm>
            <a:off x="11239560" y="19140480"/>
            <a:ext cx="5955840" cy="3381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latin typeface="Arial"/>
              </a:rPr>
              <a:t>Error in total energy assigned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latin typeface="Arial"/>
              </a:rPr>
              <a:t>Fraction total energy assigned correctly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latin typeface="Arial"/>
              </a:rPr>
              <a:t>Normalised error in assigned power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latin typeface="Arial"/>
              </a:rPr>
              <a:t>RMS error in assigned power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latin typeface="Arial"/>
              </a:rPr>
              <a:t>Confusion matrix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latin typeface="Arial"/>
              </a:rPr>
              <a:t>TP, FP, FN, TN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latin typeface="Arial"/>
              </a:rPr>
              <a:t>Precision, recall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latin typeface="Arial"/>
              </a:rPr>
              <a:t>F-score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latin typeface="Arial"/>
              </a:rPr>
              <a:t>Hamming loss</a:t>
            </a:r>
            <a:endParaRPr/>
          </a:p>
        </p:txBody>
      </p:sp>
      <p:sp>
        <p:nvSpPr>
          <p:cNvPr id="71" name="CustomShape 22"/>
          <p:cNvSpPr/>
          <p:nvPr/>
        </p:nvSpPr>
        <p:spPr>
          <a:xfrm>
            <a:off x="15120000" y="17136000"/>
            <a:ext cx="5614920" cy="699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Courier New"/>
              </a:rPr>
              <a:t>disaggregator = CO_1d()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Courier New"/>
              </a:rPr>
              <a:t>disaggregator.train(training_data)</a:t>
            </a:r>
            <a:endParaRPr/>
          </a:p>
        </p:txBody>
      </p:sp>
      <p:sp>
        <p:nvSpPr>
          <p:cNvPr id="72" name="CustomShape 23"/>
          <p:cNvSpPr/>
          <p:nvPr/>
        </p:nvSpPr>
        <p:spPr>
          <a:xfrm>
            <a:off x="12412800" y="22588920"/>
            <a:ext cx="7136280" cy="39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Courier New"/>
              </a:rPr>
              <a:t>f_score(predicted_power, ground_truth_power)</a:t>
            </a:r>
            <a:endParaRPr/>
          </a:p>
        </p:txBody>
      </p:sp>
      <p:pic>
        <p:nvPicPr>
          <p:cNvPr id="73" name="Picture 4" descr=""/>
          <p:cNvPicPr/>
          <p:nvPr/>
        </p:nvPicPr>
        <p:blipFill>
          <a:blip r:embed="rId10"/>
          <a:stretch>
            <a:fillRect/>
          </a:stretch>
        </p:blipFill>
        <p:spPr>
          <a:xfrm>
            <a:off x="16670160" y="20171880"/>
            <a:ext cx="3390480" cy="1735200"/>
          </a:xfrm>
          <a:prstGeom prst="rect">
            <a:avLst/>
          </a:prstGeom>
          <a:ln>
            <a:noFill/>
          </a:ln>
        </p:spPr>
      </p:pic>
      <p:sp>
        <p:nvSpPr>
          <p:cNvPr id="74" name="CustomShape 24"/>
          <p:cNvSpPr/>
          <p:nvPr/>
        </p:nvSpPr>
        <p:spPr>
          <a:xfrm>
            <a:off x="1078920" y="8803440"/>
            <a:ext cx="8361000" cy="19173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z="2400">
                <a:solidFill>
                  <a:srgbClr val="000000"/>
                </a:solidFill>
                <a:latin typeface="Arial"/>
              </a:rPr>
              <a:t>NILMTK offers a complete pipeline from data sets to metrics: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latin typeface="Arial"/>
              </a:rPr>
              <a:t>NILMTK defines a file format (NILMTK-DF) for NILM data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latin typeface="Arial"/>
              </a:rPr>
              <a:t>Multiple dataset converters are included.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latin typeface="Arial"/>
              </a:rPr>
              <a:t>Pipeline includes dataset statistics, preprocessing,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latin typeface="Arial"/>
              </a:rPr>
              <a:t>training, disaggregation and NILM metrics.</a:t>
            </a:r>
            <a:endParaRPr/>
          </a:p>
        </p:txBody>
      </p:sp>
      <p:sp>
        <p:nvSpPr>
          <p:cNvPr id="75" name="CustomShape 25"/>
          <p:cNvSpPr/>
          <p:nvPr/>
        </p:nvSpPr>
        <p:spPr>
          <a:xfrm>
            <a:off x="11144880" y="5377680"/>
            <a:ext cx="3363840" cy="3746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2400">
                <a:solidFill>
                  <a:srgbClr val="000000"/>
                </a:solidFill>
                <a:latin typeface="Arial"/>
              </a:rPr>
              <a:t>Common imperfections in data sets can be identified: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latin typeface="Arial"/>
              </a:rPr>
              <a:t>Gaps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latin typeface="Arial"/>
              </a:rPr>
              <a:t>Find continuous periods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latin typeface="Arial"/>
              </a:rPr>
              <a:t>Dropout rate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latin typeface="Arial"/>
              </a:rPr>
              <a:t>Dropout rate ignoring large gaps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latin typeface="Arial"/>
              </a:rPr>
              <a:t>Up-time</a:t>
            </a:r>
            <a:endParaRPr/>
          </a:p>
        </p:txBody>
      </p:sp>
      <p:sp>
        <p:nvSpPr>
          <p:cNvPr id="76" name="CustomShape 26"/>
          <p:cNvSpPr/>
          <p:nvPr/>
        </p:nvSpPr>
        <p:spPr>
          <a:xfrm>
            <a:off x="802080" y="21946320"/>
            <a:ext cx="3481200" cy="630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latin typeface="Arial"/>
              </a:rPr>
              <a:t>ON-OFF duration distribution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latin typeface="Arial"/>
              </a:rPr>
              <a:t>Appliance usage distribution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latin typeface="Arial"/>
              </a:rPr>
              <a:t>Appliance power distribution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latin typeface="Arial"/>
              </a:rPr>
              <a:t>Correlation between sensor streams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latin typeface="Arial"/>
              </a:rPr>
              <a:t>Find appliance contributions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latin typeface="Arial"/>
              </a:rPr>
              <a:t>Percentage energy sub-metered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latin typeface="Arial"/>
              </a:rPr>
              <a:t>Percentage of samples when energy sub-metered greater than threshold</a:t>
            </a:r>
            <a:endParaRPr/>
          </a:p>
        </p:txBody>
      </p:sp>
      <p:sp>
        <p:nvSpPr>
          <p:cNvPr id="77" name="CustomShape 27"/>
          <p:cNvSpPr/>
          <p:nvPr/>
        </p:nvSpPr>
        <p:spPr>
          <a:xfrm>
            <a:off x="11144880" y="24644880"/>
            <a:ext cx="3651840" cy="3746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latin typeface="Arial"/>
              </a:rPr>
              <a:t>FHMM outperforms CO for 2 data sets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latin typeface="Arial"/>
              </a:rPr>
              <a:t>Uses state durations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latin typeface="Arial"/>
              </a:rPr>
              <a:t>CO performs comparably to FHMM for 4 data sets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latin typeface="Arial"/>
              </a:rPr>
              <a:t>State durations add little value</a:t>
            </a:r>
            <a:endParaRPr/>
          </a:p>
        </p:txBody>
      </p:sp>
      <p:pic>
        <p:nvPicPr>
          <p:cNvPr id="78" name="" descr=""/>
          <p:cNvPicPr/>
          <p:nvPr/>
        </p:nvPicPr>
        <p:blipFill>
          <a:blip r:embed="rId11"/>
          <a:stretch>
            <a:fillRect/>
          </a:stretch>
        </p:blipFill>
        <p:spPr>
          <a:xfrm>
            <a:off x="864000" y="11174760"/>
            <a:ext cx="9193320" cy="2144160"/>
          </a:xfrm>
          <a:prstGeom prst="rect">
            <a:avLst/>
          </a:prstGeom>
          <a:ln>
            <a:noFill/>
          </a:ln>
        </p:spPr>
      </p:pic>
      <p:sp>
        <p:nvSpPr>
          <p:cNvPr id="79" name="CustomShape 28"/>
          <p:cNvSpPr/>
          <p:nvPr/>
        </p:nvSpPr>
        <p:spPr>
          <a:xfrm>
            <a:off x="5472000" y="15192000"/>
            <a:ext cx="4824000" cy="316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 sz="2400">
                <a:latin typeface="Arial"/>
              </a:rPr>
              <a:t>NILMTK v0.2 data set converters: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en-GB" sz="2400">
                <a:latin typeface="Arial"/>
              </a:rPr>
              <a:t>AMPds v2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en-GB" sz="2400">
                <a:latin typeface="Arial"/>
              </a:rPr>
              <a:t>COMBED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en-GB" sz="2400">
                <a:latin typeface="Arial"/>
              </a:rPr>
              <a:t>GREEND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en-GB" sz="2400">
                <a:latin typeface="Arial"/>
              </a:rPr>
              <a:t>iAWE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en-GB" sz="2400">
                <a:latin typeface="Arial"/>
              </a:rPr>
              <a:t>REDD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en-GB" sz="2400">
                <a:latin typeface="Arial"/>
              </a:rPr>
              <a:t>UK-DALE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en-GB" sz="2400">
                <a:latin typeface="Arial"/>
              </a:rPr>
              <a:t>WikiEnergy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en-GB" sz="2400">
                <a:latin typeface="Arial"/>
              </a:rPr>
              <a:t>More coming...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0" name="" descr=""/>
          <p:cNvPicPr/>
          <p:nvPr/>
        </p:nvPicPr>
        <p:blipFill>
          <a:blip r:embed="rId12"/>
          <a:srcRect l="0" t="645500" r="0" b="500000"/>
          <a:stretch>
            <a:fillRect/>
          </a:stretch>
        </p:blipFill>
        <p:spPr>
          <a:xfrm>
            <a:off x="471240" y="28944000"/>
            <a:ext cx="1904760" cy="108000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13"/>
          <a:stretch>
            <a:fillRect/>
          </a:stretch>
        </p:blipFill>
        <p:spPr>
          <a:xfrm>
            <a:off x="504000" y="14868360"/>
            <a:ext cx="5040000" cy="579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