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4443" r:id="rId7"/>
    <p:sldMasterId id="2147484521" r:id="rId8"/>
  </p:sldMasterIdLst>
  <p:notesMasterIdLst>
    <p:notesMasterId r:id="rId34"/>
  </p:notesMasterIdLst>
  <p:sldIdLst>
    <p:sldId id="430" r:id="rId9"/>
    <p:sldId id="431" r:id="rId10"/>
    <p:sldId id="434" r:id="rId11"/>
    <p:sldId id="436" r:id="rId12"/>
    <p:sldId id="442" r:id="rId13"/>
    <p:sldId id="437" r:id="rId14"/>
    <p:sldId id="444" r:id="rId15"/>
    <p:sldId id="445" r:id="rId16"/>
    <p:sldId id="446" r:id="rId17"/>
    <p:sldId id="447" r:id="rId18"/>
    <p:sldId id="448" r:id="rId19"/>
    <p:sldId id="453" r:id="rId20"/>
    <p:sldId id="449" r:id="rId21"/>
    <p:sldId id="450" r:id="rId22"/>
    <p:sldId id="452" r:id="rId23"/>
    <p:sldId id="454" r:id="rId24"/>
    <p:sldId id="439" r:id="rId25"/>
    <p:sldId id="440" r:id="rId26"/>
    <p:sldId id="441" r:id="rId27"/>
    <p:sldId id="435" r:id="rId28"/>
    <p:sldId id="443" r:id="rId29"/>
    <p:sldId id="438" r:id="rId30"/>
    <p:sldId id="432" r:id="rId31"/>
    <p:sldId id="433" r:id="rId32"/>
    <p:sldId id="455" r:id="rId33"/>
  </p:sldIdLst>
  <p:sldSz cx="9144000" cy="6858000" type="screen4x3"/>
  <p:notesSz cx="7102475" cy="10234613"/>
  <p:custDataLst>
    <p:tags r:id="rId3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0154AF"/>
    <a:srgbClr val="003399"/>
    <a:srgbClr val="ED1C24"/>
    <a:srgbClr val="660000"/>
    <a:srgbClr val="33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新細明體" pitchFamily="18" charset="-120"/>
              </a:defRPr>
            </a:lvl1pPr>
          </a:lstStyle>
          <a:p>
            <a:fld id="{B9972E9E-38E4-4E18-B1DE-61CB8A01800F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66" tIns="49533" rIns="99066" bIns="49533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新細明體" pitchFamily="18" charset="-120"/>
              </a:defRPr>
            </a:lvl1pPr>
          </a:lstStyle>
          <a:p>
            <a:fld id="{65C3EBF1-9391-4105-9698-C914798F8A9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over_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3763"/>
          <p:cNvSpPr>
            <a:spLocks noChangeShapeType="1"/>
          </p:cNvSpPr>
          <p:nvPr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Text Box 3765"/>
          <p:cNvSpPr txBox="1">
            <a:spLocks noChangeArrowheads="1"/>
          </p:cNvSpPr>
          <p:nvPr/>
        </p:nvSpPr>
        <p:spPr bwMode="auto">
          <a:xfrm>
            <a:off x="4414838" y="6467475"/>
            <a:ext cx="1543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/>
              <a:t>Copyright 2010  TCloud Computing Inc.</a:t>
            </a:r>
          </a:p>
        </p:txBody>
      </p:sp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581128"/>
            <a:ext cx="6453188" cy="511175"/>
          </a:xfrm>
          <a:ln/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CAAF80-DDC5-47B9-9F9F-10EF34DBE25B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1871C7-DEFC-4C85-AD04-020DCD9097E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5BC7D4-1DE3-41FF-B2AC-50E8EE15A01A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8C990C-8BCD-4828-B084-8EDCD21E8D1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1CC8500-A78A-4D7F-BA11-480DC30389F1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1131C-D2B3-431F-9D91-F89F3012CE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47700"/>
            <a:ext cx="6718300" cy="714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38150" y="1543050"/>
            <a:ext cx="6708775" cy="51244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US" noProof="0" smtClean="0"/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411A45-91F6-4A80-81F4-908AD9DD59DD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990311-26BA-4F3B-943C-BBB8F3667FD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1747D7B7-A01D-4E08-B635-145C0383BC1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749C3A0-EDEF-41D2-AC9A-0EAD8BC612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EC3513FE-FCD3-4F47-8870-39B81B2809DF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7B34F-2326-4F49-8B71-8BC8070D20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40FFB36-DED6-4208-86A6-9AF34D0ED376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D97B07D-E81F-4103-B094-A144DAFB173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11663"/>
            <a:ext cx="4038600" cy="171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11663"/>
            <a:ext cx="4038600" cy="171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C5D547EE-F1CD-48E6-B78B-769E179D6BA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4427A36-6F3C-4F81-A4D5-6623C6F675E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4D95AA2-0121-4ABC-80C0-F7BCA18AF050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D708A25-71E0-4A22-B242-3F52A3B554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3364DA8-1FCE-4019-8F65-EFA8A7662C37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04344C-78BE-490C-973E-84AA0444B9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D940747C-826D-414B-82FC-E776D403A892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75174BF-6FEF-42BA-B6C3-57AF29B1F98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57" y="246087"/>
            <a:ext cx="6962775" cy="71437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124450"/>
          </a:xfrm>
        </p:spPr>
        <p:txBody>
          <a:bodyPr/>
          <a:lstStyle>
            <a:lvl1pPr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1BA0E50-6542-44D3-A61F-CF88AE9E2374}" type="slidenum">
              <a:rPr lang="zh-TW" altLang="en-US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CCDEA438-F6AB-4837-87A0-7576F0485E87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B987F8-09CC-4773-94E5-4E57149F8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85BE6CEF-22E8-40DA-85A2-E4D136249CE3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DCEE84B-C239-445C-B6C0-8938210E186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AB890E83-13BA-429C-AD69-C68E012EAD51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59752B2-7AB8-49D5-B407-52C495AFE1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08338"/>
            <a:ext cx="2057400" cy="2917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8338"/>
            <a:ext cx="6019800" cy="2917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594301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5B6FEF93-1DB0-45C5-B124-4B330FCBB883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34075" y="6597476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176FA9-8568-4B6B-B4F9-E302D1B5B2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AF9486F1-735B-49BB-930F-C1BF708646B8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44844-F887-47C3-AE71-D179770951A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85A54D2F-8AAA-4AFF-8E03-A604E37D8BC4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45273-8C36-4A1F-956B-FA5D38CE54F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D6E106FA-5148-4FF6-8393-C39D556D317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F7830-E4E2-476E-91D6-8F4446864F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E73A69D3-66A1-452B-8C03-3E12BDD35BFC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56670-6C65-4675-8061-808302AFAB5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EF1929AF-9FA6-43BB-BE74-91055608944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E5768-12C1-4E97-BB82-78768E7739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8AB3C4B4-5222-4C3A-A4E4-476727CBD781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A7705-A6E8-4506-818C-732DF3B1F00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38A0305-30A6-4FD2-ACBF-2AE9B5ABDEC3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5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AFD5602-120C-4898-A409-371C9BCBF1F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D8AB0E70-D479-4AA1-8542-0F12598E050D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4EFB5-F2DC-4C21-BA41-1CA102CE17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E26C566C-2963-465D-A17D-46EEFCB6379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9FD2D-7019-436B-BCBC-95AC7CCEFE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79106509-1773-4B9D-A761-400DA846CF88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C42A-13D9-4712-ACFF-35FCD4050D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A5085DCF-DF16-4EAB-BFEF-E610A0BE8F41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20B40-8084-4A4F-8B49-D11B08C19B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2DAA2A9B-53EC-48F8-B82E-BE4F64872394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DEBE4-3653-4B70-BD50-928AA0503DF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Consu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17463"/>
            <a:ext cx="9140825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4414838" y="6467475"/>
            <a:ext cx="16065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/>
              <a:t>Copyright  2010  TCloud Computing Inc.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Classification </a:t>
            </a:r>
            <a:fld id="{7786F238-BD3A-4F9F-8112-B5F73AD3FB2D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0C8E63-145E-41C9-8045-CEEC11FC29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8E6733D7-DD73-45F7-AC37-CD607E758998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95B19-BCBD-41ED-8AA2-5F9B83EB67D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4399241-935E-4D4A-A4A6-733037C7716D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168F3-0819-4F0D-87FC-BB4ABFA823E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3FCBC193-658C-4AA7-9A36-76C72F23F455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DA055-AE0A-4A56-9708-8D1561D1616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00A2E068-7E0C-45AE-96E7-F4563BC9F4F3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1191D9-6E6F-4139-BC90-2A7C645D5F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214A5D9-EF1A-4058-88A3-5D124398BB58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F6FDA2-BA98-4504-8E24-979806C7069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F75C137-2D7C-4C07-BEED-B120A50BCBC0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F11A7-12DC-40A6-B815-08F4191F751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58CFB18D-9AFA-445A-A4F2-12C45E635493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B4D35-DE64-408F-82E3-5754B70A695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BEF18E68-F5F8-4D2F-9E11-6D4386CE2C18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EF410-617D-4400-80EC-BF9ACE671AD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7F2EA18E-7153-4ACE-B7C7-0F5E2516FBD1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10424-2D0B-402B-BAFE-81B66FE708E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D49390D4-5D82-4747-BEB4-45A8DC007AFB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1A78F-7F2F-4574-BC54-B76462C79E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7F289A31-FF90-40B6-9CE6-6328BD696B30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D5DC9-A03C-4077-9C75-60207CE4E9C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Corpora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-6350"/>
            <a:ext cx="9140825" cy="68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4414838" y="6467475"/>
            <a:ext cx="158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/>
              <a:t>Copyright  2010 TCloud Computing Inc.</a:t>
            </a:r>
          </a:p>
        </p:txBody>
      </p:sp>
      <p:grpSp>
        <p:nvGrpSpPr>
          <p:cNvPr id="7" name="群組 10"/>
          <p:cNvGrpSpPr>
            <a:grpSpLocks/>
          </p:cNvGrpSpPr>
          <p:nvPr userDrawn="1"/>
        </p:nvGrpSpPr>
        <p:grpSpPr bwMode="auto">
          <a:xfrm>
            <a:off x="409575" y="333375"/>
            <a:ext cx="2333625" cy="538163"/>
            <a:chOff x="790576" y="333374"/>
            <a:chExt cx="2333623" cy="538163"/>
          </a:xfrm>
        </p:grpSpPr>
        <p:pic>
          <p:nvPicPr>
            <p:cNvPr id="8" name="Picture 4" descr="D:\fred\Cloud\TCloud\Profile\tcloud_logo_去背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576" y="333374"/>
              <a:ext cx="538163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50800" dir="2999977" algn="tl" rotWithShape="0">
                <a:srgbClr val="000000">
                  <a:alpha val="39998"/>
                </a:srgbClr>
              </a:outerShdw>
            </a:effectLst>
          </p:spPr>
        </p:pic>
        <p:pic>
          <p:nvPicPr>
            <p:cNvPr id="9" name="Picture 5" descr="D:\fred\Cloud\TCloud\Profile\tcloud_text_eng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1125" y="470081"/>
              <a:ext cx="1724025" cy="155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13"/>
            <p:cNvSpPr/>
            <p:nvPr userDrawn="1"/>
          </p:nvSpPr>
          <p:spPr>
            <a:xfrm>
              <a:off x="1327244" y="595610"/>
              <a:ext cx="1796955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050" dirty="0">
                  <a:ln w="1905"/>
                  <a:solidFill>
                    <a:schemeClr val="tx2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+mn-lt"/>
                  <a:ea typeface="+mn-ea"/>
                </a:rPr>
                <a:t>Cloud Technology Enabler</a:t>
              </a:r>
              <a:endParaRPr kumimoji="0" lang="zh-TW" altLang="en-US" sz="1050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endParaRPr>
            </a:p>
          </p:txBody>
        </p:sp>
        <p:cxnSp>
          <p:nvCxnSpPr>
            <p:cNvPr id="11" name="直線接點 14"/>
            <p:cNvCxnSpPr>
              <a:cxnSpLocks noChangeShapeType="1"/>
            </p:cNvCxnSpPr>
            <p:nvPr userDrawn="1"/>
          </p:nvCxnSpPr>
          <p:spPr bwMode="auto">
            <a:xfrm>
              <a:off x="1419225" y="628650"/>
              <a:ext cx="16573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86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Classification </a:t>
            </a:r>
            <a:fld id="{84A27F7E-EBDA-4D77-B7E6-5506730ED0A4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98996B-E45D-4D54-8997-825DFA84D5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67F6E88A-5AB8-4218-BA27-33A71AA60A43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C0B7D-74A3-4C43-9F3A-85DF4E86BF6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0E56E820-4922-4212-B3E1-085598F8E8AA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FD4A5-6C6D-40AB-A0DF-12E7B396424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0136DC3D-2DE2-4865-9283-A432374FD618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738B5-76F4-472E-A5E2-44F167020C8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28F92C3-F97E-4A9D-A32C-2AA4CF1BC1FF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8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9BCF4D-B14C-4636-87D9-619149FF257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2E0C3679-FE7D-43C0-8E7F-A8BDF0C94DA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1ED20-2C21-49D8-986B-0CB31AE466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01E0DB43-657E-42DE-97F1-4916627866B1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68514-4C79-418B-8BF4-433FDE8959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BA98D5F2-75D2-4A3E-84F3-2073D12D0D63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E8033-AB41-47B8-87D8-338E704B2BB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D0290635-B6F4-4480-8F29-9115E5DAC367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C4D91-5FD8-47C5-AF21-EAF6FCD1D0F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1AE834E1-E0E7-462C-82F6-EA31235819DC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8002C-43A6-49CB-B6B3-CE87027A21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6145C1D6-D02A-4964-9AF5-272CFA627D90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D545A-C1C3-4FE6-B01A-DF0D578AB8C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A8E4509E-E4DC-4B6E-8C70-68A46767093E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6F365-49E5-4BB4-8E88-768CDAD0047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_Insig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14288"/>
            <a:ext cx="91408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1066800" y="5454650"/>
            <a:ext cx="29702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4414838" y="6467475"/>
            <a:ext cx="1317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smtClean="0"/>
              <a:t>Copyright 2009   Trend Micro Inc.</a:t>
            </a:r>
          </a:p>
        </p:txBody>
      </p:sp>
      <p:grpSp>
        <p:nvGrpSpPr>
          <p:cNvPr id="7" name="群組 9"/>
          <p:cNvGrpSpPr>
            <a:grpSpLocks/>
          </p:cNvGrpSpPr>
          <p:nvPr userDrawn="1"/>
        </p:nvGrpSpPr>
        <p:grpSpPr bwMode="auto">
          <a:xfrm>
            <a:off x="409575" y="333375"/>
            <a:ext cx="2333625" cy="538163"/>
            <a:chOff x="790576" y="333374"/>
            <a:chExt cx="2333623" cy="538163"/>
          </a:xfrm>
        </p:grpSpPr>
        <p:pic>
          <p:nvPicPr>
            <p:cNvPr id="8" name="Picture 4" descr="D:\fred\Cloud\TCloud\Profile\tcloud_logo_去背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576" y="333374"/>
              <a:ext cx="538163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50800" dir="2999977" algn="tl" rotWithShape="0">
                <a:srgbClr val="000000">
                  <a:alpha val="39998"/>
                </a:srgbClr>
              </a:outerShdw>
            </a:effectLst>
          </p:spPr>
        </p:pic>
        <p:pic>
          <p:nvPicPr>
            <p:cNvPr id="9" name="Picture 5" descr="D:\fred\Cloud\TCloud\Profile\tcloud_text_eng.jp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1125" y="470081"/>
              <a:ext cx="1724025" cy="155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12"/>
            <p:cNvSpPr/>
            <p:nvPr userDrawn="1"/>
          </p:nvSpPr>
          <p:spPr>
            <a:xfrm>
              <a:off x="1327244" y="595610"/>
              <a:ext cx="1796955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050" dirty="0">
                  <a:ln w="1905"/>
                  <a:solidFill>
                    <a:schemeClr val="tx2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+mn-lt"/>
                  <a:ea typeface="+mn-ea"/>
                </a:rPr>
                <a:t>Cloud Technology Enabler</a:t>
              </a:r>
              <a:endParaRPr kumimoji="0" lang="zh-TW" altLang="en-US" sz="1050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endParaRPr>
            </a:p>
          </p:txBody>
        </p:sp>
        <p:cxnSp>
          <p:nvCxnSpPr>
            <p:cNvPr id="11" name="直線接點 13"/>
            <p:cNvCxnSpPr>
              <a:cxnSpLocks noChangeShapeType="1"/>
            </p:cNvCxnSpPr>
            <p:nvPr userDrawn="1"/>
          </p:nvCxnSpPr>
          <p:spPr bwMode="auto">
            <a:xfrm>
              <a:off x="1419225" y="628650"/>
              <a:ext cx="16573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007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4888" y="5553075"/>
            <a:ext cx="6400800" cy="838200"/>
          </a:xfrm>
          <a:ln/>
        </p:spPr>
        <p:txBody>
          <a:bodyPr/>
          <a:lstStyle>
            <a:lvl1pPr marL="0" indent="0">
              <a:buFontTx/>
              <a:buNone/>
              <a:defRPr sz="1700"/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4832350"/>
            <a:ext cx="6453188" cy="511175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Classification </a:t>
            </a:r>
            <a:fld id="{8FB21E46-B04C-43CD-AB4D-7C9C38A687E2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0640D-BD74-4B34-BB98-D273E7E8C8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36AB5BA4-8A73-4E45-B4A2-F4587ACE4798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B6A2F-CA67-4FCE-A54B-22955F11B6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FA98C6D4-C9DF-4622-95DE-5D68F4BC3189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7D4B7-85B8-4DE9-A240-258F98CF58A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11842-FB9A-416A-9FE6-229D880E20F9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4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ECDEB65-5D62-40E8-A0EF-D5DF009CA5C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75995E64-251D-4AA1-BC7B-D60296783756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30FFC-6C86-458A-AF34-A9873EA81D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5BE0583B-9B05-4A6B-8010-68B467AB6039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9290B-A9A8-4E9C-9474-42710C2E1F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ED118253-BB4E-47F5-9ABC-44E39270DAC2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D7CE5-A8B9-48B0-A91A-A74E52FD9EC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ACAEFE35-CC47-43BB-B2EA-3C0D7C9EBB9A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89841-C562-4661-8F3E-926354D15D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98D5005-0964-48AF-9173-34C67B2499EA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4FC2A-9BAC-4C0A-828C-07A675B414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58B9FD83-ED6C-455C-B1F0-3615DA64218A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125EB-5C0E-493B-A230-23977F3FE1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DFDA26B5-6E64-4413-A6C6-B9C54A6CCE69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B969F-D935-46D7-8AA4-2DE7B8D1D33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67350" y="647700"/>
            <a:ext cx="1679575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647700"/>
            <a:ext cx="4886325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Classification </a:t>
            </a:r>
            <a:fld id="{9DA558AE-1CE3-4EEE-9F53-3DFB759856EC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1DAD0-CF75-4A70-92C4-C9E89DC6651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69B3AE4-4C3C-431A-848A-CA1058B80614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3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98A979F-BB57-44C9-84B1-0C54867495C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006995-5900-4851-AF09-AC2AA70221DA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B6542D6-749C-435B-89F1-89C4E57CF70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89"/>
          <p:cNvSpPr>
            <a:spLocks noGrp="1" noChangeArrowheads="1"/>
          </p:cNvSpPr>
          <p:nvPr>
            <p:ph type="dt" sz="quarter" idx="10"/>
          </p:nvPr>
        </p:nvSpPr>
        <p:spPr>
          <a:xfrm>
            <a:off x="2514600" y="6477000"/>
            <a:ext cx="1952625" cy="219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D8C73F5-488F-4A59-97A6-48C6D48393AD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6" name="Rectangle 59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940425" y="6473825"/>
            <a:ext cx="277813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B43289A-C26F-42D2-9C67-081634D9658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theme" Target="../theme/theme7.xml"/><Relationship Id="rId4" Type="http://schemas.openxmlformats.org/officeDocument/2006/relationships/image" Target="../media/image11.jpe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Pages_3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1486" y="0"/>
            <a:ext cx="914102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143000"/>
            <a:ext cx="8096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76225"/>
            <a:ext cx="6962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240" r:id="rId2"/>
    <p:sldLayoutId id="2147485241" r:id="rId3"/>
    <p:sldLayoutId id="2147485242" r:id="rId4"/>
    <p:sldLayoutId id="2147485243" r:id="rId5"/>
    <p:sldLayoutId id="2147485244" r:id="rId6"/>
    <p:sldLayoutId id="2147485245" r:id="rId7"/>
    <p:sldLayoutId id="2147485246" r:id="rId8"/>
    <p:sldLayoutId id="2147485247" r:id="rId9"/>
    <p:sldLayoutId id="2147485248" r:id="rId10"/>
    <p:sldLayoutId id="2147485249" r:id="rId11"/>
    <p:sldLayoutId id="214748525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3" descr="divider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5945" y="0"/>
            <a:ext cx="913210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474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4341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28069"/>
            <a:ext cx="8229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1" r:id="rId1"/>
    <p:sldLayoutId id="2147485252" r:id="rId2"/>
    <p:sldLayoutId id="2147485253" r:id="rId3"/>
    <p:sldLayoutId id="2147485254" r:id="rId4"/>
    <p:sldLayoutId id="2147485255" r:id="rId5"/>
    <p:sldLayoutId id="2147485256" r:id="rId6"/>
    <p:sldLayoutId id="2147485257" r:id="rId7"/>
    <p:sldLayoutId id="2147485258" r:id="rId8"/>
    <p:sldLayoutId id="2147485259" r:id="rId9"/>
    <p:sldLayoutId id="2147485260" r:id="rId10"/>
    <p:sldLayoutId id="214748526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ivid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0" sz="600"/>
            </a:lvl1pPr>
          </a:lstStyle>
          <a:p>
            <a:r>
              <a:rPr lang="en-US" altLang="zh-TW"/>
              <a:t>Classification </a:t>
            </a:r>
            <a:fld id="{3101D25C-5407-45DE-AE6F-470D937E7537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4414838" y="6467475"/>
            <a:ext cx="1543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>
                <a:ea typeface="ＭＳ Ｐゴシック" pitchFamily="34" charset="-128"/>
              </a:rPr>
              <a:t>Copyright  2010 TCloud Computing Inc.</a:t>
            </a:r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769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600"/>
            </a:lvl1pPr>
          </a:lstStyle>
          <a:p>
            <a:fld id="{2F181894-FC86-4F36-A6A2-7F82BE1F7B6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2" r:id="rId1"/>
    <p:sldLayoutId id="2147485263" r:id="rId2"/>
    <p:sldLayoutId id="2147485264" r:id="rId3"/>
    <p:sldLayoutId id="2147485265" r:id="rId4"/>
    <p:sldLayoutId id="2147485266" r:id="rId5"/>
    <p:sldLayoutId id="2147485267" r:id="rId6"/>
    <p:sldLayoutId id="2147485268" r:id="rId7"/>
    <p:sldLayoutId id="2147485269" r:id="rId8"/>
    <p:sldLayoutId id="2147485270" r:id="rId9"/>
    <p:sldLayoutId id="2147485271" r:id="rId10"/>
    <p:sldLayoutId id="2147485272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ＭＳ Ｐゴシック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600">
          <a:solidFill>
            <a:srgbClr val="6D6F7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ubtitl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0" sz="600">
                <a:solidFill>
                  <a:schemeClr val="bg2"/>
                </a:solidFill>
                <a:ea typeface="新細明體" pitchFamily="18" charset="-120"/>
              </a:defRPr>
            </a:lvl1pPr>
          </a:lstStyle>
          <a:p>
            <a:r>
              <a:rPr lang="en-US" altLang="zh-TW"/>
              <a:t>Classification </a:t>
            </a:r>
            <a:fld id="{B0241976-148A-48E1-9542-78CFDDA9F514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543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/>
              <a:t>Copyright  2010 TCloud Computing Inc.</a:t>
            </a:r>
          </a:p>
        </p:txBody>
      </p:sp>
      <p:sp>
        <p:nvSpPr>
          <p:cNvPr id="1955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5787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600">
                <a:ea typeface="新細明體" pitchFamily="18" charset="-120"/>
              </a:defRPr>
            </a:lvl1pPr>
          </a:lstStyle>
          <a:p>
            <a:fld id="{70A7E63E-73B6-4EAA-AAC8-72DFE2765AB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273" r:id="rId2"/>
    <p:sldLayoutId id="2147485274" r:id="rId3"/>
    <p:sldLayoutId id="2147485275" r:id="rId4"/>
    <p:sldLayoutId id="2147485276" r:id="rId5"/>
    <p:sldLayoutId id="2147485277" r:id="rId6"/>
    <p:sldLayoutId id="2147485278" r:id="rId7"/>
    <p:sldLayoutId id="2147485279" r:id="rId8"/>
    <p:sldLayoutId id="2147485280" r:id="rId9"/>
    <p:sldLayoutId id="2147485281" r:id="rId10"/>
    <p:sldLayoutId id="214748528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subtit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0" sz="600">
                <a:solidFill>
                  <a:schemeClr val="bg2"/>
                </a:solidFill>
                <a:ea typeface="新細明體" pitchFamily="18" charset="-120"/>
              </a:defRPr>
            </a:lvl1pPr>
          </a:lstStyle>
          <a:p>
            <a:r>
              <a:rPr lang="en-US" altLang="zh-TW"/>
              <a:t>Classification </a:t>
            </a:r>
            <a:fld id="{4D1B42BE-C327-4966-B7C5-F12A42EC9467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4414838" y="6467475"/>
            <a:ext cx="1543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/>
              <a:t>Copyright  2010 TCloud Computing Inc.</a:t>
            </a:r>
          </a:p>
        </p:txBody>
      </p:sp>
      <p:sp>
        <p:nvSpPr>
          <p:cNvPr id="1976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7057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600">
                <a:ea typeface="新細明體" pitchFamily="18" charset="-120"/>
              </a:defRPr>
            </a:lvl1pPr>
          </a:lstStyle>
          <a:p>
            <a:fld id="{47AB72E6-2FA6-48AA-AE16-1324258C5063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1208" name="群組 8"/>
          <p:cNvGrpSpPr>
            <a:grpSpLocks/>
          </p:cNvGrpSpPr>
          <p:nvPr/>
        </p:nvGrpSpPr>
        <p:grpSpPr bwMode="auto">
          <a:xfrm>
            <a:off x="6619875" y="6200775"/>
            <a:ext cx="2333625" cy="538163"/>
            <a:chOff x="790576" y="333374"/>
            <a:chExt cx="2333623" cy="538163"/>
          </a:xfrm>
        </p:grpSpPr>
        <p:pic>
          <p:nvPicPr>
            <p:cNvPr id="10" name="Picture 4" descr="D:\fred\Cloud\TCloud\Profile\tcloud_logo_去背.pn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90576" y="333374"/>
              <a:ext cx="538163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50800" dir="2999977" algn="tl" rotWithShape="0">
                <a:srgbClr val="000000">
                  <a:alpha val="39998"/>
                </a:srgbClr>
              </a:outerShdw>
            </a:effectLst>
          </p:spPr>
        </p:pic>
        <p:pic>
          <p:nvPicPr>
            <p:cNvPr id="51210" name="Picture 5" descr="D:\fred\Cloud\TCloud\Profile\tcloud_text_eng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381125" y="470081"/>
              <a:ext cx="1724025" cy="155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 userDrawn="1"/>
          </p:nvSpPr>
          <p:spPr>
            <a:xfrm>
              <a:off x="1327244" y="595610"/>
              <a:ext cx="1796955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050" dirty="0">
                  <a:ln w="1905"/>
                  <a:solidFill>
                    <a:schemeClr val="tx2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+mn-lt"/>
                  <a:ea typeface="+mn-ea"/>
                </a:rPr>
                <a:t>Cloud Technology Enabler</a:t>
              </a:r>
              <a:endParaRPr kumimoji="0" lang="zh-TW" altLang="en-US" sz="1050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endParaRPr>
            </a:p>
          </p:txBody>
        </p:sp>
        <p:cxnSp>
          <p:nvCxnSpPr>
            <p:cNvPr id="51212" name="直線接點 12"/>
            <p:cNvCxnSpPr>
              <a:cxnSpLocks noChangeShapeType="1"/>
            </p:cNvCxnSpPr>
            <p:nvPr userDrawn="1"/>
          </p:nvCxnSpPr>
          <p:spPr bwMode="auto">
            <a:xfrm>
              <a:off x="1419225" y="628650"/>
              <a:ext cx="16573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5" r:id="rId1"/>
    <p:sldLayoutId id="2147485283" r:id="rId2"/>
    <p:sldLayoutId id="2147485284" r:id="rId3"/>
    <p:sldLayoutId id="2147485285" r:id="rId4"/>
    <p:sldLayoutId id="2147485286" r:id="rId5"/>
    <p:sldLayoutId id="2147485287" r:id="rId6"/>
    <p:sldLayoutId id="2147485288" r:id="rId7"/>
    <p:sldLayoutId id="2147485289" r:id="rId8"/>
    <p:sldLayoutId id="2147485290" r:id="rId9"/>
    <p:sldLayoutId id="2147485291" r:id="rId10"/>
    <p:sldLayoutId id="214748529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subtit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543050"/>
            <a:ext cx="67087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0" sz="600">
                <a:solidFill>
                  <a:schemeClr val="bg2"/>
                </a:solidFill>
                <a:ea typeface="新細明體" pitchFamily="18" charset="-120"/>
              </a:defRPr>
            </a:lvl1pPr>
          </a:lstStyle>
          <a:p>
            <a:r>
              <a:rPr lang="en-US" altLang="zh-TW"/>
              <a:t>Classification </a:t>
            </a:r>
            <a:fld id="{657CA516-B1CF-4E21-9087-D027DB9A2D6A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647700"/>
            <a:ext cx="6718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4478338" y="6467475"/>
            <a:ext cx="1604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/>
              <a:t>Copyright  2010  TCloud Computing Inc.</a:t>
            </a:r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150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600">
                <a:ea typeface="新細明體" pitchFamily="18" charset="-120"/>
              </a:defRPr>
            </a:lvl1pPr>
          </a:lstStyle>
          <a:p>
            <a:fld id="{9A6AC813-EFE0-4472-AAEA-E871259616ED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63496" name="群組 8"/>
          <p:cNvGrpSpPr>
            <a:grpSpLocks/>
          </p:cNvGrpSpPr>
          <p:nvPr/>
        </p:nvGrpSpPr>
        <p:grpSpPr bwMode="auto">
          <a:xfrm>
            <a:off x="6619875" y="6200775"/>
            <a:ext cx="2333625" cy="538163"/>
            <a:chOff x="790576" y="333374"/>
            <a:chExt cx="2333623" cy="538163"/>
          </a:xfrm>
        </p:grpSpPr>
        <p:pic>
          <p:nvPicPr>
            <p:cNvPr id="10" name="Picture 4" descr="D:\fred\Cloud\TCloud\Profile\tcloud_logo_去背.pn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90576" y="333374"/>
              <a:ext cx="538163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50800" dir="2999977" algn="tl" rotWithShape="0">
                <a:srgbClr val="000000">
                  <a:alpha val="39998"/>
                </a:srgbClr>
              </a:outerShdw>
            </a:effectLst>
          </p:spPr>
        </p:pic>
        <p:pic>
          <p:nvPicPr>
            <p:cNvPr id="63498" name="Picture 5" descr="D:\fred\Cloud\TCloud\Profile\tcloud_text_eng.jpg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381125" y="470081"/>
              <a:ext cx="1724025" cy="155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 userDrawn="1"/>
          </p:nvSpPr>
          <p:spPr>
            <a:xfrm>
              <a:off x="1327244" y="595610"/>
              <a:ext cx="1796955" cy="2539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050" dirty="0">
                  <a:ln w="1905"/>
                  <a:solidFill>
                    <a:schemeClr val="tx2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+mn-lt"/>
                  <a:ea typeface="+mn-ea"/>
                </a:rPr>
                <a:t>Cloud Technology Enabler</a:t>
              </a:r>
              <a:endParaRPr kumimoji="0" lang="zh-TW" altLang="en-US" sz="1050" dirty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endParaRPr>
            </a:p>
          </p:txBody>
        </p:sp>
        <p:cxnSp>
          <p:nvCxnSpPr>
            <p:cNvPr id="63500" name="直線接點 12"/>
            <p:cNvCxnSpPr>
              <a:cxnSpLocks noChangeShapeType="1"/>
            </p:cNvCxnSpPr>
            <p:nvPr userDrawn="1"/>
          </p:nvCxnSpPr>
          <p:spPr bwMode="auto">
            <a:xfrm>
              <a:off x="1419225" y="628650"/>
              <a:ext cx="165735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6" r:id="rId1"/>
    <p:sldLayoutId id="2147485293" r:id="rId2"/>
    <p:sldLayoutId id="2147485294" r:id="rId3"/>
    <p:sldLayoutId id="2147485295" r:id="rId4"/>
    <p:sldLayoutId id="2147485296" r:id="rId5"/>
    <p:sldLayoutId id="2147485297" r:id="rId6"/>
    <p:sldLayoutId id="2147485298" r:id="rId7"/>
    <p:sldLayoutId id="2147485299" r:id="rId8"/>
    <p:sldLayoutId id="2147485300" r:id="rId9"/>
    <p:sldLayoutId id="2147485301" r:id="rId10"/>
    <p:sldLayoutId id="214748530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sub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111250"/>
            <a:ext cx="8170863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0" sz="600">
                <a:solidFill>
                  <a:srgbClr val="7B7C7F"/>
                </a:solidFill>
                <a:ea typeface="新細明體" pitchFamily="18" charset="-120"/>
              </a:defRPr>
            </a:lvl1pPr>
          </a:lstStyle>
          <a:p>
            <a:r>
              <a:rPr lang="en-US" altLang="zh-TW"/>
              <a:t>Classification </a:t>
            </a:r>
            <a:fld id="{41DA8334-3233-4C2F-B2EA-E7CCD551D677}" type="datetime1">
              <a:rPr lang="en-US" altLang="zh-TW"/>
              <a:pPr/>
              <a:t>11/26/2012</a:t>
            </a:fld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211138"/>
            <a:ext cx="67183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 userDrawn="1"/>
        </p:nvSpPr>
        <p:spPr bwMode="auto">
          <a:xfrm>
            <a:off x="4478338" y="6467475"/>
            <a:ext cx="1604962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600" dirty="0">
                <a:solidFill>
                  <a:srgbClr val="58595B"/>
                </a:solidFill>
                <a:latin typeface="Arial" charset="0"/>
                <a:ea typeface="+mn-ea"/>
              </a:rPr>
              <a:t>Copyright  2010  TCloud Computing Inc.</a:t>
            </a:r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150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600">
                <a:solidFill>
                  <a:srgbClr val="58595B"/>
                </a:solidFill>
                <a:ea typeface="新細明體" pitchFamily="18" charset="-120"/>
              </a:defRPr>
            </a:lvl1pPr>
          </a:lstStyle>
          <a:p>
            <a:fld id="{711A2201-74B8-464E-B96D-377468D0139E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75784" name="群組 13"/>
          <p:cNvGrpSpPr>
            <a:grpSpLocks/>
          </p:cNvGrpSpPr>
          <p:nvPr userDrawn="1"/>
        </p:nvGrpSpPr>
        <p:grpSpPr bwMode="auto">
          <a:xfrm>
            <a:off x="7648575" y="6181725"/>
            <a:ext cx="1219200" cy="538163"/>
            <a:chOff x="6619876" y="6200774"/>
            <a:chExt cx="1219199" cy="538163"/>
          </a:xfrm>
        </p:grpSpPr>
        <p:pic>
          <p:nvPicPr>
            <p:cNvPr id="15" name="Picture 4" descr="D:\fred\Cloud\TCloud\Profile\tcloud_logo_去背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19876" y="6200774"/>
              <a:ext cx="538163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50800" dir="2999977" algn="tl" rotWithShape="0">
                <a:srgbClr val="000000">
                  <a:alpha val="39998"/>
                </a:srgbClr>
              </a:outerShdw>
            </a:effectLst>
          </p:spPr>
        </p:pic>
        <p:pic>
          <p:nvPicPr>
            <p:cNvPr id="75786" name="圖片 15" descr="TCloud_Computing_word.jp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91375" y="6281151"/>
              <a:ext cx="647700" cy="38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8891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圖片 6" descr="Pages_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143000"/>
            <a:ext cx="80962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9021" name="Rectangle 58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514600" y="6477000"/>
            <a:ext cx="1952625" cy="219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0" sz="600">
                <a:solidFill>
                  <a:srgbClr val="7B7C7F"/>
                </a:solidFill>
                <a:ea typeface="新細明體" pitchFamily="18" charset="-120"/>
              </a:defRPr>
            </a:lvl1pPr>
          </a:lstStyle>
          <a:p>
            <a:fld id="{B2BA716F-FACE-4CD1-AF2A-B2C88B7CC719}" type="datetime1">
              <a:rPr lang="zh-TW" altLang="en-US"/>
              <a:pPr/>
              <a:t>2012/11/26</a:t>
            </a:fld>
            <a:endParaRPr lang="zh-TW" altLang="en-US"/>
          </a:p>
        </p:txBody>
      </p:sp>
      <p:sp>
        <p:nvSpPr>
          <p:cNvPr id="7680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76225"/>
            <a:ext cx="6962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30" name="Text Box 592"/>
          <p:cNvSpPr txBox="1">
            <a:spLocks noChangeArrowheads="1"/>
          </p:cNvSpPr>
          <p:nvPr/>
        </p:nvSpPr>
        <p:spPr bwMode="auto">
          <a:xfrm>
            <a:off x="4414838" y="6467475"/>
            <a:ext cx="15843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600" dirty="0" smtClean="0">
                <a:solidFill>
                  <a:srgbClr val="58595B"/>
                </a:solidFill>
              </a:rPr>
              <a:t>Copyright  2010 TCloud Computing Inc.</a:t>
            </a:r>
          </a:p>
        </p:txBody>
      </p:sp>
      <p:sp>
        <p:nvSpPr>
          <p:cNvPr id="19025" name="Rectangle 59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473825"/>
            <a:ext cx="277813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600">
                <a:solidFill>
                  <a:srgbClr val="58595B"/>
                </a:solidFill>
                <a:ea typeface="新細明體" pitchFamily="18" charset="-120"/>
              </a:defRPr>
            </a:lvl1pPr>
          </a:lstStyle>
          <a:p>
            <a:fld id="{DF0012F9-621D-4155-AF7A-17F5F73F51A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574675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8604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14617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431925" indent="-1714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loudcomputing.com.c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85860"/>
            <a:ext cx="7772400" cy="801208"/>
          </a:xfrm>
        </p:spPr>
        <p:txBody>
          <a:bodyPr/>
          <a:lstStyle/>
          <a:p>
            <a:pPr algn="ctr"/>
            <a:r>
              <a:rPr lang="en-US" altLang="zh-TW" sz="3600" cap="none" dirty="0" smtClean="0">
                <a:ea typeface="宋体" pitchFamily="2" charset="-122"/>
              </a:rPr>
              <a:t>HDFS HA</a:t>
            </a:r>
            <a:r>
              <a:rPr lang="zh-CN" altLang="en-US" sz="3600" cap="none" dirty="0" smtClean="0">
                <a:ea typeface="宋体" pitchFamily="2" charset="-122"/>
              </a:rPr>
              <a:t>和</a:t>
            </a:r>
            <a:r>
              <a:rPr lang="en-US" altLang="zh-TW" sz="3600" cap="none" dirty="0" smtClean="0">
                <a:ea typeface="宋体" pitchFamily="2" charset="-122"/>
              </a:rPr>
              <a:t>Federation</a:t>
            </a:r>
            <a:r>
              <a:rPr lang="zh-CN" altLang="en-US" sz="3600" cap="none" dirty="0" smtClean="0">
                <a:ea typeface="宋体" pitchFamily="2" charset="-122"/>
              </a:rPr>
              <a:t>实践</a:t>
            </a:r>
            <a:endParaRPr lang="zh-TW" altLang="en-US" sz="3600" dirty="0">
              <a:ea typeface="宋体" pitchFamily="2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86116" y="2266612"/>
            <a:ext cx="4214842" cy="152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kern="0" dirty="0" smtClean="0">
                <a:latin typeface="宋体" pitchFamily="2" charset="-122"/>
                <a:ea typeface="宋体" pitchFamily="2" charset="-122"/>
              </a:rPr>
              <a:t>天云趋势</a:t>
            </a:r>
            <a:endParaRPr kumimoji="0" lang="en-US" altLang="zh-CN" sz="2000" b="1" kern="0" dirty="0" smtClean="0">
              <a:latin typeface="宋体" pitchFamily="2" charset="-122"/>
              <a:ea typeface="宋体" pitchFamily="2" charset="-122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孙振南  </a:t>
            </a:r>
            <a:r>
              <a:rPr kumimoji="0" lang="zh-CN" altLang="en-US" sz="2000" b="1" kern="0" dirty="0" smtClean="0">
                <a:latin typeface="宋体" pitchFamily="2" charset="-122"/>
                <a:ea typeface="宋体" pitchFamily="2" charset="-122"/>
              </a:rPr>
              <a:t>张军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钱兴会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HA</a:t>
            </a:r>
            <a:r>
              <a:rPr lang="zh-CN" altLang="en-US" dirty="0" smtClean="0">
                <a:latin typeface="+mn-lt"/>
                <a:ea typeface="宋体" pitchFamily="2" charset="-122"/>
              </a:rPr>
              <a:t>配置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en-US" altLang="zh-CN" dirty="0" err="1" smtClean="0">
                <a:latin typeface="+mn-lt"/>
                <a:ea typeface="宋体" pitchFamily="2" charset="-122"/>
              </a:rPr>
              <a:t>NameNode</a:t>
            </a:r>
            <a:r>
              <a:rPr lang="zh-CN" altLang="en-US" dirty="0" smtClean="0">
                <a:latin typeface="+mn-lt"/>
                <a:ea typeface="宋体" pitchFamily="2" charset="-122"/>
              </a:rPr>
              <a:t>和客户端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742" y="980728"/>
            <a:ext cx="7339658" cy="538797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: hdfs-site.xml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dfs.namenode.shared.edits.dir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指定</a:t>
            </a:r>
            <a:r>
              <a:rPr lang="en-US" altLang="zh-CN" sz="1400" dirty="0" smtClean="0"/>
              <a:t>NFS</a:t>
            </a:r>
            <a:r>
              <a:rPr lang="zh-CN" altLang="en-US" sz="1400" dirty="0" smtClean="0"/>
              <a:t>挂载点，</a:t>
            </a:r>
            <a:r>
              <a:rPr lang="en-US" altLang="zh-CN" sz="1400" dirty="0" smtClean="0"/>
              <a:t>HA</a:t>
            </a:r>
            <a:r>
              <a:rPr lang="zh-CN" altLang="en-US" sz="1400" dirty="0" smtClean="0"/>
              <a:t>共享存储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file:///nfs-host/hdfsha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ha.zookeeper.quorum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host-zk:2181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ha.zookeeper.session-timeout.ms</a:t>
            </a:r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单位毫秒</a:t>
            </a:r>
            <a:endParaRPr lang="en-US" altLang="zh-CN" sz="14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dfs.ha.fencing.methods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err="1" smtClean="0"/>
              <a:t>sshfence</a:t>
            </a:r>
            <a:r>
              <a:rPr lang="en-US" altLang="zh-CN" sz="1400" dirty="0" smtClean="0"/>
              <a:t>, shell()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客户端</a:t>
            </a:r>
            <a:r>
              <a:rPr lang="en-US" altLang="zh-CN" sz="1800" dirty="0" smtClean="0"/>
              <a:t>: hdfs-site.xml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dfs.ha.automatic-failover.enabled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true/false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dfs.client.failover.proxy.provider</a:t>
            </a:r>
            <a:r>
              <a:rPr lang="en-US" altLang="zh-CN" sz="1600" dirty="0" smtClean="0"/>
              <a:t>.${NS_ID}</a:t>
            </a:r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客户端用于自动切换的代理类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org.apache.hadoop.hdfs.server.namenode.ha.ConfiguredFailoverProxyProvider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Federation</a:t>
            </a:r>
            <a:r>
              <a:rPr lang="zh-CN" altLang="en-US" dirty="0" smtClean="0">
                <a:latin typeface="+mn-lt"/>
                <a:ea typeface="宋体" pitchFamily="2" charset="-122"/>
              </a:rPr>
              <a:t>配置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所有节点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758" y="908720"/>
            <a:ext cx="7123634" cy="5387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core-site.xml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xi:include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href</a:t>
            </a:r>
            <a:r>
              <a:rPr lang="en-US" altLang="zh-CN" sz="1600" dirty="0" smtClean="0"/>
              <a:t>=“cmt.xml</a:t>
            </a:r>
            <a:r>
              <a:rPr lang="en-US" altLang="zh-CN" sz="1600" dirty="0" smtClean="0"/>
              <a:t>"/&gt;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fs.defaultFS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逻辑名称，替代之前的</a:t>
            </a:r>
            <a:r>
              <a:rPr lang="en-US" altLang="zh-CN" sz="1400" dirty="0" smtClean="0"/>
              <a:t>fs.default.name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viewfs://nsX 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cmt.xml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1600" dirty="0" smtClean="0"/>
              <a:t>本示例中，</a:t>
            </a:r>
            <a:r>
              <a:rPr lang="en-US" altLang="zh-CN" sz="1600" dirty="0" err="1" smtClean="0"/>
              <a:t>NameService</a:t>
            </a:r>
            <a:r>
              <a:rPr lang="zh-CN" altLang="en-US" sz="1600" dirty="0" smtClean="0"/>
              <a:t>就是</a:t>
            </a:r>
            <a:r>
              <a:rPr lang="en-US" altLang="zh-CN" sz="1600" dirty="0" err="1" smtClean="0"/>
              <a:t>NameNode</a:t>
            </a:r>
            <a:r>
              <a:rPr lang="zh-CN" altLang="en-US" sz="1600" dirty="0" smtClean="0"/>
              <a:t>，所以我们用了</a:t>
            </a:r>
            <a:r>
              <a:rPr lang="en-US" altLang="zh-CN" sz="1600" dirty="0" smtClean="0"/>
              <a:t>nn1, nn2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&lt;</a:t>
            </a:r>
            <a:r>
              <a:rPr lang="en-US" altLang="zh-CN" sz="1600" b="0" dirty="0" smtClean="0"/>
              <a:t>name&gt;</a:t>
            </a:r>
            <a:r>
              <a:rPr lang="en-US" altLang="zh-CN" sz="1600" b="0" dirty="0" err="1" smtClean="0"/>
              <a:t>fs.viewfs.mounttable.nsX.link</a:t>
            </a:r>
            <a:r>
              <a:rPr lang="en-US" altLang="zh-CN" sz="1600" b="0" dirty="0" smtClean="0"/>
              <a:t>./</a:t>
            </a:r>
            <a:r>
              <a:rPr lang="en-US" altLang="zh-CN" sz="1600" dirty="0" smtClean="0"/>
              <a:t>share</a:t>
            </a:r>
            <a:r>
              <a:rPr lang="en-US" altLang="zh-CN" sz="1600" b="0" dirty="0" smtClean="0"/>
              <a:t>&lt;/name&gt;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&lt;value&gt;hdfs://</a:t>
            </a:r>
            <a:r>
              <a:rPr lang="en-US" altLang="zh-CN" sz="1600" b="0" dirty="0" smtClean="0"/>
              <a:t>nn1/share</a:t>
            </a:r>
            <a:r>
              <a:rPr lang="en-US" altLang="zh-CN" sz="1600" b="0" dirty="0" smtClean="0"/>
              <a:t>&lt;/value&gt;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sz="1600" b="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&lt;name&gt;</a:t>
            </a:r>
            <a:r>
              <a:rPr lang="en-US" altLang="zh-CN" sz="1600" b="0" dirty="0" err="1" smtClean="0"/>
              <a:t>fs.viewfs.mounttable.nsX.link</a:t>
            </a:r>
            <a:r>
              <a:rPr lang="en-US" altLang="zh-CN" sz="1600" b="0" dirty="0" smtClean="0"/>
              <a:t>./</a:t>
            </a:r>
            <a:r>
              <a:rPr lang="en-US" altLang="zh-CN" sz="1600" dirty="0" smtClean="0"/>
              <a:t>user</a:t>
            </a:r>
            <a:r>
              <a:rPr lang="en-US" altLang="zh-CN" sz="1600" b="0" dirty="0" smtClean="0"/>
              <a:t>&lt;/name&gt;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&lt;value&gt;hdfs://</a:t>
            </a:r>
            <a:r>
              <a:rPr lang="en-US" altLang="zh-CN" sz="1600" b="0" dirty="0" smtClean="0"/>
              <a:t>nn2/user</a:t>
            </a:r>
            <a:r>
              <a:rPr lang="en-US" altLang="zh-CN" sz="1600" b="0" dirty="0" smtClean="0"/>
              <a:t>&lt;/value&gt;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sz="1600" b="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 smtClean="0"/>
              <a:t>&lt;name&gt;</a:t>
            </a:r>
            <a:r>
              <a:rPr lang="en-US" altLang="zh-CN" sz="1600" dirty="0" err="1" smtClean="0"/>
              <a:t>fs.viewfs.mounttable.nsX.link</a:t>
            </a:r>
            <a:r>
              <a:rPr lang="en-US" altLang="zh-CN" sz="1600" dirty="0" smtClean="0"/>
              <a:t>./</a:t>
            </a:r>
            <a:r>
              <a:rPr lang="en-US" altLang="zh-CN" sz="1600" dirty="0" err="1" smtClean="0"/>
              <a:t>onemore</a:t>
            </a:r>
            <a:r>
              <a:rPr lang="en-US" altLang="zh-CN" sz="1600" dirty="0" smtClean="0"/>
              <a:t>&lt;/name&gt;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 smtClean="0"/>
              <a:t>&lt;value&gt;hdfs://</a:t>
            </a:r>
            <a:r>
              <a:rPr lang="en-US" altLang="zh-CN" sz="1600" dirty="0" smtClean="0"/>
              <a:t>nn2/onemore</a:t>
            </a:r>
            <a:r>
              <a:rPr lang="en-US" altLang="zh-CN" sz="1600" dirty="0" smtClean="0"/>
              <a:t>&lt;/value</a:t>
            </a:r>
            <a:r>
              <a:rPr lang="en-US" altLang="zh-CN" sz="16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Federation</a:t>
            </a:r>
            <a:r>
              <a:rPr lang="zh-CN" altLang="en-US" dirty="0" smtClean="0">
                <a:latin typeface="+mn-lt"/>
                <a:ea typeface="宋体" pitchFamily="2" charset="-122"/>
              </a:rPr>
              <a:t>配置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所有节点 </a:t>
            </a:r>
            <a:r>
              <a:rPr lang="en-US" altLang="zh-CN" dirty="0" smtClean="0">
                <a:latin typeface="+mn-lt"/>
                <a:ea typeface="宋体" pitchFamily="2" charset="-122"/>
              </a:rPr>
              <a:t> - cont’d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758" y="908720"/>
            <a:ext cx="7123634" cy="5387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hdfs-site.xml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dfs.nameservices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逻辑名称，与</a:t>
            </a:r>
            <a:r>
              <a:rPr lang="en-US" altLang="zh-CN" dirty="0" smtClean="0"/>
              <a:t>core-site</a:t>
            </a:r>
            <a:r>
              <a:rPr lang="zh-CN" altLang="en-US" dirty="0" smtClean="0"/>
              <a:t>里或</a:t>
            </a:r>
            <a:r>
              <a:rPr lang="en-US" altLang="zh-CN" dirty="0" smtClean="0"/>
              <a:t>mount table</a:t>
            </a:r>
            <a:r>
              <a:rPr lang="zh-CN" altLang="en-US" dirty="0" smtClean="0"/>
              <a:t>里的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nn1, nn2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dfs.namenode.rpc</a:t>
            </a:r>
            <a:r>
              <a:rPr lang="en-US" altLang="zh-CN" dirty="0" smtClean="0"/>
              <a:t>-address.${NS_ID}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dfs.namenode.http</a:t>
            </a:r>
            <a:r>
              <a:rPr lang="en-US" altLang="zh-CN" dirty="0" smtClean="0"/>
              <a:t>-address.${NS_ID}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指定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位置和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dfs.namenode.rpc-address.nn1=host-nn1:9000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dfs.namenode.rpc-address.nn2=host-nn2:9000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dfs.namenode.http-address.nn1=host-nn1:50070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dfs.namenode.http-address.nn2=host-nn2:50070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Federation</a:t>
            </a:r>
            <a:r>
              <a:rPr lang="zh-CN" altLang="en-US" dirty="0" smtClean="0">
                <a:latin typeface="+mn-lt"/>
                <a:ea typeface="宋体" pitchFamily="2" charset="-122"/>
              </a:rPr>
              <a:t>配置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en-US" altLang="zh-CN" dirty="0" err="1" smtClean="0">
                <a:latin typeface="+mn-lt"/>
                <a:ea typeface="宋体" pitchFamily="2" charset="-122"/>
              </a:rPr>
              <a:t>NameNode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25404"/>
            <a:ext cx="8064896" cy="39478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其实是没有差别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可是，如何创建出</a:t>
            </a:r>
            <a:r>
              <a:rPr lang="en-US" altLang="zh-CN" sz="1800" dirty="0" smtClean="0"/>
              <a:t>Federation</a:t>
            </a:r>
            <a:r>
              <a:rPr lang="zh-CN" altLang="en-US" sz="1800" dirty="0" smtClean="0"/>
              <a:t>集群呢？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客户端只能在挂载点下进行操作 </a:t>
            </a:r>
            <a:r>
              <a:rPr lang="en-US" altLang="zh-CN" sz="1600" dirty="0" smtClean="0"/>
              <a:t>(view </a:t>
            </a:r>
            <a:r>
              <a:rPr lang="en-US" altLang="zh-CN" sz="1600" dirty="0" err="1" smtClean="0"/>
              <a:t>fs</a:t>
            </a:r>
            <a:r>
              <a:rPr lang="en-US" altLang="zh-CN" sz="1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挂载点的目录从何而来？</a:t>
            </a:r>
            <a:endParaRPr lang="en-US" altLang="zh-CN" sz="16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只有在</a:t>
            </a:r>
            <a:r>
              <a:rPr lang="en-US" altLang="zh-CN" sz="1600" dirty="0" err="1" smtClean="0"/>
              <a:t>NameNode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core-site.xml</a:t>
            </a:r>
            <a:r>
              <a:rPr lang="zh-CN" altLang="en-US" sz="1600" dirty="0" smtClean="0"/>
              <a:t>直接使用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协议和</a:t>
            </a:r>
            <a:r>
              <a:rPr lang="en-US" altLang="zh-CN" sz="1600" dirty="0" err="1" smtClean="0"/>
              <a:t>NameNode</a:t>
            </a:r>
            <a:r>
              <a:rPr lang="zh-CN" altLang="en-US" sz="1600" dirty="0" smtClean="0"/>
              <a:t>的逻辑名称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hdfs://nn1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而不是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viewfs://</a:t>
            </a:r>
            <a:r>
              <a:rPr lang="en-US" altLang="zh-CN" sz="1400" dirty="0" smtClean="0"/>
              <a:t>nsX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HA + Federation</a:t>
            </a:r>
            <a:r>
              <a:rPr lang="zh-CN" altLang="en-US" dirty="0" smtClean="0">
                <a:latin typeface="+mn-lt"/>
                <a:ea typeface="宋体" pitchFamily="2" charset="-122"/>
              </a:rPr>
              <a:t>配置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所有节点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7123634" cy="5387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core-site.xml</a:t>
            </a:r>
            <a:r>
              <a:rPr lang="zh-CN" altLang="en-US" sz="1800" dirty="0" smtClean="0"/>
              <a:t>以及</a:t>
            </a:r>
            <a:r>
              <a:rPr lang="en-US" altLang="zh-CN" sz="1800" dirty="0" smtClean="0"/>
              <a:t>mount table</a:t>
            </a:r>
            <a:r>
              <a:rPr lang="zh-CN" altLang="en-US" sz="1800" dirty="0" smtClean="0"/>
              <a:t>是和</a:t>
            </a:r>
            <a:r>
              <a:rPr lang="en-US" altLang="zh-CN" sz="1800" dirty="0" smtClean="0"/>
              <a:t>Federation</a:t>
            </a:r>
            <a:r>
              <a:rPr lang="zh-CN" altLang="en-US" sz="1800" dirty="0" smtClean="0"/>
              <a:t>时候一样的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核心在于正确的组合</a:t>
            </a:r>
            <a:r>
              <a:rPr lang="en-US" altLang="zh-CN" sz="1800" dirty="0" smtClean="0"/>
              <a:t>hdfs-site.xml</a:t>
            </a:r>
            <a:r>
              <a:rPr lang="zh-CN" altLang="en-US" sz="1800" dirty="0" smtClean="0"/>
              <a:t>里的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dfs.nameservices</a:t>
            </a:r>
            <a:endParaRPr lang="en-US" altLang="zh-CN" sz="16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dfs.ha.namenodes</a:t>
            </a:r>
            <a:r>
              <a:rPr lang="en-US" altLang="zh-CN" sz="1600" dirty="0" smtClean="0"/>
              <a:t>.${NS_ID}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示例如下：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err="1" smtClean="0"/>
              <a:t>dfs.nameservices</a:t>
            </a:r>
            <a:r>
              <a:rPr lang="en-US" altLang="zh-CN" sz="1600" b="0" dirty="0" smtClean="0"/>
              <a:t>=ns1,ns2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dfs.ha.namenodes.ns1=nn1,nn3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dfs.ha.namenodes.ns2=nn2,nn4</a:t>
            </a:r>
          </a:p>
          <a:p>
            <a:pPr lvl="1">
              <a:lnSpc>
                <a:spcPct val="120000"/>
              </a:lnSpc>
              <a:buNone/>
            </a:pPr>
            <a:endParaRPr lang="en-US" altLang="zh-CN" sz="1600" b="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dfs.namenode.rpc-address.ns1.nn1=host-nn1:9000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b="0" dirty="0" smtClean="0"/>
              <a:t>dfs.namenode.http-address.ns1.nn1=host-nn1:50070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未区分</a:t>
            </a:r>
            <a:r>
              <a:rPr lang="en-US" altLang="zh-CN" sz="1800" dirty="0" smtClean="0"/>
              <a:t>name service</a:t>
            </a:r>
            <a:r>
              <a:rPr lang="zh-CN" altLang="en-US" sz="1800" dirty="0" smtClean="0"/>
              <a:t>的配置需要在每台</a:t>
            </a:r>
            <a:r>
              <a:rPr lang="en-US" altLang="zh-CN" sz="1800" dirty="0" smtClean="0"/>
              <a:t>NN</a:t>
            </a:r>
            <a:r>
              <a:rPr lang="zh-CN" altLang="en-US" sz="1800" dirty="0" smtClean="0"/>
              <a:t>上配置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NFS</a:t>
            </a:r>
            <a:r>
              <a:rPr lang="zh-CN" altLang="en-US" dirty="0" smtClean="0"/>
              <a:t>位置，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位置，</a:t>
            </a:r>
            <a:r>
              <a:rPr lang="en-US" altLang="zh-CN" dirty="0" smtClean="0"/>
              <a:t>fence</a:t>
            </a:r>
            <a:r>
              <a:rPr lang="zh-CN" altLang="en-US" dirty="0" smtClean="0"/>
              <a:t>方式，</a:t>
            </a:r>
            <a:r>
              <a:rPr lang="en-US" altLang="zh-CN" dirty="0" smtClean="0"/>
              <a:t>……</a:t>
            </a:r>
          </a:p>
          <a:p>
            <a:pPr>
              <a:lnSpc>
                <a:spcPct val="120000"/>
              </a:lnSpc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客户端和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37372"/>
            <a:ext cx="7843714" cy="5387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客户端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hdfs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dfs</a:t>
            </a:r>
            <a:r>
              <a:rPr lang="en-US" altLang="zh-CN" sz="1600" dirty="0" smtClean="0"/>
              <a:t> -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API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ViewFileSystem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None/>
            </a:pPr>
            <a:endParaRPr lang="en-US" altLang="zh-CN" sz="16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400" dirty="0" err="1" smtClean="0">
                <a:latin typeface="Lucida Console" pitchFamily="49" charset="0"/>
              </a:rPr>
              <a:t>ViewFileSystem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fsView</a:t>
            </a:r>
            <a:r>
              <a:rPr lang="en-US" altLang="zh-CN" sz="1400" dirty="0" smtClean="0">
                <a:latin typeface="Lucida Console" pitchFamily="49" charset="0"/>
              </a:rPr>
              <a:t> = (</a:t>
            </a:r>
            <a:r>
              <a:rPr lang="en-US" altLang="zh-CN" sz="1400" dirty="0" err="1" smtClean="0">
                <a:latin typeface="Lucida Console" pitchFamily="49" charset="0"/>
              </a:rPr>
              <a:t>ViewFileSystem</a:t>
            </a:r>
            <a:r>
              <a:rPr lang="en-US" altLang="zh-CN" sz="1400" dirty="0" smtClean="0">
                <a:latin typeface="Lucida Console" pitchFamily="49" charset="0"/>
              </a:rPr>
              <a:t>) </a:t>
            </a:r>
            <a:r>
              <a:rPr lang="en-US" altLang="zh-CN" sz="1400" dirty="0" err="1" smtClean="0">
                <a:latin typeface="Lucida Console" pitchFamily="49" charset="0"/>
              </a:rPr>
              <a:t>ViewFileSystem.get</a:t>
            </a:r>
            <a:r>
              <a:rPr lang="en-US" altLang="zh-CN" sz="1400" dirty="0" smtClean="0">
                <a:latin typeface="Lucida Console" pitchFamily="49" charset="0"/>
              </a:rPr>
              <a:t>(conf);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sz="1400" dirty="0" smtClean="0">
              <a:latin typeface="Lucida Console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400" dirty="0" err="1" smtClean="0">
                <a:latin typeface="Lucida Console" pitchFamily="49" charset="0"/>
              </a:rPr>
              <a:t>MountPoint</a:t>
            </a:r>
            <a:r>
              <a:rPr lang="en-US" altLang="zh-CN" sz="1400" dirty="0" smtClean="0">
                <a:latin typeface="Lucida Console" pitchFamily="49" charset="0"/>
              </a:rPr>
              <a:t>[] m = </a:t>
            </a:r>
            <a:r>
              <a:rPr lang="en-US" altLang="zh-CN" sz="1400" dirty="0" err="1" smtClean="0">
                <a:latin typeface="Lucida Console" pitchFamily="49" charset="0"/>
              </a:rPr>
              <a:t>fsView.getMountPoints</a:t>
            </a:r>
            <a:r>
              <a:rPr lang="en-US" altLang="zh-CN" sz="1400" dirty="0" smtClean="0">
                <a:latin typeface="Lucida Console" pitchFamily="49" charset="0"/>
              </a:rPr>
              <a:t>();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400" dirty="0" smtClean="0">
                <a:latin typeface="Lucida Console" pitchFamily="49" charset="0"/>
              </a:rPr>
              <a:t>for (</a:t>
            </a:r>
            <a:r>
              <a:rPr lang="en-US" altLang="zh-CN" sz="1400" dirty="0" err="1" smtClean="0">
                <a:latin typeface="Lucida Console" pitchFamily="49" charset="0"/>
              </a:rPr>
              <a:t>MountPoint</a:t>
            </a:r>
            <a:r>
              <a:rPr lang="en-US" altLang="zh-CN" sz="1400" dirty="0" smtClean="0">
                <a:latin typeface="Lucida Console" pitchFamily="49" charset="0"/>
              </a:rPr>
              <a:t> m1 :m)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400" dirty="0" smtClean="0">
                <a:latin typeface="Lucida Console" pitchFamily="49" charset="0"/>
              </a:rPr>
              <a:t>	</a:t>
            </a:r>
            <a:r>
              <a:rPr lang="en-US" altLang="zh-CN" sz="1400" dirty="0" err="1" smtClean="0">
                <a:latin typeface="Lucida Console" pitchFamily="49" charset="0"/>
              </a:rPr>
              <a:t>System.out.println</a:t>
            </a:r>
            <a:r>
              <a:rPr lang="en-US" altLang="zh-CN" sz="1400" dirty="0" smtClean="0">
                <a:latin typeface="Lucida Console" pitchFamily="49" charset="0"/>
              </a:rPr>
              <a:t>(m1.getSrc()); 	</a:t>
            </a:r>
          </a:p>
          <a:p>
            <a:pPr lvl="1">
              <a:lnSpc>
                <a:spcPct val="120000"/>
              </a:lnSpc>
              <a:buNone/>
            </a:pPr>
            <a:endParaRPr lang="en-US" altLang="zh-CN" sz="1400" dirty="0" smtClean="0">
              <a:latin typeface="Lucida Console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400" dirty="0" smtClean="0">
                <a:latin typeface="Lucida Console" pitchFamily="49" charset="0"/>
              </a:rPr>
              <a:t>Path p = new Path</a:t>
            </a:r>
            <a:r>
              <a:rPr lang="en-US" altLang="zh-CN" sz="1400" dirty="0" smtClean="0">
                <a:latin typeface="Lucida Console" pitchFamily="49" charset="0"/>
              </a:rPr>
              <a:t>("/</a:t>
            </a:r>
            <a:r>
              <a:rPr lang="en-US" altLang="zh-CN" sz="1400" dirty="0" smtClean="0">
                <a:latin typeface="Lucida Console" pitchFamily="49" charset="0"/>
              </a:rPr>
              <a:t>share</a:t>
            </a:r>
            <a:r>
              <a:rPr lang="en-US" altLang="zh-CN" sz="1400" dirty="0" smtClean="0">
                <a:latin typeface="Lucida Console" pitchFamily="49" charset="0"/>
              </a:rPr>
              <a:t>/test.txt</a:t>
            </a:r>
            <a:r>
              <a:rPr lang="en-US" altLang="zh-CN" sz="1400" dirty="0" smtClean="0">
                <a:latin typeface="Lucida Console" pitchFamily="49" charset="0"/>
              </a:rPr>
              <a:t>");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400" dirty="0" err="1" smtClean="0">
                <a:latin typeface="Lucida Console" pitchFamily="49" charset="0"/>
              </a:rPr>
              <a:t>FSDataOutputStream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fos</a:t>
            </a:r>
            <a:r>
              <a:rPr lang="en-US" altLang="zh-CN" sz="1400" dirty="0" smtClean="0">
                <a:latin typeface="Lucida Console" pitchFamily="49" charset="0"/>
              </a:rPr>
              <a:t> = </a:t>
            </a:r>
            <a:r>
              <a:rPr lang="en-US" altLang="zh-CN" sz="1400" dirty="0" err="1" smtClean="0">
                <a:latin typeface="Lucida Console" pitchFamily="49" charset="0"/>
              </a:rPr>
              <a:t>fsView.create</a:t>
            </a:r>
            <a:r>
              <a:rPr lang="en-US" altLang="zh-CN" sz="1400" dirty="0" smtClean="0">
                <a:latin typeface="Lucida Console" pitchFamily="49" charset="0"/>
              </a:rPr>
              <a:t>(p);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集群的初始化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37372"/>
            <a:ext cx="7843714" cy="5387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HA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同步</a:t>
            </a:r>
            <a:r>
              <a:rPr lang="en-US" altLang="zh-CN" dirty="0" smtClean="0"/>
              <a:t>meta data</a:t>
            </a:r>
            <a:r>
              <a:rPr lang="zh-CN" altLang="en-US" dirty="0" smtClean="0"/>
              <a:t>然后启动集群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没有测试从单台升级为</a:t>
            </a:r>
            <a:r>
              <a:rPr lang="en-US" altLang="zh-CN" dirty="0" smtClean="0"/>
              <a:t>HA</a:t>
            </a:r>
            <a:r>
              <a:rPr lang="zh-CN" altLang="en-US" dirty="0" smtClean="0"/>
              <a:t>的场景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Federation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-format  -</a:t>
            </a:r>
            <a:r>
              <a:rPr lang="en-US" altLang="zh-CN" dirty="0" err="1" smtClean="0"/>
              <a:t>clusterid</a:t>
            </a:r>
            <a:r>
              <a:rPr lang="en-US" altLang="zh-CN" dirty="0" smtClean="0"/>
              <a:t> ${CLUSTER_ID}</a:t>
            </a:r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HA + Federation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分别用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的格式化方式初始两台，每个</a:t>
            </a:r>
            <a:r>
              <a:rPr lang="en-US" altLang="zh-CN" dirty="0" smtClean="0"/>
              <a:t>HA</a:t>
            </a:r>
            <a:r>
              <a:rPr lang="zh-CN" altLang="en-US" dirty="0" smtClean="0"/>
              <a:t>环境一台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分别同步</a:t>
            </a:r>
            <a:r>
              <a:rPr lang="en-US" altLang="zh-CN" dirty="0" smtClean="0"/>
              <a:t>meta data</a:t>
            </a:r>
            <a:endParaRPr lang="en-US" altLang="zh-CN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HA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测试方案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r>
              <a:rPr lang="zh-CN" altLang="en-US" dirty="0" smtClean="0"/>
              <a:t>两种失败方式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进程：</a:t>
            </a:r>
            <a:r>
              <a:rPr lang="en-US" altLang="zh-CN" dirty="0" smtClean="0"/>
              <a:t>ZKFC</a:t>
            </a:r>
            <a:r>
              <a:rPr lang="zh-CN" altLang="en-US" dirty="0" smtClean="0"/>
              <a:t>主动释放锁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模拟机器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、死锁、硬件性能骤降等故障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机器掉电：</a:t>
            </a:r>
            <a:r>
              <a:rPr lang="en-US" altLang="zh-CN" dirty="0" smtClean="0"/>
              <a:t>ZK</a:t>
            </a:r>
            <a:r>
              <a:rPr lang="zh-CN" altLang="en-US" dirty="0" smtClean="0"/>
              <a:t>锁超时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模拟网络和交换机故障、以及掉电本身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两种客户端场景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已连接的客户端 </a:t>
            </a:r>
            <a:r>
              <a:rPr lang="en-US" altLang="zh-CN" dirty="0" smtClean="0"/>
              <a:t>(</a:t>
            </a:r>
            <a:r>
              <a:rPr lang="zh-CN" altLang="en-US" dirty="0" smtClean="0"/>
              <a:t>持续拷贝</a:t>
            </a:r>
            <a:r>
              <a:rPr lang="en-US" altLang="zh-CN" dirty="0" smtClean="0"/>
              <a:t>96M</a:t>
            </a:r>
            <a:r>
              <a:rPr lang="zh-CN" altLang="en-US" dirty="0" smtClean="0"/>
              <a:t>的文件，</a:t>
            </a:r>
            <a:r>
              <a:rPr lang="en-US" altLang="zh-CN" dirty="0" smtClean="0"/>
              <a:t>1M</a:t>
            </a:r>
            <a:r>
              <a:rPr lang="zh-CN" altLang="en-US" dirty="0" smtClean="0"/>
              <a:t>每块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新发起连接的客户端 </a:t>
            </a:r>
            <a:r>
              <a:rPr lang="en-US" altLang="zh-CN" dirty="0" smtClean="0"/>
              <a:t>(</a:t>
            </a:r>
            <a:r>
              <a:rPr lang="zh-CN" altLang="en-US" dirty="0" smtClean="0"/>
              <a:t>持续拷贝</a:t>
            </a:r>
            <a:r>
              <a:rPr lang="en-US" altLang="zh-CN" dirty="0" smtClean="0"/>
              <a:t>96M</a:t>
            </a:r>
            <a:r>
              <a:rPr lang="zh-CN" altLang="en-US" dirty="0" smtClean="0"/>
              <a:t>的文件，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每块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结束后检查文件</a:t>
            </a:r>
            <a:r>
              <a:rPr lang="en-US" altLang="zh-CN" dirty="0" smtClean="0"/>
              <a:t>MD5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HA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测试结果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r>
              <a:rPr lang="en-US" altLang="zh-CN" dirty="0" smtClean="0"/>
              <a:t>ZKFC</a:t>
            </a:r>
            <a:r>
              <a:rPr lang="zh-CN" altLang="en-US" dirty="0" smtClean="0"/>
              <a:t>主动释放锁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5-8</a:t>
            </a:r>
            <a:r>
              <a:rPr lang="zh-CN" altLang="en-US" dirty="0" smtClean="0"/>
              <a:t>秒切换 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需同步</a:t>
            </a:r>
            <a:r>
              <a:rPr lang="en-US" altLang="zh-CN" dirty="0" smtClean="0"/>
              <a:t>edits)</a:t>
            </a:r>
          </a:p>
          <a:p>
            <a:pPr lvl="1"/>
            <a:r>
              <a:rPr lang="zh-CN" altLang="en-US" dirty="0" smtClean="0"/>
              <a:t>客户端偶尔会有重试</a:t>
            </a:r>
            <a:r>
              <a:rPr lang="en-US" altLang="zh-CN" dirty="0" smtClean="0"/>
              <a:t>(~10%)</a:t>
            </a:r>
          </a:p>
          <a:p>
            <a:pPr lvl="1"/>
            <a:r>
              <a:rPr lang="zh-CN" altLang="en-US" dirty="0" smtClean="0"/>
              <a:t>但从未失败</a:t>
            </a:r>
            <a:endParaRPr lang="en-US" altLang="zh-CN" dirty="0" smtClean="0"/>
          </a:p>
          <a:p>
            <a:r>
              <a:rPr lang="en-US" altLang="zh-CN" dirty="0" smtClean="0"/>
              <a:t>ZK</a:t>
            </a:r>
            <a:r>
              <a:rPr lang="zh-CN" altLang="en-US" dirty="0" smtClean="0"/>
              <a:t>锁超时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15-20s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超时设置为</a:t>
            </a:r>
            <a:r>
              <a:rPr lang="en-US" altLang="zh-CN" dirty="0" smtClean="0"/>
              <a:t>10s)</a:t>
            </a:r>
          </a:p>
          <a:p>
            <a:pPr lvl="1"/>
            <a:r>
              <a:rPr lang="zh-CN" altLang="en-US" dirty="0" smtClean="0"/>
              <a:t>客户端重试几率变大 </a:t>
            </a:r>
            <a:r>
              <a:rPr lang="en-US" altLang="zh-CN" dirty="0" smtClean="0"/>
              <a:t>(~75%)</a:t>
            </a:r>
          </a:p>
          <a:p>
            <a:pPr lvl="1"/>
            <a:r>
              <a:rPr lang="zh-CN" altLang="en-US" dirty="0" smtClean="0"/>
              <a:t>且偶有失败 </a:t>
            </a:r>
            <a:r>
              <a:rPr lang="en-US" altLang="zh-CN" dirty="0" smtClean="0"/>
              <a:t>(~15%)</a:t>
            </a:r>
          </a:p>
          <a:p>
            <a:pPr lvl="2"/>
            <a:r>
              <a:rPr lang="zh-CN" altLang="en-US" dirty="0" smtClean="0"/>
              <a:t>仅见于已连接客户端</a:t>
            </a:r>
            <a:endParaRPr lang="en-US" altLang="zh-CN" dirty="0" smtClean="0"/>
          </a:p>
          <a:p>
            <a:r>
              <a:rPr lang="zh-CN" altLang="en-US" dirty="0" smtClean="0"/>
              <a:t>可确保数据完整性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MD5</a:t>
            </a:r>
            <a:r>
              <a:rPr lang="zh-CN" altLang="en-US" dirty="0" smtClean="0"/>
              <a:t>校验从未出错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失败时客户端有</a:t>
            </a:r>
            <a:r>
              <a:rPr lang="en-US" altLang="zh-CN" dirty="0" smtClean="0"/>
              <a:t>Exception</a:t>
            </a:r>
          </a:p>
          <a:p>
            <a:r>
              <a:rPr lang="zh-CN" altLang="en-US" dirty="0" smtClean="0"/>
              <a:t>大部分时候可满足高可用性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客户端重试机制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org.apache.hadoop.io.retry.RetryPolicies.FailoverOnNetworkExceptionRetry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遇到以下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时启动重试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600" dirty="0" err="1" smtClean="0"/>
              <a:t>ConnectException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NoRouteToHostException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err="1" smtClean="0"/>
              <a:t>UnKnownHostException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StandbyException</a:t>
            </a:r>
            <a:endParaRPr lang="en-US" altLang="zh-CN" sz="1600" dirty="0" smtClean="0"/>
          </a:p>
          <a:p>
            <a:pPr>
              <a:buNone/>
            </a:pP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 smtClean="0"/>
              <a:t>计算公式</a:t>
            </a:r>
            <a:r>
              <a:rPr lang="en-US" altLang="zh-CN" dirty="0" smtClean="0"/>
              <a:t>:  (0.5~1.5) * min (2</a:t>
            </a:r>
            <a:r>
              <a:rPr lang="en-US" altLang="zh-CN" baseline="30000" dirty="0" smtClean="0"/>
              <a:t>retryies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baseMillis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maxMillis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1600" b="0" dirty="0" err="1" smtClean="0"/>
              <a:t>baseMillis</a:t>
            </a:r>
            <a:r>
              <a:rPr lang="en-US" altLang="zh-CN" sz="1600" b="0" dirty="0" smtClean="0"/>
              <a:t> = </a:t>
            </a:r>
            <a:r>
              <a:rPr lang="en-US" altLang="zh-CN" sz="1600" b="0" dirty="0" err="1" smtClean="0"/>
              <a:t>dfs.client.failover.sleep.base.millis</a:t>
            </a:r>
            <a:r>
              <a:rPr lang="zh-CN" altLang="en-US" sz="1600" b="0" dirty="0" smtClean="0"/>
              <a:t>，缺省</a:t>
            </a:r>
            <a:r>
              <a:rPr lang="en-US" altLang="zh-CN" sz="1600" b="0" dirty="0" smtClean="0"/>
              <a:t>500</a:t>
            </a:r>
          </a:p>
          <a:p>
            <a:pPr lvl="1"/>
            <a:r>
              <a:rPr lang="en-US" altLang="zh-CN" sz="1600" b="0" dirty="0" err="1" smtClean="0"/>
              <a:t>maxMillis</a:t>
            </a:r>
            <a:r>
              <a:rPr lang="en-US" altLang="zh-CN" sz="1600" b="0" dirty="0" smtClean="0"/>
              <a:t> </a:t>
            </a:r>
            <a:r>
              <a:rPr lang="en-US" altLang="zh-CN" sz="1600" dirty="0" smtClean="0"/>
              <a:t>= </a:t>
            </a:r>
            <a:r>
              <a:rPr lang="en-US" altLang="zh-CN" sz="1600" dirty="0" err="1" smtClean="0"/>
              <a:t>dfs.client.failover.sleep.max.millis</a:t>
            </a:r>
            <a:r>
              <a:rPr lang="zh-CN" altLang="en-US" sz="1600" dirty="0" smtClean="0"/>
              <a:t>，缺省</a:t>
            </a:r>
            <a:r>
              <a:rPr lang="en-US" altLang="zh-CN" sz="1600" dirty="0" smtClean="0"/>
              <a:t>15000</a:t>
            </a:r>
          </a:p>
          <a:p>
            <a:pPr lvl="1"/>
            <a:endParaRPr lang="en-US" altLang="zh-CN" b="0" dirty="0" smtClean="0"/>
          </a:p>
          <a:p>
            <a:r>
              <a:rPr lang="zh-CN" altLang="en-US" dirty="0" smtClean="0"/>
              <a:t>最大重试次数：</a:t>
            </a:r>
            <a:r>
              <a:rPr lang="en-US" altLang="zh-CN" b="0" dirty="0" err="1" smtClean="0"/>
              <a:t>dfs.client.failover.max.attempts</a:t>
            </a:r>
            <a:r>
              <a:rPr lang="zh-CN" altLang="en-US" dirty="0" smtClean="0"/>
              <a:t>，缺省</a:t>
            </a:r>
            <a:r>
              <a:rPr lang="en-US" altLang="zh-CN" dirty="0" smtClean="0"/>
              <a:t>15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947756"/>
            <a:ext cx="8096250" cy="5124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</a:rPr>
              <a:t>为什么需要</a:t>
            </a:r>
            <a:r>
              <a:rPr lang="en-US" altLang="zh-CN" sz="2400" dirty="0" smtClean="0">
                <a:ea typeface="宋体" pitchFamily="2" charset="-122"/>
              </a:rPr>
              <a:t>HA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Federation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</a:rPr>
              <a:t>Hadoop 2.0</a:t>
            </a:r>
            <a:r>
              <a:rPr lang="zh-CN" altLang="en-US" sz="2400" dirty="0" smtClean="0">
                <a:ea typeface="宋体" pitchFamily="2" charset="-122"/>
              </a:rPr>
              <a:t>中</a:t>
            </a:r>
            <a:r>
              <a:rPr lang="en-US" altLang="zh-CN" sz="2400" dirty="0" smtClean="0">
                <a:ea typeface="宋体" pitchFamily="2" charset="-122"/>
              </a:rPr>
              <a:t>HA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Federation</a:t>
            </a:r>
            <a:r>
              <a:rPr lang="zh-CN" altLang="en-US" sz="2400" dirty="0" smtClean="0">
                <a:ea typeface="宋体" pitchFamily="2" charset="-122"/>
              </a:rPr>
              <a:t>的实现方式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</a:rPr>
              <a:t>HA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Federation</a:t>
            </a:r>
            <a:r>
              <a:rPr lang="zh-CN" altLang="en-US" sz="2400" dirty="0" smtClean="0">
                <a:ea typeface="宋体" pitchFamily="2" charset="-122"/>
              </a:rPr>
              <a:t>配置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</a:rPr>
              <a:t>HA</a:t>
            </a:r>
            <a:r>
              <a:rPr lang="zh-CN" altLang="en-US" sz="2400" dirty="0" smtClean="0">
                <a:ea typeface="宋体" pitchFamily="2" charset="-122"/>
              </a:rPr>
              <a:t>测试方案和结果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</a:rPr>
              <a:t>HA</a:t>
            </a:r>
            <a:r>
              <a:rPr lang="zh-CN" altLang="en-US" sz="2400" dirty="0" smtClean="0">
                <a:ea typeface="宋体" pitchFamily="2" charset="-122"/>
              </a:rPr>
              <a:t>推荐配置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</a:rPr>
              <a:t>未尽事宜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</a:rPr>
              <a:t>附：趋势科技如何使用</a:t>
            </a:r>
            <a:r>
              <a:rPr lang="en-US" altLang="zh-CN" sz="2400" dirty="0" smtClean="0">
                <a:ea typeface="宋体" pitchFamily="2" charset="-122"/>
              </a:rPr>
              <a:t>Hadoop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推荐配置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r>
              <a:rPr lang="en-US" altLang="zh-CN" dirty="0" smtClean="0"/>
              <a:t>ha.zookeeper.session-timeout.ms </a:t>
            </a:r>
            <a:r>
              <a:rPr lang="zh-CN" altLang="en-US" dirty="0" smtClean="0"/>
              <a:t>＝ </a:t>
            </a:r>
            <a:r>
              <a:rPr lang="en-US" altLang="zh-CN" dirty="0" smtClean="0"/>
              <a:t>10000</a:t>
            </a:r>
          </a:p>
          <a:p>
            <a:pPr lvl="1"/>
            <a:r>
              <a:rPr lang="en-US" altLang="zh-CN" dirty="0" smtClean="0"/>
              <a:t>ZK</a:t>
            </a:r>
            <a:r>
              <a:rPr lang="zh-CN" altLang="en-US" dirty="0" smtClean="0"/>
              <a:t>心跳是</a:t>
            </a:r>
            <a:r>
              <a:rPr lang="en-US" altLang="zh-CN" dirty="0" smtClean="0"/>
              <a:t>2000</a:t>
            </a:r>
          </a:p>
          <a:p>
            <a:pPr lvl="1"/>
            <a:r>
              <a:rPr lang="zh-CN" altLang="en-US" dirty="0" smtClean="0"/>
              <a:t>缺省的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很容易因为网络拥塞或</a:t>
            </a:r>
            <a:r>
              <a:rPr lang="en-US" altLang="zh-CN" dirty="0" smtClean="0"/>
              <a:t>NN  GC</a:t>
            </a:r>
            <a:r>
              <a:rPr lang="zh-CN" altLang="en-US" dirty="0" smtClean="0"/>
              <a:t>等导致误判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为避免电源闪断，不要把</a:t>
            </a:r>
            <a:r>
              <a:rPr lang="en-US" altLang="zh-CN" dirty="0" smtClean="0"/>
              <a:t>start-dfs.sh</a:t>
            </a:r>
            <a:r>
              <a:rPr lang="zh-CN" altLang="en-US" dirty="0" smtClean="0"/>
              <a:t>放在</a:t>
            </a:r>
            <a:r>
              <a:rPr lang="en-US" altLang="zh-CN" dirty="0" err="1" smtClean="0"/>
              <a:t>init.d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dfs.ha.fencing.methods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＝ </a:t>
            </a:r>
            <a:r>
              <a:rPr lang="en-US" altLang="zh-CN" dirty="0" smtClean="0"/>
              <a:t>shell(/path/to/the/script)</a:t>
            </a:r>
          </a:p>
          <a:p>
            <a:pPr lvl="1"/>
            <a:r>
              <a:rPr lang="en-US" altLang="zh-CN" dirty="0" smtClean="0"/>
              <a:t>STONITH</a:t>
            </a:r>
            <a:r>
              <a:rPr lang="zh-CN" altLang="en-US" dirty="0" smtClean="0"/>
              <a:t>不一定可行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缺省是</a:t>
            </a:r>
            <a:r>
              <a:rPr lang="en-US" altLang="zh-CN" dirty="0" err="1" smtClean="0"/>
              <a:t>sshfence</a:t>
            </a:r>
            <a:r>
              <a:rPr lang="zh-CN" altLang="en-US" dirty="0" smtClean="0"/>
              <a:t>，在掉电情况下无法成功完成</a:t>
            </a:r>
            <a:r>
              <a:rPr lang="en-US" altLang="zh-CN" dirty="0" smtClean="0"/>
              <a:t>fence</a:t>
            </a:r>
          </a:p>
          <a:p>
            <a:pPr lvl="1"/>
            <a:r>
              <a:rPr lang="zh-CN" altLang="en-US" dirty="0" smtClean="0"/>
              <a:t>唯一能保证不发生脑裂的方案就是确保原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无法访问</a:t>
            </a:r>
            <a:r>
              <a:rPr lang="en-US" altLang="zh-CN" dirty="0" smtClean="0"/>
              <a:t>NFS</a:t>
            </a:r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NFS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管理员</a:t>
            </a:r>
            <a:r>
              <a:rPr lang="zh-CN" altLang="en-US" dirty="0" smtClean="0"/>
              <a:t>必须及时介入，恢复原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，使其成为</a:t>
            </a:r>
            <a:r>
              <a:rPr lang="en-US" altLang="zh-CN" dirty="0" smtClean="0"/>
              <a:t>Standby</a:t>
            </a:r>
            <a:r>
              <a:rPr lang="zh-CN" altLang="en-US" dirty="0" smtClean="0"/>
              <a:t>。恢复</a:t>
            </a:r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扩展测试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3744898"/>
          </a:xfrm>
        </p:spPr>
        <p:txBody>
          <a:bodyPr/>
          <a:lstStyle/>
          <a:p>
            <a:r>
              <a:rPr lang="en-US" altLang="zh-CN" dirty="0" smtClean="0"/>
              <a:t>Append</a:t>
            </a:r>
          </a:p>
          <a:p>
            <a:pPr lvl="1"/>
            <a:r>
              <a:rPr lang="en-US" altLang="zh-CN" dirty="0" smtClean="0"/>
              <a:t>Append</a:t>
            </a:r>
            <a:r>
              <a:rPr lang="zh-CN" altLang="en-US" dirty="0" smtClean="0"/>
              <a:t>只是在补足最尾部块的时候逻辑比较特殊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很难掐准时机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append</a:t>
            </a:r>
          </a:p>
          <a:p>
            <a:pPr lvl="1"/>
            <a:r>
              <a:rPr lang="en-US" altLang="zh-CN" dirty="0" err="1" smtClean="0"/>
              <a:t>HFile</a:t>
            </a:r>
            <a:r>
              <a:rPr lang="zh-CN" altLang="en-US" dirty="0" smtClean="0"/>
              <a:t>操作并不频繁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也很难掐准时机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未见异常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未尽事宜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3744898"/>
          </a:xfrm>
        </p:spPr>
        <p:txBody>
          <a:bodyPr/>
          <a:lstStyle/>
          <a:p>
            <a:r>
              <a:rPr lang="en-US" dirty="0" err="1" smtClean="0"/>
              <a:t>LeaseExpiredException</a:t>
            </a:r>
            <a:r>
              <a:rPr lang="en-US" dirty="0" smtClean="0"/>
              <a:t>: Lease mismatch </a:t>
            </a:r>
          </a:p>
          <a:p>
            <a:pPr lvl="1"/>
            <a:r>
              <a:rPr lang="zh-CN" altLang="en-US" dirty="0" smtClean="0"/>
              <a:t>客户端</a:t>
            </a:r>
            <a:r>
              <a:rPr lang="zh-CN" altLang="en-US" dirty="0" smtClean="0"/>
              <a:t>遇到这个异常不会重试，导致操作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2.0 (YARN)</a:t>
            </a:r>
            <a:r>
              <a:rPr lang="zh-CN" altLang="en-US" dirty="0" smtClean="0"/>
              <a:t>的整合测试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趋势科技如何使用</a:t>
            </a:r>
            <a:r>
              <a:rPr lang="en-US" altLang="zh-CN" dirty="0" smtClean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r>
              <a:rPr lang="zh-CN" altLang="en-US" dirty="0" smtClean="0"/>
              <a:t>天云趋势由天云科技和趋势科技共同投资成立于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</a:p>
          <a:p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趋势科技是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的重度使用者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2006</a:t>
            </a:r>
            <a:r>
              <a:rPr lang="zh-CN" altLang="en-US" dirty="0" smtClean="0"/>
              <a:t>年开始使用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用于处理</a:t>
            </a:r>
            <a:r>
              <a:rPr lang="en-US" altLang="zh-CN" dirty="0" smtClean="0"/>
              <a:t>Web Reputation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Email Reputation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五个数据中心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日均处理</a:t>
            </a:r>
            <a:r>
              <a:rPr lang="en-US" altLang="zh-CN" dirty="0" smtClean="0"/>
              <a:t>3.6T</a:t>
            </a:r>
            <a:r>
              <a:rPr lang="zh-CN" altLang="en-US" dirty="0" smtClean="0"/>
              <a:t>日志数据 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含</a:t>
            </a:r>
            <a:r>
              <a:rPr lang="en-US" altLang="zh-CN" dirty="0" err="1" smtClean="0"/>
              <a:t>HoneyPot</a:t>
            </a:r>
            <a:r>
              <a:rPr lang="zh-CN" altLang="en-US" dirty="0" smtClean="0"/>
              <a:t>收到的垃圾邮件但不含爬取的网页等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亚洲最早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也是最大的代码贡献者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HBase</a:t>
            </a:r>
            <a:r>
              <a:rPr lang="en-US" altLang="zh-CN" dirty="0" smtClean="0"/>
              <a:t> 0.92</a:t>
            </a:r>
            <a:r>
              <a:rPr lang="zh-CN" altLang="en-US" dirty="0" smtClean="0"/>
              <a:t>新功能的主要开发者 </a:t>
            </a:r>
            <a:r>
              <a:rPr lang="en-US" altLang="zh-CN" dirty="0" smtClean="0"/>
              <a:t>(coprocessors, security)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天云趋势的</a:t>
            </a:r>
            <a:r>
              <a:rPr lang="en-US" altLang="zh-CN" dirty="0" err="1" smtClean="0"/>
              <a:t>BigData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b="1" dirty="0" smtClean="0"/>
              <a:t>TCloud BigData Platform, </a:t>
            </a:r>
            <a:r>
              <a:rPr lang="zh-CN" altLang="en-US" b="1" dirty="0" smtClean="0"/>
              <a:t>集部署、监控、配置优化、数据处理以及扩展</a:t>
            </a:r>
            <a:r>
              <a:rPr lang="en-US" altLang="zh-CN" b="1" dirty="0" smtClean="0"/>
              <a:t>SDK</a:t>
            </a:r>
            <a:r>
              <a:rPr lang="zh-CN" altLang="en-US" b="1" dirty="0" smtClean="0"/>
              <a:t>库于一体的集群管理和开发平台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丰富的垂直行业开发经验， 包括电信、电力、安全等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为多家大型传统软件开发厂商提供咨询服务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en-US" altLang="zh-CN" b="1" dirty="0" err="1" smtClean="0"/>
              <a:t>Hadoop</a:t>
            </a:r>
            <a:r>
              <a:rPr lang="zh-CN" altLang="en-US" b="1" dirty="0" smtClean="0"/>
              <a:t>管理员、开发者培训，也可为企业内部进行定制化培训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 algn="ctr">
              <a:lnSpc>
                <a:spcPct val="150000"/>
              </a:lnSpc>
              <a:buNone/>
            </a:pPr>
            <a:r>
              <a:rPr lang="en-US" altLang="zh-CN" sz="2400" b="1" dirty="0" smtClean="0">
                <a:hlinkClick r:id="rId2"/>
              </a:rPr>
              <a:t>http://www.tcloudcomputing.com.cn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871325" cy="316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3968" y="5085184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@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少年振南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814811"/>
            <a:ext cx="2201712" cy="83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为什么需要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Federation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单点故障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Secondary NN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HA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SNN</a:t>
            </a:r>
            <a:r>
              <a:rPr lang="zh-CN" altLang="en-US" dirty="0" smtClean="0"/>
              <a:t>甚至无法保证数据完整性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Backup NN</a:t>
            </a:r>
            <a:r>
              <a:rPr lang="zh-CN" altLang="en-US" dirty="0" smtClean="0"/>
              <a:t> </a:t>
            </a:r>
            <a:r>
              <a:rPr lang="en-US" altLang="zh-CN" dirty="0" smtClean="0"/>
              <a:t>(HADOOP-4539)</a:t>
            </a:r>
            <a:r>
              <a:rPr lang="zh-CN" altLang="en-US" dirty="0" smtClean="0"/>
              <a:t>也一样不安全，但略有一点</a:t>
            </a:r>
            <a:r>
              <a:rPr lang="en-US" altLang="zh-CN" dirty="0" smtClean="0"/>
              <a:t>Warm Standby</a:t>
            </a:r>
          </a:p>
          <a:p>
            <a:pPr lvl="1"/>
            <a:r>
              <a:rPr lang="zh-CN" altLang="en-US" dirty="0" smtClean="0"/>
              <a:t>手动把</a:t>
            </a:r>
            <a:r>
              <a:rPr lang="en-US" altLang="zh-CN" dirty="0" smtClean="0"/>
              <a:t>name.dir/edits.dir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是安全的</a:t>
            </a:r>
            <a:r>
              <a:rPr lang="en-US" altLang="zh-CN" dirty="0" smtClean="0"/>
              <a:t>Cold Standby</a:t>
            </a:r>
          </a:p>
          <a:p>
            <a:pPr lvl="1"/>
            <a:r>
              <a:rPr lang="en-US" altLang="zh-CN" dirty="0" err="1" smtClean="0"/>
              <a:t>Facebook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AvatarNode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Hot Standby</a:t>
            </a:r>
            <a:r>
              <a:rPr lang="zh-CN" altLang="en-US" dirty="0" smtClean="0"/>
              <a:t>，但只有手动切换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还有若干解决方案，基本都是依赖外部的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NameNode</a:t>
            </a:r>
            <a:r>
              <a:rPr lang="zh-CN" altLang="en-US" dirty="0" smtClean="0"/>
              <a:t>内存限制了文件数目和集群的存储容量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1G </a:t>
            </a:r>
            <a:r>
              <a:rPr lang="zh-CN" altLang="en-US" dirty="0" smtClean="0"/>
              <a:t>≈ </a:t>
            </a:r>
            <a:r>
              <a:rPr lang="en-US" altLang="zh-CN" dirty="0" smtClean="0"/>
              <a:t>1M block </a:t>
            </a:r>
            <a:r>
              <a:rPr lang="zh-CN" altLang="en-US" dirty="0" smtClean="0"/>
              <a:t>≈ </a:t>
            </a:r>
            <a:r>
              <a:rPr lang="en-US" altLang="zh-CN" dirty="0" smtClean="0"/>
              <a:t>64T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NameNode</a:t>
            </a:r>
            <a:r>
              <a:rPr lang="zh-CN" altLang="en-US" dirty="0" smtClean="0"/>
              <a:t>的性能瓶颈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Client: addBlock, </a:t>
            </a:r>
            <a:r>
              <a:rPr lang="en-US" altLang="zh-CN" dirty="0" err="1" smtClean="0"/>
              <a:t>getBlockLocations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DataNode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blockRecieved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sendHeartbeat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blockReport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Hadoop 2.0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的实现方式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754103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64182" y="928670"/>
            <a:ext cx="8096250" cy="601626"/>
          </a:xfrm>
        </p:spPr>
        <p:txBody>
          <a:bodyPr/>
          <a:lstStyle/>
          <a:p>
            <a:pPr>
              <a:buNone/>
            </a:pPr>
            <a:r>
              <a:rPr lang="zh-CN" altLang="en-US" sz="1600" b="0" dirty="0" smtClean="0"/>
              <a:t>来源：</a:t>
            </a:r>
            <a:r>
              <a:rPr lang="en-US" altLang="zh-CN" sz="1600" b="0" dirty="0" smtClean="0"/>
              <a:t> HDFS-1623 </a:t>
            </a:r>
            <a:r>
              <a:rPr lang="zh-CN" altLang="en-US" sz="1600" b="0" dirty="0" smtClean="0"/>
              <a:t>设计文档</a:t>
            </a:r>
            <a:endParaRPr lang="en-US" altLang="zh-CN" sz="1600" b="0" dirty="0" smtClean="0"/>
          </a:p>
          <a:p>
            <a:pPr>
              <a:buNone/>
            </a:pPr>
            <a:r>
              <a:rPr lang="zh-CN" altLang="en-US" sz="1600" b="0" dirty="0" smtClean="0"/>
              <a:t>作者：</a:t>
            </a:r>
            <a:r>
              <a:rPr lang="en-US" altLang="zh-CN" sz="1600" b="0" dirty="0" smtClean="0"/>
              <a:t> Sanjay </a:t>
            </a:r>
            <a:r>
              <a:rPr lang="en-US" altLang="zh-CN" sz="1600" b="0" dirty="0" err="1" smtClean="0"/>
              <a:t>Radia</a:t>
            </a:r>
            <a:r>
              <a:rPr lang="en-US" altLang="zh-CN" sz="1600" b="0" dirty="0" smtClean="0"/>
              <a:t>, Suresh </a:t>
            </a:r>
            <a:r>
              <a:rPr lang="en-US" altLang="zh-CN" sz="1600" b="0" dirty="0" err="1" smtClean="0"/>
              <a:t>Srinivas</a:t>
            </a:r>
            <a:endParaRPr lang="en-US" altLang="zh-CN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设计上的考虑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共享存储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不再是</a:t>
            </a:r>
            <a:r>
              <a:rPr lang="en-US" altLang="zh-CN" dirty="0" smtClean="0"/>
              <a:t>share nothing</a:t>
            </a:r>
            <a:r>
              <a:rPr lang="zh-CN" altLang="en-US" dirty="0" smtClean="0"/>
              <a:t>，转移了单点故障的位置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利用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close-to-open</a:t>
            </a:r>
            <a:r>
              <a:rPr lang="zh-CN" altLang="en-US" dirty="0" smtClean="0"/>
              <a:t>来保证一致性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未来可能替换为</a:t>
            </a:r>
            <a:r>
              <a:rPr lang="en-US" altLang="zh-CN" dirty="0" err="1" smtClean="0"/>
              <a:t>BookKeeper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FailOverController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独立的，短小精悍的</a:t>
            </a:r>
            <a:r>
              <a:rPr lang="en-US" altLang="zh-CN" dirty="0" smtClean="0"/>
              <a:t>watchdog</a:t>
            </a:r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NN</a:t>
            </a:r>
            <a:r>
              <a:rPr lang="zh-CN" altLang="en-US" dirty="0" smtClean="0"/>
              <a:t> 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时的心跳暂停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可替换为其他的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方案或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选举方案，目前是</a:t>
            </a:r>
            <a:r>
              <a:rPr lang="en-US" altLang="zh-CN" dirty="0" smtClean="0"/>
              <a:t>ZKFC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Fencing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防止脑裂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只能有一个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响应请求，下发命令，写入</a:t>
            </a:r>
            <a:r>
              <a:rPr lang="en-US" altLang="zh-CN" dirty="0" smtClean="0"/>
              <a:t>edits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客户端</a:t>
            </a:r>
            <a:r>
              <a:rPr lang="en-US" altLang="zh-CN" dirty="0" smtClean="0"/>
              <a:t>fencing,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fencing, </a:t>
            </a:r>
            <a:r>
              <a:rPr lang="zh-CN" altLang="en-US" dirty="0" smtClean="0"/>
              <a:t>共享存储</a:t>
            </a:r>
            <a:r>
              <a:rPr lang="en-US" altLang="zh-CN" dirty="0" smtClean="0"/>
              <a:t>fencing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Hadoop 2.0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Federation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的实现方式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64182" y="928670"/>
            <a:ext cx="8096250" cy="601626"/>
          </a:xfrm>
        </p:spPr>
        <p:txBody>
          <a:bodyPr/>
          <a:lstStyle/>
          <a:p>
            <a:pPr>
              <a:buNone/>
            </a:pPr>
            <a:r>
              <a:rPr lang="zh-CN" altLang="en-US" sz="1600" b="0" dirty="0" smtClean="0"/>
              <a:t>来源：</a:t>
            </a:r>
            <a:r>
              <a:rPr lang="en-US" altLang="zh-CN" sz="1600" b="0" dirty="0" smtClean="0"/>
              <a:t> HDFS-1052 </a:t>
            </a:r>
            <a:r>
              <a:rPr lang="zh-CN" altLang="en-US" sz="1600" b="0" dirty="0" smtClean="0"/>
              <a:t>设计文档</a:t>
            </a:r>
            <a:endParaRPr lang="en-US" altLang="zh-CN" sz="1600" b="0" dirty="0" smtClean="0"/>
          </a:p>
          <a:p>
            <a:pPr>
              <a:buNone/>
            </a:pPr>
            <a:r>
              <a:rPr lang="zh-CN" altLang="en-US" sz="1600" b="0" dirty="0" smtClean="0"/>
              <a:t>作者：</a:t>
            </a:r>
            <a:r>
              <a:rPr lang="en-US" altLang="zh-CN" sz="1600" b="0" dirty="0" smtClean="0"/>
              <a:t> Sanjay </a:t>
            </a:r>
            <a:r>
              <a:rPr lang="en-US" altLang="zh-CN" sz="1600" b="0" dirty="0" err="1" smtClean="0"/>
              <a:t>Radia</a:t>
            </a:r>
            <a:r>
              <a:rPr lang="en-US" altLang="zh-CN" sz="1600" b="0" dirty="0" smtClean="0"/>
              <a:t>, Suresh </a:t>
            </a:r>
            <a:r>
              <a:rPr lang="en-US" altLang="zh-CN" sz="1600" b="0" dirty="0" err="1" smtClean="0"/>
              <a:t>Srinivas</a:t>
            </a:r>
            <a:endParaRPr lang="en-US" altLang="zh-CN" sz="1600" b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83015"/>
            <a:ext cx="6858048" cy="494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Federation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设计上的考虑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182" y="1112862"/>
            <a:ext cx="8096250" cy="53879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改动最小，向前兼容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现有的</a:t>
            </a:r>
            <a:r>
              <a:rPr lang="en-US" altLang="zh-CN" dirty="0" smtClean="0"/>
              <a:t>NN</a:t>
            </a:r>
            <a:r>
              <a:rPr lang="zh-CN" altLang="en-US" dirty="0" smtClean="0"/>
              <a:t>无需任何配置改动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如果客户端只连某台</a:t>
            </a:r>
            <a:r>
              <a:rPr lang="en-US" altLang="zh-CN" dirty="0" smtClean="0"/>
              <a:t>NN</a:t>
            </a:r>
            <a:r>
              <a:rPr lang="zh-CN" altLang="en-US" dirty="0" smtClean="0"/>
              <a:t>的话，配置也无需改动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分离命名空间管理和块存储管理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提供良好扩展性的同时允许其他文件系统或应用直接使用块存储池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统一的块存储管理保证了资源利用率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可以只通过防火墙配置达到一定的文件访问隔离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客户端挂载表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通过路径自动对应</a:t>
            </a:r>
            <a:r>
              <a:rPr lang="en-US" altLang="zh-CN" dirty="0" smtClean="0"/>
              <a:t>NN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</a:t>
            </a:r>
            <a:r>
              <a:rPr lang="en-US" altLang="zh-CN" dirty="0" smtClean="0"/>
              <a:t>Federation</a:t>
            </a:r>
            <a:r>
              <a:rPr lang="zh-CN" altLang="en-US" dirty="0" smtClean="0"/>
              <a:t>对现有应用完全透明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077072"/>
            <a:ext cx="3528392" cy="260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测试环境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3911" y="5157192"/>
            <a:ext cx="936104" cy="50405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DN-1</a:t>
            </a:r>
            <a:endParaRPr kumimoji="0" lang="zh-CN" altLang="en-US" sz="1600" b="1" i="0" u="none" strike="noStrike" normalizeH="0" baseline="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43926" y="5157192"/>
            <a:ext cx="936104" cy="50405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DN-2</a:t>
            </a:r>
            <a:endParaRPr kumimoji="0" lang="zh-CN" altLang="en-US" sz="1600" b="1" i="0" u="none" strike="noStrike" normalizeH="0" baseline="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83941" y="5157192"/>
            <a:ext cx="936104" cy="50405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DN-3</a:t>
            </a:r>
            <a:endParaRPr kumimoji="0" lang="zh-CN" altLang="en-US" sz="1600" b="1" i="0" u="none" strike="noStrike" normalizeH="0" baseline="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23956" y="5157192"/>
            <a:ext cx="936104" cy="50405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DN-4</a:t>
            </a:r>
            <a:endParaRPr kumimoji="0" lang="zh-CN" altLang="en-US" sz="1600" b="1" i="0" u="none" strike="noStrike" normalizeH="0" baseline="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263971" y="5157192"/>
            <a:ext cx="936104" cy="50405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DN-5</a:t>
            </a:r>
            <a:endParaRPr kumimoji="0" lang="zh-CN" altLang="en-US" sz="1600" b="1" i="0" u="none" strike="noStrike" normalizeH="0" baseline="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03986" y="5157192"/>
            <a:ext cx="936104" cy="50405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DN-6</a:t>
            </a:r>
            <a:endParaRPr kumimoji="0" lang="zh-CN" altLang="en-US" sz="1600" b="1" i="0" u="none" strike="noStrike" normalizeH="0" baseline="0" dirty="0" smtClean="0">
              <a:ln w="12700">
                <a:noFill/>
                <a:prstDash val="solid"/>
              </a:ln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19672" y="3573016"/>
            <a:ext cx="1152128" cy="6480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normalizeH="0" baseline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NN-1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966324" y="3573016"/>
            <a:ext cx="1152128" cy="6480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normalizeH="0" baseline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NN-3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025550" y="3573016"/>
            <a:ext cx="1152128" cy="6480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normalizeH="0" baseline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NN-2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372200" y="3573016"/>
            <a:ext cx="1152128" cy="6480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normalizeH="0" baseline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cs typeface="Arial" charset="0"/>
              </a:rPr>
              <a:t>NN-4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619672" y="4365104"/>
            <a:ext cx="2520280" cy="288032"/>
          </a:xfrm>
          <a:prstGeom prst="rect">
            <a:avLst/>
          </a:prstGeom>
          <a:ln w="19050">
            <a:prstDash val="lg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Storage Pool 1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04048" y="4365104"/>
            <a:ext cx="2520280" cy="288032"/>
          </a:xfrm>
          <a:prstGeom prst="rect">
            <a:avLst/>
          </a:prstGeom>
          <a:ln w="19050">
            <a:prstDash val="lg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Storage Pool 2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772072" y="2348880"/>
            <a:ext cx="2151856" cy="576064"/>
          </a:xfrm>
          <a:prstGeom prst="rect">
            <a:avLst/>
          </a:prstGeom>
          <a:ln w="19050">
            <a:prstDash val="lg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Name Service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/share/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76056" y="2348880"/>
            <a:ext cx="2151856" cy="576064"/>
          </a:xfrm>
          <a:prstGeom prst="rect">
            <a:avLst/>
          </a:prstGeom>
          <a:ln w="19050">
            <a:prstDash val="lg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Name Service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/user/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3888" y="980728"/>
            <a:ext cx="1872208" cy="64807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normalizeH="0" baseline="0" dirty="0" smtClean="0">
                <a:ln w="12700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Client Side Mount Table</a:t>
            </a:r>
          </a:p>
        </p:txBody>
      </p:sp>
      <p:sp>
        <p:nvSpPr>
          <p:cNvPr id="29" name="AutoShape 2"/>
          <p:cNvSpPr>
            <a:spLocks/>
          </p:cNvSpPr>
          <p:nvPr/>
        </p:nvSpPr>
        <p:spPr bwMode="auto">
          <a:xfrm rot="16200000" flipH="1">
            <a:off x="4391981" y="1232755"/>
            <a:ext cx="288031" cy="7416826"/>
          </a:xfrm>
          <a:prstGeom prst="leftBrace">
            <a:avLst>
              <a:gd name="adj1" fmla="val 151317"/>
              <a:gd name="adj2" fmla="val 52481"/>
            </a:avLst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utoShape 2"/>
          <p:cNvSpPr>
            <a:spLocks/>
          </p:cNvSpPr>
          <p:nvPr/>
        </p:nvSpPr>
        <p:spPr bwMode="auto">
          <a:xfrm rot="16200000" flipH="1">
            <a:off x="2699792" y="2348883"/>
            <a:ext cx="360041" cy="1800200"/>
          </a:xfrm>
          <a:prstGeom prst="leftBrace">
            <a:avLst>
              <a:gd name="adj1" fmla="val 151317"/>
              <a:gd name="adj2" fmla="val 52481"/>
            </a:avLst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vert="vert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AutoShape 2"/>
          <p:cNvSpPr>
            <a:spLocks/>
          </p:cNvSpPr>
          <p:nvPr/>
        </p:nvSpPr>
        <p:spPr bwMode="auto">
          <a:xfrm rot="16200000" flipH="1">
            <a:off x="6084168" y="2348881"/>
            <a:ext cx="360041" cy="1800200"/>
          </a:xfrm>
          <a:prstGeom prst="leftBrace">
            <a:avLst>
              <a:gd name="adj1" fmla="val 151317"/>
              <a:gd name="adj2" fmla="val 52481"/>
            </a:avLst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vert="vert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AutoShape 2"/>
          <p:cNvSpPr>
            <a:spLocks/>
          </p:cNvSpPr>
          <p:nvPr/>
        </p:nvSpPr>
        <p:spPr bwMode="auto">
          <a:xfrm rot="16200000" flipH="1">
            <a:off x="4355976" y="332655"/>
            <a:ext cx="360041" cy="3384377"/>
          </a:xfrm>
          <a:prstGeom prst="leftBrace">
            <a:avLst>
              <a:gd name="adj1" fmla="val 151317"/>
              <a:gd name="adj2" fmla="val 52481"/>
            </a:avLst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vert="vert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Federation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itchFamily="2" charset="-122"/>
              </a:rPr>
              <a:t>HA</a:t>
            </a:r>
            <a:r>
              <a:rPr lang="zh-CN" altLang="en-US" dirty="0" smtClean="0">
                <a:latin typeface="+mn-lt"/>
                <a:ea typeface="宋体" pitchFamily="2" charset="-122"/>
              </a:rPr>
              <a:t>配置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所有节点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758" y="908720"/>
            <a:ext cx="7123634" cy="5387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core-site.xml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fs.defaultFS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逻辑名称，替代之前的</a:t>
            </a:r>
            <a:r>
              <a:rPr lang="en-US" altLang="zh-CN" sz="1400" dirty="0" smtClean="0"/>
              <a:t>fs.default.name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hdfs://ns1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hdfs-site.xml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dfs.nameservices</a:t>
            </a:r>
            <a:endParaRPr lang="en-US" altLang="zh-CN" sz="1600" dirty="0" smtClean="0"/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逻辑名称，与</a:t>
            </a:r>
            <a:r>
              <a:rPr lang="en-US" altLang="zh-CN" sz="1400" dirty="0" smtClean="0"/>
              <a:t>core-site</a:t>
            </a:r>
            <a:r>
              <a:rPr lang="zh-CN" altLang="en-US" sz="1400" dirty="0" smtClean="0"/>
              <a:t>里的对应</a:t>
            </a:r>
            <a:endParaRPr lang="en-US" altLang="zh-CN" sz="1400" dirty="0" smtClean="0"/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dfs.ha.namenodes</a:t>
            </a:r>
            <a:r>
              <a:rPr lang="en-US" altLang="zh-CN" sz="1600" dirty="0" smtClean="0"/>
              <a:t>.${NS_ID} </a:t>
            </a:r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列出该逻辑名称下的</a:t>
            </a:r>
            <a:r>
              <a:rPr lang="en-US" altLang="zh-CN" sz="1400" dirty="0" err="1" smtClean="0"/>
              <a:t>NameNode</a:t>
            </a:r>
            <a:r>
              <a:rPr lang="zh-CN" altLang="en-US" sz="1400" dirty="0" smtClean="0"/>
              <a:t>逻辑名称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nn1,nn3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dfs.ha.namenode</a:t>
            </a:r>
            <a:r>
              <a:rPr lang="en-US" altLang="zh-CN" sz="1600" dirty="0" smtClean="0"/>
              <a:t>.${</a:t>
            </a:r>
            <a:r>
              <a:rPr lang="en-US" altLang="zh-CN" sz="1600" dirty="0" smtClean="0"/>
              <a:t>NS_ID}.${NN_ID}</a:t>
            </a:r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指定</a:t>
            </a:r>
            <a:r>
              <a:rPr lang="en-US" altLang="zh-CN" sz="1400" dirty="0" err="1" smtClean="0"/>
              <a:t>NameNode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RPC</a:t>
            </a:r>
            <a:r>
              <a:rPr lang="zh-CN" altLang="en-US" sz="1400" dirty="0" smtClean="0"/>
              <a:t>位置</a:t>
            </a:r>
            <a:endParaRPr lang="en-US" altLang="zh-CN" sz="1400" dirty="0" smtClean="0"/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dfs.ha.namenodes.ns1.nn1=host-nn1:9000</a:t>
            </a:r>
          </a:p>
          <a:p>
            <a:pPr lvl="2">
              <a:lnSpc>
                <a:spcPct val="120000"/>
              </a:lnSpc>
            </a:pPr>
            <a:r>
              <a:rPr lang="en-US" altLang="zh-CN" sz="1400" dirty="0" smtClean="0"/>
              <a:t>dfs.ha.namenodes.ns1.nn3=host-nn3:9000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/>
              <a:t>dfs.namenode.http</a:t>
            </a:r>
            <a:r>
              <a:rPr lang="en-US" altLang="zh-CN" sz="1600" dirty="0" smtClean="0"/>
              <a:t>-address</a:t>
            </a:r>
            <a:r>
              <a:rPr lang="en-US" altLang="zh-CN" sz="1600" dirty="0" smtClean="0"/>
              <a:t>.${NS_ID}.${NN_ID}</a:t>
            </a:r>
          </a:p>
          <a:p>
            <a:pPr lvl="2">
              <a:lnSpc>
                <a:spcPct val="120000"/>
              </a:lnSpc>
            </a:pPr>
            <a:r>
              <a:rPr lang="zh-CN" altLang="en-US" sz="1400" dirty="0" smtClean="0"/>
              <a:t>指定</a:t>
            </a:r>
            <a:r>
              <a:rPr lang="en-US" altLang="zh-CN" sz="1400" dirty="0" err="1" smtClean="0"/>
              <a:t>NameNode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位置，</a:t>
            </a:r>
            <a:r>
              <a:rPr lang="en-US" altLang="zh-CN" sz="1400" dirty="0" smtClean="0"/>
              <a:t>50070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ab2b8cb216babbcf6a3e55af6ee8942db4aba"/>
</p:tagLst>
</file>

<file path=ppt/theme/theme1.xml><?xml version="1.0" encoding="utf-8"?>
<a:theme xmlns:a="http://schemas.openxmlformats.org/drawingml/2006/main" name="TCloud">
  <a:themeElements>
    <a:clrScheme name="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1_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2_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M_Corporate_Template">
  <a:themeElements>
    <a:clrScheme name="1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1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M_Corporate_Template">
  <a:themeElements>
    <a:clrScheme name="2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2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TM_Corporate_Template">
  <a:themeElements>
    <a:clrScheme name="3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3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3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TM_Corporate_Template">
  <a:themeElements>
    <a:clrScheme name="3_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3_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3_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Cloud">
  <a:themeElements>
    <a:clrScheme name="TM_Corporate_Template 1">
      <a:dk1>
        <a:srgbClr val="58595B"/>
      </a:dk1>
      <a:lt1>
        <a:srgbClr val="FFFFFF"/>
      </a:lt1>
      <a:dk2>
        <a:srgbClr val="CC0000"/>
      </a:dk2>
      <a:lt2>
        <a:srgbClr val="7B7C7F"/>
      </a:lt2>
      <a:accent1>
        <a:srgbClr val="5091CD"/>
      </a:accent1>
      <a:accent2>
        <a:srgbClr val="E8AE4A"/>
      </a:accent2>
      <a:accent3>
        <a:srgbClr val="FFFFFF"/>
      </a:accent3>
      <a:accent4>
        <a:srgbClr val="4A4B4C"/>
      </a:accent4>
      <a:accent5>
        <a:srgbClr val="B3C7E3"/>
      </a:accent5>
      <a:accent6>
        <a:srgbClr val="D29D42"/>
      </a:accent6>
      <a:hlink>
        <a:srgbClr val="FF0000"/>
      </a:hlink>
      <a:folHlink>
        <a:srgbClr val="96005B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F5F5F"/>
    </a:dk1>
    <a:lt1>
      <a:srgbClr val="FFFFFF"/>
    </a:lt1>
    <a:dk2>
      <a:srgbClr val="CC0000"/>
    </a:dk2>
    <a:lt2>
      <a:srgbClr val="808080"/>
    </a:lt2>
    <a:accent1>
      <a:srgbClr val="5786BC"/>
    </a:accent1>
    <a:accent2>
      <a:srgbClr val="FF0000"/>
    </a:accent2>
    <a:accent3>
      <a:srgbClr val="FFFFFF"/>
    </a:accent3>
    <a:accent4>
      <a:srgbClr val="505050"/>
    </a:accent4>
    <a:accent5>
      <a:srgbClr val="B4C3DA"/>
    </a:accent5>
    <a:accent6>
      <a:srgbClr val="E70000"/>
    </a:accent6>
    <a:hlink>
      <a:srgbClr val="CC0000"/>
    </a:hlink>
    <a:folHlink>
      <a:srgbClr val="8FC4E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TCloud</Template>
  <TotalTime>45723</TotalTime>
  <Words>1368</Words>
  <Application>Microsoft Office PowerPoint</Application>
  <PresentationFormat>全屏显示(4:3)</PresentationFormat>
  <Paragraphs>275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TCloud</vt:lpstr>
      <vt:lpstr>1_Custom Design</vt:lpstr>
      <vt:lpstr>2_Custom Design</vt:lpstr>
      <vt:lpstr>1_TM_Corporate_Template</vt:lpstr>
      <vt:lpstr>2_TM_Corporate_Template</vt:lpstr>
      <vt:lpstr>3_TM_Corporate_Template</vt:lpstr>
      <vt:lpstr>4_TM_Corporate_Template</vt:lpstr>
      <vt:lpstr>1_TCloud</vt:lpstr>
      <vt:lpstr>HDFS HA和Federation实践</vt:lpstr>
      <vt:lpstr>议程</vt:lpstr>
      <vt:lpstr>为什么需要HA和Federation</vt:lpstr>
      <vt:lpstr>Hadoop 2.0里HA的实现方式</vt:lpstr>
      <vt:lpstr>HA设计上的考虑</vt:lpstr>
      <vt:lpstr>Hadoop 2.0里Federation的实现方式</vt:lpstr>
      <vt:lpstr>Federation设计上的考虑</vt:lpstr>
      <vt:lpstr>测试环境</vt:lpstr>
      <vt:lpstr>HA配置: 所有节点</vt:lpstr>
      <vt:lpstr>HA配置: NameNode和客户端</vt:lpstr>
      <vt:lpstr>Federation配置: 所有节点</vt:lpstr>
      <vt:lpstr>Federation配置: 所有节点  - cont’d</vt:lpstr>
      <vt:lpstr>Federation配置: NameNode</vt:lpstr>
      <vt:lpstr>HA + Federation配置: 所有节点</vt:lpstr>
      <vt:lpstr>客户端和API</vt:lpstr>
      <vt:lpstr>集群的初始化</vt:lpstr>
      <vt:lpstr>HA测试方案</vt:lpstr>
      <vt:lpstr>HA测试结果</vt:lpstr>
      <vt:lpstr>客户端重试机制</vt:lpstr>
      <vt:lpstr>HA推荐配置</vt:lpstr>
      <vt:lpstr>扩展测试</vt:lpstr>
      <vt:lpstr>未尽事宜</vt:lpstr>
      <vt:lpstr>趋势科技如何使用Hadoop</vt:lpstr>
      <vt:lpstr>天云趋势的BigData业务</vt:lpstr>
      <vt:lpstr>幻灯片 25</vt:lpstr>
    </vt:vector>
  </TitlesOfParts>
  <Company>TCloud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TCloud Elaster IaaS Platform  Presentation Title</dc:title>
  <dc:creator>Judy Wu (MKT-TW)</dc:creator>
  <cp:lastModifiedBy>zhennan_sun</cp:lastModifiedBy>
  <cp:revision>407</cp:revision>
  <dcterms:created xsi:type="dcterms:W3CDTF">2010-08-13T15:30:56Z</dcterms:created>
  <dcterms:modified xsi:type="dcterms:W3CDTF">2012-11-26T09:13:31Z</dcterms:modified>
</cp:coreProperties>
</file>