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63"/>
  </p:notesMasterIdLst>
  <p:handoutMasterIdLst>
    <p:handoutMasterId r:id="rId64"/>
  </p:handoutMasterIdLst>
  <p:sldIdLst>
    <p:sldId id="259" r:id="rId2"/>
    <p:sldId id="261" r:id="rId3"/>
    <p:sldId id="366" r:id="rId4"/>
    <p:sldId id="373" r:id="rId5"/>
    <p:sldId id="389" r:id="rId6"/>
    <p:sldId id="490" r:id="rId7"/>
    <p:sldId id="491" r:id="rId8"/>
    <p:sldId id="492" r:id="rId9"/>
    <p:sldId id="493" r:id="rId10"/>
    <p:sldId id="500" r:id="rId11"/>
    <p:sldId id="494" r:id="rId12"/>
    <p:sldId id="501" r:id="rId13"/>
    <p:sldId id="502" r:id="rId14"/>
    <p:sldId id="503" r:id="rId15"/>
    <p:sldId id="505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26" r:id="rId24"/>
    <p:sldId id="524" r:id="rId25"/>
    <p:sldId id="525" r:id="rId26"/>
    <p:sldId id="528" r:id="rId27"/>
    <p:sldId id="523" r:id="rId28"/>
    <p:sldId id="531" r:id="rId29"/>
    <p:sldId id="587" r:id="rId30"/>
    <p:sldId id="378" r:id="rId31"/>
    <p:sldId id="532" r:id="rId32"/>
    <p:sldId id="533" r:id="rId33"/>
    <p:sldId id="534" r:id="rId34"/>
    <p:sldId id="535" r:id="rId35"/>
    <p:sldId id="536" r:id="rId36"/>
    <p:sldId id="537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379" r:id="rId46"/>
    <p:sldId id="380" r:id="rId47"/>
    <p:sldId id="573" r:id="rId48"/>
    <p:sldId id="574" r:id="rId49"/>
    <p:sldId id="321" r:id="rId50"/>
    <p:sldId id="400" r:id="rId51"/>
    <p:sldId id="575" r:id="rId52"/>
    <p:sldId id="576" r:id="rId53"/>
    <p:sldId id="577" r:id="rId54"/>
    <p:sldId id="578" r:id="rId55"/>
    <p:sldId id="579" r:id="rId56"/>
    <p:sldId id="580" r:id="rId57"/>
    <p:sldId id="581" r:id="rId58"/>
    <p:sldId id="582" r:id="rId59"/>
    <p:sldId id="584" r:id="rId60"/>
    <p:sldId id="585" r:id="rId61"/>
    <p:sldId id="586" r:id="rId6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42" autoAdjust="0"/>
  </p:normalViewPr>
  <p:slideViewPr>
    <p:cSldViewPr>
      <p:cViewPr varScale="1">
        <p:scale>
          <a:sx n="115" d="100"/>
          <a:sy n="115" d="100"/>
        </p:scale>
        <p:origin x="514" y="82"/>
      </p:cViewPr>
      <p:guideLst>
        <p:guide orient="horz" pos="1622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84D19-35D5-4DA6-BA57-EFD424601682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83D2-69F6-48D6-BBC3-5702309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0581-3D51-45F7-A5F0-9DBF238D798B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B87F0-312E-4947-A251-478FA036E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3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B87F0-312E-4947-A251-478FA036E7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3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2"/>
            <a:ext cx="9144000" cy="515144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957"/>
            <a:ext cx="5825202" cy="123510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9063"/>
            <a:ext cx="5825202" cy="8229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341"/>
            <a:ext cx="6447501" cy="255348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3835"/>
            <a:ext cx="6447501" cy="11785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341"/>
            <a:ext cx="6070601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991"/>
            <a:ext cx="5418393" cy="28583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3835"/>
            <a:ext cx="6447501" cy="11785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967"/>
            <a:ext cx="457200" cy="43871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5586"/>
            <a:ext cx="457200" cy="43871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10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9438"/>
            <a:ext cx="6447501" cy="1947196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6634"/>
            <a:ext cx="644750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2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341"/>
            <a:ext cx="6070601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10829"/>
            <a:ext cx="6447502" cy="3858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6634"/>
            <a:ext cx="644750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967"/>
            <a:ext cx="457200" cy="43871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5586"/>
            <a:ext cx="457200" cy="43871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16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341"/>
            <a:ext cx="6441152" cy="22676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10829"/>
            <a:ext cx="6447502" cy="3858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6634"/>
            <a:ext cx="6447501" cy="11357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6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341"/>
            <a:ext cx="978557" cy="3939804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341"/>
            <a:ext cx="5295113" cy="39398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7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6276"/>
            <a:ext cx="6447501" cy="1370359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6634"/>
            <a:ext cx="6447501" cy="64549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942"/>
            <a:ext cx="3138026" cy="2911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943"/>
            <a:ext cx="3138026" cy="2911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1238"/>
            <a:ext cx="3139217" cy="4323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3568"/>
            <a:ext cx="3139217" cy="247885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1238"/>
            <a:ext cx="3139214" cy="4323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3568"/>
            <a:ext cx="3139213" cy="247885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341"/>
            <a:ext cx="6447501" cy="9909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4300"/>
            <a:ext cx="2890896" cy="95914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313"/>
            <a:ext cx="3385156" cy="414610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3445"/>
            <a:ext cx="2890896" cy="193893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1561"/>
            <a:ext cx="6447500" cy="42518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341"/>
            <a:ext cx="6447501" cy="288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6746"/>
            <a:ext cx="6447500" cy="50567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2"/>
            <a:ext cx="9144000" cy="515144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341"/>
            <a:ext cx="6447501" cy="990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943"/>
            <a:ext cx="6447501" cy="291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2421"/>
            <a:ext cx="683954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2421"/>
            <a:ext cx="472320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2421"/>
            <a:ext cx="512504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7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whatsnew/3.0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/library/2to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-19744"/>
            <a:ext cx="9138700" cy="5145088"/>
          </a:xfrm>
          <a:prstGeom prst="rect">
            <a:avLst/>
          </a:prstGeom>
        </p:spPr>
      </p:pic>
      <p:pic>
        <p:nvPicPr>
          <p:cNvPr id="10" name="Picture 3" descr="F:\工作制作文件\PPT模板\西普学苑ppt信息\对准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94"/>
            <a:ext cx="4060825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工作制作文件\PPT模板\西普学苑ppt信息\院校荟PPT-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122613"/>
            <a:ext cx="9144001" cy="20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21892" y="1130350"/>
            <a:ext cx="489654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语言介绍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-635"/>
            <a:ext cx="9138700" cy="514508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2186305" y="2110740"/>
            <a:ext cx="4762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、命名规则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语言有一套自己的命名规则。命名规则并不是语法规定，只是一种习惯用法。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变量名、模块名、包名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通常采用小写，可使用下划线。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rulemodule.py  #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模块名，即文件名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_rule=’rule information’   #_rule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变量名，通常前缀有一个下划线的变量名为全局变量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687070"/>
            <a:ext cx="8229600" cy="390906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（2）类名、对象名</a:t>
            </a:r>
          </a:p>
          <a:p>
            <a:r>
              <a:rPr lang="zh-CN" altLang="en-US" sz="1400" b="1" dirty="0"/>
              <a:t>类首字母采用大写；</a:t>
            </a:r>
            <a:endParaRPr lang="en-US" altLang="zh-CN" sz="1400" b="1" dirty="0"/>
          </a:p>
          <a:p>
            <a:r>
              <a:rPr lang="zh-CN" altLang="en-US" sz="1400" b="1" dirty="0"/>
              <a:t>类中的方法名首字母小写，其后的每个单词的首字母大写；</a:t>
            </a:r>
            <a:endParaRPr lang="en-US" altLang="zh-CN" sz="1400" b="1" dirty="0"/>
          </a:p>
          <a:p>
            <a:r>
              <a:rPr lang="zh-CN" altLang="en-US" sz="1400" b="1" dirty="0"/>
              <a:t>对象名（类的实例）采用小写；</a:t>
            </a:r>
            <a:endParaRPr lang="en-US" altLang="zh-CN" sz="1400" b="1" dirty="0"/>
          </a:p>
          <a:p>
            <a:r>
              <a:rPr lang="zh-CN" altLang="en-US" sz="1400" b="1" dirty="0"/>
              <a:t>类外引用其属性和方法名时，以对象名作为前缀。</a:t>
            </a:r>
            <a:endParaRPr lang="en-US" altLang="zh-CN" sz="1400" b="1" dirty="0"/>
          </a:p>
          <a:p>
            <a:r>
              <a:rPr lang="zh-CN" altLang="en-US" sz="1400" b="1" dirty="0"/>
              <a:t>类的私有变量、私有方法以两个下划线作为前缀。</a:t>
            </a:r>
            <a:endParaRPr lang="en-US" altLang="zh-CN" sz="1400" b="1" dirty="0"/>
          </a:p>
          <a:p>
            <a:endParaRPr lang="zh-CN" altLang="en-US" dirty="0"/>
          </a:p>
        </p:txBody>
      </p:sp>
      <p:pic>
        <p:nvPicPr>
          <p:cNvPr id="10245" name="Picture 3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1520" y="2604541"/>
            <a:ext cx="8075295" cy="2468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（3）函数名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ym typeface="+mn-ea"/>
              </a:rPr>
              <a:t>函数名通常采用小写，并用下划线或单词首字母大写增加名称的可读性。</a:t>
            </a:r>
            <a:endParaRPr lang="en-US" altLang="zh-C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ym typeface="+mn-ea"/>
              </a:rPr>
              <a:t>导入的函数以模块名作前缀。</a:t>
            </a:r>
            <a:endParaRPr lang="en-US" altLang="zh-C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ym typeface="+mn-ea"/>
              </a:rPr>
              <a:t>下例中，为演示导入函数前缀写法，使用了生成随机数的模块</a:t>
            </a:r>
            <a:r>
              <a:rPr lang="en-US" altLang="zh-CN" sz="2800" b="1" dirty="0">
                <a:sym typeface="+mn-ea"/>
              </a:rPr>
              <a:t>random</a:t>
            </a:r>
            <a:r>
              <a:rPr lang="zh-CN" altLang="en-US" sz="2800" b="1" dirty="0">
                <a:sym typeface="+mn-ea"/>
              </a:rPr>
              <a:t>。该模块有一个函数</a:t>
            </a:r>
            <a:r>
              <a:rPr lang="en-US" altLang="zh-CN" sz="2800" b="1" dirty="0">
                <a:sym typeface="+mn-ea"/>
              </a:rPr>
              <a:t>randrange()</a:t>
            </a:r>
            <a:r>
              <a:rPr lang="zh-CN" altLang="en-US" sz="2800" b="1" dirty="0">
                <a:sym typeface="+mn-ea"/>
              </a:rPr>
              <a:t>，该函数可以根据给定的数字范围生成随机数。其声明为：</a:t>
            </a:r>
            <a:endParaRPr lang="en-US" altLang="zh-C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7030A0"/>
                </a:solidFill>
                <a:sym typeface="+mn-ea"/>
              </a:rPr>
              <a:t>randrange(start, stop[,step])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ym typeface="+mn-ea"/>
              </a:rPr>
              <a:t>说明：</a:t>
            </a:r>
            <a:endParaRPr lang="en-US" altLang="zh-CN" sz="2800" b="1" dirty="0"/>
          </a:p>
          <a:p>
            <a:pPr lvl="1"/>
            <a:r>
              <a:rPr lang="zh-CN" altLang="en-US" sz="2800" b="1" dirty="0">
                <a:sym typeface="+mn-ea"/>
              </a:rPr>
              <a:t>参数</a:t>
            </a:r>
            <a:r>
              <a:rPr lang="en-US" altLang="zh-CN" sz="2800" b="1" dirty="0">
                <a:sym typeface="+mn-ea"/>
              </a:rPr>
              <a:t>start</a:t>
            </a:r>
            <a:r>
              <a:rPr lang="zh-CN" altLang="en-US" sz="2800" b="1" dirty="0">
                <a:sym typeface="+mn-ea"/>
              </a:rPr>
              <a:t>表示生成随机数所在范围的开始数字。</a:t>
            </a:r>
            <a:endParaRPr lang="en-US" altLang="zh-CN" sz="2800" b="1" dirty="0"/>
          </a:p>
          <a:p>
            <a:pPr lvl="1"/>
            <a:r>
              <a:rPr lang="zh-CN" altLang="en-US" sz="2800" b="1" dirty="0">
                <a:sym typeface="+mn-ea"/>
              </a:rPr>
              <a:t>参数</a:t>
            </a:r>
            <a:r>
              <a:rPr lang="en-US" altLang="zh-CN" sz="2800" b="1" dirty="0">
                <a:sym typeface="+mn-ea"/>
              </a:rPr>
              <a:t>stop</a:t>
            </a:r>
            <a:r>
              <a:rPr lang="zh-CN" altLang="en-US" sz="2800" b="1" dirty="0">
                <a:sym typeface="+mn-ea"/>
              </a:rPr>
              <a:t>表示生成随机数所在范围的结束数字，但不包括数字</a:t>
            </a:r>
            <a:r>
              <a:rPr lang="en-US" altLang="zh-CN" sz="2800" b="1" dirty="0">
                <a:sym typeface="+mn-ea"/>
              </a:rPr>
              <a:t>stop</a:t>
            </a:r>
            <a:r>
              <a:rPr lang="zh-CN" altLang="en-US" sz="2800" b="1" dirty="0">
                <a:sym typeface="+mn-ea"/>
              </a:rPr>
              <a:t>。</a:t>
            </a:r>
            <a:endParaRPr lang="en-US" altLang="zh-CN" sz="2800" b="1" dirty="0"/>
          </a:p>
          <a:p>
            <a:pPr lvl="1"/>
            <a:r>
              <a:rPr lang="zh-CN" altLang="en-US" sz="2800" b="1" dirty="0">
                <a:sym typeface="+mn-ea"/>
              </a:rPr>
              <a:t>参数</a:t>
            </a:r>
            <a:r>
              <a:rPr lang="en-US" altLang="zh-CN" sz="2800" b="1" dirty="0">
                <a:sym typeface="+mn-ea"/>
              </a:rPr>
              <a:t>step</a:t>
            </a:r>
            <a:r>
              <a:rPr lang="zh-CN" altLang="en-US" sz="2800" b="1" dirty="0">
                <a:sym typeface="+mn-ea"/>
              </a:rPr>
              <a:t>表示步长。生成的随机数在</a:t>
            </a:r>
            <a:r>
              <a:rPr lang="en-US" altLang="zh-CN" sz="2800" b="1" dirty="0">
                <a:sym typeface="+mn-ea"/>
              </a:rPr>
              <a:t>[start, stop-1]</a:t>
            </a:r>
            <a:r>
              <a:rPr lang="zh-CN" altLang="en-US" sz="2800" b="1" dirty="0">
                <a:sym typeface="+mn-ea"/>
              </a:rPr>
              <a:t>的范围内，取值等于</a:t>
            </a:r>
            <a:r>
              <a:rPr lang="en-US" altLang="zh-CN" sz="2800" b="1" dirty="0">
                <a:sym typeface="+mn-ea"/>
              </a:rPr>
              <a:t>start+step</a:t>
            </a:r>
            <a:r>
              <a:rPr lang="zh-CN" altLang="en-US" sz="2800" b="1" dirty="0">
                <a:sym typeface="+mn-ea"/>
              </a:rPr>
              <a:t>。</a:t>
            </a:r>
            <a:endParaRPr lang="zh-CN" altLang="en-U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比较两个数的大小，数据由随机函数生成。随机数的范围在</a:t>
            </a: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1—8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之间选取。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3" name="Picture 2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3395" y="1276400"/>
            <a:ext cx="8382000" cy="3527425"/>
          </a:xfrm>
          <a:prstGeom prst="rect">
            <a:avLst/>
          </a:prstGeom>
          <a:noFill/>
          <a:ln w="9525">
            <a:solidFill>
              <a:srgbClr val="FFC000">
                <a:alpha val="100000"/>
              </a:srgb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代码缩进与冒号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dirty="0">
                <a:sym typeface="+mn-ea"/>
              </a:rPr>
              <a:t>对于</a:t>
            </a:r>
            <a:r>
              <a:rPr lang="en-US" altLang="zh-CN" sz="2800" b="1" dirty="0">
                <a:sym typeface="+mn-ea"/>
              </a:rPr>
              <a:t>C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en-US" altLang="zh-CN" sz="2800" b="1" dirty="0">
                <a:sym typeface="+mn-ea"/>
              </a:rPr>
              <a:t>C++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en-US" altLang="zh-CN" sz="2800" b="1" dirty="0">
                <a:sym typeface="+mn-ea"/>
              </a:rPr>
              <a:t>Java</a:t>
            </a:r>
            <a:r>
              <a:rPr lang="zh-CN" altLang="en-US" sz="2800" b="1" dirty="0">
                <a:sym typeface="+mn-ea"/>
              </a:rPr>
              <a:t>等语言，代码缩进只是作为编程的一种良好习惯。</a:t>
            </a:r>
            <a:endParaRPr lang="en-US" altLang="zh-CN" sz="28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dirty="0">
                <a:solidFill>
                  <a:srgbClr val="7030A0"/>
                </a:solidFill>
                <a:sym typeface="+mn-ea"/>
              </a:rPr>
              <a:t>对于</a:t>
            </a:r>
            <a:r>
              <a:rPr lang="en-US" altLang="zh-CN" sz="2800" b="1" dirty="0">
                <a:solidFill>
                  <a:srgbClr val="7030A0"/>
                </a:solidFill>
                <a:sym typeface="+mn-ea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sym typeface="+mn-ea"/>
              </a:rPr>
              <a:t>而言，代码缩进是一种语法。</a:t>
            </a:r>
            <a:r>
              <a:rPr lang="en-US" altLang="zh-CN" sz="2800" b="1" dirty="0">
                <a:solidFill>
                  <a:srgbClr val="7030A0"/>
                </a:solidFill>
                <a:sym typeface="+mn-ea"/>
              </a:rPr>
              <a:t>Python</a:t>
            </a:r>
            <a:r>
              <a:rPr lang="zh-CN" altLang="en-US" sz="2800" b="1" dirty="0">
                <a:solidFill>
                  <a:srgbClr val="7030A0"/>
                </a:solidFill>
                <a:sym typeface="+mn-ea"/>
              </a:rPr>
              <a:t>语言中没有采用花括号或</a:t>
            </a:r>
            <a:r>
              <a:rPr lang="en-US" altLang="zh-CN" sz="2800" b="1" dirty="0">
                <a:solidFill>
                  <a:srgbClr val="7030A0"/>
                </a:solidFill>
                <a:sym typeface="+mn-ea"/>
              </a:rPr>
              <a:t>begin…end</a:t>
            </a:r>
            <a:r>
              <a:rPr lang="zh-CN" altLang="en-US" sz="2800" b="1" dirty="0">
                <a:solidFill>
                  <a:srgbClr val="7030A0"/>
                </a:solidFill>
                <a:sym typeface="+mn-ea"/>
              </a:rPr>
              <a:t>分隔代码块，而是使用冒号和代码缩进区分代码之间的层次。</a:t>
            </a:r>
            <a:endParaRPr lang="zh-CN" altLang="en-US" sz="2800" b="1" dirty="0">
              <a:solidFill>
                <a:srgbClr val="7030A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模块导入的规范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模块是类或函数的集合，用于处理一类问题，使用任何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Python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模块都必须先导入。模块的导入使用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import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语句或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from…import…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语句。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（</a:t>
            </a: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1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）</a:t>
            </a: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import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语句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例如：导入数学函数模块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math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，调用其中的函数。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" y="2330450"/>
            <a:ext cx="4246562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-1974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的编码规范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）</a:t>
            </a: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from…import…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语句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874713"/>
            <a:ext cx="3890962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内容占位符 2"/>
          <p:cNvSpPr>
            <a:spLocks noGrp="1"/>
          </p:cNvSpPr>
          <p:nvPr/>
        </p:nvSpPr>
        <p:spPr>
          <a:xfrm>
            <a:off x="323215" y="2778125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b="1" dirty="0"/>
              <a:t>使用第二种导入方式，在调用</a:t>
            </a:r>
            <a:r>
              <a:rPr lang="en-US" altLang="zh-CN" sz="1600" b="1" dirty="0"/>
              <a:t>math</a:t>
            </a:r>
            <a:r>
              <a:rPr lang="zh-CN" altLang="en-US" sz="1600" b="1" dirty="0"/>
              <a:t>模块中的任何函数时，都无需在前面加上“</a:t>
            </a:r>
            <a:r>
              <a:rPr lang="en-US" altLang="zh-CN" sz="1600" b="1" dirty="0"/>
              <a:t>math.</a:t>
            </a:r>
            <a:r>
              <a:rPr lang="zh-CN" altLang="en-US" sz="1600" b="1" dirty="0"/>
              <a:t>”。</a:t>
            </a:r>
            <a:endParaRPr lang="en-US" altLang="zh-CN" sz="1600" b="1" dirty="0"/>
          </a:p>
          <a:p>
            <a:r>
              <a:rPr lang="zh-CN" altLang="en-US" sz="1600" b="1" dirty="0"/>
              <a:t>使用第二种导入方式时，如果程序中的函数与</a:t>
            </a:r>
            <a:r>
              <a:rPr lang="en-US" altLang="zh-CN" sz="1600" b="1" dirty="0"/>
              <a:t>math</a:t>
            </a:r>
            <a:r>
              <a:rPr lang="zh-CN" altLang="en-US" sz="1600" b="1" dirty="0"/>
              <a:t>模块中的某个函数同名，将被</a:t>
            </a:r>
            <a:r>
              <a:rPr lang="en-US" altLang="zh-CN" sz="1600" b="1" dirty="0"/>
              <a:t>math</a:t>
            </a:r>
            <a:r>
              <a:rPr lang="zh-CN" altLang="en-US" sz="1600" b="1" dirty="0"/>
              <a:t>模块中的同名函数覆盖。第一种导入方式不会覆盖任何既有函数，但使用起来不如第二种方式简洁。</a:t>
            </a:r>
            <a:endParaRPr lang="en-US" altLang="zh-CN" sz="1600" b="1" dirty="0"/>
          </a:p>
          <a:p>
            <a:r>
              <a:rPr lang="zh-CN" altLang="en-US" sz="1600" b="1" dirty="0"/>
              <a:t>还可以导入模块</a:t>
            </a:r>
            <a:r>
              <a:rPr lang="en-US" altLang="zh-CN" sz="1600" b="1" dirty="0"/>
              <a:t>math</a:t>
            </a:r>
            <a:r>
              <a:rPr lang="zh-CN" altLang="en-US" sz="1600" b="1" dirty="0"/>
              <a:t>的特定函数。例如：</a:t>
            </a:r>
            <a:r>
              <a:rPr lang="en-US" altLang="zh-CN" sz="1600" b="1" dirty="0"/>
              <a:t>from math import sqrt,tan  </a:t>
            </a:r>
            <a:r>
              <a:rPr lang="zh-CN" altLang="en-US" sz="1600" b="1" dirty="0"/>
              <a:t>只导入函数</a:t>
            </a:r>
            <a:r>
              <a:rPr lang="en-US" altLang="zh-CN" sz="1600" b="1" dirty="0"/>
              <a:t>sqrt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tan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变量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ym typeface="+mn-ea"/>
              </a:rPr>
              <a:t>变量是计算机内存中的一块区域，变量可以存储任何值（也称指向），而且值可以改变。</a:t>
            </a:r>
            <a:endParaRPr lang="en-US" altLang="zh-C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3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84755"/>
            <a:ext cx="2879725" cy="207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变量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6260"/>
            <a:ext cx="7868920" cy="1578610"/>
          </a:xfrm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4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变量命名规则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ym typeface="+mn-ea"/>
              </a:rPr>
              <a:t>变量名的长度不受限制，其中的字符必须是字母、数字或下划线（</a:t>
            </a:r>
            <a:r>
              <a:rPr lang="en-US" altLang="zh-CN" sz="4800" b="1" dirty="0">
                <a:sym typeface="+mn-ea"/>
              </a:rPr>
              <a:t>_</a:t>
            </a:r>
            <a:r>
              <a:rPr lang="zh-CN" altLang="en-US" sz="4800" b="1" dirty="0">
                <a:sym typeface="+mn-ea"/>
              </a:rPr>
              <a:t>），不能使用空格、连字符、标点符号、引号或其他字符</a:t>
            </a:r>
            <a:endParaRPr lang="en-US" altLang="zh-CN" sz="4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ym typeface="+mn-ea"/>
              </a:rPr>
              <a:t>变量名的第一个字符不能是数字，必须是字母或下划线。</a:t>
            </a:r>
            <a:endParaRPr lang="en-US" altLang="zh-CN" sz="4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solidFill>
                  <a:srgbClr val="7030A0"/>
                </a:solidFill>
                <a:sym typeface="+mn-ea"/>
              </a:rPr>
              <a:t>Python</a:t>
            </a:r>
            <a:r>
              <a:rPr lang="zh-CN" altLang="en-US" sz="4800" b="1" dirty="0">
                <a:solidFill>
                  <a:srgbClr val="7030A0"/>
                </a:solidFill>
                <a:sym typeface="+mn-ea"/>
              </a:rPr>
              <a:t>区分大小写</a:t>
            </a:r>
            <a:r>
              <a:rPr lang="zh-CN" altLang="en-US" sz="4800" b="1" dirty="0">
                <a:sym typeface="+mn-ea"/>
              </a:rPr>
              <a:t>，因此</a:t>
            </a:r>
            <a:r>
              <a:rPr lang="en-US" altLang="zh-CN" sz="4800" b="1" dirty="0">
                <a:sym typeface="+mn-ea"/>
              </a:rPr>
              <a:t>TAX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Tax</a:t>
            </a:r>
            <a:r>
              <a:rPr lang="zh-CN" altLang="en-US" sz="4800" b="1" dirty="0">
                <a:sym typeface="+mn-ea"/>
              </a:rPr>
              <a:t>和</a:t>
            </a:r>
            <a:r>
              <a:rPr lang="en-US" altLang="zh-CN" sz="4800" b="1" dirty="0">
                <a:sym typeface="+mn-ea"/>
              </a:rPr>
              <a:t>tax</a:t>
            </a:r>
            <a:r>
              <a:rPr lang="zh-CN" altLang="en-US" sz="4800" b="1" dirty="0">
                <a:sym typeface="+mn-ea"/>
              </a:rPr>
              <a:t>是截然不同的变量名。</a:t>
            </a:r>
            <a:endParaRPr lang="en-US" altLang="zh-CN" sz="4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ym typeface="+mn-ea"/>
              </a:rPr>
              <a:t>不能将</a:t>
            </a:r>
            <a:r>
              <a:rPr lang="en-US" altLang="zh-CN" sz="4800" b="1" dirty="0">
                <a:sym typeface="+mn-ea"/>
              </a:rPr>
              <a:t>Python</a:t>
            </a:r>
            <a:r>
              <a:rPr lang="zh-CN" altLang="en-US" sz="4800" b="1" dirty="0">
                <a:sym typeface="+mn-ea"/>
              </a:rPr>
              <a:t>关键字（或称为保留词）用作变量名。例如：</a:t>
            </a:r>
            <a:r>
              <a:rPr lang="en-US" altLang="zh-CN" sz="4800" b="1" dirty="0">
                <a:sym typeface="+mn-ea"/>
              </a:rPr>
              <a:t>if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else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while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def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or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and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not</a:t>
            </a:r>
            <a:r>
              <a:rPr lang="zh-CN" altLang="en-US" sz="4800" b="1" dirty="0">
                <a:sym typeface="+mn-ea"/>
              </a:rPr>
              <a:t>、</a:t>
            </a:r>
            <a:r>
              <a:rPr lang="en-US" altLang="zh-CN" sz="4800" b="1" dirty="0">
                <a:sym typeface="+mn-ea"/>
              </a:rPr>
              <a:t>in</a:t>
            </a:r>
            <a:r>
              <a:rPr lang="zh-CN" altLang="en-US" sz="4800" b="1" dirty="0">
                <a:sym typeface="+mn-ea"/>
              </a:rPr>
              <a:t>和</a:t>
            </a:r>
            <a:r>
              <a:rPr lang="en-US" altLang="zh-CN" sz="4800" b="1" dirty="0">
                <a:sym typeface="+mn-ea"/>
              </a:rPr>
              <a:t>is</a:t>
            </a:r>
            <a:r>
              <a:rPr lang="zh-CN" altLang="en-US" sz="4800" b="1" dirty="0">
                <a:sym typeface="+mn-ea"/>
              </a:rPr>
              <a:t>都是</a:t>
            </a:r>
            <a:r>
              <a:rPr lang="en-US" altLang="zh-CN" sz="4800" b="1" dirty="0">
                <a:sym typeface="+mn-ea"/>
              </a:rPr>
              <a:t>Python</a:t>
            </a:r>
            <a:r>
              <a:rPr lang="zh-CN" altLang="en-US" sz="4800" b="1" dirty="0">
                <a:sym typeface="+mn-ea"/>
              </a:rPr>
              <a:t>关键字。</a:t>
            </a:r>
            <a:endParaRPr lang="en-US" altLang="zh-CN" sz="4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7865" y="2205990"/>
          <a:ext cx="630555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assert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del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except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exec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finally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global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lambda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raise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try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with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yield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62777" y="1132384"/>
            <a:ext cx="324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2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CONCENTS</a:t>
            </a:r>
            <a:endParaRPr lang="zh-CN" altLang="en-US" sz="22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71933" y="1996480"/>
            <a:ext cx="0" cy="2673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626873" y="2068488"/>
            <a:ext cx="1414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Python概述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26872" y="2641455"/>
            <a:ext cx="2465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Python基本语法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34785" y="20591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34785" y="263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626872" y="3255639"/>
            <a:ext cx="24654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Python数据结构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834785" y="3248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4626872" y="3744053"/>
            <a:ext cx="383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3834785" y="37429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626872" y="4301812"/>
            <a:ext cx="2465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简单程序编写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3834785" y="4300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15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变量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、赋值语句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内容占位符 2"/>
          <p:cNvSpPr>
            <a:spLocks noGrp="1"/>
          </p:cNvSpPr>
          <p:nvPr/>
        </p:nvSpPr>
        <p:spPr>
          <a:xfrm>
            <a:off x="370205" y="879475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1" dirty="0"/>
              <a:t>格式：</a:t>
            </a:r>
            <a:r>
              <a:rPr lang="en-US" altLang="zh-CN" sz="1800" b="1" dirty="0"/>
              <a:t>var  = value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            </a:t>
            </a:r>
            <a:r>
              <a:rPr lang="zh-CN" altLang="en-US" sz="1800" b="1" dirty="0"/>
              <a:t>左值       右值</a:t>
            </a:r>
            <a:endParaRPr lang="en-US" altLang="zh-CN" sz="1800" b="1" dirty="0"/>
          </a:p>
          <a:p>
            <a:r>
              <a:rPr lang="en-US" altLang="zh-CN" sz="1800" b="1" dirty="0"/>
              <a:t>              </a:t>
            </a:r>
            <a:r>
              <a:rPr lang="zh-CN" altLang="en-US" sz="1800" b="1" dirty="0"/>
              <a:t>赋值运算符</a:t>
            </a:r>
            <a:endParaRPr lang="en-US" altLang="zh-CN" sz="1800" b="1" dirty="0"/>
          </a:p>
          <a:p>
            <a:r>
              <a:rPr lang="zh-CN" altLang="en-US" sz="1800" b="1" dirty="0"/>
              <a:t>功能：定义新的变量；让已定义的</a:t>
            </a:r>
          </a:p>
          <a:p>
            <a:pPr marL="0" indent="0">
              <a:buNone/>
            </a:pPr>
            <a:r>
              <a:rPr lang="zh-CN" altLang="en-US" sz="1800" b="1" dirty="0"/>
              <a:t>     变量指向特定值。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666240" y="1213485"/>
            <a:ext cx="10795" cy="4368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016760" y="1213485"/>
            <a:ext cx="34925" cy="7823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2444750" y="1213485"/>
            <a:ext cx="10795" cy="4368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3" name="Picture 2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72735" y="879475"/>
            <a:ext cx="3168650" cy="3551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变量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、多重赋值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ym typeface="+mn-ea"/>
              </a:rPr>
              <a:t>Python</a:t>
            </a:r>
            <a:r>
              <a:rPr lang="zh-CN" altLang="en-US" sz="2800" b="1" dirty="0">
                <a:sym typeface="+mn-ea"/>
              </a:rPr>
              <a:t>中，有一种便利的方法，能够同时给多个变量赋值。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98" y="1846263"/>
            <a:ext cx="3267075" cy="2376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ym typeface="+mn-ea"/>
              </a:rPr>
              <a:t>Python</a:t>
            </a:r>
            <a:r>
              <a:rPr lang="zh-CN" altLang="en-US" sz="1400" b="1" dirty="0">
                <a:sym typeface="+mn-ea"/>
              </a:rPr>
              <a:t>的运算符包括算术运算符、关系运算符和逻辑运算符。</a:t>
            </a:r>
            <a:endParaRPr lang="en-US" altLang="zh-CN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ym typeface="+mn-ea"/>
              </a:rPr>
              <a:t>表达式是由数字或字符串和运算符组成的有意义的式子。</a:t>
            </a:r>
            <a:endParaRPr lang="zh-CN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18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、算术运算符和算术表达式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（</a:t>
            </a:r>
            <a:r>
              <a:rPr lang="en-US" altLang="zh-CN" sz="18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1</a:t>
            </a:r>
            <a:r>
              <a:rPr lang="zh-CN" altLang="en-US" sz="18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）整数运算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内容占位符 5"/>
          <p:cNvGraphicFramePr/>
          <p:nvPr/>
        </p:nvGraphicFramePr>
        <p:xfrm>
          <a:off x="5242560" y="513080"/>
          <a:ext cx="3865245" cy="438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名  称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运算符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示  例</a:t>
                      </a:r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加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+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996600"/>
                          </a:solidFill>
                        </a:rPr>
                        <a:t>&gt;&gt;&gt;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3+4</a:t>
                      </a:r>
                    </a:p>
                    <a:p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减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—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5-3</a:t>
                      </a:r>
                    </a:p>
                    <a:p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乘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*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2*3</a:t>
                      </a:r>
                    </a:p>
                    <a:p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除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/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3/2</a:t>
                      </a:r>
                    </a:p>
                    <a:p>
                      <a:r>
                        <a:rPr lang="en-US" altLang="zh-CN" sz="1600" b="1" dirty="0"/>
                        <a:t>1.5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整除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//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3//2</a:t>
                      </a:r>
                    </a:p>
                    <a:p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求余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%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25%3</a:t>
                      </a:r>
                    </a:p>
                    <a:p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乘方</a:t>
                      </a:r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**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996600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3**3</a:t>
                      </a:r>
                    </a:p>
                    <a:p>
                      <a:r>
                        <a:rPr lang="en-US" altLang="zh-CN" sz="1600" b="1" dirty="0"/>
                        <a:t>27</a:t>
                      </a:r>
                      <a:endParaRPr lang="zh-CN" altLang="en-US" sz="1600" b="1" dirty="0"/>
                    </a:p>
                  </a:txBody>
                  <a:tcPr marL="91451" marR="91451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① 运算顺序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Python</a:t>
            </a: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算术运算的规则与常规算术的规则相同。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② 长度不受限制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与其他大多数编程语言不同，</a:t>
            </a:r>
            <a:r>
              <a:rPr lang="en-US" altLang="zh-CN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Python</a:t>
            </a: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对整数的长度没有限制，可以执行数十位甚至数百数千位的整数运算。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如：</a:t>
            </a:r>
            <a:r>
              <a:rPr lang="en-US" altLang="zh-CN" sz="14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27**100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1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56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2089150"/>
            <a:ext cx="8713788" cy="103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en-US" altLang="zh-CN" sz="1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1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）浮点数运算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>
                <a:sym typeface="+mn-ea"/>
              </a:rPr>
              <a:t>在</a:t>
            </a:r>
            <a:r>
              <a:rPr lang="en-US" altLang="zh-CN" sz="1800" b="1" dirty="0">
                <a:sym typeface="+mn-ea"/>
              </a:rPr>
              <a:t>Python</a:t>
            </a:r>
            <a:r>
              <a:rPr lang="zh-CN" altLang="en-US" sz="1800" b="1" dirty="0">
                <a:sym typeface="+mn-ea"/>
              </a:rPr>
              <a:t>中，浮点数是带小数点的数字。例如：</a:t>
            </a:r>
            <a:r>
              <a:rPr lang="en-US" altLang="zh-CN" sz="1800" b="1" dirty="0">
                <a:sym typeface="+mn-ea"/>
              </a:rPr>
              <a:t>-3.1</a:t>
            </a:r>
            <a:r>
              <a:rPr lang="zh-CN" altLang="en-US" sz="1800" b="1" dirty="0">
                <a:sym typeface="+mn-ea"/>
              </a:rPr>
              <a:t>、</a:t>
            </a:r>
            <a:r>
              <a:rPr lang="en-US" altLang="zh-CN" sz="1800" b="1" dirty="0">
                <a:sym typeface="+mn-ea"/>
              </a:rPr>
              <a:t>2.999</a:t>
            </a:r>
            <a:r>
              <a:rPr lang="zh-CN" altLang="en-US" sz="1800" b="1" dirty="0">
                <a:sym typeface="+mn-ea"/>
              </a:rPr>
              <a:t>和</a:t>
            </a:r>
            <a:r>
              <a:rPr lang="en-US" altLang="zh-CN" sz="1800" b="1" dirty="0">
                <a:sym typeface="+mn-ea"/>
              </a:rPr>
              <a:t>-4.0</a:t>
            </a:r>
            <a:r>
              <a:rPr lang="zh-CN" altLang="en-US" sz="1800" b="1" dirty="0">
                <a:sym typeface="+mn-ea"/>
              </a:rPr>
              <a:t>都是浮点数。</a:t>
            </a:r>
            <a:endParaRPr lang="en-US" altLang="zh-CN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>
                <a:sym typeface="+mn-ea"/>
              </a:rPr>
              <a:t>所有适合用于整数的算术运算符都可用于浮点数，包括</a:t>
            </a:r>
            <a:r>
              <a:rPr lang="en-US" altLang="zh-CN" sz="1800" b="1" dirty="0">
                <a:sym typeface="+mn-ea"/>
              </a:rPr>
              <a:t>%</a:t>
            </a:r>
            <a:r>
              <a:rPr lang="zh-CN" altLang="en-US" sz="1800" b="1" dirty="0">
                <a:sym typeface="+mn-ea"/>
              </a:rPr>
              <a:t>（求余）和</a:t>
            </a:r>
            <a:r>
              <a:rPr lang="en-US" altLang="zh-CN" sz="1800" b="1" dirty="0">
                <a:sym typeface="+mn-ea"/>
              </a:rPr>
              <a:t>//</a:t>
            </a:r>
            <a:r>
              <a:rPr lang="zh-CN" altLang="en-US" sz="1800" b="1" dirty="0">
                <a:sym typeface="+mn-ea"/>
              </a:rPr>
              <a:t>（整除）</a:t>
            </a:r>
            <a:endParaRPr lang="zh-CN" altLang="en-US" sz="1800" b="1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3" name="Picture 4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3648" y="1897379"/>
            <a:ext cx="5779770" cy="3195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1005" y="555996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1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、关系运算符和关系表达式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1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005" y="956310"/>
          <a:ext cx="8229600" cy="2595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关系运算符</a:t>
                      </a:r>
                    </a:p>
                  </a:txBody>
                  <a:tcPr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关系表达式</a:t>
                      </a:r>
                    </a:p>
                  </a:txBody>
                  <a:tcPr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描述</a:t>
                      </a:r>
                    </a:p>
                  </a:txBody>
                  <a:tcPr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优先级</a:t>
                      </a:r>
                    </a:p>
                  </a:txBody>
                  <a:tcPr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&lt;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x&lt;y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小于</a:t>
                      </a:r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b="1" dirty="0"/>
                        <a:t>优先级相等；但优先级大于</a:t>
                      </a:r>
                      <a:r>
                        <a:rPr lang="en-US" altLang="zh-CN" sz="1800" b="1" dirty="0"/>
                        <a:t>==</a:t>
                      </a:r>
                      <a:r>
                        <a:rPr lang="zh-CN" altLang="en-US" sz="1800" b="1" dirty="0"/>
                        <a:t>和</a:t>
                      </a:r>
                      <a:r>
                        <a:rPr lang="en-US" altLang="zh-CN" sz="1800" b="1" dirty="0"/>
                        <a:t>!=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&gt;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x&gt;y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大于</a:t>
                      </a:r>
                    </a:p>
                  </a:txBody>
                  <a:tcPr marT="45714" marB="45714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&lt;=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x&lt;=y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小于等于</a:t>
                      </a:r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&gt;=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x&gt;=y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大于等于</a:t>
                      </a:r>
                    </a:p>
                  </a:txBody>
                  <a:tcPr marT="45714" marB="45714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==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x==y</a:t>
                      </a:r>
                      <a:endParaRPr lang="zh-CN" altLang="en-US" sz="1800" b="1" dirty="0"/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等于</a:t>
                      </a:r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1" dirty="0"/>
                        <a:t>优先级相等</a:t>
                      </a:r>
                    </a:p>
                  </a:txBody>
                  <a:tcPr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!=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x!=y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不等于</a:t>
                      </a:r>
                    </a:p>
                  </a:txBody>
                  <a:tcPr marT="45714" marB="45714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69" y="3215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661670"/>
            <a:ext cx="4043680" cy="19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4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、三类运算符的优先级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ym typeface="+mn-ea"/>
              </a:rPr>
              <a:t>算术运算符优先级最高</a:t>
            </a:r>
            <a:endParaRPr lang="en-US" altLang="zh-CN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ym typeface="+mn-ea"/>
              </a:rPr>
              <a:t>关系运算符优先级次之</a:t>
            </a:r>
            <a:endParaRPr lang="en-US" altLang="zh-CN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ym typeface="+mn-ea"/>
              </a:rPr>
              <a:t>逻辑运算符优先级最低</a:t>
            </a:r>
            <a:endParaRPr lang="zh-CN" altLang="en-US" sz="2800" b="1" dirty="0"/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69" y="3215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Python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运算符与表达式</a:t>
            </a: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pic>
        <p:nvPicPr>
          <p:cNvPr id="76805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91845" y="1122045"/>
            <a:ext cx="2067560" cy="276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07340" y="6616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59405" y="3236278"/>
            <a:ext cx="2952750" cy="6477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06" name="TextBox 2"/>
          <p:cNvSpPr txBox="1"/>
          <p:nvPr/>
        </p:nvSpPr>
        <p:spPr>
          <a:xfrm>
            <a:off x="3335973" y="3375978"/>
            <a:ext cx="27368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Verdana" panose="020B0604030504040204" pitchFamily="34" charset="0"/>
              </a:rPr>
              <a:t>相当于：</a:t>
            </a:r>
            <a:r>
              <a:rPr lang="en-US" altLang="zh-CN" b="1" dirty="0">
                <a:latin typeface="Verdana" panose="020B0604030504040204" pitchFamily="34" charset="0"/>
              </a:rPr>
              <a:t>3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</a:rPr>
              <a:t>&lt;=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</a:rPr>
              <a:t>&gt;</a:t>
            </a:r>
            <a:r>
              <a:rPr lang="en-US" altLang="zh-CN" b="1" dirty="0">
                <a:latin typeface="Verdana" panose="020B0604030504040204" pitchFamily="34" charset="0"/>
              </a:rPr>
              <a:t>1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2510473" y="3468053"/>
            <a:ext cx="825500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:\工作制作文件\PPT模板\西普学苑ppt信息\西普学院 PPT222-02.jpg">
            <a:extLst>
              <a:ext uri="{FF2B5EF4-FFF2-40B4-BE49-F238E27FC236}">
                <a16:creationId xmlns:a16="http://schemas.microsoft.com/office/drawing/2014/main" id="{A58CD182-48DF-4C10-B3BF-4685C28D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"/>
          <p:cNvSpPr txBox="1"/>
          <p:nvPr/>
        </p:nvSpPr>
        <p:spPr>
          <a:xfrm>
            <a:off x="1259840" y="2110740"/>
            <a:ext cx="5912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-635"/>
            <a:ext cx="9138700" cy="514508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2699792" y="2110879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962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-635"/>
            <a:ext cx="9138700" cy="514508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2699792" y="2110879"/>
            <a:ext cx="42484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概述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069" y="961182"/>
            <a:ext cx="8493791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ym typeface="+mn-ea"/>
              </a:rPr>
              <a:t>Python</a:t>
            </a:r>
            <a:r>
              <a:rPr lang="zh-CN" altLang="en-US" sz="2800" b="1" dirty="0">
                <a:sym typeface="+mn-ea"/>
              </a:rPr>
              <a:t>秉承方便程序员的理念，提供了几个功能强大而高效的数据结构：元组、列表、字典和集合。程序员可以根据需要组合使用它们，以创建更复杂的数据结构。</a:t>
            </a:r>
            <a:endParaRPr lang="en-US" altLang="zh-CN" sz="2800" b="1" dirty="0"/>
          </a:p>
          <a:p>
            <a:r>
              <a:rPr lang="zh-CN" altLang="en-US" sz="2800" b="1" dirty="0">
                <a:sym typeface="+mn-ea"/>
              </a:rPr>
              <a:t>在</a:t>
            </a:r>
            <a:r>
              <a:rPr lang="en-US" altLang="zh-CN" sz="2800" b="1" dirty="0">
                <a:sym typeface="+mn-ea"/>
              </a:rPr>
              <a:t>Python</a:t>
            </a:r>
            <a:r>
              <a:rPr lang="zh-CN" altLang="en-US" sz="2800" b="1" dirty="0">
                <a:sym typeface="+mn-ea"/>
              </a:rPr>
              <a:t>中，两个主力数据结构是列表和字典。列表按顺序存储数据，而字典就像小型数据库，使用键高效地存储和检索数据。</a:t>
            </a:r>
            <a:endParaRPr lang="zh-CN" altLang="en-US" sz="2800" b="1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元组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04" y="927527"/>
            <a:ext cx="8493791" cy="366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元组是一种不可变序列，即创建之后不能再做任何修改。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元组由不同的元素组成，每个元素可以存储不同类型的数据，如字符串、数字甚至元组。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元组通常代表一行数据，而元组中的元素代表不同的数据项。</a:t>
            </a:r>
            <a:endParaRPr lang="zh-CN" altLang="en-US" b="1" dirty="0"/>
          </a:p>
          <a:p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、元组的创建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格式：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tuple=(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1,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2,…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n)  #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个元素组成的元组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tuple=()  #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定义空元组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tuple=(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altLang="zh-CN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,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) #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定义单元素元组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2800" b="1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元组</a:t>
            </a:r>
          </a:p>
        </p:txBody>
      </p:sp>
      <p:pic>
        <p:nvPicPr>
          <p:cNvPr id="10245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55955" y="716915"/>
            <a:ext cx="3675380" cy="3958590"/>
          </a:xfrm>
        </p:spPr>
      </p:pic>
      <p:pic>
        <p:nvPicPr>
          <p:cNvPr id="1024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95" y="1475105"/>
            <a:ext cx="2932430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5"/>
          <p:cNvSpPr txBox="1"/>
          <p:nvPr/>
        </p:nvSpPr>
        <p:spPr>
          <a:xfrm>
            <a:off x="5393690" y="903923"/>
            <a:ext cx="17145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元组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459" y="649397"/>
            <a:ext cx="8493791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20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、元组的访问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元组中元素的值通过索引访问，索引是一对方括号中的数字，索引也称为“下标”。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格式：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tuple[n]  #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访问第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个元素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tuple[</a:t>
            </a:r>
            <a:r>
              <a:rPr lang="en-US" altLang="zh-CN" sz="2000" b="1" kern="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m:n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]  #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访问第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个索引到第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个索引之间的索引元素，但不包括第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个索引指向的元素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其中，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m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可以为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、正、负整数。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sz="2000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元组</a:t>
            </a:r>
          </a:p>
        </p:txBody>
      </p:sp>
      <p:pic>
        <p:nvPicPr>
          <p:cNvPr id="12293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9540" y="513080"/>
            <a:ext cx="5354955" cy="2713990"/>
          </a:xfrm>
        </p:spPr>
      </p:pic>
      <p:pic>
        <p:nvPicPr>
          <p:cNvPr id="13317" name="Picture 3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540" y="3325495"/>
            <a:ext cx="6968490" cy="1512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元组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19" y="555417"/>
            <a:ext cx="849379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操作元组</a:t>
            </a:r>
          </a:p>
          <a:p>
            <a:endParaRPr lang="zh-CN" altLang="en-US" sz="2800" dirty="0"/>
          </a:p>
        </p:txBody>
      </p:sp>
      <p:pic>
        <p:nvPicPr>
          <p:cNvPr id="14341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06320" y="608965"/>
            <a:ext cx="4200525" cy="2391410"/>
          </a:xfrm>
        </p:spPr>
      </p:pic>
      <p:pic>
        <p:nvPicPr>
          <p:cNvPr id="1434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0" y="3415030"/>
            <a:ext cx="4401820" cy="1223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069" y="961182"/>
            <a:ext cx="8493791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列表是</a:t>
            </a:r>
            <a:r>
              <a:rPr lang="en-US" altLang="zh-CN" sz="1600" b="1" dirty="0">
                <a:sym typeface="+mn-ea"/>
              </a:rPr>
              <a:t>Python</a:t>
            </a:r>
            <a:r>
              <a:rPr lang="zh-CN" altLang="en-US" sz="1600" b="1" dirty="0">
                <a:sym typeface="+mn-ea"/>
              </a:rPr>
              <a:t>中非常重要的数据类型，通常作为函数的返回类型。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列表和元组相似，也是由一组元素组成。列表可包含任何类型的值：数字、字符串甚至序列。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列表与元组的重要差别是列表是可变的，即可以在不复制的情况下添加、删除或修改列表元素。</a:t>
            </a:r>
            <a:endParaRPr lang="en-US" altLang="zh-CN" sz="1600" b="1" dirty="0"/>
          </a:p>
          <a:p>
            <a:pPr marL="285750" indent="-285750"/>
            <a:r>
              <a:rPr lang="en-US" altLang="zh-CN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、列表的创建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格式：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list=[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1,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2,…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n]  #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个元素组成的列表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list=[]  #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定义空列表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list=[x] #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定义只包含一个元素的列表，与元组不同，最后的逗号不是必须的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说明：列表用方括号括起，其中元素用逗号分隔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069" y="961182"/>
            <a:ext cx="84937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/>
              <a:t>创建列表</a:t>
            </a:r>
          </a:p>
        </p:txBody>
      </p:sp>
      <p:pic>
        <p:nvPicPr>
          <p:cNvPr id="21511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8965" y="1298575"/>
            <a:ext cx="3885565" cy="3270250"/>
          </a:xfrm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2349500"/>
            <a:ext cx="2930525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5292725" y="1700213"/>
            <a:ext cx="17145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039" y="613837"/>
            <a:ext cx="849379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、列表的使用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ym typeface="+mn-ea"/>
              </a:rPr>
              <a:t>列表的使用与元组十分相似，同样支持负数索引、分片以及多元列表等特性，但列表的元素可修改。</a:t>
            </a:r>
            <a:endParaRPr lang="en-US" altLang="zh-CN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ym typeface="+mn-ea"/>
              </a:rPr>
              <a:t>与字符串和元组一样，可使用</a:t>
            </a:r>
            <a:r>
              <a:rPr lang="en-US" altLang="zh-CN" sz="1600" b="1" dirty="0">
                <a:sym typeface="+mn-ea"/>
              </a:rPr>
              <a:t>len</a:t>
            </a:r>
            <a:r>
              <a:rPr lang="zh-CN" altLang="en-US" sz="1600" b="1" dirty="0">
                <a:sym typeface="+mn-ea"/>
              </a:rPr>
              <a:t>获取列表长度，还可使用</a:t>
            </a:r>
            <a:r>
              <a:rPr lang="en-US" altLang="zh-CN" sz="1600" b="1" dirty="0">
                <a:sym typeface="+mn-ea"/>
              </a:rPr>
              <a:t>+</a:t>
            </a:r>
            <a:r>
              <a:rPr lang="zh-CN" altLang="en-US" sz="1600" b="1" dirty="0">
                <a:sym typeface="+mn-ea"/>
              </a:rPr>
              <a:t>和*拼接列表。</a:t>
            </a:r>
            <a:endParaRPr lang="zh-CN" altLang="en-US" sz="1600" b="1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pic>
        <p:nvPicPr>
          <p:cNvPr id="23558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170" y="1803400"/>
            <a:ext cx="5036820" cy="2980690"/>
          </a:xfrm>
        </p:spPr>
      </p:pic>
      <p:pic>
        <p:nvPicPr>
          <p:cNvPr id="2355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38686"/>
            <a:ext cx="3687445" cy="2386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列表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21005" y="970280"/>
          <a:ext cx="8229451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函数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返回值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s.append</a:t>
                      </a:r>
                      <a:r>
                        <a:rPr lang="en-US" altLang="zh-CN" b="1" dirty="0"/>
                        <a:t>(x)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在列表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末尾处添加元素</a:t>
                      </a:r>
                      <a:r>
                        <a:rPr lang="en-US" altLang="zh-CN" b="1" dirty="0"/>
                        <a:t>x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s.count</a:t>
                      </a:r>
                      <a:r>
                        <a:rPr lang="en-US" altLang="zh-CN" b="1" dirty="0"/>
                        <a:t>(x)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返回元素</a:t>
                      </a:r>
                      <a:r>
                        <a:rPr lang="en-US" altLang="zh-CN" b="1" dirty="0"/>
                        <a:t>x</a:t>
                      </a:r>
                      <a:r>
                        <a:rPr lang="zh-CN" altLang="en-US" b="1" dirty="0"/>
                        <a:t>在列表中出现的次数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s.extend</a:t>
                      </a:r>
                      <a:r>
                        <a:rPr lang="en-US" altLang="zh-CN" b="1" dirty="0"/>
                        <a:t>(</a:t>
                      </a:r>
                      <a:r>
                        <a:rPr lang="en-US" altLang="zh-CN" b="1" dirty="0" err="1"/>
                        <a:t>lst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将</a:t>
                      </a:r>
                      <a:r>
                        <a:rPr lang="en-US" altLang="zh-CN" b="1" dirty="0" err="1"/>
                        <a:t>lst</a:t>
                      </a:r>
                      <a:r>
                        <a:rPr lang="zh-CN" altLang="en-US" b="1" dirty="0"/>
                        <a:t>的所有元素都添加到列表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末尾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s.index</a:t>
                      </a:r>
                      <a:r>
                        <a:rPr lang="en-US" altLang="zh-CN" b="1" dirty="0"/>
                        <a:t>(x)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返回第一个</a:t>
                      </a:r>
                      <a:r>
                        <a:rPr lang="en-US" altLang="zh-CN" b="1" dirty="0"/>
                        <a:t>x</a:t>
                      </a:r>
                      <a:r>
                        <a:rPr lang="zh-CN" altLang="en-US" b="1" dirty="0"/>
                        <a:t>元素的索引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s.insert</a:t>
                      </a:r>
                      <a:r>
                        <a:rPr lang="en-US" altLang="zh-CN" b="1" dirty="0"/>
                        <a:t>(</a:t>
                      </a:r>
                      <a:r>
                        <a:rPr lang="en-US" altLang="zh-CN" b="1" dirty="0" err="1"/>
                        <a:t>i,x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将元素</a:t>
                      </a:r>
                      <a:r>
                        <a:rPr lang="en-US" altLang="zh-CN" b="1" dirty="0"/>
                        <a:t>x</a:t>
                      </a:r>
                      <a:r>
                        <a:rPr lang="zh-CN" altLang="en-US" b="1" dirty="0"/>
                        <a:t>插入到索引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zh-CN" altLang="en-US" b="1" dirty="0"/>
                        <a:t>指定的元素前面，结果是</a:t>
                      </a:r>
                      <a:r>
                        <a:rPr lang="en-US" altLang="zh-CN" b="1" dirty="0"/>
                        <a:t>s[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]=x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s.pop</a:t>
                      </a:r>
                      <a:r>
                        <a:rPr lang="en-US" altLang="zh-CN" b="1" dirty="0"/>
                        <a:t>(i)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删除并返回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中索引为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zh-CN" altLang="en-US" b="1" dirty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s.remove</a:t>
                      </a:r>
                      <a:r>
                        <a:rPr lang="en-US" altLang="zh-CN" b="1" dirty="0"/>
                        <a:t>(x)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删除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中的第一个</a:t>
                      </a:r>
                      <a:r>
                        <a:rPr lang="en-US" altLang="zh-CN" b="1" dirty="0"/>
                        <a:t>x</a:t>
                      </a:r>
                      <a:r>
                        <a:rPr lang="zh-CN" altLang="en-US" b="1" dirty="0"/>
                        <a:t>元素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s.reverse</a:t>
                      </a:r>
                      <a:r>
                        <a:rPr lang="en-US" altLang="zh-CN" b="1" dirty="0"/>
                        <a:t>(x)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反转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中元素的排列顺序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s.sort</a:t>
                      </a:r>
                      <a:r>
                        <a:rPr lang="en-US" altLang="zh-CN" b="1" dirty="0"/>
                        <a:t>()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将</a:t>
                      </a:r>
                      <a:r>
                        <a:rPr lang="en-US" altLang="zh-CN" b="1" dirty="0"/>
                        <a:t>s</a:t>
                      </a:r>
                      <a:r>
                        <a:rPr lang="zh-CN" altLang="en-US" b="1" dirty="0"/>
                        <a:t>的元素按升序排列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9110" y="589280"/>
            <a:ext cx="1907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、常用列表函数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4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Python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语言由来</a:t>
            </a:r>
            <a:endParaRPr lang="en-US" altLang="zh-CN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844352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ym typeface="+mn-ea"/>
              </a:rPr>
              <a:t>Python</a:t>
            </a:r>
            <a:r>
              <a:rPr lang="zh-CN" altLang="en-US" sz="2000" b="1" dirty="0">
                <a:sym typeface="+mn-ea"/>
              </a:rPr>
              <a:t>语言已诞生</a:t>
            </a:r>
            <a:r>
              <a:rPr lang="en-US" altLang="zh-CN" sz="2000" b="1" dirty="0">
                <a:sym typeface="+mn-ea"/>
              </a:rPr>
              <a:t>30</a:t>
            </a:r>
            <a:r>
              <a:rPr lang="zh-CN" altLang="en-US" sz="2000" b="1" dirty="0">
                <a:sym typeface="+mn-ea"/>
              </a:rPr>
              <a:t>多年了，正逐渐发展为主流程序设计语言之一，目前在</a:t>
            </a:r>
            <a:r>
              <a:rPr lang="en-US" altLang="zh-CN" sz="2000" b="1" dirty="0">
                <a:sym typeface="+mn-ea"/>
              </a:rPr>
              <a:t>TIOBE</a:t>
            </a:r>
            <a:r>
              <a:rPr lang="zh-CN" altLang="en-US" sz="2000" b="1" dirty="0">
                <a:sym typeface="+mn-ea"/>
              </a:rPr>
              <a:t>编程语言排行榜中占据第</a:t>
            </a:r>
            <a:r>
              <a:rPr lang="en-US" altLang="zh-CN" sz="2000" b="1" dirty="0">
                <a:sym typeface="+mn-ea"/>
              </a:rPr>
              <a:t>3</a:t>
            </a:r>
            <a:r>
              <a:rPr lang="zh-CN" altLang="en-US" sz="2000" b="1" dirty="0">
                <a:sym typeface="+mn-ea"/>
              </a:rPr>
              <a:t>的位次。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目前，</a:t>
            </a:r>
            <a:r>
              <a:rPr lang="en-US" altLang="zh-CN" sz="2000" b="1" dirty="0">
                <a:sym typeface="+mn-ea"/>
              </a:rPr>
              <a:t>Python</a:t>
            </a:r>
            <a:r>
              <a:rPr lang="zh-CN" altLang="en-US" sz="2000" b="1" dirty="0">
                <a:sym typeface="+mn-ea"/>
              </a:rPr>
              <a:t>由世界各地的数十位程序员负责维护。</a:t>
            </a:r>
            <a:endParaRPr lang="zh-CN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sym typeface="+mn-ea"/>
              </a:rPr>
              <a:t>Python</a:t>
            </a:r>
            <a:r>
              <a:rPr lang="zh-CN" altLang="en-US" sz="2000" b="1" dirty="0">
                <a:solidFill>
                  <a:srgbClr val="7030A0"/>
                </a:solidFill>
                <a:sym typeface="+mn-ea"/>
              </a:rPr>
              <a:t>的官方定义为：</a:t>
            </a:r>
            <a:r>
              <a:rPr lang="en-US" altLang="zh-CN" sz="2000" b="1" dirty="0">
                <a:solidFill>
                  <a:srgbClr val="7030A0"/>
                </a:solidFill>
                <a:sym typeface="+mn-ea"/>
              </a:rPr>
              <a:t>Python</a:t>
            </a:r>
            <a:r>
              <a:rPr lang="zh-CN" altLang="en-US" sz="2000" b="1" dirty="0">
                <a:solidFill>
                  <a:srgbClr val="7030A0"/>
                </a:solidFill>
                <a:sym typeface="+mn-ea"/>
              </a:rPr>
              <a:t>是一种解释型的、面向对象的、带有动态语义的高级程序设计语言。</a:t>
            </a:r>
            <a:endParaRPr lang="zh-CN" altLang="en-US" sz="20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/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79" y="737027"/>
            <a:ext cx="8493791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在列表末尾添加元素或列表</a:t>
            </a:r>
            <a:endParaRPr lang="zh-CN" altLang="en-US" sz="1600" dirty="0"/>
          </a:p>
        </p:txBody>
      </p:sp>
      <p:pic>
        <p:nvPicPr>
          <p:cNvPr id="2560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1049655"/>
            <a:ext cx="8092440" cy="2138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9712" y="3260471"/>
            <a:ext cx="5667375" cy="628650"/>
          </a:xfrm>
        </p:spPr>
      </p:pic>
      <p:sp>
        <p:nvSpPr>
          <p:cNvPr id="5" name="TextBox 9"/>
          <p:cNvSpPr txBox="1"/>
          <p:nvPr/>
        </p:nvSpPr>
        <p:spPr>
          <a:xfrm>
            <a:off x="395536" y="3808838"/>
            <a:ext cx="1483360" cy="460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299" y="555417"/>
            <a:ext cx="8493791" cy="461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ym typeface="+mn-ea"/>
              </a:rPr>
              <a:t>字典是</a:t>
            </a:r>
            <a:r>
              <a:rPr lang="en-US" altLang="zh-CN" sz="1600" b="1" dirty="0">
                <a:sym typeface="+mn-ea"/>
              </a:rPr>
              <a:t>Python</a:t>
            </a:r>
            <a:r>
              <a:rPr lang="zh-CN" altLang="en-US" sz="1600" b="1" dirty="0">
                <a:sym typeface="+mn-ea"/>
              </a:rPr>
              <a:t>重要的数据类型，字典是由“键</a:t>
            </a:r>
            <a:r>
              <a:rPr lang="en-US" altLang="zh-CN" sz="1600" b="1" dirty="0">
                <a:sym typeface="+mn-ea"/>
              </a:rPr>
              <a:t>—</a:t>
            </a:r>
            <a:r>
              <a:rPr lang="zh-CN" altLang="en-US" sz="1600" b="1" dirty="0">
                <a:sym typeface="+mn-ea"/>
              </a:rPr>
              <a:t>值”对组成的集合，字典中的“值”通过“键”来引用。</a:t>
            </a:r>
            <a:endParaRPr lang="en-US" altLang="zh-CN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ym typeface="+mn-ea"/>
              </a:rPr>
              <a:t>字典也称为关联数组、映射或散列表。</a:t>
            </a:r>
            <a:endParaRPr lang="en-US" altLang="zh-CN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dirty="0">
                <a:sym typeface="+mn-ea"/>
              </a:rPr>
              <a:t>Python</a:t>
            </a:r>
            <a:r>
              <a:rPr lang="zh-CN" altLang="en-US" sz="1600" b="1" dirty="0">
                <a:sym typeface="+mn-ea"/>
              </a:rPr>
              <a:t>字典利用了“散列”方法，使用专门的散列函数完成，即字典中的每个键都被转换为一个数字</a:t>
            </a:r>
            <a:r>
              <a:rPr lang="en-US" altLang="zh-CN" sz="1600" b="1" dirty="0">
                <a:sym typeface="+mn-ea"/>
              </a:rPr>
              <a:t>—</a:t>
            </a:r>
            <a:r>
              <a:rPr lang="zh-CN" altLang="en-US" sz="1600" b="1" dirty="0">
                <a:sym typeface="+mn-ea"/>
              </a:rPr>
              <a:t>散列值。字典中值存储在一个底层列表中，并用散列值作为索引。访问值时，将提供的键转为散列值，再跳到列表的相应位置。</a:t>
            </a:r>
            <a:endParaRPr lang="en-US" altLang="zh-CN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ym typeface="+mn-ea"/>
              </a:rPr>
              <a:t>使用“键”来访问字典值效率极高。另外与列表一样，字典也是可以改变的：可以添加、删除或修改“键</a:t>
            </a:r>
            <a:r>
              <a:rPr lang="en-US" altLang="zh-CN" sz="1600" b="1" dirty="0">
                <a:sym typeface="+mn-ea"/>
              </a:rPr>
              <a:t>—</a:t>
            </a:r>
            <a:r>
              <a:rPr lang="zh-CN" altLang="en-US" sz="1600" b="1" dirty="0">
                <a:sym typeface="+mn-ea"/>
              </a:rPr>
              <a:t>值”对。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、创建字典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格式：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dictionary={key1:value1, key2:value2, …, </a:t>
            </a:r>
            <a:r>
              <a:rPr lang="en-US" altLang="zh-CN" sz="1600" b="1" kern="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keyn:valuen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)}#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创建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个“键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—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值”对组成的字典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</a:t>
            </a:r>
            <a:r>
              <a:rPr lang="en-US" altLang="zh-CN" sz="1600" b="1" kern="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dictionar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={}  #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创建空字典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注意，对于字典的键有两个限制：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字典中的键必须独一无二，即在同一个字典中，任何两个键</a:t>
            </a:r>
            <a:r>
              <a:rPr lang="en-US" altLang="zh-CN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—</a:t>
            </a: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值对都不能相同；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键必须是不可变的。因此，字典键不能是列表、字典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1600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对值没有这两个限制。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661670"/>
            <a:ext cx="12637135" cy="236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、字典的访问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字典的访问与元组、列表有所不同，元组和列表是通过数字索引获取对应的值，而字典是通过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key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值获取相应的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value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值。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格式：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      value=</a:t>
            </a:r>
            <a:r>
              <a:rPr lang="en-US" altLang="zh-CN" b="1" kern="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dict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[key]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说明：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字典的添加、删除和修改只需执行一条赋值语句即可，例如：</a:t>
            </a:r>
            <a:r>
              <a:rPr lang="en-US" altLang="zh-CN" b="1" kern="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dict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[’x’]=’value’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字典没有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remove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操作。删除字典元素可调用内置函数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del()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完成。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299" y="555417"/>
            <a:ext cx="84937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字典的创建、添加、删除和修改</a:t>
            </a:r>
            <a:endParaRPr lang="zh-CN" altLang="en-US" sz="1600" dirty="0"/>
          </a:p>
        </p:txBody>
      </p:sp>
      <p:pic>
        <p:nvPicPr>
          <p:cNvPr id="45063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83565" y="892810"/>
            <a:ext cx="7458075" cy="2118995"/>
          </a:xfrm>
        </p:spPr>
      </p:pic>
      <p:pic>
        <p:nvPicPr>
          <p:cNvPr id="4506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" y="3766820"/>
            <a:ext cx="7779385" cy="845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583565" y="3157855"/>
            <a:ext cx="117983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505" y="428625"/>
            <a:ext cx="144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、字典函数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62940" y="741680"/>
          <a:ext cx="8229600" cy="4128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函数名</a:t>
                      </a:r>
                    </a:p>
                  </a:txBody>
                  <a:tcPr marT="45723" marB="4572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返回的值</a:t>
                      </a:r>
                    </a:p>
                  </a:txBody>
                  <a:tcPr marT="45723" marB="4572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d.item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返回一个由字典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的键</a:t>
                      </a:r>
                      <a:r>
                        <a:rPr lang="en-US" altLang="zh-CN" sz="1400" b="1" dirty="0"/>
                        <a:t>—</a:t>
                      </a:r>
                      <a:r>
                        <a:rPr lang="zh-CN" altLang="en-US" sz="1400" b="1" dirty="0"/>
                        <a:t>值对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key,value</a:t>
                      </a:r>
                      <a:r>
                        <a:rPr lang="en-US" altLang="zh-CN" sz="1400" b="1" dirty="0"/>
                        <a:t>)</a:t>
                      </a:r>
                      <a:r>
                        <a:rPr lang="zh-CN" altLang="en-US" sz="1400" b="1" dirty="0"/>
                        <a:t>组成的视图</a:t>
                      </a:r>
                      <a:r>
                        <a:rPr lang="en-US" altLang="zh-CN" sz="1400" b="1" dirty="0"/>
                        <a:t>(view)</a:t>
                      </a:r>
                      <a:endParaRPr lang="zh-CN" altLang="en-US" sz="1400" b="1" dirty="0"/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d.keys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返回一个由字典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的键组成的视图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d.value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返回一个有字典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的值组成的视图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d.get</a:t>
                      </a:r>
                      <a:r>
                        <a:rPr lang="en-US" altLang="zh-CN" sz="1400" b="1" dirty="0"/>
                        <a:t>(key)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返回与</a:t>
                      </a:r>
                      <a:r>
                        <a:rPr lang="en-US" altLang="zh-CN" sz="1400" b="1" dirty="0"/>
                        <a:t>key</a:t>
                      </a:r>
                      <a:r>
                        <a:rPr lang="zh-CN" altLang="en-US" sz="1400" b="1" dirty="0"/>
                        <a:t>相关联的值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d.pop</a:t>
                      </a:r>
                      <a:r>
                        <a:rPr lang="en-US" altLang="zh-CN" sz="1400" b="1" dirty="0"/>
                        <a:t>(key)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删除键</a:t>
                      </a:r>
                      <a:r>
                        <a:rPr lang="en-US" altLang="zh-CN" sz="1400" b="1" dirty="0"/>
                        <a:t>key</a:t>
                      </a:r>
                      <a:r>
                        <a:rPr lang="zh-CN" altLang="en-US" sz="1400" b="1" dirty="0"/>
                        <a:t>并返回与之相关联的值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d.popitem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删除字典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中某个键</a:t>
                      </a:r>
                      <a:r>
                        <a:rPr lang="en-US" altLang="zh-CN" sz="1400" b="1" dirty="0"/>
                        <a:t>—</a:t>
                      </a:r>
                      <a:r>
                        <a:rPr lang="zh-CN" altLang="en-US" sz="1400" b="1" dirty="0"/>
                        <a:t>值对并返回相应的键</a:t>
                      </a:r>
                      <a:r>
                        <a:rPr lang="en-US" altLang="zh-CN" sz="1400" b="1" dirty="0"/>
                        <a:t>—</a:t>
                      </a:r>
                      <a:r>
                        <a:rPr lang="zh-CN" altLang="en-US" sz="1400" b="1" dirty="0"/>
                        <a:t>值对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d.clear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删除字典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的所有元素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d.copy</a:t>
                      </a:r>
                      <a:r>
                        <a:rPr lang="en-US" altLang="zh-CN" sz="1400" b="1" dirty="0"/>
                        <a:t>()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复制字典</a:t>
                      </a:r>
                      <a:r>
                        <a:rPr lang="en-US" altLang="zh-CN" sz="1400" b="1" dirty="0"/>
                        <a:t>d</a:t>
                      </a:r>
                      <a:endParaRPr lang="zh-CN" altLang="en-US" sz="14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d.fromkeys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s,t</a:t>
                      </a:r>
                      <a:r>
                        <a:rPr lang="en-US" altLang="zh-CN" sz="1400" b="1" dirty="0"/>
                        <a:t>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创建一个新字典，其中的键来自</a:t>
                      </a:r>
                      <a:r>
                        <a:rPr lang="en-US" altLang="zh-CN" sz="1400" b="1" dirty="0"/>
                        <a:t>s</a:t>
                      </a:r>
                      <a:r>
                        <a:rPr lang="zh-CN" altLang="en-US" sz="1400" b="1" dirty="0"/>
                        <a:t>，值来自</a:t>
                      </a:r>
                      <a:r>
                        <a:rPr lang="en-US" altLang="zh-CN" sz="1400" b="1" dirty="0"/>
                        <a:t>t</a:t>
                      </a:r>
                      <a:endParaRPr lang="zh-CN" altLang="en-US" sz="1400" b="1" dirty="0"/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d.setdefault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key,v</a:t>
                      </a:r>
                      <a:r>
                        <a:rPr lang="en-US" altLang="zh-CN" sz="1400" b="1" dirty="0"/>
                        <a:t>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如果键</a:t>
                      </a:r>
                      <a:r>
                        <a:rPr lang="en-US" altLang="zh-CN" sz="1400" b="1" dirty="0"/>
                        <a:t>key</a:t>
                      </a:r>
                      <a:r>
                        <a:rPr lang="zh-CN" altLang="en-US" sz="1400" b="1" dirty="0"/>
                        <a:t>包含在字典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中，则返回其值；否则返回</a:t>
                      </a:r>
                      <a:r>
                        <a:rPr lang="en-US" altLang="zh-CN" sz="1400" b="1" dirty="0"/>
                        <a:t>v</a:t>
                      </a:r>
                      <a:r>
                        <a:rPr lang="zh-CN" altLang="en-US" sz="1400" b="1" dirty="0"/>
                        <a:t>并将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key,v</a:t>
                      </a:r>
                      <a:r>
                        <a:rPr lang="en-US" altLang="zh-CN" sz="1400" b="1" dirty="0"/>
                        <a:t>)</a:t>
                      </a:r>
                      <a:r>
                        <a:rPr lang="zh-CN" altLang="en-US" sz="1400" b="1" dirty="0"/>
                        <a:t>添加到字典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baseline="0" dirty="0"/>
                        <a:t>中</a:t>
                      </a:r>
                      <a:endParaRPr lang="zh-CN" altLang="en-US" sz="14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d.update</a:t>
                      </a:r>
                      <a:r>
                        <a:rPr lang="en-US" altLang="zh-CN" sz="1400" b="1" dirty="0"/>
                        <a:t>(e)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将</a:t>
                      </a:r>
                      <a:r>
                        <a:rPr lang="en-US" altLang="zh-CN" sz="1400" b="1" dirty="0"/>
                        <a:t>e</a:t>
                      </a:r>
                      <a:r>
                        <a:rPr lang="zh-CN" altLang="en-US" sz="1400" b="1" dirty="0"/>
                        <a:t>中的键</a:t>
                      </a:r>
                      <a:r>
                        <a:rPr lang="en-US" altLang="zh-CN" sz="1400" b="1" dirty="0"/>
                        <a:t>—</a:t>
                      </a:r>
                      <a:r>
                        <a:rPr lang="zh-CN" altLang="en-US" sz="1400" b="1" dirty="0"/>
                        <a:t>值对添加到字典</a:t>
                      </a:r>
                      <a:r>
                        <a:rPr lang="en-US" altLang="zh-CN" sz="1400" b="1" dirty="0"/>
                        <a:t>d</a:t>
                      </a:r>
                      <a:r>
                        <a:rPr lang="zh-CN" altLang="en-US" sz="1400" b="1" dirty="0"/>
                        <a:t>中；</a:t>
                      </a:r>
                      <a:r>
                        <a:rPr lang="en-US" altLang="zh-CN" sz="1400" b="1" dirty="0"/>
                        <a:t>e</a:t>
                      </a:r>
                      <a:r>
                        <a:rPr lang="zh-CN" altLang="en-US" sz="1400" b="1" dirty="0"/>
                        <a:t>可能是字典，也可能是键</a:t>
                      </a:r>
                      <a:r>
                        <a:rPr lang="en-US" altLang="zh-CN" sz="1400" b="1" dirty="0"/>
                        <a:t>—</a:t>
                      </a:r>
                      <a:r>
                        <a:rPr lang="zh-CN" altLang="en-US" sz="1400" b="1" dirty="0"/>
                        <a:t>值对序列</a:t>
                      </a:r>
                    </a:p>
                  </a:txBody>
                  <a:tcPr marT="45723" marB="4572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字典</a:t>
            </a:r>
          </a:p>
        </p:txBody>
      </p:sp>
      <p:pic>
        <p:nvPicPr>
          <p:cNvPr id="48133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4470" y="556260"/>
            <a:ext cx="5996940" cy="3486785"/>
          </a:xfrm>
        </p:spPr>
      </p:pic>
      <p:pic>
        <p:nvPicPr>
          <p:cNvPr id="49157" name="Picture 2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78455" y="3430270"/>
            <a:ext cx="5381625" cy="1320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88" y="628328"/>
            <a:ext cx="8493791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在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中，集合是一系列不重复的元素。集合类似于字典，但只包含键，而没有相关联的值。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在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中，集合是相对较新的功能，在其还不支持集合时，一般使用字典模拟集合。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集合分两类：可变集合（</a:t>
            </a:r>
            <a:r>
              <a:rPr lang="en-US" altLang="zh-CN" b="1" dirty="0">
                <a:sym typeface="+mn-ea"/>
              </a:rPr>
              <a:t>set</a:t>
            </a:r>
            <a:r>
              <a:rPr lang="zh-CN" altLang="en-US" b="1" dirty="0">
                <a:sym typeface="+mn-ea"/>
              </a:rPr>
              <a:t>）和不可变集合（</a:t>
            </a:r>
            <a:r>
              <a:rPr lang="en-US" altLang="zh-CN" b="1" dirty="0">
                <a:sym typeface="+mn-ea"/>
              </a:rPr>
              <a:t>frozenset</a:t>
            </a:r>
            <a:r>
              <a:rPr lang="zh-CN" altLang="en-US" b="1" dirty="0">
                <a:sym typeface="+mn-ea"/>
              </a:rPr>
              <a:t>）。对于可变集合，可添加和删除元素，而不可变集合一旦创建就不能更改。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与字典一样，集合的元素排列顺序也是不确定的。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集合没有列表和字典用得多，本章简要介绍，详细内容可参阅：</a:t>
            </a:r>
            <a:r>
              <a:rPr lang="en-US" altLang="zh-CN" b="1" dirty="0">
                <a:sym typeface="+mn-ea"/>
              </a:rPr>
              <a:t>https://docs.python.org/3/library/stdtypes.html#set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集合基本功能：</a:t>
            </a:r>
          </a:p>
          <a:p>
            <a:r>
              <a:rPr lang="zh-CN" altLang="en-US" b="1" dirty="0">
                <a:sym typeface="+mn-ea"/>
              </a:rPr>
              <a:t>包括关系测试和消除重复元素。集合对象还支持 </a:t>
            </a:r>
            <a:r>
              <a:rPr lang="en-US" altLang="zh-CN" b="1" dirty="0">
                <a:sym typeface="+mn-ea"/>
              </a:rPr>
              <a:t>union</a:t>
            </a:r>
            <a:r>
              <a:rPr lang="zh-CN" altLang="en-US" b="1" dirty="0">
                <a:sym typeface="+mn-ea"/>
              </a:rPr>
              <a:t>（联合），</a:t>
            </a:r>
            <a:r>
              <a:rPr lang="en-US" altLang="zh-CN" b="1" dirty="0">
                <a:sym typeface="+mn-ea"/>
              </a:rPr>
              <a:t>intersection</a:t>
            </a:r>
            <a:r>
              <a:rPr lang="zh-CN" altLang="en-US" b="1" dirty="0">
                <a:sym typeface="+mn-ea"/>
              </a:rPr>
              <a:t>（交），</a:t>
            </a:r>
            <a:r>
              <a:rPr lang="en-US" altLang="zh-CN" b="1" dirty="0">
                <a:sym typeface="+mn-ea"/>
              </a:rPr>
              <a:t>difference</a:t>
            </a:r>
            <a:r>
              <a:rPr lang="zh-CN" altLang="en-US" b="1" dirty="0">
                <a:sym typeface="+mn-ea"/>
              </a:rPr>
              <a:t>（差）和 </a:t>
            </a:r>
            <a:r>
              <a:rPr lang="en-US" altLang="zh-CN" b="1" dirty="0">
                <a:sym typeface="+mn-ea"/>
              </a:rPr>
              <a:t>sysmmetric difference</a:t>
            </a:r>
            <a:r>
              <a:rPr lang="zh-CN" altLang="en-US" b="1" dirty="0">
                <a:sym typeface="+mn-ea"/>
              </a:rPr>
              <a:t>（对称差集，即异或）等数学运算。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大括号或 </a:t>
            </a:r>
            <a:r>
              <a:rPr lang="en-US" altLang="zh-CN" b="1" dirty="0">
                <a:sym typeface="+mn-ea"/>
              </a:rPr>
              <a:t>set()</a:t>
            </a:r>
            <a:r>
              <a:rPr lang="zh-CN" altLang="en-US" b="1" dirty="0">
                <a:sym typeface="+mn-ea"/>
              </a:rPr>
              <a:t>函数可以用来创建集合。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注意：想要创建空集合，必须使用 </a:t>
            </a:r>
            <a:r>
              <a:rPr lang="en-US" altLang="zh-CN" b="1" dirty="0">
                <a:sym typeface="+mn-ea"/>
              </a:rPr>
              <a:t>set() </a:t>
            </a:r>
            <a:r>
              <a:rPr lang="zh-CN" altLang="en-US" b="1" dirty="0">
                <a:sym typeface="+mn-ea"/>
              </a:rPr>
              <a:t>而不是｛｝。</a:t>
            </a:r>
            <a:endParaRPr lang="en-US" altLang="zh-CN" b="1" dirty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88" y="628328"/>
            <a:ext cx="849379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创建集合</a:t>
            </a:r>
            <a:endParaRPr lang="zh-CN" altLang="en-US" sz="1200" dirty="0"/>
          </a:p>
        </p:txBody>
      </p:sp>
      <p:pic>
        <p:nvPicPr>
          <p:cNvPr id="5734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975360"/>
            <a:ext cx="7132955" cy="2332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Picture 4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23215" y="3691890"/>
            <a:ext cx="5166360" cy="1145540"/>
          </a:xfrm>
        </p:spPr>
      </p:pic>
      <p:sp>
        <p:nvSpPr>
          <p:cNvPr id="5" name="TextBox 9"/>
          <p:cNvSpPr txBox="1"/>
          <p:nvPr/>
        </p:nvSpPr>
        <p:spPr>
          <a:xfrm>
            <a:off x="366395" y="3307715"/>
            <a:ext cx="933450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728" y="628328"/>
            <a:ext cx="849379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集合操作</a:t>
            </a:r>
          </a:p>
          <a:p>
            <a:endParaRPr lang="zh-CN" altLang="en-US" b="1" dirty="0"/>
          </a:p>
          <a:p>
            <a:endParaRPr lang="zh-CN" altLang="en-US" sz="1200" dirty="0"/>
          </a:p>
        </p:txBody>
      </p:sp>
      <p:pic>
        <p:nvPicPr>
          <p:cNvPr id="5837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8925" y="969645"/>
            <a:ext cx="5387340" cy="3801745"/>
          </a:xfrm>
        </p:spPr>
      </p:pic>
      <p:pic>
        <p:nvPicPr>
          <p:cNvPr id="5837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745" y="1296670"/>
            <a:ext cx="3561715" cy="1092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5819775" y="932180"/>
            <a:ext cx="1034415" cy="3067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2699792" y="2110879"/>
            <a:ext cx="42484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4.Python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4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720035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TIOBE 2020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年</a:t>
            </a:r>
            <a:r>
              <a:rPr lang="en-US" altLang="zh-CN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12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月编程语言排行榜 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TOP </a:t>
            </a:r>
            <a:r>
              <a:rPr lang="en-US" altLang="zh-CN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10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榜单</a:t>
            </a:r>
            <a:endParaRPr lang="en-US" altLang="zh-CN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844352"/>
            <a:ext cx="806489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379CFB-1867-4343-BAA2-0BBF4290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41" y="1132314"/>
            <a:ext cx="4478650" cy="3395663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2730" y="773430"/>
            <a:ext cx="868807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ym typeface="+mn-ea"/>
              </a:rPr>
              <a:t>在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中，字符串是除数字外最重要的数据类型。字符串无处不在：将字符串输出</a:t>
            </a:r>
          </a:p>
          <a:p>
            <a:pPr algn="l"/>
            <a:r>
              <a:rPr lang="zh-CN" altLang="en-US" b="1" dirty="0">
                <a:sym typeface="+mn-ea"/>
              </a:rPr>
              <a:t>到屏幕上；从用户的键盘输入读取字符串；文件通常被视为大型字符串；网页大部分</a:t>
            </a:r>
          </a:p>
          <a:p>
            <a:pPr algn="l"/>
            <a:r>
              <a:rPr lang="zh-CN" altLang="en-US" b="1" dirty="0">
                <a:sym typeface="+mn-ea"/>
              </a:rPr>
              <a:t>是由文本组成的。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字符串是一种聚合数据结构，可充分利用索引和切片</a:t>
            </a:r>
            <a:r>
              <a:rPr lang="en-US" altLang="zh-CN" b="1" dirty="0">
                <a:sym typeface="+mn-ea"/>
              </a:rPr>
              <a:t>—</a:t>
            </a:r>
            <a:r>
              <a:rPr lang="zh-CN" altLang="en-US" b="1" dirty="0">
                <a:sym typeface="+mn-ea"/>
              </a:rPr>
              <a:t>用于从字符串中提取子串。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而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正则表达式库，是一种用来处理字符串的微型语言，但功能强大。</a:t>
            </a:r>
          </a:p>
          <a:p>
            <a:pPr algn="l"/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中，字符串、列表和元组都属于序列。</a:t>
            </a:r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序列有一些通用的操作。包括：索引（</a:t>
            </a:r>
            <a:r>
              <a:rPr lang="en-US" altLang="zh-CN" b="1" dirty="0">
                <a:sym typeface="+mn-ea"/>
              </a:rPr>
              <a:t>indexing</a:t>
            </a:r>
            <a:r>
              <a:rPr lang="zh-CN" altLang="en-US" b="1" dirty="0">
                <a:sym typeface="+mn-ea"/>
              </a:rPr>
              <a:t>）、分片（</a:t>
            </a:r>
            <a:r>
              <a:rPr lang="en-US" altLang="zh-CN" b="1" dirty="0">
                <a:sym typeface="+mn-ea"/>
              </a:rPr>
              <a:t>slicing</a:t>
            </a:r>
            <a:r>
              <a:rPr lang="zh-CN" altLang="en-US" b="1" dirty="0">
                <a:sym typeface="+mn-ea"/>
              </a:rPr>
              <a:t>）、加（</a:t>
            </a:r>
            <a:r>
              <a:rPr lang="en-US" altLang="zh-CN" b="1" dirty="0">
                <a:sym typeface="+mn-ea"/>
              </a:rPr>
              <a:t>adding</a:t>
            </a:r>
            <a:r>
              <a:rPr lang="zh-CN" altLang="en-US" b="1" dirty="0">
                <a:sym typeface="+mn-ea"/>
              </a:rPr>
              <a:t>）</a:t>
            </a:r>
          </a:p>
          <a:p>
            <a:pPr algn="l"/>
            <a:r>
              <a:rPr lang="zh-CN" altLang="en-US" b="1" dirty="0">
                <a:sym typeface="+mn-ea"/>
              </a:rPr>
              <a:t>、乘（</a:t>
            </a:r>
            <a:r>
              <a:rPr lang="en-US" altLang="zh-CN" b="1" dirty="0">
                <a:sym typeface="+mn-ea"/>
              </a:rPr>
              <a:t>multiplying</a:t>
            </a:r>
            <a:r>
              <a:rPr lang="zh-CN" altLang="en-US" b="1" dirty="0">
                <a:sym typeface="+mn-ea"/>
              </a:rPr>
              <a:t>）、检查某个元素是否属于序列的成员（成员资格）、计算序列</a:t>
            </a:r>
          </a:p>
          <a:p>
            <a:pPr algn="l"/>
            <a:r>
              <a:rPr lang="zh-CN" altLang="en-US" b="1" dirty="0">
                <a:sym typeface="+mn-ea"/>
              </a:rPr>
              <a:t>长度、找出最大元素和最小元素等。</a:t>
            </a:r>
            <a:endParaRPr lang="zh-CN" altLang="en-US" b="1" dirty="0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4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7965" y="556260"/>
            <a:ext cx="868807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、索引</a:t>
            </a:r>
          </a:p>
          <a:p>
            <a:pPr algn="l"/>
            <a:r>
              <a:rPr lang="zh-CN" altLang="en-US" b="1" dirty="0">
                <a:sym typeface="+mn-ea"/>
              </a:rPr>
              <a:t>序列中的所有元素都是有编号的</a:t>
            </a:r>
            <a:r>
              <a:rPr lang="en-US" altLang="zh-CN" b="1" dirty="0">
                <a:sym typeface="+mn-ea"/>
              </a:rPr>
              <a:t>—</a:t>
            </a:r>
            <a:r>
              <a:rPr lang="zh-CN" altLang="en-US" b="1" dirty="0">
                <a:sym typeface="+mn-ea"/>
              </a:rPr>
              <a:t>从</a:t>
            </a:r>
            <a:r>
              <a:rPr lang="en-US" altLang="zh-CN" b="1" dirty="0">
                <a:sym typeface="+mn-ea"/>
              </a:rPr>
              <a:t>0</a:t>
            </a:r>
            <a:r>
              <a:rPr lang="zh-CN" altLang="en-US" b="1" dirty="0">
                <a:sym typeface="+mn-ea"/>
              </a:rPr>
              <a:t>开始递增。这些元素可以通过编号分别访问。</a:t>
            </a:r>
          </a:p>
          <a:p>
            <a:pPr algn="l"/>
            <a:r>
              <a:rPr lang="zh-CN" altLang="en-US" b="1" dirty="0">
                <a:sym typeface="+mn-ea"/>
              </a:rPr>
              <a:t>索引有正索引和负索引，可根据实际情况选用。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字符串就是一个由字符组成的序列，处理字符串时，经常需要访问其中的各个字符。</a:t>
            </a:r>
          </a:p>
          <a:p>
            <a:pPr algn="l"/>
            <a:r>
              <a:rPr lang="zh-CN" altLang="en-US" b="1" dirty="0">
                <a:sym typeface="+mn-ea"/>
              </a:rPr>
              <a:t>索引</a:t>
            </a:r>
            <a:r>
              <a:rPr lang="en-US" altLang="zh-CN" b="1" dirty="0">
                <a:sym typeface="+mn-ea"/>
              </a:rPr>
              <a:t>0</a:t>
            </a:r>
            <a:r>
              <a:rPr lang="zh-CN" altLang="en-US" b="1" dirty="0">
                <a:sym typeface="+mn-ea"/>
              </a:rPr>
              <a:t>指向第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个字符。</a:t>
            </a:r>
          </a:p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字符串</a:t>
            </a:r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’apple’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的正索引和负索引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8197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7744" y="2788568"/>
            <a:ext cx="3228975" cy="200025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4470" y="647700"/>
            <a:ext cx="179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字符串索引应用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9223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61415" y="1040765"/>
            <a:ext cx="3907790" cy="2275840"/>
          </a:xfrm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15" y="3837623"/>
            <a:ext cx="1511300" cy="68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1161415" y="3399790"/>
            <a:ext cx="1068070" cy="3371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45" y="556260"/>
            <a:ext cx="7186930" cy="2338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、分片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sz="1600" b="1" dirty="0">
                <a:sym typeface="+mn-ea"/>
              </a:rPr>
              <a:t>与使用索引访问单个元素类似，可以使用分片操作来访问一定范围内的元素。</a:t>
            </a:r>
          </a:p>
          <a:p>
            <a:pPr algn="l"/>
            <a:r>
              <a:rPr lang="zh-CN" altLang="en-US" sz="1600" b="1" dirty="0">
                <a:sym typeface="+mn-ea"/>
              </a:rPr>
              <a:t>分片是实际应用中经常使用的技术，被截取的部分称为“子串”</a:t>
            </a:r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Python 3</a:t>
            </a:r>
            <a:r>
              <a:rPr lang="zh-CN" altLang="en-US" sz="1600" b="1" dirty="0">
                <a:sym typeface="+mn-ea"/>
              </a:rPr>
              <a:t>支持的分片格式为：</a:t>
            </a:r>
            <a:r>
              <a:rPr lang="en-US" altLang="zh-CN" sz="1600" b="1" dirty="0">
                <a:sym typeface="+mn-ea"/>
              </a:rPr>
              <a:t>S[i:j:k]</a:t>
            </a:r>
            <a:endParaRPr lang="en-US" altLang="zh-CN" sz="1600" b="1" dirty="0"/>
          </a:p>
          <a:p>
            <a:pPr algn="l"/>
            <a:r>
              <a:rPr lang="zh-CN" altLang="en-US" sz="1600" b="1" dirty="0">
                <a:sym typeface="+mn-ea"/>
              </a:rPr>
              <a:t>表示：索引</a:t>
            </a:r>
            <a:r>
              <a:rPr lang="en-US" altLang="zh-CN" sz="1600" b="1" dirty="0">
                <a:sym typeface="+mn-ea"/>
              </a:rPr>
              <a:t>S</a:t>
            </a:r>
            <a:r>
              <a:rPr lang="zh-CN" altLang="en-US" sz="1600" b="1" dirty="0">
                <a:sym typeface="+mn-ea"/>
              </a:rPr>
              <a:t>对象中的元素，从索引为</a:t>
            </a:r>
            <a:r>
              <a:rPr lang="en-US" altLang="zh-CN" sz="1600" b="1" dirty="0">
                <a:sym typeface="+mn-ea"/>
              </a:rPr>
              <a:t>i</a:t>
            </a:r>
            <a:r>
              <a:rPr lang="zh-CN" altLang="en-US" sz="1600" b="1" dirty="0">
                <a:sym typeface="+mn-ea"/>
              </a:rPr>
              <a:t>直到索引为</a:t>
            </a:r>
            <a:r>
              <a:rPr lang="en-US" altLang="zh-CN" sz="1600" b="1" dirty="0">
                <a:sym typeface="+mn-ea"/>
              </a:rPr>
              <a:t>j-1</a:t>
            </a:r>
            <a:r>
              <a:rPr lang="zh-CN" altLang="en-US" sz="1600" b="1" dirty="0">
                <a:sym typeface="+mn-ea"/>
              </a:rPr>
              <a:t>，每隔</a:t>
            </a:r>
            <a:r>
              <a:rPr lang="en-US" altLang="zh-CN" sz="1600" b="1" dirty="0">
                <a:sym typeface="+mn-ea"/>
              </a:rPr>
              <a:t>k</a:t>
            </a:r>
            <a:r>
              <a:rPr lang="zh-CN" altLang="en-US" sz="1600" b="1" dirty="0">
                <a:sym typeface="+mn-ea"/>
              </a:rPr>
              <a:t>个元素索引一次，</a:t>
            </a:r>
          </a:p>
          <a:p>
            <a:pPr algn="l"/>
            <a:r>
              <a:rPr lang="zh-CN" altLang="en-US" sz="1600" b="1" dirty="0">
                <a:sym typeface="+mn-ea"/>
              </a:rPr>
              <a:t>第三个限制</a:t>
            </a:r>
            <a:r>
              <a:rPr lang="en-US" altLang="zh-CN" sz="1600" b="1" dirty="0">
                <a:sym typeface="+mn-ea"/>
              </a:rPr>
              <a:t>k</a:t>
            </a:r>
            <a:r>
              <a:rPr lang="zh-CN" altLang="en-US" sz="1600" b="1" dirty="0">
                <a:sym typeface="+mn-ea"/>
              </a:rPr>
              <a:t>为步长，默认为</a:t>
            </a:r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，也可以使用负数作为步长，步长</a:t>
            </a:r>
            <a:r>
              <a:rPr lang="en-US" altLang="zh-CN" sz="1600" b="1" dirty="0">
                <a:sym typeface="+mn-ea"/>
              </a:rPr>
              <a:t>-1</a:t>
            </a:r>
            <a:r>
              <a:rPr lang="zh-CN" altLang="en-US" sz="1600" b="1" dirty="0">
                <a:sym typeface="+mn-ea"/>
              </a:rPr>
              <a:t>表示分片将</a:t>
            </a:r>
          </a:p>
          <a:p>
            <a:pPr algn="l"/>
            <a:r>
              <a:rPr lang="zh-CN" altLang="en-US" sz="1600" b="1" dirty="0">
                <a:sym typeface="+mn-ea"/>
              </a:rPr>
              <a:t>会从右至左进行而不是通常的从左至右，实际效果主是将序列反转。</a:t>
            </a:r>
            <a:endParaRPr lang="en-US" altLang="zh-CN" sz="1600" b="1" dirty="0"/>
          </a:p>
          <a:p>
            <a:pPr algn="l"/>
            <a:r>
              <a:rPr lang="zh-CN" altLang="en-US" sz="1600" b="1" dirty="0">
                <a:sym typeface="+mn-ea"/>
              </a:rPr>
              <a:t>在</a:t>
            </a:r>
            <a:r>
              <a:rPr lang="en-US" altLang="zh-CN" sz="1600" b="1" dirty="0">
                <a:sym typeface="+mn-ea"/>
              </a:rPr>
              <a:t>Python</a:t>
            </a:r>
            <a:r>
              <a:rPr lang="zh-CN" altLang="en-US" sz="1600" b="1" dirty="0">
                <a:sym typeface="+mn-ea"/>
              </a:rPr>
              <a:t>中，还可以使用</a:t>
            </a:r>
            <a:r>
              <a:rPr lang="en-US" altLang="zh-CN" sz="1600" b="1" dirty="0">
                <a:sym typeface="+mn-ea"/>
              </a:rPr>
              <a:t>split()</a:t>
            </a:r>
            <a:r>
              <a:rPr lang="zh-CN" altLang="en-US" sz="1600" b="1" dirty="0">
                <a:sym typeface="+mn-ea"/>
              </a:rPr>
              <a:t>函数来截取字符串。</a:t>
            </a:r>
            <a:endParaRPr lang="zh-CN" altLang="en-US" sz="1600" b="1" dirty="0"/>
          </a:p>
          <a:p>
            <a:endParaRPr lang="zh-CN" altLang="en-US"/>
          </a:p>
        </p:txBody>
      </p:sp>
      <p:pic>
        <p:nvPicPr>
          <p:cNvPr id="1229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2597150"/>
            <a:ext cx="4248150" cy="2312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35" y="2597150"/>
            <a:ext cx="1151890" cy="231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6710" y="821055"/>
            <a:ext cx="8550910" cy="3302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3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、序列相加（字符串连接、合并）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之前介绍过，使用“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+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”完成。除此之外，还可以使用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join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函数和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reduce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实现字符串的合并。注意：不同类型的数据不能相加。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如：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4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、乘法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用数字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乘以一个序列会生成新的序列，在新的序列中，原来的序列被重复</a:t>
            </a:r>
            <a:r>
              <a:rPr lang="en-US" altLang="zh-CN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次。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如：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3" y="2194243"/>
            <a:ext cx="329565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90" y="3924935"/>
            <a:ext cx="5127625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4330" y="603885"/>
            <a:ext cx="863663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、成员资格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b="1" dirty="0">
                <a:sym typeface="+mn-ea"/>
              </a:rPr>
              <a:t>为了检查一个值是否在序列中，可以使用</a:t>
            </a:r>
            <a:r>
              <a:rPr lang="en-US" altLang="zh-CN" b="1" dirty="0">
                <a:sym typeface="+mn-ea"/>
              </a:rPr>
              <a:t>in</a:t>
            </a:r>
            <a:r>
              <a:rPr lang="zh-CN" altLang="en-US" b="1" dirty="0">
                <a:sym typeface="+mn-ea"/>
              </a:rPr>
              <a:t>运算符。该运算符检查某个条件是否为真</a:t>
            </a:r>
          </a:p>
          <a:p>
            <a:pPr algn="l"/>
            <a:r>
              <a:rPr lang="zh-CN" altLang="en-US" b="1" dirty="0">
                <a:sym typeface="+mn-ea"/>
              </a:rPr>
              <a:t>，若为真返回</a:t>
            </a:r>
            <a:r>
              <a:rPr lang="en-US" altLang="zh-CN" b="1" dirty="0">
                <a:sym typeface="+mn-ea"/>
              </a:rPr>
              <a:t>True</a:t>
            </a:r>
            <a:r>
              <a:rPr lang="zh-CN" altLang="en-US" b="1" dirty="0">
                <a:sym typeface="+mn-ea"/>
              </a:rPr>
              <a:t>，否则返回</a:t>
            </a:r>
            <a:r>
              <a:rPr lang="en-US" altLang="zh-CN" b="1" dirty="0">
                <a:sym typeface="+mn-ea"/>
              </a:rPr>
              <a:t>False</a:t>
            </a:r>
            <a:r>
              <a:rPr lang="zh-CN" altLang="en-US" b="1" dirty="0">
                <a:sym typeface="+mn-ea"/>
              </a:rPr>
              <a:t>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例如：</a:t>
            </a: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、长度、最小值和最大值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b="1" dirty="0">
                <a:sym typeface="+mn-ea"/>
              </a:rPr>
              <a:t>len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min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ym typeface="+mn-ea"/>
              </a:rPr>
              <a:t>max</a:t>
            </a:r>
            <a:r>
              <a:rPr lang="zh-CN" altLang="en-US" b="1" dirty="0">
                <a:sym typeface="+mn-ea"/>
              </a:rPr>
              <a:t>都是内置函数。</a:t>
            </a:r>
            <a:endParaRPr lang="en-US" altLang="zh-CN" b="1" dirty="0"/>
          </a:p>
          <a:p>
            <a:pPr algn="l"/>
            <a:r>
              <a:rPr lang="en-US" altLang="zh-CN" b="1" dirty="0">
                <a:sym typeface="+mn-ea"/>
              </a:rPr>
              <a:t>len—</a:t>
            </a:r>
            <a:r>
              <a:rPr lang="zh-CN" altLang="en-US" b="1" dirty="0">
                <a:sym typeface="+mn-ea"/>
              </a:rPr>
              <a:t>返回序列中包含的元素个数。</a:t>
            </a:r>
            <a:endParaRPr lang="en-US" altLang="zh-CN" b="1" dirty="0"/>
          </a:p>
          <a:p>
            <a:pPr algn="l"/>
            <a:r>
              <a:rPr lang="en-US" altLang="zh-CN" b="1" dirty="0">
                <a:sym typeface="+mn-ea"/>
              </a:rPr>
              <a:t>min—</a:t>
            </a:r>
            <a:r>
              <a:rPr lang="zh-CN" altLang="en-US" b="1" dirty="0">
                <a:sym typeface="+mn-ea"/>
              </a:rPr>
              <a:t>返回序列中的最小值。</a:t>
            </a:r>
            <a:endParaRPr lang="en-US" altLang="zh-CN" b="1" dirty="0"/>
          </a:p>
          <a:p>
            <a:pPr algn="l"/>
            <a:r>
              <a:rPr lang="en-US" altLang="zh-CN" b="1" dirty="0">
                <a:sym typeface="+mn-ea"/>
              </a:rPr>
              <a:t>max—</a:t>
            </a:r>
            <a:r>
              <a:rPr lang="zh-CN" altLang="en-US" b="1" dirty="0">
                <a:sym typeface="+mn-ea"/>
              </a:rPr>
              <a:t>返回序列中的最大值。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例如：</a:t>
            </a:r>
          </a:p>
          <a:p>
            <a:pPr algn="l"/>
            <a:endParaRPr lang="zh-CN" altLang="en-US" b="1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1536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1595120"/>
            <a:ext cx="257619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110" y="2893695"/>
            <a:ext cx="5274310" cy="157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字符串常用函数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630" y="734060"/>
            <a:ext cx="4467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字符串的替换函数</a:t>
            </a:r>
          </a:p>
          <a:p>
            <a:pPr algn="l"/>
            <a:r>
              <a:rPr lang="en-US" altLang="zh-CN" sz="1600" b="1" dirty="0">
                <a:sym typeface="+mn-ea"/>
              </a:rPr>
              <a:t>Python</a:t>
            </a:r>
            <a:r>
              <a:rPr lang="zh-CN" altLang="en-US" sz="1600" b="1" dirty="0">
                <a:sym typeface="+mn-ea"/>
              </a:rPr>
              <a:t>字符串自带了两个替换函数，如下表所示</a:t>
            </a:r>
            <a:endParaRPr lang="zh-CN" altLang="en-US" sz="160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215" y="1379220"/>
          <a:ext cx="6898640" cy="10966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函数名</a:t>
                      </a:r>
                    </a:p>
                  </a:txBody>
                  <a:tcPr marT="45730" marB="4573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返回的字符串</a:t>
                      </a:r>
                    </a:p>
                  </a:txBody>
                  <a:tcPr marT="45730" marB="4573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s.replace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old,new</a:t>
                      </a:r>
                      <a:r>
                        <a:rPr lang="en-US" altLang="zh-CN" sz="1400" b="1" dirty="0"/>
                        <a:t>)</a:t>
                      </a:r>
                    </a:p>
                  </a:txBody>
                  <a:tcPr marT="45730" marB="4573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将</a:t>
                      </a:r>
                      <a:r>
                        <a:rPr lang="en-US" altLang="zh-CN" sz="1400" b="1" dirty="0"/>
                        <a:t>s</a:t>
                      </a:r>
                      <a:r>
                        <a:rPr lang="zh-CN" altLang="en-US" sz="1400" b="1" dirty="0"/>
                        <a:t>中的每个</a:t>
                      </a:r>
                      <a:r>
                        <a:rPr lang="en-US" altLang="zh-CN" sz="1400" b="1" dirty="0"/>
                        <a:t>old</a:t>
                      </a:r>
                      <a:r>
                        <a:rPr lang="zh-CN" altLang="en-US" sz="1400" b="1" dirty="0"/>
                        <a:t>替换为</a:t>
                      </a:r>
                      <a:r>
                        <a:rPr lang="en-US" altLang="zh-CN" sz="1400" b="1" dirty="0"/>
                        <a:t>new</a:t>
                      </a:r>
                      <a:endParaRPr lang="zh-CN" altLang="en-US" sz="1400" b="1" dirty="0"/>
                    </a:p>
                  </a:txBody>
                  <a:tcPr marT="45730" marB="4573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lang="en-US" altLang="zh-CN" sz="1400" b="1" dirty="0" err="1"/>
                        <a:t>s.expandtabs</a:t>
                      </a:r>
                      <a:r>
                        <a:rPr lang="en-US" altLang="zh-CN" sz="1400" b="1" dirty="0"/>
                        <a:t>(n)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将</a:t>
                      </a:r>
                      <a:r>
                        <a:rPr lang="en-US" altLang="zh-CN" sz="1400" b="1" dirty="0"/>
                        <a:t>s</a:t>
                      </a:r>
                      <a:r>
                        <a:rPr lang="zh-CN" altLang="en-US" sz="1400" b="1" dirty="0"/>
                        <a:t>中的每个制表符扩展为空格，空格宽度为</a:t>
                      </a:r>
                      <a:r>
                        <a:rPr lang="en-US" altLang="zh-CN" sz="1400" b="1" dirty="0"/>
                        <a:t>n</a:t>
                      </a:r>
                      <a:endParaRPr lang="zh-CN" altLang="en-US" sz="1400" b="1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798" name="Picture 8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3215" y="2554605"/>
            <a:ext cx="3534410" cy="2069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3" y="2940685"/>
            <a:ext cx="4425950" cy="1296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70" y="701040"/>
            <a:ext cx="9182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字符串的合并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b="1" dirty="0">
                <a:sym typeface="+mn-ea"/>
              </a:rPr>
              <a:t>之前介绍过，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可使用“</a:t>
            </a:r>
            <a:r>
              <a:rPr lang="en-US" altLang="zh-CN" b="1" dirty="0">
                <a:sym typeface="+mn-ea"/>
              </a:rPr>
              <a:t>+</a:t>
            </a:r>
            <a:r>
              <a:rPr lang="zh-CN" altLang="en-US" b="1" dirty="0">
                <a:sym typeface="+mn-ea"/>
              </a:rPr>
              <a:t>”连接不同的字符串。</a:t>
            </a:r>
            <a:endParaRPr lang="en-US" altLang="zh-CN" b="1" dirty="0"/>
          </a:p>
          <a:p>
            <a:pPr algn="l"/>
            <a:r>
              <a:rPr lang="zh-CN" altLang="en-US" b="1" dirty="0">
                <a:sym typeface="+mn-ea"/>
              </a:rPr>
              <a:t>除此之外，还可以使用</a:t>
            </a:r>
            <a:r>
              <a:rPr lang="en-US" altLang="zh-CN" b="1" dirty="0">
                <a:sym typeface="+mn-ea"/>
              </a:rPr>
              <a:t>join</a:t>
            </a:r>
            <a:r>
              <a:rPr lang="zh-CN" altLang="en-US" b="1" dirty="0">
                <a:sym typeface="+mn-ea"/>
              </a:rPr>
              <a:t>函数（是</a:t>
            </a:r>
            <a:r>
              <a:rPr lang="en-US" altLang="zh-CN" b="1" dirty="0">
                <a:sym typeface="+mn-ea"/>
              </a:rPr>
              <a:t>split</a:t>
            </a:r>
            <a:r>
              <a:rPr lang="zh-CN" altLang="en-US" b="1" dirty="0">
                <a:sym typeface="+mn-ea"/>
              </a:rPr>
              <a:t>方法的逆方法）和</a:t>
            </a:r>
            <a:r>
              <a:rPr lang="en-US" altLang="zh-CN" b="1" dirty="0">
                <a:sym typeface="+mn-ea"/>
              </a:rPr>
              <a:t>reduce</a:t>
            </a:r>
            <a:r>
              <a:rPr lang="zh-CN" altLang="en-US" b="1" dirty="0">
                <a:sym typeface="+mn-ea"/>
              </a:rPr>
              <a:t>函数实现字符串的合并。</a:t>
            </a:r>
            <a:endParaRPr lang="en-US" altLang="zh-CN" b="1" dirty="0"/>
          </a:p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使用</a:t>
            </a:r>
            <a:r>
              <a:rPr lang="en-US" altLang="zh-CN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join</a:t>
            </a:r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函数连接字符串</a:t>
            </a:r>
            <a:endParaRPr lang="zh-CN" altLang="en-US"/>
          </a:p>
        </p:txBody>
      </p:sp>
      <p:pic>
        <p:nvPicPr>
          <p:cNvPr id="35845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8765" y="1998980"/>
            <a:ext cx="4605020" cy="2134870"/>
          </a:xfrm>
        </p:spPr>
      </p:pic>
      <p:pic>
        <p:nvPicPr>
          <p:cNvPr id="3584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3512185"/>
            <a:ext cx="3617595" cy="66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5074920" y="2835275"/>
            <a:ext cx="1211580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4330" y="546100"/>
            <a:ext cx="5010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拆分函数</a:t>
            </a:r>
          </a:p>
          <a:p>
            <a:pPr algn="l"/>
            <a:r>
              <a:rPr lang="zh-CN" altLang="en-US" b="1" dirty="0">
                <a:sym typeface="+mn-ea"/>
              </a:rPr>
              <a:t>拆分函数将字符串拆分成多个子串。如下表所示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6883" y="1312545"/>
          <a:ext cx="8229600" cy="33083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函数</a:t>
                      </a:r>
                    </a:p>
                  </a:txBody>
                  <a:tcPr marT="45738" marB="45738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返回的字符串</a:t>
                      </a:r>
                    </a:p>
                  </a:txBody>
                  <a:tcPr marT="45738" marB="45738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751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s.partition</a:t>
                      </a:r>
                      <a:r>
                        <a:rPr lang="en-US" altLang="zh-CN" sz="1800" b="1" dirty="0"/>
                        <a:t>(t)</a:t>
                      </a:r>
                      <a:endParaRPr lang="zh-CN" altLang="en-US" sz="1800" b="1" dirty="0"/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将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拆分为三个字符串（</a:t>
                      </a:r>
                      <a:r>
                        <a:rPr lang="en-US" altLang="zh-CN" sz="1800" b="1" dirty="0"/>
                        <a:t>head</a:t>
                      </a:r>
                      <a:r>
                        <a:rPr lang="zh-CN" altLang="en-US" sz="1800" b="1" dirty="0"/>
                        <a:t>、</a:t>
                      </a:r>
                      <a:r>
                        <a:rPr lang="en-US" altLang="zh-CN" sz="1800" b="1" dirty="0"/>
                        <a:t>t</a:t>
                      </a:r>
                      <a:r>
                        <a:rPr lang="zh-CN" altLang="en-US" sz="1800" b="1" dirty="0"/>
                        <a:t>和</a:t>
                      </a:r>
                      <a:r>
                        <a:rPr lang="en-US" altLang="zh-CN" sz="1800" b="1" dirty="0"/>
                        <a:t>tail</a:t>
                      </a:r>
                      <a:r>
                        <a:rPr lang="zh-CN" altLang="en-US" sz="1800" b="1" dirty="0"/>
                        <a:t>），其中</a:t>
                      </a:r>
                      <a:r>
                        <a:rPr lang="en-US" altLang="zh-CN" sz="1800" b="1" dirty="0"/>
                        <a:t>head</a:t>
                      </a:r>
                      <a:r>
                        <a:rPr lang="zh-CN" altLang="en-US" sz="1800" b="1" dirty="0"/>
                        <a:t>为</a:t>
                      </a:r>
                      <a:r>
                        <a:rPr lang="en-US" altLang="zh-CN" sz="1800" b="1" dirty="0"/>
                        <a:t>t</a:t>
                      </a:r>
                      <a:r>
                        <a:rPr lang="zh-CN" altLang="en-US" sz="1800" b="1" dirty="0"/>
                        <a:t>前面的子串，</a:t>
                      </a:r>
                      <a:r>
                        <a:rPr lang="en-US" altLang="zh-CN" sz="1800" b="1" dirty="0"/>
                        <a:t>tail</a:t>
                      </a:r>
                      <a:r>
                        <a:rPr lang="zh-CN" altLang="en-US" sz="1800" b="1" dirty="0"/>
                        <a:t>为</a:t>
                      </a:r>
                      <a:r>
                        <a:rPr lang="en-US" altLang="zh-CN" sz="1800" b="1" dirty="0"/>
                        <a:t>t</a:t>
                      </a:r>
                      <a:r>
                        <a:rPr lang="zh-CN" altLang="en-US" sz="1800" b="1" dirty="0"/>
                        <a:t>后面的子串。返回值为元组</a:t>
                      </a:r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2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s.rpartition</a:t>
                      </a:r>
                      <a:r>
                        <a:rPr lang="en-US" altLang="zh-CN" sz="1800" b="1" dirty="0"/>
                        <a:t>(t)</a:t>
                      </a:r>
                      <a:endParaRPr lang="zh-CN" altLang="en-US" sz="1800" b="1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与</a:t>
                      </a:r>
                      <a:r>
                        <a:rPr lang="en-US" altLang="zh-CN" sz="1800" b="1" dirty="0"/>
                        <a:t>partition</a:t>
                      </a:r>
                      <a:r>
                        <a:rPr lang="zh-CN" altLang="en-US" sz="1800" b="1" dirty="0"/>
                        <a:t>相同，但从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的右端开始搜索</a:t>
                      </a:r>
                      <a:r>
                        <a:rPr lang="en-US" altLang="zh-CN" sz="1800" b="1" dirty="0"/>
                        <a:t>t</a:t>
                      </a:r>
                      <a:r>
                        <a:rPr lang="zh-CN" altLang="en-US" sz="1800" b="1" dirty="0"/>
                        <a:t>。返回值为元组</a:t>
                      </a:r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2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s.split</a:t>
                      </a:r>
                      <a:r>
                        <a:rPr lang="en-US" altLang="zh-CN" sz="1800" b="1" dirty="0"/>
                        <a:t>(t)</a:t>
                      </a:r>
                      <a:endParaRPr lang="zh-CN" altLang="en-US" sz="1800" b="1" dirty="0"/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以</a:t>
                      </a:r>
                      <a:r>
                        <a:rPr lang="en-US" altLang="zh-CN" sz="1800" b="1" dirty="0"/>
                        <a:t>t</a:t>
                      </a:r>
                      <a:r>
                        <a:rPr lang="zh-CN" altLang="en-US" sz="1800" b="1" dirty="0"/>
                        <a:t>为分隔符，将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划分成一系列子串，并返回一个由这些子串组成的列表</a:t>
                      </a:r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82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s.rsplit</a:t>
                      </a:r>
                      <a:r>
                        <a:rPr lang="en-US" altLang="zh-CN" sz="1800" b="1" dirty="0"/>
                        <a:t>(t)</a:t>
                      </a:r>
                      <a:endParaRPr lang="zh-CN" altLang="en-US" sz="1800" b="1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与</a:t>
                      </a:r>
                      <a:r>
                        <a:rPr lang="en-US" altLang="zh-CN" sz="1800" b="1" dirty="0"/>
                        <a:t>split</a:t>
                      </a:r>
                      <a:r>
                        <a:rPr lang="zh-CN" altLang="en-US" sz="1800" b="1" dirty="0"/>
                        <a:t>相同，但从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的右端开始搜索</a:t>
                      </a:r>
                      <a:r>
                        <a:rPr lang="en-US" altLang="zh-CN" sz="1800" b="1" dirty="0"/>
                        <a:t>t</a:t>
                      </a:r>
                      <a:endParaRPr lang="zh-CN" altLang="en-US" sz="1800" b="1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82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s.splitlines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返回一个由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中的各行组成的列表</a:t>
                      </a:r>
                    </a:p>
                  </a:txBody>
                  <a:tcPr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345" y="74866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kern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改变大小写函数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215" y="1194435"/>
          <a:ext cx="8229600" cy="2225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函数名</a:t>
                      </a:r>
                    </a:p>
                  </a:txBody>
                  <a:tcPr marT="45733" marB="4573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返回的字符串</a:t>
                      </a:r>
                    </a:p>
                  </a:txBody>
                  <a:tcPr marT="45733" marB="4573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s.capitalize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将</a:t>
                      </a:r>
                      <a:r>
                        <a:rPr lang="en-US" altLang="zh-CN" sz="1800" b="1" dirty="0"/>
                        <a:t>s[0]</a:t>
                      </a:r>
                      <a:r>
                        <a:rPr lang="zh-CN" altLang="en-US" sz="1800" b="1" dirty="0"/>
                        <a:t>改为大写，其余小写</a:t>
                      </a:r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s.lower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让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的所有字母都小写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s.upper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让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的所有字母都大写</a:t>
                      </a:r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s.swapcase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将小写字母改为大写，并将大写字母改为小写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s.title</a:t>
                      </a:r>
                      <a:r>
                        <a:rPr lang="en-US" altLang="zh-CN" sz="1800" b="1" dirty="0"/>
                        <a:t>()</a:t>
                      </a:r>
                      <a:endParaRPr lang="zh-CN" altLang="en-US" sz="1800" b="1" dirty="0"/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让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的大小写符合标题的要求</a:t>
                      </a:r>
                    </a:p>
                  </a:txBody>
                  <a:tcPr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4330" y="3799840"/>
            <a:ext cx="6149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ym typeface="+mn-ea"/>
              </a:rPr>
              <a:t>说明：在以上函数中，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都创建并返回一个新字符串，</a:t>
            </a:r>
            <a:br>
              <a:rPr lang="zh-CN" altLang="en-US" b="1" dirty="0">
                <a:sym typeface="+mn-ea"/>
              </a:rPr>
            </a:b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不会真正修改原字符串。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5184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Python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语言特点</a:t>
            </a: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-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可扩展、动态性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可扩展性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是采用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开发的语言，因此可以使用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扩展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，可以给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添加新的模块、新的类。同时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可以嵌入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语言开发项目中，使程序具备脚本语言的特性。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动态性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等语言类似，它不需要另外声明变量、直接赋值即可创建一个新的变量。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字符串</a:t>
            </a:r>
          </a:p>
        </p:txBody>
      </p:sp>
      <p:pic>
        <p:nvPicPr>
          <p:cNvPr id="47109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3215" y="1400493"/>
            <a:ext cx="8253413" cy="2592387"/>
          </a:xfrm>
        </p:spPr>
      </p:pic>
      <p:sp>
        <p:nvSpPr>
          <p:cNvPr id="4" name="文本框 3"/>
          <p:cNvSpPr txBox="1"/>
          <p:nvPr/>
        </p:nvSpPr>
        <p:spPr>
          <a:xfrm>
            <a:off x="285750" y="947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例子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-635"/>
            <a:ext cx="9138700" cy="514508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1259840" y="2110740"/>
            <a:ext cx="5912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简单程序编写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Python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语言特点</a:t>
            </a: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-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强类型、应用广泛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强类型语言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的变量创建后会对应一种类型，它可根据赋值表达式的内容决定变量的类型。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在内部建立了管理这些变量的机制，不同类型的变量需要类型转换。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应用广泛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语言应用于数据库、网络、图形图像、数学计算、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开发、操作系统扩展等领域。有许多第三方库支持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9334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921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Python</a:t>
            </a:r>
            <a:r>
              <a:rPr 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康俪金黑W8(P)" charset="0"/>
              </a:rPr>
              <a:t>下载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555625"/>
            <a:ext cx="8229600" cy="4040505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、访问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下载页面</a:t>
            </a:r>
          </a:p>
          <a:p>
            <a:pPr marL="0" indent="0">
              <a:buNone/>
            </a:pPr>
            <a:r>
              <a:rPr lang="en-US" altLang="zh-CN" sz="2000" b="1" dirty="0"/>
              <a:t>https://www.python.org/downloads/</a:t>
            </a:r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7681EB-8800-448D-943D-EC0BF8BAB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1007"/>
            <a:ext cx="6228184" cy="300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工作制作文件\PPT模板\西普学苑ppt信息\西普学院 PPT222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4" y="3279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14"/>
          <p:cNvCxnSpPr/>
          <p:nvPr/>
        </p:nvCxnSpPr>
        <p:spPr bwMode="auto">
          <a:xfrm>
            <a:off x="179512" y="555610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07951" y="52389"/>
            <a:ext cx="669620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比较</a:t>
            </a:r>
            <a: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Python 2</a:t>
            </a:r>
            <a:r>
              <a:rPr lang="zh-CN" altLang="en-US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和</a:t>
            </a:r>
            <a: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Python 3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康俪金黑W8(P)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005" y="715381"/>
            <a:ext cx="8229600" cy="3395520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发布于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年底，是一次重大的升级。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的有些改进不向后与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兼容，因此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始终与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并行地向前发展。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全面了解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之间的差异，可参阅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New in Python 3.0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http://docs.python.org/3/whatsnew/3.0.html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2to3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http://docs.python.org/3/library/2to3.html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）几乎能将任何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程序自动转换为等价的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8795</TotalTime>
  <Words>3890</Words>
  <Application>Microsoft Office PowerPoint</Application>
  <PresentationFormat>自定义</PresentationFormat>
  <Paragraphs>466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微软雅黑</vt:lpstr>
      <vt:lpstr>Arial</vt:lpstr>
      <vt:lpstr>Calibri</vt:lpstr>
      <vt:lpstr>Trebuchet MS</vt:lpstr>
      <vt:lpstr>Verdana</vt:lpstr>
      <vt:lpstr>Wingdings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陈 志明</cp:lastModifiedBy>
  <cp:revision>356</cp:revision>
  <dcterms:created xsi:type="dcterms:W3CDTF">2016-06-20T01:32:00Z</dcterms:created>
  <dcterms:modified xsi:type="dcterms:W3CDTF">2020-12-23T02:47:48Z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