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54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80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31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1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6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13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9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7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5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47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4364-C5E2-4799-BE96-E34D877A5392}" type="datetimeFigureOut">
              <a:rPr lang="es-ES" smtClean="0"/>
              <a:t>28/07/2014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6A93-D606-446B-A3A4-2323207B1A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8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63688" y="5229200"/>
            <a:ext cx="6400800" cy="1191312"/>
          </a:xfrm>
        </p:spPr>
        <p:txBody>
          <a:bodyPr/>
          <a:lstStyle/>
          <a:p>
            <a:r>
              <a:rPr lang="es-ES" dirty="0" smtClean="0"/>
              <a:t>Andrea Margot Ochoa Tapia</a:t>
            </a:r>
          </a:p>
          <a:p>
            <a:r>
              <a:rPr lang="es-ES" dirty="0" smtClean="0"/>
              <a:t>Nilo Aparco </a:t>
            </a:r>
            <a:r>
              <a:rPr lang="es-ES" dirty="0" err="1" smtClean="0"/>
              <a:t>Arevalo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71500" y="100872"/>
            <a:ext cx="648072" cy="792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755576" y="103792"/>
            <a:ext cx="648072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63918" y="3442154"/>
            <a:ext cx="648072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755576" y="2609553"/>
            <a:ext cx="6480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63918" y="2609553"/>
            <a:ext cx="648072" cy="792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71500" y="937584"/>
            <a:ext cx="648072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763127" y="943544"/>
            <a:ext cx="648072" cy="792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763127" y="1774417"/>
            <a:ext cx="6480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63918" y="1774417"/>
            <a:ext cx="648072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 redondeado"/>
          <p:cNvSpPr/>
          <p:nvPr/>
        </p:nvSpPr>
        <p:spPr>
          <a:xfrm>
            <a:off x="763127" y="4271868"/>
            <a:ext cx="648072" cy="792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 redondeado"/>
          <p:cNvSpPr/>
          <p:nvPr/>
        </p:nvSpPr>
        <p:spPr>
          <a:xfrm>
            <a:off x="755576" y="3442154"/>
            <a:ext cx="648072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 redondeado"/>
          <p:cNvSpPr/>
          <p:nvPr/>
        </p:nvSpPr>
        <p:spPr>
          <a:xfrm>
            <a:off x="71500" y="5949280"/>
            <a:ext cx="648072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71500" y="5102507"/>
            <a:ext cx="648072" cy="7920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71500" y="4271868"/>
            <a:ext cx="6480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 redondeado"/>
          <p:cNvSpPr/>
          <p:nvPr/>
        </p:nvSpPr>
        <p:spPr>
          <a:xfrm>
            <a:off x="763127" y="5102507"/>
            <a:ext cx="648072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 redondeado"/>
          <p:cNvSpPr/>
          <p:nvPr/>
        </p:nvSpPr>
        <p:spPr>
          <a:xfrm>
            <a:off x="763127" y="5949280"/>
            <a:ext cx="648072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1382269" y="670561"/>
            <a:ext cx="739857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mbria" pitchFamily="18" charset="0"/>
              </a:rPr>
              <a:t>Cliente de mensajería</a:t>
            </a:r>
            <a:endParaRPr lang="es-E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mbria" pitchFamily="18" charset="0"/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00318"/>
            <a:ext cx="2818513" cy="213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7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377968" y="2160118"/>
            <a:ext cx="6938447" cy="3312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Cambria" pitchFamily="18" charset="0"/>
              </a:rPr>
              <a:t>Una primera forma de mensajería instantánea fue la implementación en el sistema PLATO usado al principio de la década de 1970. Más tarde, el sistema talk implementado en UNIX/LINUX comenzó a ser ampliamente usado por ingenieros y académicos en las décadas de1980 y 1990 para comunicarse a través de internet. ICQ fue el primer sistema de mensajería instantánea para ordenadores con sistema operativo distinto de UNIX/LINUX en noviembre de 1996.</a:t>
            </a:r>
          </a:p>
        </p:txBody>
      </p:sp>
      <p:sp>
        <p:nvSpPr>
          <p:cNvPr id="5" name="4 Llamada de flecha hacia abajo"/>
          <p:cNvSpPr/>
          <p:nvPr/>
        </p:nvSpPr>
        <p:spPr>
          <a:xfrm>
            <a:off x="1377969" y="980728"/>
            <a:ext cx="6938446" cy="1008112"/>
          </a:xfrm>
          <a:prstGeom prst="down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latin typeface="Cambria" pitchFamily="18" charset="0"/>
              </a:rPr>
              <a:t>HISTORIA</a:t>
            </a:r>
            <a:endParaRPr lang="es-ES" sz="3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348880"/>
            <a:ext cx="3672408" cy="194421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400" b="1" dirty="0">
                <a:latin typeface="Cambria" pitchFamily="18" charset="0"/>
              </a:rPr>
              <a:t>Es una de las aplicaciones más utilizadas de Internet el día de hoy.</a:t>
            </a:r>
            <a:br>
              <a:rPr lang="es-ES" sz="1400" b="1" dirty="0">
                <a:latin typeface="Cambria" pitchFamily="18" charset="0"/>
              </a:rPr>
            </a:br>
            <a:r>
              <a:rPr lang="es-ES" sz="1400" b="1" dirty="0">
                <a:latin typeface="Cambria" pitchFamily="18" charset="0"/>
              </a:rPr>
              <a:t>La MI permite intercambiar mensajes de texto entre usuarios que previamente han aceptado comunicarse entre sí de esta manera. El procedimiento varía de un sistema a otro pero, en general, funciona así: </a:t>
            </a:r>
          </a:p>
        </p:txBody>
      </p:sp>
      <p:sp>
        <p:nvSpPr>
          <p:cNvPr id="6" name="5 Llamada rectangular redondeada"/>
          <p:cNvSpPr/>
          <p:nvPr/>
        </p:nvSpPr>
        <p:spPr>
          <a:xfrm>
            <a:off x="5652120" y="296367"/>
            <a:ext cx="3312368" cy="1188132"/>
          </a:xfrm>
          <a:prstGeom prst="wedgeRoundRectCallout">
            <a:avLst>
              <a:gd name="adj1" fmla="val -47394"/>
              <a:gd name="adj2" fmla="val 128261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Cambria" pitchFamily="18" charset="0"/>
              </a:rPr>
              <a:t>1. Un usuario se conecta a un servidor, en el cual está almacenada su lista de contactos, y se establece su estado: disponible, ocupado, ausente, etc.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2738007" y="296367"/>
            <a:ext cx="2448272" cy="1224136"/>
          </a:xfrm>
          <a:prstGeom prst="wedgeRoundRectCallout">
            <a:avLst>
              <a:gd name="adj1" fmla="val 50663"/>
              <a:gd name="adj2" fmla="val 1083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>
                <a:latin typeface="Cambria" pitchFamily="18" charset="0"/>
              </a:rPr>
              <a:t> 2. El servidor le envía su lista de contactos y el estado de cada uno de ellos. </a:t>
            </a:r>
          </a:p>
        </p:txBody>
      </p:sp>
      <p:sp>
        <p:nvSpPr>
          <p:cNvPr id="8" name="7 Llamada rectangular redondeada"/>
          <p:cNvSpPr/>
          <p:nvPr/>
        </p:nvSpPr>
        <p:spPr>
          <a:xfrm>
            <a:off x="157178" y="2060848"/>
            <a:ext cx="2552836" cy="2016223"/>
          </a:xfrm>
          <a:prstGeom prst="wedgeRoundRectCallout">
            <a:avLst>
              <a:gd name="adj1" fmla="val 61910"/>
              <a:gd name="adj2" fmla="val -149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Cambria" pitchFamily="18" charset="0"/>
              </a:rPr>
              <a:t>3. El servidor, automáticamente, informa de la presencia de este usuario a todos los usuarios de su lista de contactos que estén conectados en ese momento. </a:t>
            </a:r>
          </a:p>
        </p:txBody>
      </p:sp>
      <p:sp>
        <p:nvSpPr>
          <p:cNvPr id="9" name="8 Llamada rectangular redondeada"/>
          <p:cNvSpPr/>
          <p:nvPr/>
        </p:nvSpPr>
        <p:spPr>
          <a:xfrm>
            <a:off x="467544" y="4797152"/>
            <a:ext cx="2880320" cy="1512167"/>
          </a:xfrm>
          <a:prstGeom prst="wedgeRoundRectCallout">
            <a:avLst>
              <a:gd name="adj1" fmla="val 55359"/>
              <a:gd name="adj2" fmla="val -9116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Cambria" pitchFamily="18" charset="0"/>
              </a:rPr>
              <a:t>4. A partir de este momento, si un usuario quiere comunicarse con alguno de sus contactos, no tiene más que seleccionar el usuario deseado. </a:t>
            </a:r>
          </a:p>
        </p:txBody>
      </p:sp>
      <p:sp>
        <p:nvSpPr>
          <p:cNvPr id="10" name="9 Llamada rectangular redondeada"/>
          <p:cNvSpPr/>
          <p:nvPr/>
        </p:nvSpPr>
        <p:spPr>
          <a:xfrm>
            <a:off x="4211960" y="5085184"/>
            <a:ext cx="2664296" cy="1440160"/>
          </a:xfrm>
          <a:prstGeom prst="wedgeRoundRectCallout">
            <a:avLst>
              <a:gd name="adj1" fmla="val -21814"/>
              <a:gd name="adj2" fmla="val -916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Cambria" pitchFamily="18" charset="0"/>
              </a:rPr>
              <a:t>5. Para dar de alta un contacto en la lista de contactos, hace falta saber su dirección o alias y que el contacto autorice la inclusión.</a:t>
            </a:r>
          </a:p>
        </p:txBody>
      </p:sp>
      <p:sp>
        <p:nvSpPr>
          <p:cNvPr id="11" name="10 Llamada rectangular redondeada"/>
          <p:cNvSpPr/>
          <p:nvPr/>
        </p:nvSpPr>
        <p:spPr>
          <a:xfrm>
            <a:off x="6951491" y="2240725"/>
            <a:ext cx="2015716" cy="2844459"/>
          </a:xfrm>
          <a:prstGeom prst="wedgeRoundRectCallout">
            <a:avLst>
              <a:gd name="adj1" fmla="val -76565"/>
              <a:gd name="adj2" fmla="val -1960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Cambria" pitchFamily="18" charset="0"/>
              </a:rPr>
              <a:t>6. Cuando el usuario cierra su programa de MI, el programa informa al servidor de la desconexión y éste, a su turno, notifica a todos los contactos. La mensajería </a:t>
            </a:r>
          </a:p>
        </p:txBody>
      </p:sp>
    </p:spTree>
    <p:extLst>
      <p:ext uri="{BB962C8B-B14F-4D97-AF65-F5344CB8AC3E}">
        <p14:creationId xmlns:p14="http://schemas.microsoft.com/office/powerpoint/2010/main" val="335845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1610227"/>
            <a:ext cx="739857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ambria" pitchFamily="18" charset="0"/>
              </a:rPr>
              <a:t>Cliente de mensajería</a:t>
            </a:r>
            <a:endParaRPr lang="es-E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2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770" y="1155099"/>
            <a:ext cx="3024336" cy="353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Llamada de flecha a la derecha"/>
          <p:cNvSpPr/>
          <p:nvPr/>
        </p:nvSpPr>
        <p:spPr>
          <a:xfrm>
            <a:off x="1042885" y="764704"/>
            <a:ext cx="1440435" cy="4320480"/>
          </a:xfrm>
          <a:prstGeom prst="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s-ES" sz="3600" dirty="0" smtClean="0">
                <a:latin typeface="Cambria" pitchFamily="18" charset="0"/>
              </a:rPr>
              <a:t>SERVIDOR</a:t>
            </a:r>
            <a:endParaRPr lang="es-ES" sz="3600" dirty="0">
              <a:latin typeface="Cambria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348880"/>
            <a:ext cx="2777480" cy="3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7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800"/>
            <a:ext cx="5495304" cy="451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Llamada rectangular"/>
          <p:cNvSpPr/>
          <p:nvPr/>
        </p:nvSpPr>
        <p:spPr>
          <a:xfrm>
            <a:off x="323528" y="260648"/>
            <a:ext cx="2664296" cy="1008112"/>
          </a:xfrm>
          <a:prstGeom prst="wedgeRectCallout">
            <a:avLst>
              <a:gd name="adj1" fmla="val 107967"/>
              <a:gd name="adj2" fmla="val 7675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latin typeface="Cambria" pitchFamily="18" charset="0"/>
              </a:rPr>
              <a:t>CLIENTE</a:t>
            </a:r>
            <a:endParaRPr lang="es-ES" sz="3200" dirty="0">
              <a:latin typeface="Cambria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84984"/>
            <a:ext cx="2641566" cy="25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4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978995" cy="436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Llamada rectangular redondeada"/>
          <p:cNvSpPr/>
          <p:nvPr/>
        </p:nvSpPr>
        <p:spPr>
          <a:xfrm>
            <a:off x="1864753" y="136429"/>
            <a:ext cx="5184576" cy="720080"/>
          </a:xfrm>
          <a:prstGeom prst="wedgeRoundRectCallout">
            <a:avLst>
              <a:gd name="adj1" fmla="val -21337"/>
              <a:gd name="adj2" fmla="val 14594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latin typeface="Cambria" pitchFamily="18" charset="0"/>
              </a:rPr>
              <a:t>CLIENTE CONECTÁNDOSE AL SERVIDOR</a:t>
            </a:r>
            <a:endParaRPr lang="es-E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48680"/>
            <a:ext cx="8220075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872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195</Words>
  <Application>Microsoft Office PowerPoint</Application>
  <PresentationFormat>Presentación en pantalla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NILO</cp:lastModifiedBy>
  <cp:revision>3</cp:revision>
  <dcterms:created xsi:type="dcterms:W3CDTF">2014-07-28T07:20:04Z</dcterms:created>
  <dcterms:modified xsi:type="dcterms:W3CDTF">2014-07-28T17:20:37Z</dcterms:modified>
</cp:coreProperties>
</file>