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8" r:id="rId3"/>
    <p:sldId id="409" r:id="rId4"/>
    <p:sldId id="410" r:id="rId5"/>
    <p:sldId id="411" r:id="rId6"/>
    <p:sldId id="412" r:id="rId7"/>
    <p:sldId id="414" r:id="rId8"/>
    <p:sldId id="415" r:id="rId9"/>
    <p:sldId id="258" r:id="rId10"/>
    <p:sldId id="416" r:id="rId11"/>
    <p:sldId id="417" r:id="rId12"/>
    <p:sldId id="260" r:id="rId13"/>
    <p:sldId id="395" r:id="rId14"/>
    <p:sldId id="396" r:id="rId15"/>
    <p:sldId id="397" r:id="rId16"/>
    <p:sldId id="398" r:id="rId17"/>
    <p:sldId id="406" r:id="rId18"/>
    <p:sldId id="399" r:id="rId19"/>
    <p:sldId id="400" r:id="rId20"/>
    <p:sldId id="401" r:id="rId21"/>
    <p:sldId id="402" r:id="rId22"/>
    <p:sldId id="403" r:id="rId23"/>
    <p:sldId id="404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21DC7-9150-4E94-9B9D-BB774956DFE2}" v="1" dt="2022-11-10T15:58:0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, Nilotpal" userId="0ed1dd3c-45fd-4da5-b5d9-fac8532638f1" providerId="ADAL" clId="{B2521DC7-9150-4E94-9B9D-BB774956DFE2}"/>
    <pc:docChg chg="addSld delSld modSld">
      <pc:chgData name="Chakraborty, Nilotpal" userId="0ed1dd3c-45fd-4da5-b5d9-fac8532638f1" providerId="ADAL" clId="{B2521DC7-9150-4E94-9B9D-BB774956DFE2}" dt="2022-11-10T15:58:03.894" v="1" actId="47"/>
      <pc:docMkLst>
        <pc:docMk/>
      </pc:docMkLst>
      <pc:sldChg chg="del">
        <pc:chgData name="Chakraborty, Nilotpal" userId="0ed1dd3c-45fd-4da5-b5d9-fac8532638f1" providerId="ADAL" clId="{B2521DC7-9150-4E94-9B9D-BB774956DFE2}" dt="2022-11-10T15:58:03.894" v="1" actId="47"/>
        <pc:sldMkLst>
          <pc:docMk/>
          <pc:sldMk cId="1338779665" sldId="256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147135884" sldId="258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3180755985" sldId="260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1450758353" sldId="395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1381659647" sldId="396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2060506151" sldId="397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2332544819" sldId="398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3059850674" sldId="399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636541147" sldId="400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3805325417" sldId="401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3689862" sldId="402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3313705289" sldId="403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1159065163" sldId="404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2238578629" sldId="405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078696996" sldId="406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010360107" sldId="407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2425953732" sldId="408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588591033" sldId="409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794552865" sldId="410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745500150" sldId="411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1021412214" sldId="412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28594359" sldId="414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3404368351" sldId="415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59585391" sldId="416"/>
        </pc:sldMkLst>
      </pc:sldChg>
      <pc:sldChg chg="add">
        <pc:chgData name="Chakraborty, Nilotpal" userId="0ed1dd3c-45fd-4da5-b5d9-fac8532638f1" providerId="ADAL" clId="{B2521DC7-9150-4E94-9B9D-BB774956DFE2}" dt="2022-11-10T15:58:00.483" v="0"/>
        <pc:sldMkLst>
          <pc:docMk/>
          <pc:sldMk cId="4142359992" sldId="4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60C6-BBE5-48F3-B5F8-8DEB7EBCB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BA96-4134-26C8-AC91-0BB1B3C88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4A91-F49B-19C5-1C5A-E46789BE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9A26-75FF-3497-C37C-C87D74FF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EDA0-2951-F49B-4549-C1213B4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D60-513C-AB0D-7110-D41C104C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D45F-9859-1096-F0EA-E31665F0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B850-FD05-D7DE-5127-BE495175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7B05-251A-B574-1B08-504B230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C1DA-6E8B-3D21-F85F-D7B89944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1F6D-7CF2-B83F-DCA6-8D5AF74C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4BB85-4544-0BB5-C749-F577DBDA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03CC-ECA0-6FE1-89AD-69A4FB7F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FDA9-C18A-901D-3DF4-2CA4DB83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C436-758C-A7D3-E19D-5DE79AF2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FF93-73AA-E0E2-7BA2-83352661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AE1A-C384-51FE-BDCD-01853A29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59B5-EE6E-392C-A337-327F6FF6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4969-74AA-710F-699A-2674C032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E903-EF6E-90D2-2D8D-E75E534C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5945-6690-41E6-9E4A-8728BF76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20091-A517-1D9C-43B2-8B5DA627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A74E-D579-4A83-6FB7-2FA3A0C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3418-A742-E447-D3AA-2E7CC083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36A7-BA89-01A3-414F-F4A89C4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44E2-BBB4-3A9C-231D-F42C5A99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7F6B-38E5-F3B6-D540-D7EE22E6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C3E60-5A94-C159-D606-803BC5A5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DBA4-84DE-106F-495D-8DAAB1F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AAF2-E12F-3CA6-06C0-9CEFE9C7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14FA-1AE6-A840-C885-C60FAEF7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F1E3-E6F8-538F-0D08-D61CE663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8124-DBBF-3BC8-7D5F-A4267D361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C31B2-FDE5-08FD-742A-572A6B773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933C-5F3F-189E-B5E3-0FAF9AD25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D0E45-86AE-91BA-1CAA-CB39A0FF2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6E3D-C107-3B33-A306-90655318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86FA0-302A-D1D9-45F0-735B5D81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6CD8-F1B0-FCA0-F579-8B70BD81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F25-7E29-56CD-ACF3-0EDB0158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DA597-BBC0-65D4-12B4-B3B57652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FB315-5834-6F8A-EA9F-A8AA3C1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B2EF-69D7-C058-843B-AFB26E9C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E3A1-E968-53A4-8C16-3BC6499A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FABCE-5362-3515-EA72-06CC67B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D703-3505-60E5-100A-8E792135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77DF-456E-E041-A08D-8B8AA7FC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E395-73C9-1926-B937-F5147667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82843-44DE-2C9B-14E8-AD625CD13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489D-DA43-95A8-509A-44C4511D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615E-7E2B-3098-D363-828FFE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4E1D-1D7B-B8E9-6CC4-6CA421D9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5EDE-CAA9-0C6B-DBBA-C799E151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E05A9-B24E-E7DC-9F73-CA9BBC528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DC003-7AE4-A79A-AA49-18FF1D64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1A0D3-2F3B-8D69-DB20-AFC37205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44C0-60F9-E6B5-A612-249C091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FA51-FCC9-FC50-546D-F07F401A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225CC-29C4-4FD1-E7DC-E116A14B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885D6-13BE-759D-0078-A7EB8E8A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F647-7A48-8AD8-CC4E-4BA6CDF5D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4C89-891D-4A8E-B46B-48E0F4EDDA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D38E-63B0-5469-3C08-E19475B2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118D-6408-EBD0-E308-D25991B8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93D5-A081-405E-AD85-1F70379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8.png"/><Relationship Id="rId2" Type="http://schemas.openxmlformats.org/officeDocument/2006/relationships/image" Target="../media/image63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2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5.png"/><Relationship Id="rId5" Type="http://schemas.openxmlformats.org/officeDocument/2006/relationships/image" Target="../media/image644.png"/><Relationship Id="rId4" Type="http://schemas.openxmlformats.org/officeDocument/2006/relationships/image" Target="../media/image6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png"/><Relationship Id="rId2" Type="http://schemas.openxmlformats.org/officeDocument/2006/relationships/image" Target="../media/image6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2.pn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2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00D98-37E3-2B17-1471-E0A055FA9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calculate breakage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00D98-37E3-2B17-1471-E0A055FA9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B41E7-81F1-82E4-C0DE-7914EA40A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no. of incident particles,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no. of rebound particles,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fraction of rebound particles generated from breakage,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can be estimated from experimental PSD data of initial and rebound particles.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B41E7-81F1-82E4-C0DE-7914EA40A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8DE9-E47D-5E22-9DEC-9A34CA53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FABCC0-0A1F-402D-9E54-095D556B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386" y="2117544"/>
            <a:ext cx="4168751" cy="3096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8814A-479D-4078-A2C2-848E9E5D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48" y="2109261"/>
            <a:ext cx="4168751" cy="30967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94E62B-9003-4595-B6CC-9C476329E723}"/>
              </a:ext>
            </a:extLst>
          </p:cNvPr>
          <p:cNvSpPr/>
          <p:nvPr/>
        </p:nvSpPr>
        <p:spPr>
          <a:xfrm>
            <a:off x="300985" y="276747"/>
            <a:ext cx="26577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Approach C</a:t>
            </a:r>
          </a:p>
          <a:p>
            <a:r>
              <a:rPr lang="en-US" dirty="0"/>
              <a:t>Incident: piecewise linear</a:t>
            </a:r>
          </a:p>
          <a:p>
            <a:r>
              <a:rPr lang="en-US" dirty="0"/>
              <a:t>Rebound: piecewise linear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9551B3-FD7A-4A91-862A-52B8EE12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7" y="2117544"/>
            <a:ext cx="3824838" cy="3092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3F6006-63EF-45AC-8535-7DFD5B39A1D5}"/>
              </a:ext>
            </a:extLst>
          </p:cNvPr>
          <p:cNvSpPr txBox="1"/>
          <p:nvPr/>
        </p:nvSpPr>
        <p:spPr>
          <a:xfrm>
            <a:off x="1032858" y="1932878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optimization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E4231-BD72-4DDA-9449-849081F75564}"/>
              </a:ext>
            </a:extLst>
          </p:cNvPr>
          <p:cNvSpPr txBox="1"/>
          <p:nvPr/>
        </p:nvSpPr>
        <p:spPr>
          <a:xfrm>
            <a:off x="1032858" y="2459740"/>
            <a:ext cx="118635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V = 103.4 m/s</a:t>
            </a:r>
          </a:p>
          <a:p>
            <a:pPr marL="285750" indent="-285750">
              <a:buFont typeface="Symbol" panose="05050102010706020507" pitchFamily="18" charset="2"/>
              <a:buChar char="q"/>
            </a:pPr>
            <a:r>
              <a:rPr lang="en-US" sz="1400" dirty="0"/>
              <a:t>= 30</a:t>
            </a:r>
            <a:r>
              <a:rPr lang="en-US" sz="1400" baseline="30000" dirty="0"/>
              <a:t>o</a:t>
            </a:r>
          </a:p>
          <a:p>
            <a:r>
              <a:rPr lang="en-US" sz="1400" dirty="0"/>
              <a:t>B</a:t>
            </a:r>
            <a:r>
              <a:rPr lang="en-US" sz="1400" baseline="-25000" dirty="0"/>
              <a:t>n</a:t>
            </a:r>
            <a:r>
              <a:rPr lang="en-US" sz="1400" dirty="0"/>
              <a:t> = 0.324</a:t>
            </a:r>
          </a:p>
        </p:txBody>
      </p:sp>
    </p:spTree>
    <p:extLst>
      <p:ext uri="{BB962C8B-B14F-4D97-AF65-F5344CB8AC3E}">
        <p14:creationId xmlns:p14="http://schemas.microsoft.com/office/powerpoint/2010/main" val="45958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438D6-C5D4-46D8-97FF-314E14FF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01" y="1210546"/>
            <a:ext cx="3529564" cy="2621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4B9BB-BA66-4B4A-9DB6-8C20028F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1" y="3819660"/>
            <a:ext cx="3529564" cy="2621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ABCC0-0A1F-402D-9E54-095D556BD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098" y="3818422"/>
            <a:ext cx="3589503" cy="26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8814A-479D-4078-A2C2-848E9E5D8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037" y="1188283"/>
            <a:ext cx="3589503" cy="26664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893E1A-59BE-4122-9190-2441A01D7D19}"/>
              </a:ext>
            </a:extLst>
          </p:cNvPr>
          <p:cNvCxnSpPr>
            <a:cxnSpLocks/>
          </p:cNvCxnSpPr>
          <p:nvPr/>
        </p:nvCxnSpPr>
        <p:spPr>
          <a:xfrm>
            <a:off x="7967601" y="728851"/>
            <a:ext cx="0" cy="57607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61E838-3C3C-415C-A701-AAA00EDE9036}"/>
              </a:ext>
            </a:extLst>
          </p:cNvPr>
          <p:cNvSpPr txBox="1"/>
          <p:nvPr/>
        </p:nvSpPr>
        <p:spPr>
          <a:xfrm>
            <a:off x="4954565" y="687326"/>
            <a:ext cx="20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of visible particle</a:t>
            </a:r>
          </a:p>
          <a:p>
            <a:pPr algn="ctr"/>
            <a:r>
              <a:rPr lang="en-US" sz="1400" dirty="0"/>
              <a:t>volume of incident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F3879-50BF-4719-95BF-2BFFEDD28C2B}"/>
              </a:ext>
            </a:extLst>
          </p:cNvPr>
          <p:cNvSpPr txBox="1"/>
          <p:nvPr/>
        </p:nvSpPr>
        <p:spPr>
          <a:xfrm>
            <a:off x="6966591" y="783593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</a:t>
            </a:r>
            <a:r>
              <a:rPr lang="en-US" sz="1400" dirty="0">
                <a:latin typeface="Symbol" panose="05050102010706020507" pitchFamily="18" charset="2"/>
              </a:rPr>
              <a:t>g</a:t>
            </a:r>
            <a:r>
              <a:rPr lang="en-US" sz="1400" dirty="0"/>
              <a:t> = 1.0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D4E67-4CCF-4C0B-911F-A9D1C0AC1290}"/>
              </a:ext>
            </a:extLst>
          </p:cNvPr>
          <p:cNvCxnSpPr>
            <a:cxnSpLocks/>
          </p:cNvCxnSpPr>
          <p:nvPr/>
        </p:nvCxnSpPr>
        <p:spPr>
          <a:xfrm>
            <a:off x="4970893" y="957100"/>
            <a:ext cx="2012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00C2C1-03F8-4052-BFDE-05153A94B719}"/>
              </a:ext>
            </a:extLst>
          </p:cNvPr>
          <p:cNvSpPr txBox="1"/>
          <p:nvPr/>
        </p:nvSpPr>
        <p:spPr>
          <a:xfrm>
            <a:off x="8379739" y="666301"/>
            <a:ext cx="20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volume of visible particle</a:t>
            </a:r>
          </a:p>
          <a:p>
            <a:pPr algn="ctr"/>
            <a:r>
              <a:rPr lang="en-US" sz="1400" dirty="0"/>
              <a:t>volume of incident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A0306-E35B-4FF1-AF8E-5966F232BAA9}"/>
              </a:ext>
            </a:extLst>
          </p:cNvPr>
          <p:cNvSpPr txBox="1"/>
          <p:nvPr/>
        </p:nvSpPr>
        <p:spPr>
          <a:xfrm>
            <a:off x="10391765" y="76256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</a:t>
            </a:r>
            <a:r>
              <a:rPr lang="en-US" sz="1400" dirty="0">
                <a:latin typeface="Symbol" panose="05050102010706020507" pitchFamily="18" charset="2"/>
              </a:rPr>
              <a:t>g</a:t>
            </a:r>
            <a:r>
              <a:rPr lang="en-US" sz="1400" dirty="0"/>
              <a:t> = 0.5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3DBAE0-1F33-42BD-8820-7B8E7F97123E}"/>
              </a:ext>
            </a:extLst>
          </p:cNvPr>
          <p:cNvCxnSpPr>
            <a:cxnSpLocks/>
          </p:cNvCxnSpPr>
          <p:nvPr/>
        </p:nvCxnSpPr>
        <p:spPr>
          <a:xfrm>
            <a:off x="802537" y="3269816"/>
            <a:ext cx="2012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3DD148-A36D-4C71-A5B8-4EA942390C26}"/>
                  </a:ext>
                </a:extLst>
              </p:cNvPr>
              <p:cNvSpPr txBox="1"/>
              <p:nvPr/>
            </p:nvSpPr>
            <p:spPr>
              <a:xfrm>
                <a:off x="303575" y="2815434"/>
                <a:ext cx="2899960" cy="61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3DD148-A36D-4C71-A5B8-4EA942390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75" y="2815434"/>
                <a:ext cx="2899960" cy="613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1137794-47ED-4A6A-AFB2-766476571E76}"/>
              </a:ext>
            </a:extLst>
          </p:cNvPr>
          <p:cNvSpPr/>
          <p:nvPr/>
        </p:nvSpPr>
        <p:spPr>
          <a:xfrm>
            <a:off x="2387870" y="2878736"/>
            <a:ext cx="212271" cy="523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4E62B-9003-4595-B6CC-9C476329E723}"/>
              </a:ext>
            </a:extLst>
          </p:cNvPr>
          <p:cNvSpPr/>
          <p:nvPr/>
        </p:nvSpPr>
        <p:spPr>
          <a:xfrm>
            <a:off x="300985" y="276747"/>
            <a:ext cx="3676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Approach C – consider the mass loss to invisible rebound particles</a:t>
            </a:r>
          </a:p>
          <a:p>
            <a:r>
              <a:rPr lang="en-US" dirty="0"/>
              <a:t>Incident: piecewise linear</a:t>
            </a:r>
          </a:p>
          <a:p>
            <a:r>
              <a:rPr lang="en-US" dirty="0"/>
              <a:t>Rebound: piecewise linear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BE9A-C349-4D83-AE9F-0676A00B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875"/>
            <a:ext cx="821352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Backup data – piecewise linear CDF of incident, rebound, and broken particles</a:t>
            </a:r>
          </a:p>
        </p:txBody>
      </p:sp>
    </p:spTree>
    <p:extLst>
      <p:ext uri="{BB962C8B-B14F-4D97-AF65-F5344CB8AC3E}">
        <p14:creationId xmlns:p14="http://schemas.microsoft.com/office/powerpoint/2010/main" val="318075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9DAE7-296B-3B1C-4B38-34A6A17A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982"/>
            <a:ext cx="4800277" cy="3831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OP1, angle 20 degrees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AA85E-AE57-C55E-4533-E818CF99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41" y="2110539"/>
            <a:ext cx="4934517" cy="3984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OP1, angle 30 degrees</a:t>
            </a:r>
          </a:p>
        </p:txBody>
      </p:sp>
    </p:spTree>
    <p:extLst>
      <p:ext uri="{BB962C8B-B14F-4D97-AF65-F5344CB8AC3E}">
        <p14:creationId xmlns:p14="http://schemas.microsoft.com/office/powerpoint/2010/main" val="145075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OP1, angle 40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OP1, angle 50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1963-639A-4C3C-5174-7B646F55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90" y="2441360"/>
            <a:ext cx="4951739" cy="3832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09041-F5BF-3403-F9C2-173F3686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72" y="2440770"/>
            <a:ext cx="4951739" cy="39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OP1, angle 60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OP1, angle 70 degrees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8EC9E-DFAA-56A5-17FB-A98E661C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4" y="2218099"/>
            <a:ext cx="4894668" cy="3994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183AE-D985-4A44-5FD8-23C9E3DF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70" y="2278392"/>
            <a:ext cx="4928546" cy="38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OP1, angle 80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OP1, angle 90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567C2-FA5E-5DE4-2CE3-8195786C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000"/>
            <a:ext cx="4903888" cy="3980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EAEE9-4F4C-1AA7-DF40-2A2942DF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6" y="2328426"/>
            <a:ext cx="4989073" cy="40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4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OP2, angle 20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OP2, angle 30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7A538-E63E-D4A0-0F75-FB5AECD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37942"/>
            <a:ext cx="4710344" cy="3718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719BD-3DB6-AFF5-0A2B-854D8EDA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9865"/>
            <a:ext cx="4886650" cy="38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OP2, angle 40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OP2, angle 50 degrees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DC39-C5EE-1385-52F0-4AF4AC6B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352"/>
            <a:ext cx="5105285" cy="3945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34ADF-6470-3941-527A-BD19B7DB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84" y="2300344"/>
            <a:ext cx="5258632" cy="41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OP2, angle 60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OP2, angle 70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0C1A1-1CBD-F41C-D2AD-BBF708CA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0" y="2396771"/>
            <a:ext cx="4988041" cy="395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C7B40-9515-89D4-3CC4-52C80480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6178"/>
            <a:ext cx="4970656" cy="39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4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505D88-DB84-CC47-7A6C-01A1BF47F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from expt. data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505D88-DB84-CC47-7A6C-01A1BF47F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ABC27-64EB-3A6B-452D-DF3A96081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906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= CDF of incident particles (raw data available)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:r>
                  <a:rPr lang="en-US" dirty="0"/>
                  <a:t>CDF of rebound particles (raw data available)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:r>
                  <a:rPr lang="en-US" dirty="0"/>
                  <a:t>CDF of broken fragments (raw data not available)</a:t>
                </a: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two different ways we can 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Assume some known distribution for both datasets (lognormal, polynomial, etc.) and find parameters of the functions that minimize the divergence from experimental data.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If above functions don’t work, use piecewise linear functions instead. Also called multivariable linear optimization. This approach is the benchmark.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ABC27-64EB-3A6B-452D-DF3A96081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906"/>
                <a:ext cx="10515600" cy="4351338"/>
              </a:xfrm>
              <a:blipFill>
                <a:blip r:embed="rId3"/>
                <a:stretch>
                  <a:fillRect l="-92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C35AE-C5A0-2642-D558-6C51A67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OP2, angle 80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OP2, angle 90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87CA-BC8E-0148-A348-511CEC63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9" y="2432482"/>
            <a:ext cx="4812429" cy="3786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DD959-0A46-1D8E-0421-EC47200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7010"/>
            <a:ext cx="5349119" cy="40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2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OP3, angle 20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OP3, angle 30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04DA-2B35-3C52-3015-5E4B021C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6" y="2354000"/>
            <a:ext cx="5111358" cy="3893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B1F9D-4BC1-A7A8-F8AC-8BD29CD9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6178"/>
            <a:ext cx="5001365" cy="39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OP3, angle 40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OP3, angle 50 degrees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D9311-74B3-F1A6-6F46-9E8CAF2C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90" y="2354000"/>
            <a:ext cx="5085628" cy="406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A7C9E-966A-C78C-CB58-1E8C463C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09" y="2246105"/>
            <a:ext cx="5163382" cy="41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OP3, angle 60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OP3, angle 70 degrees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D554D-BFE1-8CB4-1647-72DE6980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5" y="2285369"/>
            <a:ext cx="5291350" cy="420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27A260-A71F-5B30-5B1E-15C9DEF9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94" y="2218099"/>
            <a:ext cx="5343498" cy="4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5F6-0B70-DF38-8CE2-186F63B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predicted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E4B-D709-0FCA-11E9-8449C51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185E-41B5-86F3-2088-991C5F5FBEF7}"/>
              </a:ext>
            </a:extLst>
          </p:cNvPr>
          <p:cNvSpPr txBox="1"/>
          <p:nvPr/>
        </p:nvSpPr>
        <p:spPr>
          <a:xfrm>
            <a:off x="1775534" y="1837678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OP3, angle 80 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D629E-8C3C-D1CC-FDE7-8B2EBFA0E116}"/>
              </a:ext>
            </a:extLst>
          </p:cNvPr>
          <p:cNvSpPr txBox="1"/>
          <p:nvPr/>
        </p:nvSpPr>
        <p:spPr>
          <a:xfrm>
            <a:off x="6934940" y="1848767"/>
            <a:ext cx="302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OP3, angle 90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DBA3C-73E0-EF65-2CBC-662B4103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909"/>
            <a:ext cx="5204764" cy="415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F134E-A668-B360-D3CC-059CA442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05" y="2327964"/>
            <a:ext cx="5204764" cy="42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A215-117B-9D68-7529-827C6E3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50"/>
            <a:ext cx="10515600" cy="1325563"/>
          </a:xfrm>
        </p:spPr>
        <p:txBody>
          <a:bodyPr/>
          <a:lstStyle/>
          <a:p>
            <a:r>
              <a:rPr lang="en-US" dirty="0"/>
              <a:t>Multivariable linear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5209-F967-B7DB-9F5A-74C10FEF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9A53FE-8F61-6521-2B4A-6FA9DC44F47B}"/>
              </a:ext>
            </a:extLst>
          </p:cNvPr>
          <p:cNvCxnSpPr>
            <a:cxnSpLocks/>
          </p:cNvCxnSpPr>
          <p:nvPr/>
        </p:nvCxnSpPr>
        <p:spPr>
          <a:xfrm>
            <a:off x="1597981" y="3018408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20937-B7F5-351B-CA26-4FFFBA5D9D66}"/>
              </a:ext>
            </a:extLst>
          </p:cNvPr>
          <p:cNvCxnSpPr>
            <a:cxnSpLocks/>
          </p:cNvCxnSpPr>
          <p:nvPr/>
        </p:nvCxnSpPr>
        <p:spPr>
          <a:xfrm flipV="1">
            <a:off x="1597982" y="1562470"/>
            <a:ext cx="0" cy="14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2BED19C3-249A-1340-063C-0DF972847838}"/>
              </a:ext>
            </a:extLst>
          </p:cNvPr>
          <p:cNvSpPr/>
          <p:nvPr/>
        </p:nvSpPr>
        <p:spPr>
          <a:xfrm>
            <a:off x="1818079" y="2681057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871C59A-1A6E-1E8F-0156-D3ACB5A399AE}"/>
              </a:ext>
            </a:extLst>
          </p:cNvPr>
          <p:cNvSpPr/>
          <p:nvPr/>
        </p:nvSpPr>
        <p:spPr>
          <a:xfrm>
            <a:off x="2122510" y="249266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311D5DB-7BB7-D8B1-7AF2-90BE5D65ECCD}"/>
              </a:ext>
            </a:extLst>
          </p:cNvPr>
          <p:cNvSpPr/>
          <p:nvPr/>
        </p:nvSpPr>
        <p:spPr>
          <a:xfrm>
            <a:off x="2375519" y="2260350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F419B79-28B1-724D-2C1D-F16119BC0239}"/>
              </a:ext>
            </a:extLst>
          </p:cNvPr>
          <p:cNvSpPr/>
          <p:nvPr/>
        </p:nvSpPr>
        <p:spPr>
          <a:xfrm>
            <a:off x="2587841" y="193384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A292C6A-7A74-369C-C6A4-7E3607023D09}"/>
              </a:ext>
            </a:extLst>
          </p:cNvPr>
          <p:cNvSpPr/>
          <p:nvPr/>
        </p:nvSpPr>
        <p:spPr>
          <a:xfrm>
            <a:off x="2903000" y="1692926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19F9C89-7BA8-186A-97DE-DD09DAB8B087}"/>
              </a:ext>
            </a:extLst>
          </p:cNvPr>
          <p:cNvSpPr/>
          <p:nvPr/>
        </p:nvSpPr>
        <p:spPr>
          <a:xfrm>
            <a:off x="3284739" y="166209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4B2045-CADA-F279-AD69-599A686A68E4}"/>
              </a:ext>
            </a:extLst>
          </p:cNvPr>
          <p:cNvCxnSpPr>
            <a:cxnSpLocks/>
          </p:cNvCxnSpPr>
          <p:nvPr/>
        </p:nvCxnSpPr>
        <p:spPr>
          <a:xfrm flipV="1">
            <a:off x="4981854" y="1532381"/>
            <a:ext cx="0" cy="14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B1272B-F0F1-9B94-AEF3-4DB1A0294664}"/>
              </a:ext>
            </a:extLst>
          </p:cNvPr>
          <p:cNvCxnSpPr>
            <a:cxnSpLocks/>
          </p:cNvCxnSpPr>
          <p:nvPr/>
        </p:nvCxnSpPr>
        <p:spPr>
          <a:xfrm>
            <a:off x="4981854" y="2988319"/>
            <a:ext cx="1614255" cy="3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38FB8F-2B78-4C2E-A65E-8FF415DA2EEA}"/>
              </a:ext>
            </a:extLst>
          </p:cNvPr>
          <p:cNvCxnSpPr>
            <a:cxnSpLocks/>
          </p:cNvCxnSpPr>
          <p:nvPr/>
        </p:nvCxnSpPr>
        <p:spPr>
          <a:xfrm flipV="1">
            <a:off x="8390879" y="1532381"/>
            <a:ext cx="0" cy="14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53170-B6DC-86D7-45DB-C36034BE9D5F}"/>
              </a:ext>
            </a:extLst>
          </p:cNvPr>
          <p:cNvCxnSpPr>
            <a:cxnSpLocks/>
          </p:cNvCxnSpPr>
          <p:nvPr/>
        </p:nvCxnSpPr>
        <p:spPr>
          <a:xfrm>
            <a:off x="8390879" y="2988319"/>
            <a:ext cx="1614255" cy="3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F6E16240-AD47-FBD7-6E72-479766BCE4B3}"/>
              </a:ext>
            </a:extLst>
          </p:cNvPr>
          <p:cNvSpPr/>
          <p:nvPr/>
        </p:nvSpPr>
        <p:spPr>
          <a:xfrm>
            <a:off x="5117613" y="2586859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9305162-608D-F554-7A99-0BD8BCD582EE}"/>
              </a:ext>
            </a:extLst>
          </p:cNvPr>
          <p:cNvSpPr/>
          <p:nvPr/>
        </p:nvSpPr>
        <p:spPr>
          <a:xfrm>
            <a:off x="5343623" y="230623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38CE9F4-9F6E-B874-6837-FE76665BDABD}"/>
              </a:ext>
            </a:extLst>
          </p:cNvPr>
          <p:cNvSpPr/>
          <p:nvPr/>
        </p:nvSpPr>
        <p:spPr>
          <a:xfrm>
            <a:off x="5579627" y="1995985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6EE9095-A0FE-AA89-563A-362A3A284DAB}"/>
              </a:ext>
            </a:extLst>
          </p:cNvPr>
          <p:cNvSpPr/>
          <p:nvPr/>
        </p:nvSpPr>
        <p:spPr>
          <a:xfrm>
            <a:off x="5968748" y="174961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4254D23-36A4-6CB0-D0C8-14E17DBBAFDF}"/>
              </a:ext>
            </a:extLst>
          </p:cNvPr>
          <p:cNvSpPr/>
          <p:nvPr/>
        </p:nvSpPr>
        <p:spPr>
          <a:xfrm>
            <a:off x="6364178" y="165494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CB7A1BA8-E0A7-C469-14A2-22392C6488EC}"/>
              </a:ext>
            </a:extLst>
          </p:cNvPr>
          <p:cNvSpPr/>
          <p:nvPr/>
        </p:nvSpPr>
        <p:spPr>
          <a:xfrm>
            <a:off x="6710235" y="1623869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8C0EA94D-92E9-DDCC-8BB9-EAA12C38529D}"/>
              </a:ext>
            </a:extLst>
          </p:cNvPr>
          <p:cNvSpPr/>
          <p:nvPr/>
        </p:nvSpPr>
        <p:spPr>
          <a:xfrm>
            <a:off x="8526264" y="2448745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A52BE764-E85B-EA8B-79B7-03A909D99F89}"/>
              </a:ext>
            </a:extLst>
          </p:cNvPr>
          <p:cNvSpPr/>
          <p:nvPr/>
        </p:nvSpPr>
        <p:spPr>
          <a:xfrm>
            <a:off x="8684221" y="2093638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C00FA246-34E9-2971-3D5A-B0959958F33B}"/>
              </a:ext>
            </a:extLst>
          </p:cNvPr>
          <p:cNvSpPr/>
          <p:nvPr/>
        </p:nvSpPr>
        <p:spPr>
          <a:xfrm>
            <a:off x="8835873" y="1729653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8E93E41E-5C4A-EE9A-BBB7-BE2F5AE041BF}"/>
              </a:ext>
            </a:extLst>
          </p:cNvPr>
          <p:cNvSpPr/>
          <p:nvPr/>
        </p:nvSpPr>
        <p:spPr>
          <a:xfrm>
            <a:off x="9175430" y="1586394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C27F7AD8-0EC2-DE93-B2A5-8573196A2A2B}"/>
              </a:ext>
            </a:extLst>
          </p:cNvPr>
          <p:cNvSpPr/>
          <p:nvPr/>
        </p:nvSpPr>
        <p:spPr>
          <a:xfrm>
            <a:off x="9588819" y="1520047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C83F537F-9BE5-0E0C-33CD-D0B2AE712830}"/>
              </a:ext>
            </a:extLst>
          </p:cNvPr>
          <p:cNvSpPr/>
          <p:nvPr/>
        </p:nvSpPr>
        <p:spPr>
          <a:xfrm>
            <a:off x="9909149" y="1492196"/>
            <a:ext cx="168672" cy="188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53495-5BCB-F28E-1924-24699DE81069}"/>
                  </a:ext>
                </a:extLst>
              </p:cNvPr>
              <p:cNvSpPr txBox="1"/>
              <p:nvPr/>
            </p:nvSpPr>
            <p:spPr>
              <a:xfrm>
                <a:off x="950769" y="2079413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53495-5BCB-F28E-1924-24699DE8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9" y="2079413"/>
                <a:ext cx="7328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96A417-E327-5CCB-9C59-DA278CC72260}"/>
                  </a:ext>
                </a:extLst>
              </p:cNvPr>
              <p:cNvSpPr txBox="1"/>
              <p:nvPr/>
            </p:nvSpPr>
            <p:spPr>
              <a:xfrm>
                <a:off x="4331032" y="2010331"/>
                <a:ext cx="74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96A417-E327-5CCB-9C59-DA278CC72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2" y="2010331"/>
                <a:ext cx="743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962B03-F00C-336C-654C-4195C6EECF36}"/>
                  </a:ext>
                </a:extLst>
              </p:cNvPr>
              <p:cNvSpPr txBox="1"/>
              <p:nvPr/>
            </p:nvSpPr>
            <p:spPr>
              <a:xfrm>
                <a:off x="7684703" y="2036967"/>
                <a:ext cx="77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962B03-F00C-336C-654C-4195C6EE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703" y="2036967"/>
                <a:ext cx="7732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7A72ECE-D7FA-C52A-0821-BABE7BD9B95A}"/>
              </a:ext>
            </a:extLst>
          </p:cNvPr>
          <p:cNvSpPr txBox="1"/>
          <p:nvPr/>
        </p:nvSpPr>
        <p:spPr>
          <a:xfrm>
            <a:off x="2181573" y="307465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F4BCC2-7488-FF75-E05D-7C2A10536A39}"/>
              </a:ext>
            </a:extLst>
          </p:cNvPr>
          <p:cNvSpPr txBox="1"/>
          <p:nvPr/>
        </p:nvSpPr>
        <p:spPr>
          <a:xfrm>
            <a:off x="5269704" y="304680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FB6FC-0EE1-DB6E-9A7A-E5A5D36FCBDA}"/>
              </a:ext>
            </a:extLst>
          </p:cNvPr>
          <p:cNvSpPr txBox="1"/>
          <p:nvPr/>
        </p:nvSpPr>
        <p:spPr>
          <a:xfrm>
            <a:off x="8768557" y="3018409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5F119-0794-F012-2931-BD3B890D0456}"/>
              </a:ext>
            </a:extLst>
          </p:cNvPr>
          <p:cNvSpPr txBox="1"/>
          <p:nvPr/>
        </p:nvSpPr>
        <p:spPr>
          <a:xfrm>
            <a:off x="2122510" y="3423253"/>
            <a:ext cx="12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PSD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4A38BA-644C-E86D-DDFC-B6A361BA2513}"/>
              </a:ext>
            </a:extLst>
          </p:cNvPr>
          <p:cNvSpPr txBox="1"/>
          <p:nvPr/>
        </p:nvSpPr>
        <p:spPr>
          <a:xfrm>
            <a:off x="5171835" y="3416139"/>
            <a:ext cx="15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Rebound PSD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EAF6A0-BD2A-CA1D-FAB6-4822276B61E5}"/>
              </a:ext>
            </a:extLst>
          </p:cNvPr>
          <p:cNvSpPr txBox="1"/>
          <p:nvPr/>
        </p:nvSpPr>
        <p:spPr>
          <a:xfrm>
            <a:off x="8704145" y="3359060"/>
            <a:ext cx="144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Broken PSD</a:t>
            </a:r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AF291833-F7B2-0859-BB84-48C7529A29EE}"/>
              </a:ext>
            </a:extLst>
          </p:cNvPr>
          <p:cNvSpPr/>
          <p:nvPr/>
        </p:nvSpPr>
        <p:spPr>
          <a:xfrm rot="7366794">
            <a:off x="8340628" y="4148712"/>
            <a:ext cx="1459771" cy="60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8ED895F7-242B-5091-3E97-9A67FCD1A0C6}"/>
              </a:ext>
            </a:extLst>
          </p:cNvPr>
          <p:cNvSpPr/>
          <p:nvPr/>
        </p:nvSpPr>
        <p:spPr>
          <a:xfrm rot="3671623">
            <a:off x="2068781" y="4212960"/>
            <a:ext cx="1438490" cy="6561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74AED-9C66-A8A1-917A-347F8F4C74B4}"/>
                  </a:ext>
                </a:extLst>
              </p:cNvPr>
              <p:cNvSpPr txBox="1"/>
              <p:nvPr/>
            </p:nvSpPr>
            <p:spPr>
              <a:xfrm>
                <a:off x="2741352" y="4795742"/>
                <a:ext cx="6111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74AED-9C66-A8A1-917A-347F8F4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352" y="4795742"/>
                <a:ext cx="61115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302C66-4454-56A2-9785-AEB44759FEEE}"/>
                  </a:ext>
                </a:extLst>
              </p:cNvPr>
              <p:cNvSpPr txBox="1"/>
              <p:nvPr/>
            </p:nvSpPr>
            <p:spPr>
              <a:xfrm>
                <a:off x="3193005" y="5261542"/>
                <a:ext cx="4301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function 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.^2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302C66-4454-56A2-9785-AEB44759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5261542"/>
                <a:ext cx="430123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8FB-1CF3-DF07-CCCE-485AD59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optimization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E5374-D57F-CF43-5A19-5E77FE492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Optimization reduces to </a:t>
                </a:r>
              </a:p>
              <a:p>
                <a:pPr marL="0" indent="0">
                  <a:buNone/>
                </a:pPr>
                <a:r>
                  <a:rPr lang="en-US" dirty="0"/>
                  <a:t>   Minimize  function 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𝐶𝐷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subject to the following     constraints: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(k) &lt;1 for k = 1,2,….n-1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(n) = 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(k)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(k+1) for k = 1,2,…..n-1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n = no. of CDF datapoints (16 for our case)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E5374-D57F-CF43-5A19-5E77FE492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4819A-9388-1B61-01B4-6D5DDC7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7779-4266-EC54-24AF-BFD7E5B9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Lognormal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C096-C88D-D337-63AE-C2DA75B5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4395385-36ED-7887-9154-3B38020D3C4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9575" y="1307793"/>
                <a:ext cx="6179598" cy="199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4395385-36ED-7887-9154-3B38020D3C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575" y="1307793"/>
                <a:ext cx="6179598" cy="1995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F5D6F-9FD7-F83D-F152-D46E8634DCEC}"/>
                  </a:ext>
                </a:extLst>
              </p:cNvPr>
              <p:cNvSpPr txBox="1"/>
              <p:nvPr/>
            </p:nvSpPr>
            <p:spPr>
              <a:xfrm>
                <a:off x="709473" y="2823631"/>
                <a:ext cx="10369858" cy="1422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F5D6F-9FD7-F83D-F152-D46E8634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3" y="2823631"/>
                <a:ext cx="10369858" cy="1422569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F08F3F-5CA6-D7DB-BBFD-FCFBB3A8F9AE}"/>
                  </a:ext>
                </a:extLst>
              </p:cNvPr>
              <p:cNvSpPr txBox="1"/>
              <p:nvPr/>
            </p:nvSpPr>
            <p:spPr>
              <a:xfrm>
                <a:off x="6198833" y="843240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F08F3F-5CA6-D7DB-BBFD-FCFBB3A8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33" y="843240"/>
                <a:ext cx="60945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7779-4266-EC54-24AF-BFD7E5B9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(Lognormal + Polynomial)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C096-C88D-D337-63AE-C2DA75B5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4395385-36ED-7887-9154-3B38020D3C4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9574" y="1307793"/>
                <a:ext cx="8603203" cy="1516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4395385-36ED-7887-9154-3B38020D3C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574" y="1307793"/>
                <a:ext cx="8603203" cy="1516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F5D6F-9FD7-F83D-F152-D46E8634DCEC}"/>
                  </a:ext>
                </a:extLst>
              </p:cNvPr>
              <p:cNvSpPr txBox="1"/>
              <p:nvPr/>
            </p:nvSpPr>
            <p:spPr>
              <a:xfrm>
                <a:off x="0" y="2823631"/>
                <a:ext cx="12191999" cy="184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6)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b="0" i="1" dirty="0"/>
                  <a:t>                                       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F5D6F-9FD7-F83D-F152-D46E8634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3631"/>
                <a:ext cx="12191999" cy="1843518"/>
              </a:xfrm>
              <a:prstGeom prst="rect">
                <a:avLst/>
              </a:prstGeom>
              <a:blipFill>
                <a:blip r:embed="rId3"/>
                <a:stretch>
                  <a:fillRect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F08F3F-5CA6-D7DB-BBFD-FCFBB3A8F9AE}"/>
                  </a:ext>
                </a:extLst>
              </p:cNvPr>
              <p:cNvSpPr txBox="1"/>
              <p:nvPr/>
            </p:nvSpPr>
            <p:spPr>
              <a:xfrm>
                <a:off x="8640932" y="735305"/>
                <a:ext cx="35510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F08F3F-5CA6-D7DB-BBFD-FCFBB3A8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32" y="735305"/>
                <a:ext cx="35510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A215-117B-9D68-7529-827C6E3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50"/>
            <a:ext cx="10515600" cy="1325563"/>
          </a:xfrm>
        </p:spPr>
        <p:txBody>
          <a:bodyPr/>
          <a:lstStyle/>
          <a:p>
            <a:r>
              <a:rPr lang="en-US" dirty="0"/>
              <a:t>Piecewise linear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5209-F967-B7DB-9F5A-74C10FEF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9A53FE-8F61-6521-2B4A-6FA9DC44F47B}"/>
              </a:ext>
            </a:extLst>
          </p:cNvPr>
          <p:cNvCxnSpPr>
            <a:cxnSpLocks/>
          </p:cNvCxnSpPr>
          <p:nvPr/>
        </p:nvCxnSpPr>
        <p:spPr>
          <a:xfrm>
            <a:off x="1597981" y="3018408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20937-B7F5-351B-CA26-4FFFBA5D9D66}"/>
              </a:ext>
            </a:extLst>
          </p:cNvPr>
          <p:cNvCxnSpPr>
            <a:cxnSpLocks/>
          </p:cNvCxnSpPr>
          <p:nvPr/>
        </p:nvCxnSpPr>
        <p:spPr>
          <a:xfrm flipV="1">
            <a:off x="1597982" y="1562470"/>
            <a:ext cx="0" cy="14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2BED19C3-249A-1340-063C-0DF972847838}"/>
              </a:ext>
            </a:extLst>
          </p:cNvPr>
          <p:cNvSpPr/>
          <p:nvPr/>
        </p:nvSpPr>
        <p:spPr>
          <a:xfrm>
            <a:off x="1818079" y="2681057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871C59A-1A6E-1E8F-0156-D3ACB5A399AE}"/>
              </a:ext>
            </a:extLst>
          </p:cNvPr>
          <p:cNvSpPr/>
          <p:nvPr/>
        </p:nvSpPr>
        <p:spPr>
          <a:xfrm>
            <a:off x="2122510" y="249266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311D5DB-7BB7-D8B1-7AF2-90BE5D65ECCD}"/>
              </a:ext>
            </a:extLst>
          </p:cNvPr>
          <p:cNvSpPr/>
          <p:nvPr/>
        </p:nvSpPr>
        <p:spPr>
          <a:xfrm>
            <a:off x="2375519" y="2260350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F419B79-28B1-724D-2C1D-F16119BC0239}"/>
              </a:ext>
            </a:extLst>
          </p:cNvPr>
          <p:cNvSpPr/>
          <p:nvPr/>
        </p:nvSpPr>
        <p:spPr>
          <a:xfrm>
            <a:off x="2587841" y="193384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A292C6A-7A74-369C-C6A4-7E3607023D09}"/>
              </a:ext>
            </a:extLst>
          </p:cNvPr>
          <p:cNvSpPr/>
          <p:nvPr/>
        </p:nvSpPr>
        <p:spPr>
          <a:xfrm>
            <a:off x="2903000" y="1692926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19F9C89-7BA8-186A-97DE-DD09DAB8B087}"/>
              </a:ext>
            </a:extLst>
          </p:cNvPr>
          <p:cNvSpPr/>
          <p:nvPr/>
        </p:nvSpPr>
        <p:spPr>
          <a:xfrm>
            <a:off x="3284739" y="166209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4B2045-CADA-F279-AD69-599A686A68E4}"/>
              </a:ext>
            </a:extLst>
          </p:cNvPr>
          <p:cNvCxnSpPr>
            <a:cxnSpLocks/>
          </p:cNvCxnSpPr>
          <p:nvPr/>
        </p:nvCxnSpPr>
        <p:spPr>
          <a:xfrm flipV="1">
            <a:off x="4981854" y="1532381"/>
            <a:ext cx="0" cy="14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B1272B-F0F1-9B94-AEF3-4DB1A0294664}"/>
              </a:ext>
            </a:extLst>
          </p:cNvPr>
          <p:cNvCxnSpPr>
            <a:cxnSpLocks/>
          </p:cNvCxnSpPr>
          <p:nvPr/>
        </p:nvCxnSpPr>
        <p:spPr>
          <a:xfrm>
            <a:off x="4981854" y="2988319"/>
            <a:ext cx="1614255" cy="3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F6E16240-AD47-FBD7-6E72-479766BCE4B3}"/>
              </a:ext>
            </a:extLst>
          </p:cNvPr>
          <p:cNvSpPr/>
          <p:nvPr/>
        </p:nvSpPr>
        <p:spPr>
          <a:xfrm>
            <a:off x="5117613" y="2586859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9305162-608D-F554-7A99-0BD8BCD582EE}"/>
              </a:ext>
            </a:extLst>
          </p:cNvPr>
          <p:cNvSpPr/>
          <p:nvPr/>
        </p:nvSpPr>
        <p:spPr>
          <a:xfrm>
            <a:off x="5343623" y="230623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38CE9F4-9F6E-B874-6837-FE76665BDABD}"/>
              </a:ext>
            </a:extLst>
          </p:cNvPr>
          <p:cNvSpPr/>
          <p:nvPr/>
        </p:nvSpPr>
        <p:spPr>
          <a:xfrm>
            <a:off x="5579627" y="1995985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6EE9095-A0FE-AA89-563A-362A3A284DAB}"/>
              </a:ext>
            </a:extLst>
          </p:cNvPr>
          <p:cNvSpPr/>
          <p:nvPr/>
        </p:nvSpPr>
        <p:spPr>
          <a:xfrm>
            <a:off x="5968748" y="1749612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4254D23-36A4-6CB0-D0C8-14E17DBBAFDF}"/>
              </a:ext>
            </a:extLst>
          </p:cNvPr>
          <p:cNvSpPr/>
          <p:nvPr/>
        </p:nvSpPr>
        <p:spPr>
          <a:xfrm>
            <a:off x="6364178" y="1654941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CB7A1BA8-E0A7-C469-14A2-22392C6488EC}"/>
              </a:ext>
            </a:extLst>
          </p:cNvPr>
          <p:cNvSpPr/>
          <p:nvPr/>
        </p:nvSpPr>
        <p:spPr>
          <a:xfrm>
            <a:off x="6710235" y="1623869"/>
            <a:ext cx="168672" cy="1883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53495-5BCB-F28E-1924-24699DE81069}"/>
                  </a:ext>
                </a:extLst>
              </p:cNvPr>
              <p:cNvSpPr txBox="1"/>
              <p:nvPr/>
            </p:nvSpPr>
            <p:spPr>
              <a:xfrm>
                <a:off x="950769" y="2079413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853495-5BCB-F28E-1924-24699DE8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9" y="2079413"/>
                <a:ext cx="7328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96A417-E327-5CCB-9C59-DA278CC72260}"/>
                  </a:ext>
                </a:extLst>
              </p:cNvPr>
              <p:cNvSpPr txBox="1"/>
              <p:nvPr/>
            </p:nvSpPr>
            <p:spPr>
              <a:xfrm>
                <a:off x="4331032" y="2010331"/>
                <a:ext cx="74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96A417-E327-5CCB-9C59-DA278CC72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2" y="2010331"/>
                <a:ext cx="743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7A72ECE-D7FA-C52A-0821-BABE7BD9B95A}"/>
              </a:ext>
            </a:extLst>
          </p:cNvPr>
          <p:cNvSpPr txBox="1"/>
          <p:nvPr/>
        </p:nvSpPr>
        <p:spPr>
          <a:xfrm>
            <a:off x="2181573" y="307465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F4BCC2-7488-FF75-E05D-7C2A10536A39}"/>
              </a:ext>
            </a:extLst>
          </p:cNvPr>
          <p:cNvSpPr txBox="1"/>
          <p:nvPr/>
        </p:nvSpPr>
        <p:spPr>
          <a:xfrm>
            <a:off x="5269704" y="304680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5F119-0794-F012-2931-BD3B890D0456}"/>
              </a:ext>
            </a:extLst>
          </p:cNvPr>
          <p:cNvSpPr txBox="1"/>
          <p:nvPr/>
        </p:nvSpPr>
        <p:spPr>
          <a:xfrm>
            <a:off x="2122510" y="3423253"/>
            <a:ext cx="120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PSD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4A38BA-644C-E86D-DDFC-B6A361BA2513}"/>
              </a:ext>
            </a:extLst>
          </p:cNvPr>
          <p:cNvSpPr txBox="1"/>
          <p:nvPr/>
        </p:nvSpPr>
        <p:spPr>
          <a:xfrm>
            <a:off x="5171835" y="3416139"/>
            <a:ext cx="15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Rebound PSD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D95518-616B-888E-F9A2-A5153EB0D591}"/>
              </a:ext>
            </a:extLst>
          </p:cNvPr>
          <p:cNvCxnSpPr>
            <a:cxnSpLocks/>
          </p:cNvCxnSpPr>
          <p:nvPr/>
        </p:nvCxnSpPr>
        <p:spPr>
          <a:xfrm flipH="1">
            <a:off x="1902415" y="2588824"/>
            <a:ext cx="304431" cy="186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60676-A8DA-827C-E9F5-720BA6FB32F7}"/>
              </a:ext>
            </a:extLst>
          </p:cNvPr>
          <p:cNvCxnSpPr>
            <a:cxnSpLocks/>
          </p:cNvCxnSpPr>
          <p:nvPr/>
        </p:nvCxnSpPr>
        <p:spPr>
          <a:xfrm flipH="1">
            <a:off x="2226508" y="2306621"/>
            <a:ext cx="281072" cy="264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51B015-60F5-16B2-FCC4-25E87E6C2F0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459855" y="1979089"/>
            <a:ext cx="256147" cy="365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8462AA-7CC0-B050-582C-ACD2D712B2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700850" y="1738174"/>
            <a:ext cx="330311" cy="287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DC07EA-EE88-0556-1569-6C5DF353EF1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986427" y="1707339"/>
            <a:ext cx="426473" cy="7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476049-108D-65BF-B936-F4E8FBC463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77214" y="2351480"/>
            <a:ext cx="294570" cy="329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6A49C3-BFB6-33F3-3127-A38325B0AB88}"/>
              </a:ext>
            </a:extLst>
          </p:cNvPr>
          <p:cNvCxnSpPr>
            <a:cxnSpLocks/>
          </p:cNvCxnSpPr>
          <p:nvPr/>
        </p:nvCxnSpPr>
        <p:spPr>
          <a:xfrm flipH="1">
            <a:off x="5427284" y="2039875"/>
            <a:ext cx="280567" cy="347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D556DA-464F-974A-7F7D-3104C3CAD63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48698" y="1794860"/>
            <a:ext cx="448211" cy="318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950D19-DB48-883D-9D01-42D6345351AD}"/>
              </a:ext>
            </a:extLst>
          </p:cNvPr>
          <p:cNvCxnSpPr>
            <a:cxnSpLocks/>
          </p:cNvCxnSpPr>
          <p:nvPr/>
        </p:nvCxnSpPr>
        <p:spPr>
          <a:xfrm flipH="1">
            <a:off x="6026264" y="1699954"/>
            <a:ext cx="466075" cy="157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2E3D4A-08F1-862D-30B2-4B019D5348DC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463306" y="1669117"/>
            <a:ext cx="375090" cy="38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4191095-FD32-AFC0-A94A-6D2F3C77A755}"/>
                  </a:ext>
                </a:extLst>
              </p:cNvPr>
              <p:cNvSpPr txBox="1"/>
              <p:nvPr/>
            </p:nvSpPr>
            <p:spPr>
              <a:xfrm>
                <a:off x="2190997" y="4269299"/>
                <a:ext cx="35510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4191095-FD32-AFC0-A94A-6D2F3C77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97" y="4269299"/>
                <a:ext cx="355106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DDBC2-1827-4001-856F-E4B5231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12" y="2317429"/>
            <a:ext cx="4267570" cy="3170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E74B8-C24F-4C7D-AE90-CD1DBC3B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93" y="2317430"/>
            <a:ext cx="4267570" cy="31701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5952D9-61CB-4F40-8553-44FE379F0962}"/>
              </a:ext>
            </a:extLst>
          </p:cNvPr>
          <p:cNvSpPr/>
          <p:nvPr/>
        </p:nvSpPr>
        <p:spPr>
          <a:xfrm>
            <a:off x="300985" y="276747"/>
            <a:ext cx="2835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Approach A</a:t>
            </a:r>
          </a:p>
          <a:p>
            <a:r>
              <a:rPr lang="en-US" dirty="0"/>
              <a:t>Incident: log-normal fitting</a:t>
            </a:r>
          </a:p>
          <a:p>
            <a:r>
              <a:rPr lang="en-US" dirty="0"/>
              <a:t>Rebound: log-normal fitting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A1BE4-495D-74FD-4E84-1F73C619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" y="2787588"/>
            <a:ext cx="3799353" cy="2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D7AA79-1FB9-45E3-8F11-8C4522D1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30" y="2072502"/>
            <a:ext cx="4267570" cy="3170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9607A-BB8E-4E81-8CBC-24F2E78D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38" y="2072501"/>
            <a:ext cx="4267570" cy="3170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FE9764-2D06-4094-B449-04DB3955B5FD}"/>
              </a:ext>
            </a:extLst>
          </p:cNvPr>
          <p:cNvSpPr/>
          <p:nvPr/>
        </p:nvSpPr>
        <p:spPr>
          <a:xfrm>
            <a:off x="300985" y="276747"/>
            <a:ext cx="3476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Approach B</a:t>
            </a:r>
          </a:p>
          <a:p>
            <a:r>
              <a:rPr lang="en-US" dirty="0"/>
              <a:t>Incident: 5-order polynomial fitting</a:t>
            </a:r>
          </a:p>
          <a:p>
            <a:r>
              <a:rPr lang="en-US" dirty="0"/>
              <a:t>Rebound: log-normal fitting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0B87D-BFFC-A42A-328C-7DFE4CD5D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46" y="2072500"/>
            <a:ext cx="4166306" cy="32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766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Office Theme</vt:lpstr>
      <vt:lpstr>How to calculate breakage probability S_i?</vt:lpstr>
      <vt:lpstr>Method to estimate B_n from expt. data</vt:lpstr>
      <vt:lpstr>Multivariable linear optimization</vt:lpstr>
      <vt:lpstr>Multivariable linear optimization (Contd)</vt:lpstr>
      <vt:lpstr>Lognormal fitting</vt:lpstr>
      <vt:lpstr>(Lognormal + Polynomial) fitting</vt:lpstr>
      <vt:lpstr>Piecewise linear fitting</vt:lpstr>
      <vt:lpstr>PowerPoint Presentation</vt:lpstr>
      <vt:lpstr>PowerPoint Presentation</vt:lpstr>
      <vt:lpstr>PowerPoint Presentation</vt:lpstr>
      <vt:lpstr>PowerPoint Presentation</vt:lpstr>
      <vt:lpstr>Backup data – piecewise linear CDF of incident, rebound, and broken particles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  <vt:lpstr>Results of predicted PSD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Nilotpal</dc:creator>
  <cp:lastModifiedBy>Chakraborty, Nilotpal</cp:lastModifiedBy>
  <cp:revision>1</cp:revision>
  <dcterms:created xsi:type="dcterms:W3CDTF">2022-11-10T15:55:57Z</dcterms:created>
  <dcterms:modified xsi:type="dcterms:W3CDTF">2022-11-10T15:58:10Z</dcterms:modified>
</cp:coreProperties>
</file>