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5" r:id="rId8"/>
    <p:sldId id="266" r:id="rId9"/>
    <p:sldId id="267" r:id="rId10"/>
    <p:sldId id="268" r:id="rId11"/>
    <p:sldId id="260"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57" autoAdjust="0"/>
    <p:restoredTop sz="94660"/>
  </p:normalViewPr>
  <p:slideViewPr>
    <p:cSldViewPr snapToGrid="0">
      <p:cViewPr varScale="1">
        <p:scale>
          <a:sx n="72" d="100"/>
          <a:sy n="72" d="100"/>
        </p:scale>
        <p:origin x="3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52AC-AB68-4D51-A663-B9D48A406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B80DE4-6B63-4620-8082-D325765AB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88B53F-3F21-4EA8-A5E4-4C07E790B7FF}"/>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5" name="Footer Placeholder 4">
            <a:extLst>
              <a:ext uri="{FF2B5EF4-FFF2-40B4-BE49-F238E27FC236}">
                <a16:creationId xmlns:a16="http://schemas.microsoft.com/office/drawing/2014/main" id="{CD08540D-84E3-4DBE-814F-E4EB0E9CF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8D489F-2326-40C5-B62E-5B7DD9983D79}"/>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407694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15F0-DEA7-45F1-A8D2-146CB420BA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D8AA1-2B87-49F2-B3AC-1EE698B13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76720F-E968-4881-ACBF-ED105EE3D07E}"/>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5" name="Footer Placeholder 4">
            <a:extLst>
              <a:ext uri="{FF2B5EF4-FFF2-40B4-BE49-F238E27FC236}">
                <a16:creationId xmlns:a16="http://schemas.microsoft.com/office/drawing/2014/main" id="{CF0B1231-54EE-4EBB-BFB9-8555E13B2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62154B-0EF1-48FE-AD16-048C77FD1168}"/>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387934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E4DEC0-B06A-489B-A327-56E7A01C60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01E681-FE09-4E31-BABB-AEE786A724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7CE1B-01EA-42F6-8DF1-ADCEDF2AF4AC}"/>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5" name="Footer Placeholder 4">
            <a:extLst>
              <a:ext uri="{FF2B5EF4-FFF2-40B4-BE49-F238E27FC236}">
                <a16:creationId xmlns:a16="http://schemas.microsoft.com/office/drawing/2014/main" id="{ECE680F1-0E3C-4A7F-A287-37D820D3D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A53375-B668-4FB4-ABCE-4DDD03DA2E91}"/>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46403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F8AC-43E4-48E2-B72C-8F6535F846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AD50B7-54AF-4352-AB5F-16EAC4475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03A33-A809-4D89-AE9E-986A2A3CFABD}"/>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5" name="Footer Placeholder 4">
            <a:extLst>
              <a:ext uri="{FF2B5EF4-FFF2-40B4-BE49-F238E27FC236}">
                <a16:creationId xmlns:a16="http://schemas.microsoft.com/office/drawing/2014/main" id="{46A55CBE-F168-4923-B243-829B2BC437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6955D-2580-40F8-AED1-DF43299751E1}"/>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380437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2EBC-2468-46BF-8800-EFD326DB5A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8FEB8E-5593-4FC0-A7AD-369ABCB3F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99F0E-D920-4B30-8781-987ED5EA7901}"/>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5" name="Footer Placeholder 4">
            <a:extLst>
              <a:ext uri="{FF2B5EF4-FFF2-40B4-BE49-F238E27FC236}">
                <a16:creationId xmlns:a16="http://schemas.microsoft.com/office/drawing/2014/main" id="{1647435C-64DA-4B21-ACF0-DA9E2FB12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0383E-D01A-4617-B1D6-85628014D568}"/>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5366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E3B9-1A25-4276-AAE0-69B1B34CC0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664735-6C49-48E7-AB15-C86A52173C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9ECAFF-6F89-41B3-AA19-DED92E905A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7EB6BC-9F32-416E-B3EC-DBCA31BE8F0B}"/>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6" name="Footer Placeholder 5">
            <a:extLst>
              <a:ext uri="{FF2B5EF4-FFF2-40B4-BE49-F238E27FC236}">
                <a16:creationId xmlns:a16="http://schemas.microsoft.com/office/drawing/2014/main" id="{EFE0F2E2-73BB-43E4-AD1B-61BD2F028D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20D335-BD63-4484-AFCF-5B8571940419}"/>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49183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612F-AE44-4B43-A934-8C66CD9B2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BF28A-FF7E-4F38-9686-E24D7EC04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F837A-6210-4938-AECE-2D22401B16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A0F286-9910-42EA-A122-0A2C65DC8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F1CCC-1965-4E01-A6B1-2796FC43C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350E2A-07C9-4276-8D06-E8C6F1547776}"/>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8" name="Footer Placeholder 7">
            <a:extLst>
              <a:ext uri="{FF2B5EF4-FFF2-40B4-BE49-F238E27FC236}">
                <a16:creationId xmlns:a16="http://schemas.microsoft.com/office/drawing/2014/main" id="{14643254-5E06-4D2D-8855-7A1E8030BF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29F545-D0F3-43AF-9AFA-D47ED8C7DA17}"/>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235293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1F22-C56D-4EF3-8A08-6B18DF5011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E48BFA-C87D-4A32-8F92-7FBD4EC279BB}"/>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4" name="Footer Placeholder 3">
            <a:extLst>
              <a:ext uri="{FF2B5EF4-FFF2-40B4-BE49-F238E27FC236}">
                <a16:creationId xmlns:a16="http://schemas.microsoft.com/office/drawing/2014/main" id="{3CC61ED0-55D1-4CB2-84E0-0354519D7A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9E66B2-D05D-447C-BE79-0B433890B5C7}"/>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413904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E0561-5FEA-4C10-9A68-FE638F9A1555}"/>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3" name="Footer Placeholder 2">
            <a:extLst>
              <a:ext uri="{FF2B5EF4-FFF2-40B4-BE49-F238E27FC236}">
                <a16:creationId xmlns:a16="http://schemas.microsoft.com/office/drawing/2014/main" id="{FF8E318F-F3EF-4355-9761-6C4CC31932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5092C1-1CC5-42BE-99B5-0AF8B13297DD}"/>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157573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1B99-6C37-4915-9DCE-D747C2EE7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2FCB6A-F007-4787-A774-1FA1726C6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F615DB-DA9B-4AB2-84FD-07A7A49A9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C0329-C5D4-4C88-820B-5D0537B2BE35}"/>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6" name="Footer Placeholder 5">
            <a:extLst>
              <a:ext uri="{FF2B5EF4-FFF2-40B4-BE49-F238E27FC236}">
                <a16:creationId xmlns:a16="http://schemas.microsoft.com/office/drawing/2014/main" id="{003E9CEA-9865-4984-BFBC-D6FECA9F07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BD7423-3C00-442D-A22D-3FB894628C50}"/>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356519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6EEC-99DD-481B-80AE-A637BC06ED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0DD055-1483-4E3E-AC33-25F763D47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449C55-0E21-41CC-9D2C-640C2391D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7866A-9426-4E1A-8D20-3011AB6D4252}"/>
              </a:ext>
            </a:extLst>
          </p:cNvPr>
          <p:cNvSpPr>
            <a:spLocks noGrp="1"/>
          </p:cNvSpPr>
          <p:nvPr>
            <p:ph type="dt" sz="half" idx="10"/>
          </p:nvPr>
        </p:nvSpPr>
        <p:spPr/>
        <p:txBody>
          <a:bodyPr/>
          <a:lstStyle/>
          <a:p>
            <a:fld id="{EFFA4C2B-3F99-43B4-BF7B-37E4E8618158}" type="datetimeFigureOut">
              <a:rPr lang="en-IN" smtClean="0"/>
              <a:t>06-08-2021</a:t>
            </a:fld>
            <a:endParaRPr lang="en-IN"/>
          </a:p>
        </p:txBody>
      </p:sp>
      <p:sp>
        <p:nvSpPr>
          <p:cNvPr id="6" name="Footer Placeholder 5">
            <a:extLst>
              <a:ext uri="{FF2B5EF4-FFF2-40B4-BE49-F238E27FC236}">
                <a16:creationId xmlns:a16="http://schemas.microsoft.com/office/drawing/2014/main" id="{751C3A80-EE73-4702-81A2-BD82F39A35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683252-AD97-4609-B177-1E3C51BE5708}"/>
              </a:ext>
            </a:extLst>
          </p:cNvPr>
          <p:cNvSpPr>
            <a:spLocks noGrp="1"/>
          </p:cNvSpPr>
          <p:nvPr>
            <p:ph type="sldNum" sz="quarter" idx="12"/>
          </p:nvPr>
        </p:nvSpPr>
        <p:spPr/>
        <p:txBody>
          <a:bodyPr/>
          <a:lstStyle/>
          <a:p>
            <a:fld id="{62E39B5B-6F58-4B03-8D7C-22FDBD604D35}" type="slidenum">
              <a:rPr lang="en-IN" smtClean="0"/>
              <a:t>‹#›</a:t>
            </a:fld>
            <a:endParaRPr lang="en-IN"/>
          </a:p>
        </p:txBody>
      </p:sp>
    </p:spTree>
    <p:extLst>
      <p:ext uri="{BB962C8B-B14F-4D97-AF65-F5344CB8AC3E}">
        <p14:creationId xmlns:p14="http://schemas.microsoft.com/office/powerpoint/2010/main" val="2123817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02B31B-FFD1-4811-972C-8FB0DEB4B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20CE3-489C-4B14-9085-153F39515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BD208-C52D-4DD8-8401-D541AF256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A4C2B-3F99-43B4-BF7B-37E4E8618158}" type="datetimeFigureOut">
              <a:rPr lang="en-IN" smtClean="0"/>
              <a:t>06-08-2021</a:t>
            </a:fld>
            <a:endParaRPr lang="en-IN"/>
          </a:p>
        </p:txBody>
      </p:sp>
      <p:sp>
        <p:nvSpPr>
          <p:cNvPr id="5" name="Footer Placeholder 4">
            <a:extLst>
              <a:ext uri="{FF2B5EF4-FFF2-40B4-BE49-F238E27FC236}">
                <a16:creationId xmlns:a16="http://schemas.microsoft.com/office/drawing/2014/main" id="{F1BE8D39-77C5-4794-AC15-8D0FFA7FE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196963-0875-4292-9FFB-FD832FC26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39B5B-6F58-4B03-8D7C-22FDBD604D35}" type="slidenum">
              <a:rPr lang="en-IN" smtClean="0"/>
              <a:t>‹#›</a:t>
            </a:fld>
            <a:endParaRPr lang="en-IN"/>
          </a:p>
        </p:txBody>
      </p:sp>
    </p:spTree>
    <p:extLst>
      <p:ext uri="{BB962C8B-B14F-4D97-AF65-F5344CB8AC3E}">
        <p14:creationId xmlns:p14="http://schemas.microsoft.com/office/powerpoint/2010/main" val="101108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C25-0C5B-45E4-8845-1172DB8D1EE8}"/>
              </a:ext>
            </a:extLst>
          </p:cNvPr>
          <p:cNvSpPr>
            <a:spLocks noGrp="1"/>
          </p:cNvSpPr>
          <p:nvPr>
            <p:ph type="ctrTitle"/>
          </p:nvPr>
        </p:nvSpPr>
        <p:spPr>
          <a:solidFill>
            <a:schemeClr val="accent5">
              <a:lumMod val="50000"/>
            </a:schemeClr>
          </a:solidFill>
          <a:effectLst>
            <a:glow rad="101600">
              <a:schemeClr val="accent5">
                <a:satMod val="175000"/>
                <a:alpha val="40000"/>
              </a:schemeClr>
            </a:glow>
          </a:effectLst>
        </p:spPr>
        <p:txBody>
          <a:bodyPr>
            <a:normAutofit/>
          </a:bodyPr>
          <a:lstStyle/>
          <a:p>
            <a:r>
              <a:rPr lang="en-US" sz="5400" b="1" kern="0" dirty="0">
                <a:solidFill>
                  <a:schemeClr val="accent6">
                    <a:lumMod val="60000"/>
                    <a:lumOff val="40000"/>
                  </a:schemeClr>
                </a:solidFill>
                <a:effectLst/>
                <a:latin typeface="Bodoni MT Black" panose="02070A03080606020203" pitchFamily="18" charset="0"/>
                <a:ea typeface="Times New Roman" panose="02020603050405020304" pitchFamily="18" charset="0"/>
                <a:cs typeface="Times New Roman" panose="02020603050405020304" pitchFamily="18" charset="0"/>
              </a:rPr>
              <a:t>Customer Retention     Case-study.</a:t>
            </a:r>
            <a:br>
              <a:rPr lang="en-IN" sz="5400" b="1" kern="0" dirty="0">
                <a:solidFill>
                  <a:schemeClr val="accent6">
                    <a:lumMod val="60000"/>
                    <a:lumOff val="40000"/>
                  </a:schemeClr>
                </a:solidFill>
                <a:effectLst/>
                <a:latin typeface="Bodoni MT Black" panose="02070A03080606020203" pitchFamily="18" charset="0"/>
                <a:ea typeface="Times New Roman" panose="02020603050405020304" pitchFamily="18" charset="0"/>
                <a:cs typeface="Times New Roman" panose="02020603050405020304" pitchFamily="18" charset="0"/>
              </a:rPr>
            </a:br>
            <a:endParaRPr lang="en-IN" sz="5400" dirty="0">
              <a:solidFill>
                <a:schemeClr val="accent6">
                  <a:lumMod val="60000"/>
                  <a:lumOff val="40000"/>
                </a:schemeClr>
              </a:solidFill>
              <a:latin typeface="Bodoni MT Black" panose="02070A03080606020203" pitchFamily="18" charset="0"/>
            </a:endParaRPr>
          </a:p>
        </p:txBody>
      </p:sp>
      <p:sp>
        <p:nvSpPr>
          <p:cNvPr id="3" name="Subtitle 2">
            <a:extLst>
              <a:ext uri="{FF2B5EF4-FFF2-40B4-BE49-F238E27FC236}">
                <a16:creationId xmlns:a16="http://schemas.microsoft.com/office/drawing/2014/main" id="{28AC74D9-75BA-4F2B-B184-B172DE52B150}"/>
              </a:ext>
            </a:extLst>
          </p:cNvPr>
          <p:cNvSpPr>
            <a:spLocks noGrp="1"/>
          </p:cNvSpPr>
          <p:nvPr>
            <p:ph type="subTitle" idx="1"/>
          </p:nvPr>
        </p:nvSpPr>
        <p:spPr>
          <a:xfrm>
            <a:off x="1524000" y="2729947"/>
            <a:ext cx="9144000" cy="780016"/>
          </a:xfrm>
          <a:solidFill>
            <a:schemeClr val="accent6">
              <a:lumMod val="40000"/>
              <a:lumOff val="60000"/>
            </a:schemeClr>
          </a:solidFill>
        </p:spPr>
        <p:txBody>
          <a:bodyPr>
            <a:normAutofit/>
          </a:bodyPr>
          <a:lstStyle/>
          <a:p>
            <a:r>
              <a:rPr lang="en-IN" b="1" dirty="0">
                <a:solidFill>
                  <a:srgbClr val="2E74B5"/>
                </a:solidFill>
                <a:effectLst/>
                <a:latin typeface="Arial" panose="020B0604020202020204" pitchFamily="34" charset="0"/>
                <a:ea typeface="Calibri" panose="020F0502020204030204" pitchFamily="34" charset="0"/>
                <a:cs typeface="Arial" panose="020B0604020202020204" pitchFamily="34" charset="0"/>
              </a:rPr>
              <a:t>E-retail factors for customer activation and retention in the Indian online Retail Sector</a:t>
            </a:r>
            <a:r>
              <a:rPr lang="en-IN" dirty="0">
                <a:solidFill>
                  <a:srgbClr val="2E74B5"/>
                </a:solidFill>
                <a:effectLst/>
                <a:latin typeface="Bahnschrift Condensed" panose="020B0502040204020203" pitchFamily="34"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Oval 3">
            <a:extLst>
              <a:ext uri="{FF2B5EF4-FFF2-40B4-BE49-F238E27FC236}">
                <a16:creationId xmlns:a16="http://schemas.microsoft.com/office/drawing/2014/main" id="{2FE3B009-89F8-4EC1-A610-24AB4CE1C081}"/>
              </a:ext>
            </a:extLst>
          </p:cNvPr>
          <p:cNvSpPr/>
          <p:nvPr/>
        </p:nvSpPr>
        <p:spPr>
          <a:xfrm>
            <a:off x="6811617" y="4562234"/>
            <a:ext cx="5009322" cy="1690930"/>
          </a:xfrm>
          <a:prstGeom prst="ellipse">
            <a:avLst/>
          </a:prstGeom>
          <a:solidFill>
            <a:schemeClr val="bg1">
              <a:lumMod val="65000"/>
            </a:schemeClr>
          </a:solidFill>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en-IN" sz="2400" b="1" u="sng" dirty="0">
                <a:solidFill>
                  <a:srgbClr val="2E74B5"/>
                </a:solidFill>
                <a:effectLst/>
                <a:latin typeface="Arial" panose="020B0604020202020204" pitchFamily="34" charset="0"/>
                <a:ea typeface="Calibri" panose="020F0502020204030204" pitchFamily="34" charset="0"/>
                <a:cs typeface="Arial" panose="020B0604020202020204" pitchFamily="34" charset="0"/>
              </a:rPr>
              <a:t>Project Report</a:t>
            </a:r>
            <a:r>
              <a:rPr lang="en-IN" sz="2400" b="1" u="sng" dirty="0">
                <a:solidFill>
                  <a:srgbClr val="0D0D0D"/>
                </a:solidFill>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IN" sz="2400" b="1" dirty="0">
                <a:solidFill>
                  <a:srgbClr val="0D0D0D"/>
                </a:solidFill>
                <a:effectLst/>
                <a:latin typeface="Arial" panose="020B0604020202020204" pitchFamily="34" charset="0"/>
                <a:ea typeface="Calibri" panose="020F0502020204030204" pitchFamily="34" charset="0"/>
                <a:cs typeface="Arial" panose="020B0604020202020204" pitchFamily="34" charset="0"/>
              </a:rPr>
              <a:t>Submitted by : </a:t>
            </a:r>
            <a:r>
              <a:rPr lang="en-IN" sz="2400" b="1" dirty="0" err="1">
                <a:solidFill>
                  <a:srgbClr val="0D0D0D"/>
                </a:solidFill>
                <a:effectLst/>
                <a:latin typeface="Arial" panose="020B0604020202020204" pitchFamily="34" charset="0"/>
                <a:ea typeface="Calibri" panose="020F0502020204030204" pitchFamily="34" charset="0"/>
                <a:cs typeface="Arial" panose="020B0604020202020204" pitchFamily="34" charset="0"/>
              </a:rPr>
              <a:t>Nilotpal</a:t>
            </a:r>
            <a:r>
              <a:rPr lang="en-IN" sz="2400" b="1" dirty="0">
                <a:solidFill>
                  <a:srgbClr val="0D0D0D"/>
                </a:solidFill>
                <a:effectLst/>
                <a:latin typeface="Arial" panose="020B0604020202020204" pitchFamily="34" charset="0"/>
                <a:ea typeface="Calibri" panose="020F0502020204030204" pitchFamily="34" charset="0"/>
                <a:cs typeface="Arial" panose="020B0604020202020204" pitchFamily="34" charset="0"/>
              </a:rPr>
              <a:t> Mukherjee</a:t>
            </a:r>
            <a:endParaRPr lang="en-IN" sz="24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6516328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8A8A1-40D7-423E-8FAF-64AE383437FB}"/>
              </a:ext>
            </a:extLst>
          </p:cNvPr>
          <p:cNvPicPr>
            <a:picLocks noGrp="1" noChangeAspect="1"/>
          </p:cNvPicPr>
          <p:nvPr>
            <p:ph sz="half" idx="1"/>
          </p:nvPr>
        </p:nvPicPr>
        <p:blipFill>
          <a:blip r:embed="rId2"/>
          <a:stretch>
            <a:fillRect/>
          </a:stretch>
        </p:blipFill>
        <p:spPr>
          <a:xfrm>
            <a:off x="838200" y="725729"/>
            <a:ext cx="4962525" cy="5038967"/>
          </a:xfrm>
          <a:ln>
            <a:solidFill>
              <a:schemeClr val="tx1"/>
            </a:solidFill>
          </a:ln>
          <a:effectLst>
            <a:outerShdw blurRad="50800" dist="38100" dir="2700000" algn="tl" rotWithShape="0">
              <a:prstClr val="black">
                <a:alpha val="40000"/>
              </a:prstClr>
            </a:outerShdw>
          </a:effectLst>
        </p:spPr>
      </p:pic>
      <p:pic>
        <p:nvPicPr>
          <p:cNvPr id="9" name="Content Placeholder 8">
            <a:extLst>
              <a:ext uri="{FF2B5EF4-FFF2-40B4-BE49-F238E27FC236}">
                <a16:creationId xmlns:a16="http://schemas.microsoft.com/office/drawing/2014/main" id="{3B7239F1-1479-4D43-B02C-18A8A69E42E9}"/>
              </a:ext>
            </a:extLst>
          </p:cNvPr>
          <p:cNvPicPr>
            <a:picLocks noGrp="1" noChangeAspect="1"/>
          </p:cNvPicPr>
          <p:nvPr>
            <p:ph sz="half" idx="2"/>
          </p:nvPr>
        </p:nvPicPr>
        <p:blipFill>
          <a:blip r:embed="rId3"/>
          <a:stretch>
            <a:fillRect/>
          </a:stretch>
        </p:blipFill>
        <p:spPr>
          <a:xfrm>
            <a:off x="6172200" y="725729"/>
            <a:ext cx="5181600" cy="5038967"/>
          </a:xfr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280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20CA0-28D1-4BDC-8F3B-AB2A2A7D1EF3}"/>
              </a:ext>
            </a:extLst>
          </p:cNvPr>
          <p:cNvSpPr>
            <a:spLocks noGrp="1"/>
          </p:cNvSpPr>
          <p:nvPr>
            <p:ph type="title"/>
          </p:nvPr>
        </p:nvSpPr>
        <p:spPr>
          <a:xfrm>
            <a:off x="839787" y="365126"/>
            <a:ext cx="6515169" cy="960091"/>
          </a:xfrm>
          <a:solidFill>
            <a:schemeClr val="accent6"/>
          </a:solidFill>
          <a:ln>
            <a:solidFill>
              <a:schemeClr val="tx1"/>
            </a:solidFill>
          </a:ln>
        </p:spPr>
        <p:txBody>
          <a:bodyPr>
            <a:normAutofit/>
          </a:bodyPr>
          <a:lstStyle/>
          <a:p>
            <a:r>
              <a:rPr lang="en-US" sz="5400" b="1" dirty="0">
                <a:solidFill>
                  <a:schemeClr val="tx2">
                    <a:lumMod val="20000"/>
                    <a:lumOff val="80000"/>
                  </a:schemeClr>
                </a:solidFill>
              </a:rPr>
              <a:t>TACKLING THE ISSUES.</a:t>
            </a:r>
            <a:endParaRPr lang="en-IN" sz="5400" b="1" dirty="0">
              <a:solidFill>
                <a:schemeClr val="tx2">
                  <a:lumMod val="20000"/>
                  <a:lumOff val="80000"/>
                </a:schemeClr>
              </a:solidFill>
            </a:endParaRPr>
          </a:p>
        </p:txBody>
      </p:sp>
      <p:sp>
        <p:nvSpPr>
          <p:cNvPr id="5" name="Text Placeholder 4">
            <a:extLst>
              <a:ext uri="{FF2B5EF4-FFF2-40B4-BE49-F238E27FC236}">
                <a16:creationId xmlns:a16="http://schemas.microsoft.com/office/drawing/2014/main" id="{6BB7C304-6341-4842-9097-468DD9769E29}"/>
              </a:ext>
            </a:extLst>
          </p:cNvPr>
          <p:cNvSpPr>
            <a:spLocks noGrp="1"/>
          </p:cNvSpPr>
          <p:nvPr>
            <p:ph type="body" idx="1"/>
          </p:nvPr>
        </p:nvSpPr>
        <p:spPr>
          <a:xfrm>
            <a:off x="836612" y="2108333"/>
            <a:ext cx="5160963" cy="396742"/>
          </a:xfrm>
          <a:ln>
            <a:solidFill>
              <a:schemeClr val="accent2"/>
            </a:solidFill>
          </a:ln>
        </p:spPr>
        <p:txBody>
          <a:bodyPr>
            <a:normAutofit fontScale="62500" lnSpcReduction="20000"/>
          </a:bodyPr>
          <a:lstStyle/>
          <a:p>
            <a:r>
              <a:rPr lang="en-US" dirty="0"/>
              <a:t>A column having multiple overlapping values. </a:t>
            </a:r>
            <a:endParaRPr lang="en-IN" dirty="0"/>
          </a:p>
        </p:txBody>
      </p:sp>
      <p:pic>
        <p:nvPicPr>
          <p:cNvPr id="14" name="Content Placeholder 13">
            <a:extLst>
              <a:ext uri="{FF2B5EF4-FFF2-40B4-BE49-F238E27FC236}">
                <a16:creationId xmlns:a16="http://schemas.microsoft.com/office/drawing/2014/main" id="{9102A640-7561-40E3-B0ED-CFFE69D34971}"/>
              </a:ext>
            </a:extLst>
          </p:cNvPr>
          <p:cNvPicPr>
            <a:picLocks noGrp="1" noChangeAspect="1"/>
          </p:cNvPicPr>
          <p:nvPr>
            <p:ph sz="half" idx="2"/>
          </p:nvPr>
        </p:nvPicPr>
        <p:blipFill>
          <a:blip r:embed="rId2"/>
          <a:stretch>
            <a:fillRect/>
          </a:stretch>
        </p:blipFill>
        <p:spPr>
          <a:xfrm>
            <a:off x="946599" y="3504289"/>
            <a:ext cx="4944165" cy="1686160"/>
          </a:xfrm>
          <a:prstGeom prst="rect">
            <a:avLst/>
          </a:prstGeom>
          <a:ln w="228600" cap="sq" cmpd="thickThin">
            <a:solidFill>
              <a:srgbClr val="000000"/>
            </a:solidFill>
            <a:prstDash val="solid"/>
            <a:miter lim="800000"/>
          </a:ln>
          <a:effectLst>
            <a:innerShdw blurRad="76200">
              <a:srgbClr val="000000"/>
            </a:innerShdw>
          </a:effectLst>
        </p:spPr>
      </p:pic>
      <p:sp>
        <p:nvSpPr>
          <p:cNvPr id="7" name="Text Placeholder 6">
            <a:extLst>
              <a:ext uri="{FF2B5EF4-FFF2-40B4-BE49-F238E27FC236}">
                <a16:creationId xmlns:a16="http://schemas.microsoft.com/office/drawing/2014/main" id="{9BF912FD-80FC-47E3-B139-9F2C9BCE579C}"/>
              </a:ext>
            </a:extLst>
          </p:cNvPr>
          <p:cNvSpPr>
            <a:spLocks noGrp="1"/>
          </p:cNvSpPr>
          <p:nvPr>
            <p:ph type="body" sz="quarter" idx="3"/>
          </p:nvPr>
        </p:nvSpPr>
        <p:spPr>
          <a:xfrm>
            <a:off x="6172200" y="2108333"/>
            <a:ext cx="5183188" cy="396742"/>
          </a:xfrm>
          <a:ln>
            <a:solidFill>
              <a:schemeClr val="accent2"/>
            </a:solidFill>
          </a:ln>
        </p:spPr>
        <p:txBody>
          <a:bodyPr>
            <a:normAutofit fontScale="62500" lnSpcReduction="20000"/>
          </a:bodyPr>
          <a:lstStyle/>
          <a:p>
            <a:r>
              <a:rPr lang="en-US" dirty="0"/>
              <a:t>The same column after being split into its other counter parts.</a:t>
            </a:r>
            <a:endParaRPr lang="en-IN" dirty="0"/>
          </a:p>
        </p:txBody>
      </p:sp>
      <p:pic>
        <p:nvPicPr>
          <p:cNvPr id="12" name="Content Placeholder 11">
            <a:extLst>
              <a:ext uri="{FF2B5EF4-FFF2-40B4-BE49-F238E27FC236}">
                <a16:creationId xmlns:a16="http://schemas.microsoft.com/office/drawing/2014/main" id="{AD592AF7-EC5E-42F5-B986-09A5732731AC}"/>
              </a:ext>
            </a:extLst>
          </p:cNvPr>
          <p:cNvPicPr>
            <a:picLocks noGrp="1" noChangeAspect="1"/>
          </p:cNvPicPr>
          <p:nvPr>
            <p:ph sz="quarter" idx="4"/>
          </p:nvPr>
        </p:nvPicPr>
        <p:blipFill>
          <a:blip r:embed="rId3"/>
          <a:stretch>
            <a:fillRect/>
          </a:stretch>
        </p:blipFill>
        <p:spPr>
          <a:xfrm>
            <a:off x="6830219" y="2902227"/>
            <a:ext cx="3506478" cy="2428806"/>
          </a:xfrm>
          <a:prstGeom prst="rect">
            <a:avLst/>
          </a:prstGeom>
          <a:ln w="2286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7C8DFE87-6ACD-4A60-8330-1AFC727CE2CA}"/>
              </a:ext>
            </a:extLst>
          </p:cNvPr>
          <p:cNvSpPr txBox="1"/>
          <p:nvPr/>
        </p:nvSpPr>
        <p:spPr>
          <a:xfrm>
            <a:off x="836612" y="1547498"/>
            <a:ext cx="10215701" cy="338554"/>
          </a:xfrm>
          <a:prstGeom prst="rect">
            <a:avLst/>
          </a:prstGeom>
          <a:noFill/>
          <a:ln>
            <a:solidFill>
              <a:schemeClr val="accent2"/>
            </a:solidFill>
          </a:ln>
        </p:spPr>
        <p:txBody>
          <a:bodyPr wrap="square" rtlCol="0">
            <a:spAutoFit/>
          </a:bodyPr>
          <a:lstStyle/>
          <a:p>
            <a:r>
              <a:rPr lang="en-US" sz="1600" b="1" u="sng" dirty="0"/>
              <a:t>THE DATASET HAD COLUMNS WITH MULTIPLE OVERLAPPING VALUES WICH HAD TO BE SLPIT IN THE FOLLOWING WAY.</a:t>
            </a:r>
            <a:endParaRPr lang="en-IN" sz="1600" b="1" u="sng" dirty="0"/>
          </a:p>
        </p:txBody>
      </p:sp>
      <p:sp>
        <p:nvSpPr>
          <p:cNvPr id="16" name="TextBox 15">
            <a:extLst>
              <a:ext uri="{FF2B5EF4-FFF2-40B4-BE49-F238E27FC236}">
                <a16:creationId xmlns:a16="http://schemas.microsoft.com/office/drawing/2014/main" id="{E4EAAF45-56FF-482C-BF11-00A690E4DBE7}"/>
              </a:ext>
            </a:extLst>
          </p:cNvPr>
          <p:cNvSpPr txBox="1"/>
          <p:nvPr/>
        </p:nvSpPr>
        <p:spPr>
          <a:xfrm>
            <a:off x="622852" y="5950226"/>
            <a:ext cx="10098157" cy="646331"/>
          </a:xfrm>
          <a:prstGeom prst="rect">
            <a:avLst/>
          </a:prstGeom>
          <a:noFill/>
          <a:ln>
            <a:solidFill>
              <a:schemeClr val="accent2"/>
            </a:solidFill>
          </a:ln>
        </p:spPr>
        <p:txBody>
          <a:bodyPr wrap="square" rtlCol="0">
            <a:spAutoFit/>
          </a:bodyPr>
          <a:lstStyle/>
          <a:p>
            <a:r>
              <a:rPr lang="en-US" dirty="0"/>
              <a:t>It can be seen from the above comparison between the same columns that after splitting the column better understanding of the column can be achieved.</a:t>
            </a:r>
            <a:endParaRPr lang="en-IN" dirty="0"/>
          </a:p>
        </p:txBody>
      </p:sp>
    </p:spTree>
    <p:extLst>
      <p:ext uri="{BB962C8B-B14F-4D97-AF65-F5344CB8AC3E}">
        <p14:creationId xmlns:p14="http://schemas.microsoft.com/office/powerpoint/2010/main" val="349596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E75A4C-3A20-4494-98FB-5BD30408E3A2}"/>
              </a:ext>
            </a:extLst>
          </p:cNvPr>
          <p:cNvSpPr>
            <a:spLocks noGrp="1"/>
          </p:cNvSpPr>
          <p:nvPr>
            <p:ph type="title"/>
          </p:nvPr>
        </p:nvSpPr>
        <p:spPr>
          <a:xfrm>
            <a:off x="838200" y="365125"/>
            <a:ext cx="6887817" cy="1325563"/>
          </a:xfrm>
          <a:solidFill>
            <a:srgbClr val="00B0F0"/>
          </a:solidFill>
          <a:ln>
            <a:solidFill>
              <a:schemeClr val="tx1"/>
            </a:solidFill>
          </a:ln>
        </p:spPr>
        <p:txBody>
          <a:bodyPr/>
          <a:lstStyle/>
          <a:p>
            <a:r>
              <a:rPr lang="en-US" sz="5400" b="1" dirty="0"/>
              <a:t>Findings on the dataset.</a:t>
            </a:r>
            <a:r>
              <a:rPr lang="en-US" dirty="0"/>
              <a:t> </a:t>
            </a:r>
            <a:endParaRPr lang="en-IN" dirty="0"/>
          </a:p>
        </p:txBody>
      </p:sp>
      <p:sp>
        <p:nvSpPr>
          <p:cNvPr id="8" name="Content Placeholder 7">
            <a:extLst>
              <a:ext uri="{FF2B5EF4-FFF2-40B4-BE49-F238E27FC236}">
                <a16:creationId xmlns:a16="http://schemas.microsoft.com/office/drawing/2014/main" id="{7D7F56A7-11C0-4DF5-9D44-98A634B92056}"/>
              </a:ext>
            </a:extLst>
          </p:cNvPr>
          <p:cNvSpPr>
            <a:spLocks noGrp="1"/>
          </p:cNvSpPr>
          <p:nvPr>
            <p:ph idx="1"/>
          </p:nvPr>
        </p:nvSpPr>
        <p:spPr>
          <a:solidFill>
            <a:schemeClr val="accent3"/>
          </a:solidFill>
          <a:ln>
            <a:solidFill>
              <a:schemeClr val="tx1"/>
            </a:solidFill>
          </a:ln>
        </p:spPr>
        <p:txBody>
          <a:bodyPr>
            <a:normAutofit/>
          </a:bodyPr>
          <a:lstStyle/>
          <a:p>
            <a:r>
              <a:rPr lang="en-US" sz="1800" b="1" dirty="0">
                <a:latin typeface="Agency FB" panose="020B0503020202020204" pitchFamily="34" charset="0"/>
              </a:rPr>
              <a:t>The dataset showed based on online shopping experience Delhi  and  Greater Noida  had the most number of people shopping for more than 4 years with Greater Noida having the mot number of female shoppers and Delhi having the most number of male shoppers less than Greater Noida.</a:t>
            </a:r>
          </a:p>
          <a:p>
            <a:r>
              <a:rPr lang="en-US" sz="1800" b="1" dirty="0">
                <a:latin typeface="Agency FB" panose="020B0503020202020204" pitchFamily="34" charset="0"/>
              </a:rPr>
              <a:t>The dataset also revealed gender wise female shoppers are more than in comparison to male shoppers.</a:t>
            </a:r>
          </a:p>
          <a:p>
            <a:r>
              <a:rPr lang="en-US" sz="1800" b="1" dirty="0">
                <a:latin typeface="Agency FB" panose="020B0503020202020204" pitchFamily="34" charset="0"/>
              </a:rPr>
              <a:t>The dataset was able to show why Amazon was the favorite of the users as it was most recommended online retailer among users.</a:t>
            </a:r>
          </a:p>
          <a:p>
            <a:r>
              <a:rPr lang="en-US" sz="1800" b="1" dirty="0">
                <a:latin typeface="Agency FB" panose="020B0503020202020204" pitchFamily="34" charset="0"/>
              </a:rPr>
              <a:t>As for various cases like "trustworthiness" , "website efficiency", " Reliability", "</a:t>
            </a:r>
            <a:r>
              <a:rPr lang="en-US" sz="1800" b="1" dirty="0" err="1">
                <a:latin typeface="Agency FB" panose="020B0503020202020204" pitchFamily="34" charset="0"/>
              </a:rPr>
              <a:t>variety_of_product_offer</a:t>
            </a:r>
            <a:r>
              <a:rPr lang="en-US" sz="1800" b="1" dirty="0">
                <a:latin typeface="Agency FB" panose="020B0503020202020204" pitchFamily="34" charset="0"/>
              </a:rPr>
              <a:t>", </a:t>
            </a:r>
            <a:r>
              <a:rPr lang="en-US" sz="1800" b="1" dirty="0" err="1">
                <a:latin typeface="Agency FB" panose="020B0503020202020204" pitchFamily="34" charset="0"/>
              </a:rPr>
              <a:t>etc</a:t>
            </a:r>
            <a:r>
              <a:rPr lang="en-US" sz="1800" b="1" dirty="0">
                <a:latin typeface="Agency FB" panose="020B0503020202020204" pitchFamily="34" charset="0"/>
              </a:rPr>
              <a:t> it was seen that the customers preferred Amazon.in(as 219 people preferred shopping from it) more in comparison to the other online retailers. After Aamazon.in, Flipkart .com was the second most preferred website as voted for by 127 people.</a:t>
            </a:r>
          </a:p>
          <a:p>
            <a:endParaRPr lang="en-US" sz="1800" b="1" dirty="0">
              <a:latin typeface="Agency FB" panose="020B0503020202020204" pitchFamily="34" charset="0"/>
            </a:endParaRPr>
          </a:p>
          <a:p>
            <a:r>
              <a:rPr lang="en-US" sz="1800" b="1" i="0" dirty="0">
                <a:solidFill>
                  <a:srgbClr val="000000"/>
                </a:solidFill>
                <a:effectLst/>
                <a:latin typeface="Agency FB" panose="020B0503020202020204" pitchFamily="34" charset="0"/>
              </a:rPr>
              <a:t>Of the feedbacks from 269 people 219 like shopping from Amazon.in and 127 people like hopping from Flipkart.com , 76 people liked shopping from Myntra.com , 44 people from Paytm.com and only 11 from Snapdeal.com.</a:t>
            </a:r>
          </a:p>
          <a:p>
            <a:r>
              <a:rPr lang="en-US" sz="1800" b="1" dirty="0">
                <a:latin typeface="Agency FB" panose="020B0503020202020204" pitchFamily="34" charset="0"/>
              </a:rPr>
              <a:t>It can be understood that people like to switch in between websites and shop specially in between Amazon.in and Flipkart.com.</a:t>
            </a:r>
          </a:p>
          <a:p>
            <a:endParaRPr lang="en-US" sz="1800" b="1" dirty="0">
              <a:solidFill>
                <a:srgbClr val="000000"/>
              </a:solidFill>
              <a:latin typeface="Agency FB" panose="020B0503020202020204" pitchFamily="34" charset="0"/>
            </a:endParaRPr>
          </a:p>
          <a:p>
            <a:endParaRPr lang="en-IN" sz="1800" b="1" dirty="0">
              <a:latin typeface="Agency FB" panose="020B0503020202020204" pitchFamily="34" charset="0"/>
            </a:endParaRPr>
          </a:p>
        </p:txBody>
      </p:sp>
    </p:spTree>
    <p:extLst>
      <p:ext uri="{BB962C8B-B14F-4D97-AF65-F5344CB8AC3E}">
        <p14:creationId xmlns:p14="http://schemas.microsoft.com/office/powerpoint/2010/main" val="4008885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72EB-5A31-48CB-8C2C-A3E964623503}"/>
              </a:ext>
            </a:extLst>
          </p:cNvPr>
          <p:cNvSpPr>
            <a:spLocks noGrp="1"/>
          </p:cNvSpPr>
          <p:nvPr>
            <p:ph type="title"/>
          </p:nvPr>
        </p:nvSpPr>
        <p:spPr>
          <a:xfrm>
            <a:off x="838200" y="365125"/>
            <a:ext cx="7417904" cy="1325563"/>
          </a:xfrm>
          <a:solidFill>
            <a:schemeClr val="accent4"/>
          </a:solidFill>
          <a:ln>
            <a:solidFill>
              <a:schemeClr val="tx1"/>
            </a:solidFill>
          </a:ln>
        </p:spPr>
        <p:txBody>
          <a:bodyPr>
            <a:normAutofit/>
          </a:bodyPr>
          <a:lstStyle/>
          <a:p>
            <a:r>
              <a:rPr lang="en-US" sz="5400" b="1" dirty="0">
                <a:solidFill>
                  <a:schemeClr val="bg2"/>
                </a:solidFill>
              </a:rPr>
              <a:t>DRAWING A CONCLUSION.</a:t>
            </a:r>
            <a:endParaRPr lang="en-IN" sz="5400" b="1" dirty="0">
              <a:solidFill>
                <a:schemeClr val="bg2"/>
              </a:solidFill>
            </a:endParaRPr>
          </a:p>
        </p:txBody>
      </p:sp>
      <p:sp>
        <p:nvSpPr>
          <p:cNvPr id="3" name="Content Placeholder 2">
            <a:extLst>
              <a:ext uri="{FF2B5EF4-FFF2-40B4-BE49-F238E27FC236}">
                <a16:creationId xmlns:a16="http://schemas.microsoft.com/office/drawing/2014/main" id="{B73B5D1B-7840-4D24-8E76-7B8173A2599D}"/>
              </a:ext>
            </a:extLst>
          </p:cNvPr>
          <p:cNvSpPr>
            <a:spLocks noGrp="1"/>
          </p:cNvSpPr>
          <p:nvPr>
            <p:ph idx="1"/>
          </p:nvPr>
        </p:nvSpPr>
        <p:spPr>
          <a:solidFill>
            <a:schemeClr val="accent1">
              <a:lumMod val="60000"/>
              <a:lumOff val="40000"/>
            </a:schemeClr>
          </a:solidFill>
          <a:ln>
            <a:solidFill>
              <a:schemeClr val="tx1"/>
            </a:solidFill>
          </a:ln>
        </p:spPr>
        <p:txBody>
          <a:bodyPr>
            <a:normAutofit/>
          </a:bodyPr>
          <a:lstStyle/>
          <a:p>
            <a:pPr marL="0" indent="0">
              <a:buNone/>
            </a:pPr>
            <a:r>
              <a:rPr lang="en-US" sz="1400" b="1" dirty="0">
                <a:latin typeface="Agency FB" panose="020B0503020202020204" pitchFamily="34" charset="0"/>
              </a:rPr>
              <a:t>The dataset contains a detailed information about the e-commerce industry of India with the passage of time multiple Online-retailers have come to create a highly efficient market place where product can be bought an sold from the safe confines of ones' home. The dataset helps provide light on some of the important factors that help define the company to the customers which in turn helps to build a bigger better customer base which is loyal. The dataset dive into a lot of information starting from the Gender of the users to their preferences of using different devices for accessing the internet, the browsers that they use, the screen size of their device , preferences about the website , delivery of products and also the loading speed , how much time it takes to log in ,etc. It actually goes on to show how well the data collection has been done . It also shows how much attention to detail has been given about the customer satisfaction. One thing that is clear from the dataset provided is the fact all the online retailers mentioned namely</a:t>
            </a:r>
          </a:p>
          <a:p>
            <a:r>
              <a:rPr lang="en-US" sz="1400" b="1" dirty="0">
                <a:latin typeface="Agency FB" panose="020B0503020202020204" pitchFamily="34" charset="0"/>
              </a:rPr>
              <a:t>- Amazon.in</a:t>
            </a:r>
          </a:p>
          <a:p>
            <a:r>
              <a:rPr lang="en-US" sz="1400" b="1" dirty="0">
                <a:latin typeface="Agency FB" panose="020B0503020202020204" pitchFamily="34" charset="0"/>
              </a:rPr>
              <a:t>- Flipkart.com</a:t>
            </a:r>
          </a:p>
          <a:p>
            <a:r>
              <a:rPr lang="en-US" sz="1400" b="1" dirty="0">
                <a:latin typeface="Agency FB" panose="020B0503020202020204" pitchFamily="34" charset="0"/>
              </a:rPr>
              <a:t>- Myntra.com</a:t>
            </a:r>
          </a:p>
          <a:p>
            <a:r>
              <a:rPr lang="en-US" sz="1400" b="1" dirty="0">
                <a:latin typeface="Agency FB" panose="020B0503020202020204" pitchFamily="34" charset="0"/>
              </a:rPr>
              <a:t>- Paytm.com</a:t>
            </a:r>
          </a:p>
          <a:p>
            <a:r>
              <a:rPr lang="en-US" sz="1400" b="1" dirty="0">
                <a:latin typeface="Agency FB" panose="020B0503020202020204" pitchFamily="34" charset="0"/>
              </a:rPr>
              <a:t>- Snapdeal.com</a:t>
            </a:r>
          </a:p>
          <a:p>
            <a:pPr marL="0" indent="0">
              <a:buNone/>
            </a:pPr>
            <a:r>
              <a:rPr lang="en-US" sz="1400" b="1" dirty="0">
                <a:latin typeface="Agency FB" panose="020B0503020202020204" pitchFamily="34" charset="0"/>
              </a:rPr>
              <a:t>care deeply about providing a better experience to the shoppers and want to make it very much to the liking of its users.</a:t>
            </a:r>
          </a:p>
          <a:p>
            <a:pPr marL="0" indent="0">
              <a:buNone/>
            </a:pPr>
            <a:r>
              <a:rPr lang="en-US" sz="1400" b="1" dirty="0">
                <a:latin typeface="Agency FB" panose="020B0503020202020204" pitchFamily="34" charset="0"/>
              </a:rPr>
              <a:t>It can be understood that people like to switch in between websites and shop specially in between Amazon.in and Flipkart.com.</a:t>
            </a:r>
          </a:p>
          <a:p>
            <a:pPr marL="0" indent="0">
              <a:buNone/>
            </a:pPr>
            <a:r>
              <a:rPr lang="en-US" sz="1400" b="1" dirty="0">
                <a:latin typeface="Agency FB" panose="020B0503020202020204" pitchFamily="34" charset="0"/>
              </a:rPr>
              <a:t>What was interesting to observe was that the more a retailer is able provide a better experience to it's shoppers the more shoppers are drawn to it. It could be seen that various people from different geography and age groups were shopping online and mostly the shoppers were female</a:t>
            </a:r>
            <a:endParaRPr lang="en-IN" sz="1400" b="1" dirty="0">
              <a:latin typeface="Agency FB" panose="020B0503020202020204" pitchFamily="34" charset="0"/>
            </a:endParaRPr>
          </a:p>
        </p:txBody>
      </p:sp>
    </p:spTree>
    <p:extLst>
      <p:ext uri="{BB962C8B-B14F-4D97-AF65-F5344CB8AC3E}">
        <p14:creationId xmlns:p14="http://schemas.microsoft.com/office/powerpoint/2010/main" val="225643261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FAB464-5700-4FC3-A740-E92444ECD8BF}"/>
              </a:ext>
            </a:extLst>
          </p:cNvPr>
          <p:cNvSpPr>
            <a:spLocks noGrp="1"/>
          </p:cNvSpPr>
          <p:nvPr>
            <p:ph type="title"/>
          </p:nvPr>
        </p:nvSpPr>
        <p:spPr>
          <a:xfrm>
            <a:off x="838200" y="365125"/>
            <a:ext cx="6914322" cy="1325563"/>
          </a:xfrm>
          <a:solidFill>
            <a:schemeClr val="tx1">
              <a:lumMod val="75000"/>
              <a:lumOff val="25000"/>
            </a:schemeClr>
          </a:solidFill>
          <a:ln>
            <a:solidFill>
              <a:schemeClr val="tx1"/>
            </a:solidFill>
          </a:ln>
        </p:spPr>
        <p:txBody>
          <a:bodyPr>
            <a:noAutofit/>
          </a:bodyPr>
          <a:lstStyle/>
          <a:p>
            <a:r>
              <a:rPr lang="en-US" sz="5400" b="1" dirty="0">
                <a:solidFill>
                  <a:schemeClr val="accent2">
                    <a:lumMod val="60000"/>
                    <a:lumOff val="40000"/>
                  </a:schemeClr>
                </a:solidFill>
              </a:rPr>
              <a:t>THE PROBLEM AT HAND.</a:t>
            </a:r>
            <a:endParaRPr lang="en-IN" sz="5400" b="1" dirty="0">
              <a:solidFill>
                <a:schemeClr val="accent2">
                  <a:lumMod val="60000"/>
                  <a:lumOff val="40000"/>
                </a:schemeClr>
              </a:solidFill>
            </a:endParaRPr>
          </a:p>
        </p:txBody>
      </p:sp>
      <p:sp>
        <p:nvSpPr>
          <p:cNvPr id="5" name="Content Placeholder 4">
            <a:extLst>
              <a:ext uri="{FF2B5EF4-FFF2-40B4-BE49-F238E27FC236}">
                <a16:creationId xmlns:a16="http://schemas.microsoft.com/office/drawing/2014/main" id="{5E046DBC-068A-46E5-92C2-B9AA2947D668}"/>
              </a:ext>
            </a:extLst>
          </p:cNvPr>
          <p:cNvSpPr>
            <a:spLocks noGrp="1"/>
          </p:cNvSpPr>
          <p:nvPr>
            <p:ph idx="1"/>
          </p:nvPr>
        </p:nvSpPr>
        <p:spPr>
          <a:solidFill>
            <a:schemeClr val="accent4">
              <a:lumMod val="40000"/>
              <a:lumOff val="60000"/>
            </a:schemeClr>
          </a:solidFill>
          <a:ln>
            <a:solidFill>
              <a:schemeClr val="tx1"/>
            </a:solidFill>
          </a:ln>
        </p:spPr>
        <p:txBody>
          <a:bodyPr/>
          <a:lstStyle/>
          <a:p>
            <a:r>
              <a:rPr lang="en-US" sz="2000" b="1" dirty="0">
                <a:latin typeface="Agency FB" panose="020B0503020202020204" pitchFamily="34" charset="0"/>
              </a:rPr>
              <a:t>As customer satisfaction drives the growth of the online retailers influencing in retaining and stimulating purchases and repurchases it is of utmost importance to explore what are the factors that drives the customers.</a:t>
            </a:r>
          </a:p>
          <a:p>
            <a:pPr marL="0" indent="0">
              <a:buNone/>
            </a:pPr>
            <a:endParaRPr lang="en-US" sz="2000" b="1" dirty="0">
              <a:latin typeface="Agency FB" panose="020B0503020202020204" pitchFamily="34" charset="0"/>
            </a:endParaRPr>
          </a:p>
          <a:p>
            <a:r>
              <a:rPr lang="en-IN" sz="2000" b="1" dirty="0">
                <a:solidFill>
                  <a:srgbClr val="111111"/>
                </a:solidFill>
                <a:effectLst/>
                <a:latin typeface="Agency FB" panose="020B0503020202020204" pitchFamily="34" charset="0"/>
                <a:ea typeface="Calibri" panose="020F0502020204030204" pitchFamily="34" charset="0"/>
                <a:cs typeface="Arial" panose="020B0604020202020204" pitchFamily="34" charset="0"/>
              </a:rPr>
              <a:t>The companies must also provide hedonic values and utilitarian values to its customers like bet deals, a sense of adventure, social value of the product, etc. If these criteria are met with then it will result in better customer retention and at the same increase the customer base</a:t>
            </a:r>
            <a:r>
              <a:rPr lang="en-IN" sz="2000" dirty="0">
                <a:solidFill>
                  <a:srgbClr val="111111"/>
                </a:solidFill>
                <a:effectLst/>
                <a:latin typeface="Agency FB" panose="020B0503020202020204" pitchFamily="34" charset="0"/>
                <a:ea typeface="Calibri" panose="020F0502020204030204" pitchFamily="34" charset="0"/>
                <a:cs typeface="Arial" panose="020B0604020202020204" pitchFamily="34" charset="0"/>
              </a:rPr>
              <a:t>. </a:t>
            </a:r>
          </a:p>
          <a:p>
            <a:endParaRPr lang="en-IN" sz="2000" dirty="0">
              <a:solidFill>
                <a:srgbClr val="111111"/>
              </a:solidFill>
              <a:effectLst/>
              <a:latin typeface="Agency FB" panose="020B0503020202020204" pitchFamily="34" charset="0"/>
              <a:ea typeface="Calibri" panose="020F0502020204030204" pitchFamily="34" charset="0"/>
              <a:cs typeface="Arial" panose="020B0604020202020204" pitchFamily="34" charset="0"/>
            </a:endParaRPr>
          </a:p>
          <a:p>
            <a:endParaRPr lang="en-IN" sz="2000" dirty="0">
              <a:latin typeface="Agency FB" panose="020B0503020202020204" pitchFamily="34" charset="0"/>
            </a:endParaRPr>
          </a:p>
        </p:txBody>
      </p:sp>
      <p:pic>
        <p:nvPicPr>
          <p:cNvPr id="6" name="Picture 5">
            <a:extLst>
              <a:ext uri="{FF2B5EF4-FFF2-40B4-BE49-F238E27FC236}">
                <a16:creationId xmlns:a16="http://schemas.microsoft.com/office/drawing/2014/main" id="{70BF2C51-E957-4519-89FF-D1B487F394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25940" y="4267200"/>
            <a:ext cx="8140120" cy="1431235"/>
          </a:xfrm>
          <a:prstGeom prst="rect">
            <a:avLst/>
          </a:prstGeom>
          <a:noFill/>
          <a:ln>
            <a:noFill/>
          </a:ln>
        </p:spPr>
      </p:pic>
    </p:spTree>
    <p:extLst>
      <p:ext uri="{BB962C8B-B14F-4D97-AF65-F5344CB8AC3E}">
        <p14:creationId xmlns:p14="http://schemas.microsoft.com/office/powerpoint/2010/main" val="249041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2ED8-93E4-4CA4-B0FF-6ACFFF34E242}"/>
              </a:ext>
            </a:extLst>
          </p:cNvPr>
          <p:cNvSpPr>
            <a:spLocks noGrp="1"/>
          </p:cNvSpPr>
          <p:nvPr>
            <p:ph type="title"/>
          </p:nvPr>
        </p:nvSpPr>
        <p:spPr>
          <a:xfrm>
            <a:off x="838200" y="365125"/>
            <a:ext cx="6596270" cy="1325563"/>
          </a:xfrm>
          <a:solidFill>
            <a:schemeClr val="tx2"/>
          </a:solidFill>
          <a:ln>
            <a:solidFill>
              <a:schemeClr val="tx1"/>
            </a:solidFill>
          </a:ln>
        </p:spPr>
        <p:txBody>
          <a:bodyPr>
            <a:normAutofit/>
          </a:bodyPr>
          <a:lstStyle/>
          <a:p>
            <a:r>
              <a:rPr lang="en-US" sz="5400" b="1" dirty="0">
                <a:solidFill>
                  <a:schemeClr val="accent6"/>
                </a:solidFill>
              </a:rPr>
              <a:t>THE DATASET AT HAND.</a:t>
            </a:r>
            <a:endParaRPr lang="en-IN" sz="5400" b="1" dirty="0">
              <a:solidFill>
                <a:schemeClr val="accent6"/>
              </a:solidFill>
            </a:endParaRPr>
          </a:p>
        </p:txBody>
      </p:sp>
      <p:sp>
        <p:nvSpPr>
          <p:cNvPr id="3" name="Content Placeholder 2">
            <a:extLst>
              <a:ext uri="{FF2B5EF4-FFF2-40B4-BE49-F238E27FC236}">
                <a16:creationId xmlns:a16="http://schemas.microsoft.com/office/drawing/2014/main" id="{9476354F-618C-42C8-9D85-69931F7D16D9}"/>
              </a:ext>
            </a:extLst>
          </p:cNvPr>
          <p:cNvSpPr>
            <a:spLocks noGrp="1"/>
          </p:cNvSpPr>
          <p:nvPr>
            <p:ph idx="1"/>
          </p:nvPr>
        </p:nvSpPr>
        <p:spPr>
          <a:solidFill>
            <a:schemeClr val="accent5">
              <a:lumMod val="60000"/>
              <a:lumOff val="40000"/>
            </a:schemeClr>
          </a:solidFill>
          <a:ln>
            <a:solidFill>
              <a:schemeClr val="tx1"/>
            </a:solidFill>
          </a:ln>
        </p:spPr>
        <p:txBody>
          <a:bodyPr/>
          <a:lstStyle/>
          <a:p>
            <a:r>
              <a:rPr lang="en-US" sz="2000" b="1" dirty="0">
                <a:ln>
                  <a:noFill/>
                </a:ln>
                <a:solidFill>
                  <a:srgbClr val="000000"/>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The dataset contained 269 – rows and 71 columns of which the datatype was object. </a:t>
            </a:r>
          </a:p>
          <a:p>
            <a:pPr marL="0" indent="0">
              <a:buNone/>
            </a:pPr>
            <a:endParaRPr lang="en-IN" sz="2000" b="1" dirty="0">
              <a:effectLst/>
              <a:latin typeface="Agency FB" panose="020B0503020202020204" pitchFamily="34" charset="0"/>
              <a:ea typeface="Calibri" panose="020F0502020204030204" pitchFamily="34" charset="0"/>
              <a:cs typeface="Times New Roman" panose="02020603050405020304" pitchFamily="18" charset="0"/>
            </a:endParaRPr>
          </a:p>
          <a:p>
            <a:r>
              <a:rPr lang="en-US" sz="2000" b="1" dirty="0">
                <a:ln>
                  <a:noFill/>
                </a:ln>
                <a:solidFill>
                  <a:srgbClr val="000000"/>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The dataset was without missing value or nan- values.</a:t>
            </a:r>
          </a:p>
          <a:p>
            <a:pPr marL="0" indent="0">
              <a:buNone/>
            </a:pPr>
            <a:endParaRPr lang="en-US" sz="2000" b="1" dirty="0">
              <a:ln>
                <a:noFill/>
              </a:ln>
              <a:solidFill>
                <a:srgbClr val="000000"/>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endParaRPr>
          </a:p>
          <a:p>
            <a:r>
              <a:rPr lang="en-US" sz="2000" b="1" dirty="0">
                <a:solidFill>
                  <a:srgbClr val="000000"/>
                </a:solidFill>
                <a:effectLst/>
                <a:latin typeface="Agency FB" panose="020B0503020202020204" pitchFamily="34" charset="0"/>
              </a:rPr>
              <a:t>The dataset (of 71 columns) 70 columns are having an object data-type and 1 column is having int64.</a:t>
            </a:r>
          </a:p>
          <a:p>
            <a:endParaRPr lang="en-US" sz="2000" b="1" dirty="0">
              <a:solidFill>
                <a:srgbClr val="000000"/>
              </a:solidFill>
              <a:latin typeface="Agency FB" panose="020B0503020202020204" pitchFamily="34" charset="0"/>
            </a:endParaRPr>
          </a:p>
          <a:p>
            <a:r>
              <a:rPr lang="en-US" sz="2000" b="1" dirty="0">
                <a:solidFill>
                  <a:srgbClr val="000000"/>
                </a:solidFill>
                <a:latin typeface="Agency FB" panose="020B0503020202020204" pitchFamily="34" charset="0"/>
              </a:rPr>
              <a:t>Overall the dataset was categorical in nature.</a:t>
            </a:r>
          </a:p>
          <a:p>
            <a:endParaRPr lang="en-US" sz="2000" b="1" dirty="0">
              <a:solidFill>
                <a:srgbClr val="000000"/>
              </a:solidFill>
              <a:latin typeface="Agency FB" panose="020B0503020202020204" pitchFamily="34" charset="0"/>
            </a:endParaRPr>
          </a:p>
          <a:p>
            <a:r>
              <a:rPr lang="en-US" sz="2000" b="1" dirty="0">
                <a:solidFill>
                  <a:srgbClr val="000000"/>
                </a:solidFill>
                <a:latin typeface="Agency FB" panose="020B0503020202020204" pitchFamily="34" charset="0"/>
              </a:rPr>
              <a:t>It not only dealt with the preference of the people or gender or age group but also various geography.</a:t>
            </a:r>
            <a:endParaRPr lang="en-IN" sz="1800" b="1" dirty="0">
              <a:solidFill>
                <a:srgbClr val="000000"/>
              </a:solidFill>
              <a:latin typeface="Agency FB" panose="020B0503020202020204" pitchFamily="34" charset="0"/>
            </a:endParaRPr>
          </a:p>
          <a:p>
            <a:endParaRPr lang="en-US" sz="2000" b="1" dirty="0">
              <a:solidFill>
                <a:srgbClr val="000000"/>
              </a:solidFill>
              <a:effectLst/>
              <a:latin typeface="Agency FB" panose="020B0503020202020204" pitchFamily="34" charset="0"/>
            </a:endParaRPr>
          </a:p>
        </p:txBody>
      </p:sp>
    </p:spTree>
    <p:extLst>
      <p:ext uri="{BB962C8B-B14F-4D97-AF65-F5344CB8AC3E}">
        <p14:creationId xmlns:p14="http://schemas.microsoft.com/office/powerpoint/2010/main" val="383598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5CC-675A-421F-8D4D-A5C6EC520E53}"/>
              </a:ext>
            </a:extLst>
          </p:cNvPr>
          <p:cNvSpPr>
            <a:spLocks noGrp="1"/>
          </p:cNvSpPr>
          <p:nvPr>
            <p:ph type="title"/>
          </p:nvPr>
        </p:nvSpPr>
        <p:spPr>
          <a:xfrm>
            <a:off x="838200" y="365125"/>
            <a:ext cx="8252791" cy="1325563"/>
          </a:xfrm>
          <a:solidFill>
            <a:schemeClr val="tx1"/>
          </a:solidFill>
        </p:spPr>
        <p:txBody>
          <a:bodyPr>
            <a:normAutofit/>
          </a:bodyPr>
          <a:lstStyle/>
          <a:p>
            <a:r>
              <a:rPr lang="en-US" sz="5400" b="1" dirty="0">
                <a:solidFill>
                  <a:schemeClr val="accent5"/>
                </a:solidFill>
              </a:rPr>
              <a:t>APPROACHING THE DATASET.</a:t>
            </a:r>
            <a:endParaRPr lang="en-IN" sz="5400" b="1" dirty="0">
              <a:solidFill>
                <a:schemeClr val="accent5"/>
              </a:solidFill>
            </a:endParaRPr>
          </a:p>
        </p:txBody>
      </p:sp>
      <p:sp>
        <p:nvSpPr>
          <p:cNvPr id="3" name="Content Placeholder 2">
            <a:extLst>
              <a:ext uri="{FF2B5EF4-FFF2-40B4-BE49-F238E27FC236}">
                <a16:creationId xmlns:a16="http://schemas.microsoft.com/office/drawing/2014/main" id="{20768D25-0C67-46B2-BB25-97EA366CF488}"/>
              </a:ext>
            </a:extLst>
          </p:cNvPr>
          <p:cNvSpPr>
            <a:spLocks noGrp="1"/>
          </p:cNvSpPr>
          <p:nvPr>
            <p:ph idx="1"/>
          </p:nvPr>
        </p:nvSpPr>
        <p:spPr>
          <a:xfrm>
            <a:off x="838200" y="1825625"/>
            <a:ext cx="9909313" cy="3859558"/>
          </a:xfrm>
          <a:solidFill>
            <a:schemeClr val="accent2">
              <a:lumMod val="40000"/>
              <a:lumOff val="60000"/>
            </a:schemeClr>
          </a:solidFill>
          <a:ln>
            <a:solidFill>
              <a:schemeClr val="tx1"/>
            </a:solidFill>
          </a:ln>
        </p:spPr>
        <p:txBody>
          <a:bodyPr>
            <a:normAutofit/>
          </a:bodyPr>
          <a:lstStyle/>
          <a:p>
            <a:r>
              <a:rPr lang="en-US" sz="2000" b="1" dirty="0">
                <a:latin typeface="Agency FB" panose="020B0503020202020204" pitchFamily="34" charset="0"/>
              </a:rPr>
              <a:t>The dataset was first checked for the number of columns it had.</a:t>
            </a:r>
          </a:p>
          <a:p>
            <a:r>
              <a:rPr lang="en-US" sz="2000" b="1" dirty="0">
                <a:latin typeface="Agency FB" panose="020B0503020202020204" pitchFamily="34" charset="0"/>
              </a:rPr>
              <a:t>Then the data type contained in the dataset was checked.</a:t>
            </a:r>
          </a:p>
          <a:p>
            <a:r>
              <a:rPr lang="en-US" sz="2000" b="1" dirty="0">
                <a:latin typeface="Agency FB" panose="020B0503020202020204" pitchFamily="34" charset="0"/>
              </a:rPr>
              <a:t>Then it was checked for missing values.</a:t>
            </a:r>
          </a:p>
          <a:p>
            <a:r>
              <a:rPr lang="en-US" sz="2000" b="1" dirty="0">
                <a:latin typeface="Agency FB" panose="020B0503020202020204" pitchFamily="34" charset="0"/>
              </a:rPr>
              <a:t>Then the EDA process mainly consisted of univariate , bivariate and multivariate analysis.</a:t>
            </a:r>
          </a:p>
          <a:p>
            <a:r>
              <a:rPr lang="en-US" sz="2000" b="1" dirty="0">
                <a:latin typeface="Agency FB" panose="020B0503020202020204" pitchFamily="34" charset="0"/>
              </a:rPr>
              <a:t>As the dataset had overlapping values for various observations it had to split into different columns to get a better count.</a:t>
            </a:r>
          </a:p>
          <a:p>
            <a:r>
              <a:rPr lang="en-US" sz="2000" b="1" dirty="0">
                <a:latin typeface="Agency FB" panose="020B0503020202020204" pitchFamily="34" charset="0"/>
              </a:rPr>
              <a:t>Later due to splitting the dataset had to be adjusted for cleaning as the splitting left missing values the missing value were replaced with 0(zero).</a:t>
            </a:r>
          </a:p>
          <a:p>
            <a:r>
              <a:rPr lang="en-US" sz="2000" b="1" dirty="0">
                <a:latin typeface="Agency FB" panose="020B0503020202020204" pitchFamily="34" charset="0"/>
              </a:rPr>
              <a:t>Later for those columns that were split ,each column had to be expanded to 4 columns each. So for the 25 columns that were split which were having overlapping values 25 X 4= 100 columns were added.</a:t>
            </a:r>
            <a:endParaRPr lang="en-IN" sz="2000" b="1" dirty="0">
              <a:latin typeface="Agency FB" panose="020B0503020202020204" pitchFamily="34" charset="0"/>
            </a:endParaRPr>
          </a:p>
        </p:txBody>
      </p:sp>
    </p:spTree>
    <p:extLst>
      <p:ext uri="{BB962C8B-B14F-4D97-AF65-F5344CB8AC3E}">
        <p14:creationId xmlns:p14="http://schemas.microsoft.com/office/powerpoint/2010/main" val="242485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B66C-5844-4B40-8679-D7FE5857D1C9}"/>
              </a:ext>
            </a:extLst>
          </p:cNvPr>
          <p:cNvSpPr>
            <a:spLocks noGrp="1"/>
          </p:cNvSpPr>
          <p:nvPr>
            <p:ph type="title"/>
          </p:nvPr>
        </p:nvSpPr>
        <p:spPr>
          <a:xfrm>
            <a:off x="3607904" y="378377"/>
            <a:ext cx="3336235" cy="1325563"/>
          </a:xfrm>
          <a:solidFill>
            <a:schemeClr val="accent1"/>
          </a:solidFill>
          <a:ln>
            <a:solidFill>
              <a:schemeClr val="tx1"/>
            </a:solidFill>
          </a:ln>
        </p:spPr>
        <p:txBody>
          <a:bodyPr>
            <a:normAutofit/>
          </a:bodyPr>
          <a:lstStyle/>
          <a:p>
            <a:r>
              <a:rPr lang="en-US" sz="5400" b="1" dirty="0">
                <a:solidFill>
                  <a:schemeClr val="bg2"/>
                </a:solidFill>
              </a:rPr>
              <a:t>Tools used.</a:t>
            </a:r>
            <a:endParaRPr lang="en-IN" sz="5400" b="1" dirty="0">
              <a:solidFill>
                <a:schemeClr val="bg2"/>
              </a:solidFill>
            </a:endParaRPr>
          </a:p>
        </p:txBody>
      </p:sp>
      <p:sp>
        <p:nvSpPr>
          <p:cNvPr id="3" name="Content Placeholder 2">
            <a:extLst>
              <a:ext uri="{FF2B5EF4-FFF2-40B4-BE49-F238E27FC236}">
                <a16:creationId xmlns:a16="http://schemas.microsoft.com/office/drawing/2014/main" id="{0FDAB425-3944-48A5-88AE-CE1A44C7BB83}"/>
              </a:ext>
            </a:extLst>
          </p:cNvPr>
          <p:cNvSpPr>
            <a:spLocks noGrp="1"/>
          </p:cNvSpPr>
          <p:nvPr>
            <p:ph idx="1"/>
          </p:nvPr>
        </p:nvSpPr>
        <p:spPr>
          <a:xfrm>
            <a:off x="3341204" y="1838878"/>
            <a:ext cx="4396409" cy="4351338"/>
          </a:xfrm>
          <a:solidFill>
            <a:schemeClr val="accent6">
              <a:lumMod val="60000"/>
              <a:lumOff val="40000"/>
            </a:schemeClr>
          </a:solidFill>
          <a:ln>
            <a:solidFill>
              <a:schemeClr val="tx1"/>
            </a:solidFill>
          </a:ln>
        </p:spPr>
        <p:txBody>
          <a:bodyPr>
            <a:normAutofit fontScale="92500" lnSpcReduction="20000"/>
          </a:bodyPr>
          <a:lstStyle/>
          <a:p>
            <a:pPr marL="318770">
              <a:lnSpc>
                <a:spcPct val="200000"/>
              </a:lnSpc>
            </a:pPr>
            <a:r>
              <a:rPr lang="en-US" sz="1800" dirty="0">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import pandas as pd</a:t>
            </a:r>
            <a:endParaRPr lang="en-IN" sz="1800" dirty="0">
              <a:effectLst/>
              <a:highlight>
                <a:srgbClr val="C0C0C0"/>
              </a:highlight>
              <a:latin typeface="Agency FB" panose="020B0503020202020204" pitchFamily="34" charset="0"/>
              <a:ea typeface="Calibri" panose="020F0502020204030204" pitchFamily="34" charset="0"/>
              <a:cs typeface="Times New Roman" panose="02020603050405020304" pitchFamily="18" charset="0"/>
            </a:endParaRPr>
          </a:p>
          <a:p>
            <a:pPr marL="318770">
              <a:lnSpc>
                <a:spcPct val="200000"/>
              </a:lnSpc>
            </a:pPr>
            <a:r>
              <a:rPr lang="en-US" sz="1800" dirty="0">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import </a:t>
            </a:r>
            <a:r>
              <a:rPr lang="en-US" sz="1800" dirty="0" err="1">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numpy</a:t>
            </a:r>
            <a:r>
              <a:rPr lang="en-US" sz="1800" dirty="0">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 as np</a:t>
            </a:r>
            <a:endParaRPr lang="en-IN" sz="1800" dirty="0">
              <a:effectLst/>
              <a:highlight>
                <a:srgbClr val="C0C0C0"/>
              </a:highlight>
              <a:latin typeface="Agency FB" panose="020B0503020202020204" pitchFamily="34" charset="0"/>
              <a:ea typeface="Calibri" panose="020F0502020204030204" pitchFamily="34" charset="0"/>
              <a:cs typeface="Times New Roman" panose="02020603050405020304" pitchFamily="18" charset="0"/>
            </a:endParaRPr>
          </a:p>
          <a:p>
            <a:pPr marL="318770">
              <a:lnSpc>
                <a:spcPct val="200000"/>
              </a:lnSpc>
            </a:pPr>
            <a:r>
              <a:rPr lang="en-US" sz="1800" dirty="0">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import seaborn as </a:t>
            </a:r>
            <a:r>
              <a:rPr lang="en-US" sz="1800" dirty="0" err="1">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sns</a:t>
            </a:r>
            <a:endParaRPr lang="en-IN" sz="1800" dirty="0">
              <a:effectLst/>
              <a:highlight>
                <a:srgbClr val="C0C0C0"/>
              </a:highlight>
              <a:latin typeface="Agency FB" panose="020B0503020202020204" pitchFamily="34" charset="0"/>
              <a:ea typeface="Calibri" panose="020F0502020204030204" pitchFamily="34" charset="0"/>
              <a:cs typeface="Times New Roman" panose="02020603050405020304" pitchFamily="18" charset="0"/>
            </a:endParaRPr>
          </a:p>
          <a:p>
            <a:pPr marL="318770">
              <a:lnSpc>
                <a:spcPct val="200000"/>
              </a:lnSpc>
            </a:pPr>
            <a:r>
              <a:rPr lang="en-US" sz="1800" dirty="0">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import </a:t>
            </a:r>
            <a:r>
              <a:rPr lang="en-US" sz="1800" dirty="0" err="1">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matplotlib.pyplot</a:t>
            </a:r>
            <a:r>
              <a:rPr lang="en-US" sz="1800" dirty="0">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 as </a:t>
            </a:r>
            <a:r>
              <a:rPr lang="en-US" sz="1800" dirty="0" err="1">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plt</a:t>
            </a:r>
            <a:endParaRPr lang="en-IN" sz="1800" dirty="0">
              <a:effectLst/>
              <a:highlight>
                <a:srgbClr val="C0C0C0"/>
              </a:highlight>
              <a:latin typeface="Agency FB" panose="020B0503020202020204" pitchFamily="34" charset="0"/>
              <a:ea typeface="Calibri" panose="020F0502020204030204" pitchFamily="34" charset="0"/>
              <a:cs typeface="Times New Roman" panose="02020603050405020304" pitchFamily="18" charset="0"/>
            </a:endParaRPr>
          </a:p>
          <a:p>
            <a:pPr marL="318770">
              <a:lnSpc>
                <a:spcPct val="200000"/>
              </a:lnSpc>
            </a:pPr>
            <a:r>
              <a:rPr lang="en-US" sz="1800" dirty="0">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%matplotlib inline</a:t>
            </a:r>
            <a:endParaRPr lang="en-IN" sz="1800" dirty="0">
              <a:effectLst/>
              <a:highlight>
                <a:srgbClr val="C0C0C0"/>
              </a:highlight>
              <a:latin typeface="Agency FB" panose="020B0503020202020204" pitchFamily="34" charset="0"/>
              <a:ea typeface="Calibri" panose="020F0502020204030204" pitchFamily="34" charset="0"/>
              <a:cs typeface="Times New Roman" panose="02020603050405020304" pitchFamily="18" charset="0"/>
            </a:endParaRPr>
          </a:p>
          <a:p>
            <a:pPr marL="318770">
              <a:lnSpc>
                <a:spcPct val="200000"/>
              </a:lnSpc>
            </a:pPr>
            <a:r>
              <a:rPr lang="en-US" sz="1800" dirty="0">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import warnings</a:t>
            </a:r>
            <a:endParaRPr lang="en-IN" sz="1800" dirty="0">
              <a:effectLst/>
              <a:highlight>
                <a:srgbClr val="C0C0C0"/>
              </a:highlight>
              <a:latin typeface="Agency FB" panose="020B0503020202020204" pitchFamily="34" charset="0"/>
              <a:ea typeface="Calibri" panose="020F0502020204030204" pitchFamily="34" charset="0"/>
              <a:cs typeface="Times New Roman" panose="02020603050405020304" pitchFamily="18" charset="0"/>
            </a:endParaRPr>
          </a:p>
          <a:p>
            <a:pPr marL="318770">
              <a:lnSpc>
                <a:spcPct val="200000"/>
              </a:lnSpc>
              <a:spcAft>
                <a:spcPts val="800"/>
              </a:spcAft>
            </a:pPr>
            <a:r>
              <a:rPr lang="en-US" sz="1800" dirty="0" err="1">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warnings.filterwarnings</a:t>
            </a:r>
            <a:r>
              <a:rPr lang="en-US" sz="1800" dirty="0">
                <a:ln>
                  <a:noFill/>
                </a:ln>
                <a:solidFill>
                  <a:srgbClr val="000000"/>
                </a:solidFill>
                <a:effectLst>
                  <a:outerShdw blurRad="38100" dist="19050" dir="2700000" algn="tl">
                    <a:schemeClr val="dk1">
                      <a:alpha val="40000"/>
                    </a:schemeClr>
                  </a:outerShdw>
                </a:effectLst>
                <a:highlight>
                  <a:srgbClr val="C0C0C0"/>
                </a:highlight>
                <a:latin typeface="Agency FB" panose="020B0503020202020204" pitchFamily="34" charset="0"/>
                <a:ea typeface="Calibri" panose="020F0502020204030204" pitchFamily="34" charset="0"/>
                <a:cs typeface="Times New Roman" panose="02020603050405020304" pitchFamily="18" charset="0"/>
              </a:rPr>
              <a:t>('ignore')</a:t>
            </a:r>
            <a:endParaRPr lang="en-IN" sz="1800" dirty="0">
              <a:effectLst/>
              <a:highlight>
                <a:srgbClr val="C0C0C0"/>
              </a:highlight>
              <a:latin typeface="Agency FB" panose="020B0503020202020204" pitchFamily="34" charset="0"/>
              <a:ea typeface="Calibri" panose="020F0502020204030204" pitchFamily="34" charset="0"/>
              <a:cs typeface="Times New Roman" panose="02020603050405020304" pitchFamily="18" charset="0"/>
            </a:endParaRPr>
          </a:p>
          <a:p>
            <a:endParaRPr lang="en-IN" dirty="0">
              <a:latin typeface="Agency FB" panose="020B0503020202020204" pitchFamily="34" charset="0"/>
            </a:endParaRPr>
          </a:p>
        </p:txBody>
      </p:sp>
    </p:spTree>
    <p:extLst>
      <p:ext uri="{BB962C8B-B14F-4D97-AF65-F5344CB8AC3E}">
        <p14:creationId xmlns:p14="http://schemas.microsoft.com/office/powerpoint/2010/main" val="131497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0FB90C-6B54-4258-AFC4-08F10163B52B}"/>
              </a:ext>
            </a:extLst>
          </p:cNvPr>
          <p:cNvSpPr>
            <a:spLocks noGrp="1"/>
          </p:cNvSpPr>
          <p:nvPr>
            <p:ph type="title"/>
          </p:nvPr>
        </p:nvSpPr>
        <p:spPr>
          <a:xfrm>
            <a:off x="838200" y="365125"/>
            <a:ext cx="7232374" cy="1325563"/>
          </a:xfrm>
          <a:solidFill>
            <a:schemeClr val="accent3">
              <a:lumMod val="75000"/>
            </a:schemeClr>
          </a:solidFill>
          <a:ln>
            <a:solidFill>
              <a:schemeClr val="tx1"/>
            </a:solidFill>
          </a:ln>
        </p:spPr>
        <p:txBody>
          <a:bodyPr>
            <a:normAutofit/>
          </a:bodyPr>
          <a:lstStyle/>
          <a:p>
            <a:r>
              <a:rPr lang="en-US" sz="5400" b="1" dirty="0">
                <a:solidFill>
                  <a:schemeClr val="accent2"/>
                </a:solidFill>
              </a:rPr>
              <a:t>Exploratory Data Analysis.</a:t>
            </a:r>
            <a:endParaRPr lang="en-IN" sz="5400" b="1" dirty="0">
              <a:solidFill>
                <a:schemeClr val="accent2"/>
              </a:solidFill>
            </a:endParaRPr>
          </a:p>
        </p:txBody>
      </p:sp>
      <p:sp>
        <p:nvSpPr>
          <p:cNvPr id="8" name="Content Placeholder 7">
            <a:extLst>
              <a:ext uri="{FF2B5EF4-FFF2-40B4-BE49-F238E27FC236}">
                <a16:creationId xmlns:a16="http://schemas.microsoft.com/office/drawing/2014/main" id="{0090F25A-29C2-4781-8F26-5656FB0053FF}"/>
              </a:ext>
            </a:extLst>
          </p:cNvPr>
          <p:cNvSpPr>
            <a:spLocks noGrp="1"/>
          </p:cNvSpPr>
          <p:nvPr>
            <p:ph idx="1"/>
          </p:nvPr>
        </p:nvSpPr>
        <p:spPr>
          <a:solidFill>
            <a:schemeClr val="accent5">
              <a:lumMod val="40000"/>
              <a:lumOff val="60000"/>
            </a:schemeClr>
          </a:solidFill>
          <a:ln>
            <a:solidFill>
              <a:schemeClr val="tx1"/>
            </a:solidFill>
          </a:ln>
        </p:spPr>
        <p:txBody>
          <a:bodyPr/>
          <a:lstStyle/>
          <a:p>
            <a:pPr>
              <a:lnSpc>
                <a:spcPct val="100000"/>
              </a:lnSpc>
            </a:pPr>
            <a:r>
              <a:rPr lang="en-US" sz="1400" dirty="0"/>
              <a:t>Basically three different types of analysis was used to best describe the dataset at hand namely : (mainly shown through visualizations using matplotlib and seaborn libraries.)</a:t>
            </a:r>
          </a:p>
          <a:p>
            <a:pPr lvl="5">
              <a:lnSpc>
                <a:spcPct val="100000"/>
              </a:lnSpc>
              <a:buFont typeface="Wingdings" panose="05000000000000000000" pitchFamily="2" charset="2"/>
              <a:buChar char="v"/>
            </a:pPr>
            <a:r>
              <a:rPr lang="en-US" sz="1400" dirty="0"/>
              <a:t>Univariate analysis</a:t>
            </a:r>
          </a:p>
          <a:p>
            <a:pPr lvl="5">
              <a:lnSpc>
                <a:spcPct val="100000"/>
              </a:lnSpc>
              <a:buFont typeface="Wingdings" panose="05000000000000000000" pitchFamily="2" charset="2"/>
              <a:buChar char="v"/>
            </a:pPr>
            <a:r>
              <a:rPr lang="en-US" sz="1400" dirty="0"/>
              <a:t>Bi-variate  analysis</a:t>
            </a:r>
          </a:p>
          <a:p>
            <a:pPr lvl="5">
              <a:lnSpc>
                <a:spcPct val="100000"/>
              </a:lnSpc>
              <a:buFont typeface="Wingdings" panose="05000000000000000000" pitchFamily="2" charset="2"/>
              <a:buChar char="v"/>
            </a:pPr>
            <a:r>
              <a:rPr lang="en-US" sz="1400" dirty="0"/>
              <a:t>Multivariate  analysis</a:t>
            </a:r>
          </a:p>
          <a:p>
            <a:pPr marL="2286000" lvl="5" indent="0">
              <a:lnSpc>
                <a:spcPct val="100000"/>
              </a:lnSpc>
              <a:buNone/>
            </a:pPr>
            <a:r>
              <a:rPr lang="en-US" sz="1400" dirty="0"/>
              <a:t>                                          </a:t>
            </a:r>
          </a:p>
          <a:p>
            <a:pPr>
              <a:lnSpc>
                <a:spcPct val="100000"/>
              </a:lnSpc>
            </a:pPr>
            <a:r>
              <a:rPr lang="en-IN" sz="1400" dirty="0"/>
              <a:t>The analysis helped discover the male to female ratio.</a:t>
            </a:r>
          </a:p>
          <a:p>
            <a:pPr>
              <a:lnSpc>
                <a:spcPct val="100000"/>
              </a:lnSpc>
            </a:pPr>
            <a:r>
              <a:rPr lang="en-IN" sz="1400" dirty="0"/>
              <a:t>The different places involved with their pin code.</a:t>
            </a:r>
          </a:p>
          <a:p>
            <a:pPr>
              <a:lnSpc>
                <a:spcPct val="100000"/>
              </a:lnSpc>
            </a:pPr>
            <a:r>
              <a:rPr lang="en-IN" sz="1400" dirty="0"/>
              <a:t>The different online retailers involved.</a:t>
            </a:r>
          </a:p>
          <a:p>
            <a:pPr>
              <a:lnSpc>
                <a:spcPct val="100000"/>
              </a:lnSpc>
            </a:pPr>
            <a:r>
              <a:rPr lang="en-IN" sz="1400" dirty="0"/>
              <a:t>On observing the dataset it could be seen that the dataset had customer opinions on matters affecting trust , reliability , security and recommendation to name a few.</a:t>
            </a:r>
          </a:p>
          <a:p>
            <a:pPr>
              <a:lnSpc>
                <a:spcPct val="100000"/>
              </a:lnSpc>
            </a:pPr>
            <a:r>
              <a:rPr lang="en-IN" sz="1400" dirty="0"/>
              <a:t>It could also be observed that the dataset had a lot of overlapping on the data related to the opinion of the people this overlapping caused  a sense of ambiguity on understanding the particular standings of each online retailers.</a:t>
            </a:r>
          </a:p>
          <a:p>
            <a:pPr>
              <a:lnSpc>
                <a:spcPct val="100000"/>
              </a:lnSpc>
            </a:pPr>
            <a:r>
              <a:rPr lang="en-IN" sz="1400" dirty="0"/>
              <a:t>Splitting the dataset on cases raising ambiguity helped provide a better solution. As it can be seen in the next slide.</a:t>
            </a:r>
          </a:p>
          <a:p>
            <a:endParaRPr lang="en-IN" dirty="0"/>
          </a:p>
        </p:txBody>
      </p:sp>
    </p:spTree>
    <p:extLst>
      <p:ext uri="{BB962C8B-B14F-4D97-AF65-F5344CB8AC3E}">
        <p14:creationId xmlns:p14="http://schemas.microsoft.com/office/powerpoint/2010/main" val="131820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1784-78B9-4467-BDDB-37DF9C4A8530}"/>
              </a:ext>
            </a:extLst>
          </p:cNvPr>
          <p:cNvSpPr>
            <a:spLocks noGrp="1"/>
          </p:cNvSpPr>
          <p:nvPr>
            <p:ph type="title"/>
          </p:nvPr>
        </p:nvSpPr>
        <p:spPr>
          <a:xfrm>
            <a:off x="838200" y="365125"/>
            <a:ext cx="10320130" cy="1325563"/>
          </a:xfrm>
          <a:solidFill>
            <a:schemeClr val="accent6">
              <a:lumMod val="40000"/>
              <a:lumOff val="60000"/>
            </a:schemeClr>
          </a:solidFill>
        </p:spPr>
        <p:txBody>
          <a:bodyPr>
            <a:normAutofit/>
          </a:bodyPr>
          <a:lstStyle/>
          <a:p>
            <a:r>
              <a:rPr lang="en-US" sz="5400" b="1" dirty="0">
                <a:solidFill>
                  <a:schemeClr val="accent2"/>
                </a:solidFill>
              </a:rPr>
              <a:t>SOME VISULIZATIONS USED FOR EDA.</a:t>
            </a:r>
            <a:endParaRPr lang="en-IN" sz="5400" b="1" dirty="0">
              <a:solidFill>
                <a:schemeClr val="accent2"/>
              </a:solidFill>
            </a:endParaRPr>
          </a:p>
        </p:txBody>
      </p:sp>
      <p:pic>
        <p:nvPicPr>
          <p:cNvPr id="4" name="Content Placeholder 3">
            <a:extLst>
              <a:ext uri="{FF2B5EF4-FFF2-40B4-BE49-F238E27FC236}">
                <a16:creationId xmlns:a16="http://schemas.microsoft.com/office/drawing/2014/main" id="{F92821E8-B85C-4807-A70A-D6D2C22B4ACC}"/>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142681" y="2234160"/>
            <a:ext cx="4572638" cy="3534268"/>
          </a:xfrm>
          <a:prstGeom prst="rect">
            <a:avLst/>
          </a:prstGeom>
          <a:ln>
            <a:solidFill>
              <a:schemeClr val="tx1"/>
            </a:solidFill>
          </a:ln>
          <a:effectLst>
            <a:outerShdw blurRad="50800" dist="38100" dir="2700000" algn="tl" rotWithShape="0">
              <a:prstClr val="black">
                <a:alpha val="40000"/>
              </a:prstClr>
            </a:outerShdw>
          </a:effectLst>
        </p:spPr>
      </p:pic>
      <p:pic>
        <p:nvPicPr>
          <p:cNvPr id="6" name="Content Placeholder 5">
            <a:extLst>
              <a:ext uri="{FF2B5EF4-FFF2-40B4-BE49-F238E27FC236}">
                <a16:creationId xmlns:a16="http://schemas.microsoft.com/office/drawing/2014/main" id="{E12D92A6-34BD-439D-9090-C8763B45EB8F}"/>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87072"/>
            <a:ext cx="5181600" cy="3828443"/>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9740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F5EA-F98F-407A-8E78-B0AD61E6774D}"/>
              </a:ext>
            </a:extLst>
          </p:cNvPr>
          <p:cNvSpPr>
            <a:spLocks noGrp="1"/>
          </p:cNvSpPr>
          <p:nvPr>
            <p:ph type="title"/>
          </p:nvPr>
        </p:nvSpPr>
        <p:spPr>
          <a:xfrm>
            <a:off x="838200" y="365125"/>
            <a:ext cx="7258878" cy="1582945"/>
          </a:xfrm>
          <a:solidFill>
            <a:schemeClr val="accent4"/>
          </a:solidFill>
          <a:ln>
            <a:solidFill>
              <a:schemeClr val="tx1"/>
            </a:solidFill>
          </a:ln>
        </p:spPr>
        <p:txBody>
          <a:bodyPr>
            <a:normAutofit/>
          </a:bodyPr>
          <a:lstStyle/>
          <a:p>
            <a:r>
              <a:rPr lang="en-US" sz="5400" b="1" dirty="0"/>
              <a:t>Some more visualizations.</a:t>
            </a:r>
            <a:endParaRPr lang="en-IN" sz="5400" b="1" dirty="0"/>
          </a:p>
        </p:txBody>
      </p:sp>
      <p:pic>
        <p:nvPicPr>
          <p:cNvPr id="5" name="Content Placeholder 4">
            <a:extLst>
              <a:ext uri="{FF2B5EF4-FFF2-40B4-BE49-F238E27FC236}">
                <a16:creationId xmlns:a16="http://schemas.microsoft.com/office/drawing/2014/main" id="{3D724524-EABE-4184-9E8E-0AD759E1EA6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44147" y="2184851"/>
            <a:ext cx="3773557" cy="2215247"/>
          </a:xfrm>
          <a:prstGeom prst="rect">
            <a:avLst/>
          </a:prstGeom>
          <a:noFill/>
          <a:ln>
            <a:solidFill>
              <a:schemeClr val="tx1"/>
            </a:solidFill>
          </a:ln>
          <a:effectLst>
            <a:outerShdw blurRad="50800" dist="38100" dir="2700000" algn="tl" rotWithShape="0">
              <a:prstClr val="black">
                <a:alpha val="40000"/>
              </a:prstClr>
            </a:outerShdw>
          </a:effectLst>
        </p:spPr>
      </p:pic>
      <p:pic>
        <p:nvPicPr>
          <p:cNvPr id="6" name="Content Placeholder 5">
            <a:extLst>
              <a:ext uri="{FF2B5EF4-FFF2-40B4-BE49-F238E27FC236}">
                <a16:creationId xmlns:a16="http://schemas.microsoft.com/office/drawing/2014/main" id="{5B824ED0-FE60-41A6-8CB1-FE104CAF40A7}"/>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84851"/>
            <a:ext cx="5181600" cy="3632886"/>
          </a:xfrm>
          <a:prstGeom prst="rect">
            <a:avLst/>
          </a:prstGeom>
          <a:noFill/>
          <a:ln>
            <a:solidFill>
              <a:schemeClr val="tx1"/>
            </a:solidFill>
          </a:ln>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0E027B81-C8BE-4B82-9908-10796A67E97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4499370"/>
            <a:ext cx="5181600" cy="2086959"/>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6297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D3BA624-1876-4733-A01B-0A2536497677}"/>
              </a:ext>
            </a:extLst>
          </p:cNvPr>
          <p:cNvPicPr>
            <a:picLocks noGrp="1" noChangeAspect="1"/>
          </p:cNvPicPr>
          <p:nvPr>
            <p:ph idx="1"/>
          </p:nvPr>
        </p:nvPicPr>
        <p:blipFill>
          <a:blip r:embed="rId2"/>
          <a:stretch>
            <a:fillRect/>
          </a:stretch>
        </p:blipFill>
        <p:spPr>
          <a:xfrm>
            <a:off x="838201" y="887896"/>
            <a:ext cx="10227364" cy="5274365"/>
          </a:xfrm>
          <a:ln>
            <a:solidFill>
              <a:schemeClr val="tx1"/>
            </a:solidFill>
          </a:ln>
          <a:effectLst>
            <a:glow rad="63500">
              <a:schemeClr val="accent2">
                <a:satMod val="175000"/>
                <a:alpha val="40000"/>
              </a:schemeClr>
            </a:glow>
          </a:effectLst>
        </p:spPr>
      </p:pic>
    </p:spTree>
    <p:extLst>
      <p:ext uri="{BB962C8B-B14F-4D97-AF65-F5344CB8AC3E}">
        <p14:creationId xmlns:p14="http://schemas.microsoft.com/office/powerpoint/2010/main" val="521958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1159</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Agency FB</vt:lpstr>
      <vt:lpstr>Arial</vt:lpstr>
      <vt:lpstr>Bahnschrift Condensed</vt:lpstr>
      <vt:lpstr>Bodoni MT Black</vt:lpstr>
      <vt:lpstr>Calibri</vt:lpstr>
      <vt:lpstr>Calibri Light</vt:lpstr>
      <vt:lpstr>Wingdings</vt:lpstr>
      <vt:lpstr>Office Theme</vt:lpstr>
      <vt:lpstr>Customer Retention     Case-study. </vt:lpstr>
      <vt:lpstr>THE PROBLEM AT HAND.</vt:lpstr>
      <vt:lpstr>THE DATASET AT HAND.</vt:lpstr>
      <vt:lpstr>APPROACHING THE DATASET.</vt:lpstr>
      <vt:lpstr>Tools used.</vt:lpstr>
      <vt:lpstr>Exploratory Data Analysis.</vt:lpstr>
      <vt:lpstr>SOME VISULIZATIONS USED FOR EDA.</vt:lpstr>
      <vt:lpstr>Some more visualizations.</vt:lpstr>
      <vt:lpstr>PowerPoint Presentation</vt:lpstr>
      <vt:lpstr>PowerPoint Presentation</vt:lpstr>
      <vt:lpstr>TACKLING THE ISSUES.</vt:lpstr>
      <vt:lpstr>Findings on the dataset. </vt:lpstr>
      <vt:lpstr>DRAWING A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Case-study. </dc:title>
  <dc:creator>MyPc</dc:creator>
  <cp:lastModifiedBy>MyPc</cp:lastModifiedBy>
  <cp:revision>5</cp:revision>
  <dcterms:created xsi:type="dcterms:W3CDTF">2021-08-06T01:43:55Z</dcterms:created>
  <dcterms:modified xsi:type="dcterms:W3CDTF">2021-08-06T02:22:12Z</dcterms:modified>
</cp:coreProperties>
</file>