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45"/>
  </p:notesMasterIdLst>
  <p:handoutMasterIdLst>
    <p:handoutMasterId r:id="rId46"/>
  </p:handoutMasterIdLst>
  <p:sldIdLst>
    <p:sldId id="319" r:id="rId2"/>
    <p:sldId id="257" r:id="rId3"/>
    <p:sldId id="299" r:id="rId4"/>
    <p:sldId id="309" r:id="rId5"/>
    <p:sldId id="329" r:id="rId6"/>
    <p:sldId id="262" r:id="rId7"/>
    <p:sldId id="261" r:id="rId8"/>
    <p:sldId id="285" r:id="rId9"/>
    <p:sldId id="336" r:id="rId10"/>
    <p:sldId id="264" r:id="rId11"/>
    <p:sldId id="337" r:id="rId12"/>
    <p:sldId id="304" r:id="rId13"/>
    <p:sldId id="339" r:id="rId14"/>
    <p:sldId id="330" r:id="rId15"/>
    <p:sldId id="328" r:id="rId16"/>
    <p:sldId id="325" r:id="rId17"/>
    <p:sldId id="326" r:id="rId18"/>
    <p:sldId id="340" r:id="rId19"/>
    <p:sldId id="324" r:id="rId20"/>
    <p:sldId id="323" r:id="rId21"/>
    <p:sldId id="297" r:id="rId22"/>
    <p:sldId id="259" r:id="rId23"/>
    <p:sldId id="293" r:id="rId24"/>
    <p:sldId id="286" r:id="rId25"/>
    <p:sldId id="332" r:id="rId26"/>
    <p:sldId id="333" r:id="rId27"/>
    <p:sldId id="277" r:id="rId28"/>
    <p:sldId id="317" r:id="rId29"/>
    <p:sldId id="334" r:id="rId30"/>
    <p:sldId id="269" r:id="rId31"/>
    <p:sldId id="272" r:id="rId32"/>
    <p:sldId id="341" r:id="rId33"/>
    <p:sldId id="266" r:id="rId34"/>
    <p:sldId id="342" r:id="rId35"/>
    <p:sldId id="343" r:id="rId36"/>
    <p:sldId id="306" r:id="rId37"/>
    <p:sldId id="307" r:id="rId38"/>
    <p:sldId id="344" r:id="rId39"/>
    <p:sldId id="310" r:id="rId40"/>
    <p:sldId id="263" r:id="rId41"/>
    <p:sldId id="312" r:id="rId42"/>
    <p:sldId id="311" r:id="rId43"/>
    <p:sldId id="265" r:id="rId44"/>
  </p:sldIdLst>
  <p:sldSz cx="12192000" cy="6858000"/>
  <p:notesSz cx="7099300" cy="10234613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071"/>
    <a:srgbClr val="DE68FF"/>
    <a:srgbClr val="FF9786"/>
    <a:srgbClr val="D3000F"/>
    <a:srgbClr val="FFFF00"/>
    <a:srgbClr val="3333FF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482" autoAdjust="0"/>
  </p:normalViewPr>
  <p:slideViewPr>
    <p:cSldViewPr snapToGrid="0">
      <p:cViewPr varScale="1">
        <p:scale>
          <a:sx n="58" d="100"/>
          <a:sy n="58" d="100"/>
        </p:scale>
        <p:origin x="96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EC49A0E-63A9-4A0D-AD2C-B7E2E2E8B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9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B81D889-D7E9-4039-B45C-46427384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“sort this list”  or “add these two numbers”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6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5.png"/><Relationship Id="rId5" Type="http://schemas.openxmlformats.org/officeDocument/2006/relationships/tags" Target="../tags/tag26.xml"/><Relationship Id="rId10" Type="http://schemas.openxmlformats.org/officeDocument/2006/relationships/image" Target="../media/image3.png"/><Relationship Id="rId4" Type="http://schemas.openxmlformats.org/officeDocument/2006/relationships/tags" Target="../tags/tag25.xml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0.xml"/><Relationship Id="rId7" Type="http://schemas.openxmlformats.org/officeDocument/2006/relationships/image" Target="../media/image28.png"/><Relationship Id="rId12" Type="http://schemas.openxmlformats.org/officeDocument/2006/relationships/image" Target="../media/image2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32.xml"/><Relationship Id="rId10" Type="http://schemas.openxmlformats.org/officeDocument/2006/relationships/image" Target="../media/image31.png"/><Relationship Id="rId4" Type="http://schemas.openxmlformats.org/officeDocument/2006/relationships/tags" Target="../tags/tag31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9.png"/><Relationship Id="rId17" Type="http://schemas.openxmlformats.org/officeDocument/2006/relationships/image" Target="../media/image38.png"/><Relationship Id="rId2" Type="http://schemas.openxmlformats.org/officeDocument/2006/relationships/tags" Target="../tags/tag34.xml"/><Relationship Id="rId16" Type="http://schemas.openxmlformats.org/officeDocument/2006/relationships/image" Target="../media/image37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3.png"/><Relationship Id="rId5" Type="http://schemas.openxmlformats.org/officeDocument/2006/relationships/tags" Target="../tags/tag37.xml"/><Relationship Id="rId15" Type="http://schemas.openxmlformats.org/officeDocument/2006/relationships/image" Target="../media/image3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0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5.xml"/><Relationship Id="rId7" Type="http://schemas.openxmlformats.org/officeDocument/2006/relationships/image" Target="../media/image4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3" Type="http://schemas.openxmlformats.org/officeDocument/2006/relationships/tags" Target="../tags/tag49.xml"/><Relationship Id="rId21" Type="http://schemas.openxmlformats.org/officeDocument/2006/relationships/image" Target="../media/image52.png"/><Relationship Id="rId7" Type="http://schemas.openxmlformats.org/officeDocument/2006/relationships/tags" Target="../tags/tag53.xml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tags" Target="../tags/tag48.xml"/><Relationship Id="rId16" Type="http://schemas.openxmlformats.org/officeDocument/2006/relationships/image" Target="../media/image19.png"/><Relationship Id="rId20" Type="http://schemas.openxmlformats.org/officeDocument/2006/relationships/image" Target="../media/image51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15" Type="http://schemas.openxmlformats.org/officeDocument/2006/relationships/image" Target="../media/image47.png"/><Relationship Id="rId10" Type="http://schemas.openxmlformats.org/officeDocument/2006/relationships/tags" Target="../tags/tag56.xml"/><Relationship Id="rId19" Type="http://schemas.openxmlformats.org/officeDocument/2006/relationships/image" Target="../media/image50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tags" Target="../tags/tag59.xml"/><Relationship Id="rId21" Type="http://schemas.openxmlformats.org/officeDocument/2006/relationships/image" Target="../media/image60.png"/><Relationship Id="rId7" Type="http://schemas.openxmlformats.org/officeDocument/2006/relationships/tags" Target="../tags/tag6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9.png"/><Relationship Id="rId2" Type="http://schemas.openxmlformats.org/officeDocument/2006/relationships/tags" Target="../tags/tag58.xml"/><Relationship Id="rId16" Type="http://schemas.openxmlformats.org/officeDocument/2006/relationships/image" Target="../media/image56.png"/><Relationship Id="rId20" Type="http://schemas.openxmlformats.org/officeDocument/2006/relationships/image" Target="../media/image59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image" Target="../media/image55.png"/><Relationship Id="rId23" Type="http://schemas.openxmlformats.org/officeDocument/2006/relationships/image" Target="../media/image61.png"/><Relationship Id="rId10" Type="http://schemas.openxmlformats.org/officeDocument/2006/relationships/tags" Target="../tags/tag66.xml"/><Relationship Id="rId19" Type="http://schemas.openxmlformats.org/officeDocument/2006/relationships/image" Target="../media/image58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../media/image54.png"/><Relationship Id="rId22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0.xml"/><Relationship Id="rId7" Type="http://schemas.openxmlformats.org/officeDocument/2006/relationships/image" Target="../media/image52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5.xml"/><Relationship Id="rId7" Type="http://schemas.openxmlformats.org/officeDocument/2006/relationships/image" Target="../media/image65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9.xml"/><Relationship Id="rId7" Type="http://schemas.openxmlformats.org/officeDocument/2006/relationships/image" Target="../media/image42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tags" Target="../tags/tag83.xml"/><Relationship Id="rId21" Type="http://schemas.openxmlformats.org/officeDocument/2006/relationships/image" Target="../media/image76.png"/><Relationship Id="rId7" Type="http://schemas.openxmlformats.org/officeDocument/2006/relationships/tags" Target="../tags/tag87.xml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tags" Target="../tags/tag82.xml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5" Type="http://schemas.openxmlformats.org/officeDocument/2006/relationships/image" Target="../media/image70.png"/><Relationship Id="rId23" Type="http://schemas.openxmlformats.org/officeDocument/2006/relationships/image" Target="../media/image78.emf"/><Relationship Id="rId10" Type="http://schemas.openxmlformats.org/officeDocument/2006/relationships/tags" Target="../tags/tag90.xml"/><Relationship Id="rId19" Type="http://schemas.openxmlformats.org/officeDocument/2006/relationships/image" Target="../media/image74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5.xml"/><Relationship Id="rId7" Type="http://schemas.openxmlformats.org/officeDocument/2006/relationships/image" Target="../media/image83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8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9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age:Thomasbayes.jpg" TargetMode="External"/><Relationship Id="rId3" Type="http://schemas.openxmlformats.org/officeDocument/2006/relationships/tags" Target="../tags/tag101.xml"/><Relationship Id="rId7" Type="http://schemas.openxmlformats.org/officeDocument/2006/relationships/image" Target="../media/image89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4.png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tags" Target="../tags/tag106.xml"/><Relationship Id="rId7" Type="http://schemas.openxmlformats.org/officeDocument/2006/relationships/image" Target="../media/image100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109.xml"/><Relationship Id="rId7" Type="http://schemas.openxmlformats.org/officeDocument/2006/relationships/image" Target="../media/image102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0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Relationship Id="rId9" Type="http://schemas.openxmlformats.org/officeDocument/2006/relationships/image" Target="../media/image10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9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108.png"/><Relationship Id="rId5" Type="http://schemas.openxmlformats.org/officeDocument/2006/relationships/tags" Target="../tags/tag115.xml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4" Type="http://schemas.openxmlformats.org/officeDocument/2006/relationships/tags" Target="../tags/tag114.xml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117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tags" Target="../tags/tag122.xml"/><Relationship Id="rId7" Type="http://schemas.openxmlformats.org/officeDocument/2006/relationships/image" Target="../media/image121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5.png"/><Relationship Id="rId5" Type="http://schemas.openxmlformats.org/officeDocument/2006/relationships/tags" Target="../tags/tag124.xml"/><Relationship Id="rId10" Type="http://schemas.openxmlformats.org/officeDocument/2006/relationships/image" Target="../media/image124.png"/><Relationship Id="rId4" Type="http://schemas.openxmlformats.org/officeDocument/2006/relationships/tags" Target="../tags/tag123.xml"/><Relationship Id="rId9" Type="http://schemas.openxmlformats.org/officeDocument/2006/relationships/image" Target="../media/image1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4.png"/><Relationship Id="rId17" Type="http://schemas.openxmlformats.org/officeDocument/2006/relationships/image" Target="../media/image11.png"/><Relationship Id="rId2" Type="http://schemas.openxmlformats.org/officeDocument/2006/relationships/tags" Target="../tags/tag5.xml"/><Relationship Id="rId16" Type="http://schemas.openxmlformats.org/officeDocument/2006/relationships/image" Target="../media/image10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3.png"/><Relationship Id="rId5" Type="http://schemas.openxmlformats.org/officeDocument/2006/relationships/tags" Target="../tags/tag8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7.png"/><Relationship Id="rId5" Type="http://schemas.openxmlformats.org/officeDocument/2006/relationships/tags" Target="../tags/tag17.xml"/><Relationship Id="rId10" Type="http://schemas.openxmlformats.org/officeDocument/2006/relationships/image" Target="../media/image16.png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115: </a:t>
            </a:r>
            <a:r>
              <a:rPr lang="en-US" dirty="0" err="1"/>
              <a:t>Maths</a:t>
            </a:r>
            <a:r>
              <a:rPr lang="en-US" dirty="0"/>
              <a:t> for Computer Science</a:t>
            </a: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Probability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82" y="1900985"/>
            <a:ext cx="5592576" cy="3728384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Ngoc-Hoang LUONG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10941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Distributions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61746" y="1452563"/>
            <a:ext cx="7825053" cy="4525962"/>
          </a:xfrm>
        </p:spPr>
        <p:txBody>
          <a:bodyPr/>
          <a:lstStyle/>
          <a:p>
            <a:pPr eaLnBrk="1" hangingPunct="1"/>
            <a:r>
              <a:rPr lang="en-US" sz="2000" dirty="0"/>
              <a:t>Marginal distributions are sub-tables which eliminate variables </a:t>
            </a:r>
          </a:p>
          <a:p>
            <a:pPr eaLnBrk="1" hangingPunct="1"/>
            <a:r>
              <a:rPr lang="en-US" sz="2000" dirty="0"/>
              <a:t>Marginalization (summing out): Combine collapsed rows by adding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99939"/>
              </p:ext>
            </p:extLst>
          </p:nvPr>
        </p:nvGraphicFramePr>
        <p:xfrm>
          <a:off x="343549" y="330081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95498"/>
              </p:ext>
            </p:extLst>
          </p:nvPr>
        </p:nvGraphicFramePr>
        <p:xfrm>
          <a:off x="7148913" y="27197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96924"/>
              </p:ext>
            </p:extLst>
          </p:nvPr>
        </p:nvGraphicFramePr>
        <p:xfrm>
          <a:off x="7148913" y="45485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700875" y="34225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700875" y="499332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48" name="Picture 6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7" y="2842024"/>
            <a:ext cx="11779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6" name="Picture 9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13" y="3671826"/>
            <a:ext cx="243363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7" name="Picture 9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63" y="2314974"/>
            <a:ext cx="7318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8" name="Picture 9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75" y="5223516"/>
            <a:ext cx="24622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63" y="4143774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31" name="Picture 9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7" y="6110686"/>
            <a:ext cx="57165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Marginal Distributions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26394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53849"/>
              </p:ext>
            </p:extLst>
          </p:nvPr>
        </p:nvGraphicFramePr>
        <p:xfrm>
          <a:off x="7119884" y="19142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76043"/>
              </p:ext>
            </p:extLst>
          </p:nvPr>
        </p:nvGraphicFramePr>
        <p:xfrm>
          <a:off x="7119884" y="37430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671846" y="261704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671846" y="41877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0532" y="2866286"/>
            <a:ext cx="2582940" cy="6121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7863" y="1509434"/>
            <a:ext cx="791580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479" y="4417976"/>
            <a:ext cx="2551748" cy="567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0918" y="3338234"/>
            <a:ext cx="761332" cy="2985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Probabilities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292786"/>
            <a:ext cx="8562975" cy="4680978"/>
          </a:xfrm>
        </p:spPr>
        <p:txBody>
          <a:bodyPr/>
          <a:lstStyle/>
          <a:p>
            <a:pPr eaLnBrk="1" hangingPunct="1"/>
            <a:r>
              <a:rPr lang="en-US" sz="2400" dirty="0"/>
              <a:t>A simple relation between joint and conditional probabilities</a:t>
            </a:r>
          </a:p>
          <a:p>
            <a:pPr lvl="1" eaLnBrk="1" hangingPunct="1"/>
            <a:r>
              <a:rPr lang="en-US" sz="2000" dirty="0">
                <a:solidFill>
                  <a:schemeClr val="accent2"/>
                </a:solidFill>
              </a:rPr>
              <a:t>In fact, this is taken as the </a:t>
            </a:r>
            <a:r>
              <a:rPr lang="en-US" sz="2000" i="1" dirty="0">
                <a:solidFill>
                  <a:schemeClr val="accent2"/>
                </a:solidFill>
              </a:rPr>
              <a:t>definition</a:t>
            </a:r>
            <a:r>
              <a:rPr lang="en-US" sz="2000" dirty="0">
                <a:solidFill>
                  <a:schemeClr val="accent2"/>
                </a:solidFill>
              </a:rPr>
              <a:t> of a conditional probability</a:t>
            </a:r>
          </a:p>
        </p:txBody>
      </p:sp>
      <p:pic>
        <p:nvPicPr>
          <p:cNvPr id="1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740025"/>
            <a:ext cx="237331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22584"/>
              </p:ext>
            </p:extLst>
          </p:nvPr>
        </p:nvGraphicFramePr>
        <p:xfrm>
          <a:off x="762000" y="4576763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43" name="Group 21"/>
          <p:cNvGrpSpPr>
            <a:grpSpLocks/>
          </p:cNvGrpSpPr>
          <p:nvPr/>
        </p:nvGrpSpPr>
        <p:grpSpPr bwMode="auto">
          <a:xfrm>
            <a:off x="6021149" y="2655489"/>
            <a:ext cx="2197100" cy="1272154"/>
            <a:chOff x="5105400" y="2512724"/>
            <a:chExt cx="2895600" cy="1676400"/>
          </a:xfrm>
        </p:grpSpPr>
        <p:sp>
          <p:nvSpPr>
            <p:cNvPr id="13347" name="Oval 33"/>
            <p:cNvSpPr>
              <a:spLocks noChangeArrowheads="1"/>
            </p:cNvSpPr>
            <p:nvPr/>
          </p:nvSpPr>
          <p:spPr bwMode="auto">
            <a:xfrm>
              <a:off x="5105400" y="2512724"/>
              <a:ext cx="1828800" cy="1676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4"/>
            <p:cNvSpPr>
              <a:spLocks noChangeArrowheads="1"/>
            </p:cNvSpPr>
            <p:nvPr/>
          </p:nvSpPr>
          <p:spPr bwMode="auto">
            <a:xfrm>
              <a:off x="6172200" y="2512724"/>
              <a:ext cx="1828800" cy="1676400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191000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8332" y="4885634"/>
            <a:ext cx="3269608" cy="3135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7969" y="2256706"/>
            <a:ext cx="3174853" cy="215464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2170" y="3957739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9786"/>
                </a:solidFill>
                <a:latin typeface="Calibri"/>
                <a:cs typeface="Calibri"/>
              </a:rPr>
              <a:t>P(b)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678" y="3951376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/>
                <a:cs typeface="Calibri"/>
              </a:rPr>
              <a:t>P(a)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7902" y="2289341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P(</a:t>
            </a:r>
            <a:r>
              <a:rPr lang="en-US" sz="2000" i="1" dirty="0" err="1">
                <a:solidFill>
                  <a:srgbClr val="E57071"/>
                </a:solidFill>
                <a:latin typeface="Calibri"/>
                <a:cs typeface="Calibri"/>
              </a:rPr>
              <a:t>a,b</a:t>
            </a:r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883" y="4686487"/>
            <a:ext cx="2836647" cy="731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6" name="Picture 15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3115" y="4702804"/>
            <a:ext cx="836064" cy="6569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5435" y="4923246"/>
            <a:ext cx="82113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6" name="Picture 25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662" y="5802804"/>
            <a:ext cx="5643434" cy="298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8" name="Picture 27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759" y="6306751"/>
            <a:ext cx="1701988" cy="253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6023" y="6311728"/>
            <a:ext cx="80620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4784956" y="5704129"/>
            <a:ext cx="6020880" cy="997942"/>
          </a:xfrm>
          <a:prstGeom prst="wedgeRectCallout">
            <a:avLst>
              <a:gd name="adj1" fmla="val -1035"/>
              <a:gd name="adj2" fmla="val -81872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Conditional Probabilities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0885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209143" y="1341782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|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5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Conditional Distributions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1"/>
                </a:solidFill>
                <a:ea typeface="ＭＳ Ｐゴシック" pitchFamily="34" charset="-128"/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61942"/>
              </p:ext>
            </p:extLst>
          </p:nvPr>
        </p:nvGraphicFramePr>
        <p:xfrm>
          <a:off x="8479064" y="355872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55355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40011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5115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89" y="3134859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16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Conditional Distributions</a:t>
            </a:r>
          </a:p>
        </p:txBody>
      </p:sp>
      <p:sp>
        <p:nvSpPr>
          <p:cNvPr id="45117" name="TextBox 56"/>
          <p:cNvSpPr txBox="1">
            <a:spLocks noChangeArrowheads="1"/>
          </p:cNvSpPr>
          <p:nvPr/>
        </p:nvSpPr>
        <p:spPr bwMode="auto">
          <a:xfrm>
            <a:off x="8890227" y="2507796"/>
            <a:ext cx="2587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6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17487"/>
              </p:ext>
            </p:extLst>
          </p:nvPr>
        </p:nvGraphicFramePr>
        <p:xfrm>
          <a:off x="303920" y="310214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729" y="4777781"/>
            <a:ext cx="1909108" cy="217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0" name="Picture 29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693" y="5202189"/>
            <a:ext cx="3963475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51684" name="Picture 105168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641" y="4628880"/>
            <a:ext cx="1960986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51687" name="Picture 105168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1787" y="5820987"/>
            <a:ext cx="1846854" cy="486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61715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4886" y="1985833"/>
            <a:ext cx="1954844" cy="223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815" y="2414780"/>
            <a:ext cx="4058427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1" name="Picture 2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84" y="1831680"/>
            <a:ext cx="2018590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82" y="2968286"/>
            <a:ext cx="1891099" cy="488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22060"/>
              </p:ext>
            </p:extLst>
          </p:nvPr>
        </p:nvGraphicFramePr>
        <p:xfrm>
          <a:off x="10246121" y="365996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19800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3791013" y="3971222"/>
            <a:ext cx="5772525" cy="317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77132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92277"/>
              </p:ext>
            </p:extLst>
          </p:nvPr>
        </p:nvGraphicFramePr>
        <p:xfrm>
          <a:off x="303920" y="330086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1689" name="Group 1051688"/>
          <p:cNvGrpSpPr/>
          <p:nvPr/>
        </p:nvGrpSpPr>
        <p:grpSpPr bwMode="auto">
          <a:xfrm>
            <a:off x="4685939" y="5619332"/>
            <a:ext cx="3357110" cy="990267"/>
            <a:chOff x="3830658" y="4628880"/>
            <a:chExt cx="5101206" cy="1477080"/>
          </a:xfrm>
        </p:grpSpPr>
        <p:pic>
          <p:nvPicPr>
            <p:cNvPr id="27" name="Picture 26" descr="txp_fig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30658" y="4759927"/>
              <a:ext cx="2046540" cy="1953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30" name="Picture 29" descr="txp_fig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78325" y="5133446"/>
              <a:ext cx="3553539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051684" name="Picture 1051683" descr="txp_fig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81865" y="4628880"/>
              <a:ext cx="1758164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051687" name="Picture 1051686" descr="txp_fig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5099" y="5678047"/>
              <a:ext cx="1655837" cy="4279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</p:grp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81587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 bwMode="auto">
          <a:xfrm>
            <a:off x="4636141" y="1261440"/>
            <a:ext cx="3605608" cy="1008935"/>
            <a:chOff x="3711749" y="2025130"/>
            <a:chExt cx="5117028" cy="1431867"/>
          </a:xfrm>
        </p:grpSpPr>
        <p:pic>
          <p:nvPicPr>
            <p:cNvPr id="6" name="Picture 5" descr="txp_fig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11749" y="2160935"/>
              <a:ext cx="1722173" cy="1965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8" name="Picture 17" descr="txp_fig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53396" y="2538828"/>
              <a:ext cx="357538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1" name="Picture 20" descr="txp_fig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70372" y="2025130"/>
              <a:ext cx="177833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4" name="Picture 23" descr="txp_fig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42091" y="3026454"/>
              <a:ext cx="1666015" cy="4305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</p:grpSp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78837"/>
              </p:ext>
            </p:extLst>
          </p:nvPr>
        </p:nvGraphicFramePr>
        <p:xfrm>
          <a:off x="10246121" y="3729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26712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421632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88458"/>
              </p:ext>
            </p:extLst>
          </p:nvPr>
        </p:nvGraphicFramePr>
        <p:xfrm>
          <a:off x="5308484" y="378445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4172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337805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82004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22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17996"/>
              </p:ext>
            </p:extLst>
          </p:nvPr>
        </p:nvGraphicFramePr>
        <p:xfrm>
          <a:off x="303920" y="255782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07283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2825"/>
              </p:ext>
            </p:extLst>
          </p:nvPr>
        </p:nvGraphicFramePr>
        <p:xfrm>
          <a:off x="10246121" y="298604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252408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47328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19968"/>
              </p:ext>
            </p:extLst>
          </p:nvPr>
        </p:nvGraphicFramePr>
        <p:xfrm>
          <a:off x="5308484" y="304141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342965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02828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263501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07700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idx="1"/>
          </p:nvPr>
        </p:nvSpPr>
        <p:spPr>
          <a:xfrm>
            <a:off x="396725" y="4987081"/>
            <a:ext cx="9607409" cy="5857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Why does this work? Sum of selection is P(evidence)!  (P(T=c), here)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</p:txBody>
      </p:sp>
      <p:pic>
        <p:nvPicPr>
          <p:cNvPr id="31" name="Picture 6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52" y="5674300"/>
            <a:ext cx="5584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53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06258"/>
              </p:ext>
            </p:extLst>
          </p:nvPr>
        </p:nvGraphicFramePr>
        <p:xfrm>
          <a:off x="303920" y="29714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822" y="2486483"/>
            <a:ext cx="1235379" cy="3208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886929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38022" y="3843299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441931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989421" y="2490651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P(X | Y=-y) ?</a:t>
            </a:r>
          </a:p>
        </p:txBody>
      </p:sp>
    </p:spTree>
    <p:extLst>
      <p:ext uri="{BB962C8B-B14F-4D97-AF65-F5344CB8AC3E}">
        <p14:creationId xmlns:p14="http://schemas.microsoft.com/office/powerpoint/2010/main" val="206448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91720" y="1360415"/>
            <a:ext cx="84709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(Dictionary) To bring or restore to a normal condition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Step 1: Compute Z = sum over all entries</a:t>
            </a:r>
          </a:p>
          <a:p>
            <a:pPr lvl="1"/>
            <a:r>
              <a:rPr lang="en-US" sz="2000" dirty="0"/>
              <a:t>Step 2: Divide every entry by Z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 1</a:t>
            </a:r>
          </a:p>
          <a:p>
            <a:pPr lvl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 Normalize</a:t>
            </a:r>
          </a:p>
        </p:txBody>
      </p:sp>
      <p:sp>
        <p:nvSpPr>
          <p:cNvPr id="1051690" name="Rectangular Callout 1051689"/>
          <p:cNvSpPr/>
          <p:nvPr/>
        </p:nvSpPr>
        <p:spPr>
          <a:xfrm>
            <a:off x="6505277" y="2324160"/>
            <a:ext cx="3343352" cy="362880"/>
          </a:xfrm>
          <a:prstGeom prst="wedgeRectCallout">
            <a:avLst>
              <a:gd name="adj1" fmla="val -43217"/>
              <a:gd name="adj2" fmla="val -164407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entries sum to ONE</a:t>
            </a:r>
          </a:p>
        </p:txBody>
      </p:sp>
      <p:sp>
        <p:nvSpPr>
          <p:cNvPr id="1051691" name="Rounded Rectangle 1051690"/>
          <p:cNvSpPr/>
          <p:nvPr/>
        </p:nvSpPr>
        <p:spPr>
          <a:xfrm>
            <a:off x="5338993" y="1442880"/>
            <a:ext cx="2220261" cy="4060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49899"/>
              </p:ext>
            </p:extLst>
          </p:nvPr>
        </p:nvGraphicFramePr>
        <p:xfrm>
          <a:off x="578911" y="48522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2417387" y="5468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692" name="TextBox 1051691"/>
          <p:cNvSpPr txBox="1"/>
          <p:nvPr/>
        </p:nvSpPr>
        <p:spPr>
          <a:xfrm>
            <a:off x="2142511" y="5650560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= 0.5</a:t>
            </a:r>
          </a:p>
        </p:txBody>
      </p:sp>
      <p:graphicFrame>
        <p:nvGraphicFramePr>
          <p:cNvPr id="5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55321"/>
              </p:ext>
            </p:extLst>
          </p:nvPr>
        </p:nvGraphicFramePr>
        <p:xfrm>
          <a:off x="3729096" y="4875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5862165" y="4286255"/>
            <a:ext cx="5195946" cy="139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Example 2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48457"/>
              </p:ext>
            </p:extLst>
          </p:nvPr>
        </p:nvGraphicFramePr>
        <p:xfrm>
          <a:off x="6031680" y="479904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72663" y="491304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8608552" y="562973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558293" y="5785680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911" y="514320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graphicFrame>
        <p:nvGraphicFramePr>
          <p:cNvPr id="60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62727"/>
              </p:ext>
            </p:extLst>
          </p:nvPr>
        </p:nvGraphicFramePr>
        <p:xfrm>
          <a:off x="9803883" y="479592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1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90" grpId="0" animBg="1"/>
      <p:bldP spid="1051691" grpId="0" animBg="1"/>
      <p:bldP spid="50" grpId="0" animBg="1"/>
      <p:bldP spid="1051692" grpId="0"/>
      <p:bldP spid="55" grpId="0"/>
      <p:bldP spid="56" grpId="0" animBg="1"/>
      <p:bldP spid="57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8988" y="1397000"/>
            <a:ext cx="6502411" cy="5078097"/>
          </a:xfrm>
        </p:spPr>
        <p:txBody>
          <a:bodyPr/>
          <a:lstStyle/>
          <a:p>
            <a:pPr eaLnBrk="1" hangingPunct="1"/>
            <a:r>
              <a:rPr lang="en-US" sz="2800" dirty="0"/>
              <a:t>Probability</a:t>
            </a:r>
          </a:p>
          <a:p>
            <a:pPr lvl="8"/>
            <a:endParaRPr lang="en-US" sz="300" dirty="0"/>
          </a:p>
          <a:p>
            <a:pPr lvl="1" eaLnBrk="1" hangingPunct="1"/>
            <a:r>
              <a:rPr lang="en-US" sz="2400" dirty="0"/>
              <a:t>Random Variables</a:t>
            </a:r>
          </a:p>
          <a:p>
            <a:pPr lvl="1" eaLnBrk="1" hangingPunct="1"/>
            <a:r>
              <a:rPr lang="en-US" sz="2400" dirty="0"/>
              <a:t>Joint and Marginal Distributions</a:t>
            </a:r>
          </a:p>
          <a:p>
            <a:pPr lvl="1" eaLnBrk="1" hangingPunct="1"/>
            <a:r>
              <a:rPr lang="en-US" sz="2400" dirty="0"/>
              <a:t>Conditional Distribution</a:t>
            </a:r>
          </a:p>
          <a:p>
            <a:pPr lvl="1" eaLnBrk="1" hangingPunct="1"/>
            <a:r>
              <a:rPr lang="en-US" sz="2400" dirty="0"/>
              <a:t>Product Rule, Chain Rule, Bayes’ Rule</a:t>
            </a:r>
          </a:p>
          <a:p>
            <a:pPr lvl="1" eaLnBrk="1" hangingPunct="1"/>
            <a:r>
              <a:rPr lang="en-US" sz="2400" dirty="0"/>
              <a:t>Inference</a:t>
            </a:r>
          </a:p>
          <a:p>
            <a:pPr lvl="1" eaLnBrk="1" hangingPunct="1"/>
            <a:r>
              <a:rPr lang="en-US" sz="2400" dirty="0"/>
              <a:t>Independence</a:t>
            </a:r>
          </a:p>
          <a:p>
            <a:pPr marL="457176" lvl="1" indent="0" eaLnBrk="1" hangingPunct="1">
              <a:buNone/>
            </a:pPr>
            <a:endParaRPr lang="en-US" sz="2400" dirty="0"/>
          </a:p>
          <a:p>
            <a:pPr lvl="1" eaLnBrk="1" hangingPunct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29" y="1301896"/>
            <a:ext cx="4704859" cy="47429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Normalization Trick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772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trick to get a whole conditional distribution at once: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Select the joint probabilities matching the evidence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Normalize the selection (make it sum to one)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Why does this work? Sum of selection is P(evidence)!  (P(r), here)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</p:txBody>
      </p:sp>
      <p:graphicFrame>
        <p:nvGraphicFramePr>
          <p:cNvPr id="10516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05634"/>
              </p:ext>
            </p:extLst>
          </p:nvPr>
        </p:nvGraphicFramePr>
        <p:xfrm>
          <a:off x="611188" y="3203575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1678" name="Line 30"/>
          <p:cNvSpPr>
            <a:spLocks noChangeShapeType="1"/>
          </p:cNvSpPr>
          <p:nvPr/>
        </p:nvSpPr>
        <p:spPr bwMode="auto">
          <a:xfrm>
            <a:off x="2973388" y="4011613"/>
            <a:ext cx="815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5167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41583"/>
              </p:ext>
            </p:extLst>
          </p:nvPr>
        </p:nvGraphicFramePr>
        <p:xfrm>
          <a:off x="3883025" y="3582988"/>
          <a:ext cx="1866900" cy="1114425"/>
        </p:xfrm>
        <a:graphic>
          <a:graphicData uri="http://schemas.openxmlformats.org/drawingml/2006/table">
            <a:tbl>
              <a:tblPr/>
              <a:tblGrid>
                <a:gridCol w="61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1693" name="Line 45"/>
          <p:cNvSpPr>
            <a:spLocks noChangeShapeType="1"/>
          </p:cNvSpPr>
          <p:nvPr/>
        </p:nvSpPr>
        <p:spPr bwMode="auto">
          <a:xfrm>
            <a:off x="5881688" y="3979863"/>
            <a:ext cx="8064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5169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83600"/>
              </p:ext>
            </p:extLst>
          </p:nvPr>
        </p:nvGraphicFramePr>
        <p:xfrm>
          <a:off x="6859588" y="3582988"/>
          <a:ext cx="15811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1708" name="Text Box 60"/>
          <p:cNvSpPr txBox="1">
            <a:spLocks noChangeArrowheads="1"/>
          </p:cNvSpPr>
          <p:nvPr/>
        </p:nvSpPr>
        <p:spPr bwMode="auto">
          <a:xfrm>
            <a:off x="2944813" y="419417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 pitchFamily="34" charset="0"/>
                <a:cs typeface="Calibri" pitchFamily="34" charset="0"/>
              </a:rPr>
              <a:t>Select</a:t>
            </a:r>
          </a:p>
        </p:txBody>
      </p:sp>
      <p:sp>
        <p:nvSpPr>
          <p:cNvPr id="1051709" name="Text Box 61"/>
          <p:cNvSpPr txBox="1">
            <a:spLocks noChangeArrowheads="1"/>
          </p:cNvSpPr>
          <p:nvPr/>
        </p:nvSpPr>
        <p:spPr bwMode="auto">
          <a:xfrm>
            <a:off x="5745163" y="416242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Normalize</a:t>
            </a:r>
          </a:p>
        </p:txBody>
      </p:sp>
      <p:pic>
        <p:nvPicPr>
          <p:cNvPr id="1051710" name="Picture 6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3176588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711" name="Picture 6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3121025"/>
            <a:ext cx="96996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715" name="Picture 6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5803900"/>
            <a:ext cx="5584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0" name="Picture 5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2771775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86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78" grpId="0" animBg="1"/>
      <p:bldP spid="1051693" grpId="0" animBg="1"/>
      <p:bldP spid="1051708" grpId="0"/>
      <p:bldP spid="10517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Distributions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56488"/>
              </p:ext>
            </p:extLst>
          </p:nvPr>
        </p:nvGraphicFramePr>
        <p:xfrm>
          <a:off x="5416550" y="343535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7381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51360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396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3011488"/>
            <a:ext cx="1179513" cy="2984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</p:pic>
      <p:sp>
        <p:nvSpPr>
          <p:cNvPr id="14397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Conditional Distributions</a:t>
            </a:r>
          </a:p>
        </p:txBody>
      </p:sp>
      <p:sp>
        <p:nvSpPr>
          <p:cNvPr id="14398" name="TextBox 56"/>
          <p:cNvSpPr txBox="1">
            <a:spLocks noChangeArrowheads="1"/>
          </p:cNvSpPr>
          <p:nvPr/>
        </p:nvSpPr>
        <p:spPr bwMode="auto">
          <a:xfrm>
            <a:off x="5827713" y="2384425"/>
            <a:ext cx="2587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Inference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407089"/>
            <a:ext cx="6854237" cy="4773049"/>
          </a:xfrm>
        </p:spPr>
        <p:txBody>
          <a:bodyPr/>
          <a:lstStyle/>
          <a:p>
            <a:pPr eaLnBrk="1" hangingPunct="1"/>
            <a:r>
              <a:rPr lang="en-US" sz="2400" dirty="0"/>
              <a:t>Probabilistic inference: compute a desired probability from other known probabilities (e.g. conditional from joint)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We generally compute conditional probabilities </a:t>
            </a:r>
          </a:p>
          <a:p>
            <a:pPr lvl="1" eaLnBrk="1" hangingPunct="1"/>
            <a:r>
              <a:rPr lang="en-US" sz="2000" dirty="0"/>
              <a:t>P(on time | no reported accidents) = 0.90</a:t>
            </a:r>
          </a:p>
          <a:p>
            <a:pPr lvl="1" eaLnBrk="1" hangingPunct="1"/>
            <a:r>
              <a:rPr lang="en-US" sz="2000" dirty="0"/>
              <a:t>These represent the agent’s </a:t>
            </a:r>
            <a:r>
              <a:rPr lang="en-US" sz="2000" i="1" dirty="0"/>
              <a:t>beliefs</a:t>
            </a:r>
            <a:r>
              <a:rPr lang="en-US" sz="2000" dirty="0"/>
              <a:t> given the evidence</a:t>
            </a:r>
            <a:endParaRPr lang="en-US" sz="2000" i="1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Probabilities change with new evidence:</a:t>
            </a:r>
          </a:p>
          <a:p>
            <a:pPr lvl="1" eaLnBrk="1" hangingPunct="1"/>
            <a:r>
              <a:rPr lang="en-US" sz="2000" dirty="0"/>
              <a:t>P(on time | no accidents, 5 a.m.) = 0.95</a:t>
            </a:r>
          </a:p>
          <a:p>
            <a:pPr lvl="1" eaLnBrk="1" hangingPunct="1"/>
            <a:r>
              <a:rPr lang="en-US" sz="2000" dirty="0"/>
              <a:t>P(on time | no accidents, 5 a.m., raining) = 0.80</a:t>
            </a:r>
          </a:p>
          <a:p>
            <a:pPr lvl="1" eaLnBrk="1" hangingPunct="1"/>
            <a:r>
              <a:rPr lang="en-US" sz="2000" dirty="0"/>
              <a:t>Observing new evidence causes </a:t>
            </a:r>
            <a:r>
              <a:rPr lang="en-US" sz="2000" i="1" dirty="0"/>
              <a:t>beliefs to be updated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16" y="1295018"/>
            <a:ext cx="5110454" cy="472868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/>
              <a:t>Inference by Enumeration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199221" y="1295813"/>
            <a:ext cx="8229600" cy="13275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General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Evidence variables: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Query* variable: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Hidden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pic>
        <p:nvPicPr>
          <p:cNvPr id="1843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0" name="AutoShape 20"/>
          <p:cNvSpPr>
            <a:spLocks/>
          </p:cNvSpPr>
          <p:nvPr/>
        </p:nvSpPr>
        <p:spPr bwMode="auto">
          <a:xfrm rot="-5400000">
            <a:off x="6489768" y="5379365"/>
            <a:ext cx="174830" cy="2134655"/>
          </a:xfrm>
          <a:prstGeom prst="leftBrace">
            <a:avLst>
              <a:gd name="adj1" fmla="val 1083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450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AutoShape 22"/>
          <p:cNvSpPr>
            <a:spLocks/>
          </p:cNvSpPr>
          <p:nvPr/>
        </p:nvSpPr>
        <p:spPr bwMode="auto">
          <a:xfrm>
            <a:off x="5379898" y="155923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latin typeface="Calibri" pitchFamily="34" charset="0"/>
                <a:cs typeface="Calibri" pitchFamily="34" charset="0"/>
              </a:rPr>
              <a:t>All variables</a:t>
            </a:r>
          </a:p>
        </p:txBody>
      </p:sp>
      <p:sp>
        <p:nvSpPr>
          <p:cNvPr id="18447" name="TextBox 20"/>
          <p:cNvSpPr txBox="1">
            <a:spLocks noChangeArrowheads="1"/>
          </p:cNvSpPr>
          <p:nvPr/>
        </p:nvSpPr>
        <p:spPr bwMode="auto"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 dirty="0">
                <a:latin typeface="Calibri" pitchFamily="34" charset="0"/>
                <a:cs typeface="Calibri" pitchFamily="34" charset="0"/>
              </a:rPr>
              <a:t>* Works fine with multiple query variables, too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9228" y="1296460"/>
            <a:ext cx="3997028" cy="86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We want: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9401" y="3085809"/>
            <a:ext cx="2826696" cy="10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1: Select the entries consistent with the evidence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95697" y="3081163"/>
            <a:ext cx="3822722" cy="6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2: Sum out H to get joint of Query and evidence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618168" y="3072764"/>
            <a:ext cx="2786348" cy="4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3: Normalize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9" y="3954241"/>
            <a:ext cx="3561300" cy="2048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7" y="3737772"/>
            <a:ext cx="3114039" cy="207602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92" y="5675132"/>
            <a:ext cx="2463800" cy="5842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8358" y="6324600"/>
            <a:ext cx="3657600" cy="53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96" y="3665394"/>
            <a:ext cx="1123188" cy="15111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0" grpId="0" animBg="1"/>
      <p:bldP spid="18447" grpId="0"/>
      <p:bldP spid="17" grpId="0"/>
      <p:bldP spid="18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73431"/>
              </p:ext>
            </p:extLst>
          </p:nvPr>
        </p:nvGraphicFramePr>
        <p:xfrm>
          <a:off x="7696203" y="1515801"/>
          <a:ext cx="3640684" cy="3566160"/>
        </p:xfrm>
        <a:graphic>
          <a:graphicData uri="http://schemas.openxmlformats.org/drawingml/2006/table">
            <a:tbl>
              <a:tblPr/>
              <a:tblGrid>
                <a:gridCol w="1082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29087" y="1411489"/>
            <a:ext cx="8080342" cy="42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Obvious problems: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Worst-case time complexity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 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Space complexity O(</a:t>
            </a:r>
            <a:r>
              <a:rPr lang="en-US" sz="2000" dirty="0" err="1"/>
              <a:t>d</a:t>
            </a:r>
            <a:r>
              <a:rPr lang="en-US" sz="2000" baseline="30000" dirty="0" err="1"/>
              <a:t>n</a:t>
            </a:r>
            <a:r>
              <a:rPr lang="en-US" sz="2000" dirty="0"/>
              <a:t>) to store the joint distribution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</a:p>
        </p:txBody>
      </p:sp>
    </p:spTree>
    <p:extLst>
      <p:ext uri="{BB962C8B-B14F-4D97-AF65-F5344CB8AC3E}">
        <p14:creationId xmlns:p14="http://schemas.microsoft.com/office/powerpoint/2010/main" val="964982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r>
              <a:rPr lang="en-US" sz="2400" dirty="0"/>
              <a:t>Sometimes have conditional distributions but want the joint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pic>
        <p:nvPicPr>
          <p:cNvPr id="102708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402" y="2225699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949" y="2347356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027216" name="AutoShape 144"/>
          <p:cNvSpPr>
            <a:spLocks noChangeArrowheads="1"/>
          </p:cNvSpPr>
          <p:nvPr/>
        </p:nvSpPr>
        <p:spPr bwMode="auto">
          <a:xfrm>
            <a:off x="8044687" y="2421643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37" y="3471580"/>
            <a:ext cx="5651673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2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102708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19804"/>
              </p:ext>
            </p:extLst>
          </p:nvPr>
        </p:nvGraphicFramePr>
        <p:xfrm>
          <a:off x="1383150" y="42446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7160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54239"/>
              </p:ext>
            </p:extLst>
          </p:nvPr>
        </p:nvGraphicFramePr>
        <p:xfrm>
          <a:off x="3592950" y="37398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3" name="Picture 9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3" y="32889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213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81657"/>
              </p:ext>
            </p:extLst>
          </p:nvPr>
        </p:nvGraphicFramePr>
        <p:xfrm>
          <a:off x="7479150" y="3758879"/>
          <a:ext cx="23622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4" name="Picture 9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38" y="3287392"/>
            <a:ext cx="12414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15" name="AutoShape 143"/>
          <p:cNvSpPr>
            <a:spLocks noChangeArrowheads="1"/>
          </p:cNvSpPr>
          <p:nvPr/>
        </p:nvSpPr>
        <p:spPr bwMode="auto">
          <a:xfrm>
            <a:off x="6107550" y="4520879"/>
            <a:ext cx="990600" cy="533400"/>
          </a:xfrm>
          <a:prstGeom prst="leftRightArrow">
            <a:avLst>
              <a:gd name="adj1" fmla="val 50000"/>
              <a:gd name="adj2" fmla="val 37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50" y="38525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07875" y="4176807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01518" y="4577236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34852" y="4928060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48339" y="5298724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7035" y="1447471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Chain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More generally, can always write any joint distribution as an incremental product of conditional distributions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always true?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21508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640013"/>
            <a:ext cx="57070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286125"/>
            <a:ext cx="49641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18" y="1628745"/>
            <a:ext cx="7963334" cy="46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7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013" y="1421905"/>
            <a:ext cx="7669413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random variable is some aspect of the world about which we (may) have uncertainty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= Is it raining?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= Is it hot or cold?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= How long will it take to drive to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= Where is the ghost?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denote random variables with capital letters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Random variables have domains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in {true, false}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in {hot, cold}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in [0, </a:t>
            </a:r>
            <a:r>
              <a:rPr lang="en-US" sz="2000" dirty="0">
                <a:sym typeface="Symbol" pitchFamily="18" charset="2"/>
              </a:rPr>
              <a:t>)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in possible locations, maybe {(0,0), (0,1), …}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20" y="1332374"/>
            <a:ext cx="4094076" cy="412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Bayes’ Rule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694560" y="1600200"/>
            <a:ext cx="799224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Two ways to factor a joint distribution over two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Lets us build one conditional from 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Often one conditional is tricky but the other one is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Foundation of many systems we’ll see later (e.g. ASR, MT)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286000"/>
            <a:ext cx="2014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9" name="Picture 13" descr="Thomas Bayes">
            <a:hlinkClick r:id="rId8" tooltip="Thomas Bayes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8" y="2735058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8051851" y="2041140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Inference with Bayes’ Rule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Example: Diagnostic probability from causal probability: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lvl="1" eaLnBrk="1" hangingPunct="1"/>
            <a:r>
              <a:rPr lang="en-US" sz="2000" dirty="0"/>
              <a:t>M: meningitis, S: stiff neck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4"/>
            <a:endParaRPr lang="en-US" sz="12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Note: posterior probability of meningitis still very small</a:t>
            </a:r>
          </a:p>
          <a:p>
            <a:pPr lvl="1" eaLnBrk="1" hangingPunct="1"/>
            <a:r>
              <a:rPr lang="en-US" sz="2000" dirty="0"/>
              <a:t>Note: you should still get stiff necks checked out!  Why?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454900" y="3471863"/>
            <a:ext cx="239713" cy="1000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7818438" y="3641725"/>
            <a:ext cx="1201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Example</a:t>
            </a:r>
          </a:p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givens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37" y="4229084"/>
            <a:ext cx="2580388" cy="32474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0" y="4945726"/>
            <a:ext cx="11345311" cy="56693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26" y="3479892"/>
            <a:ext cx="2228287" cy="31710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7" y="3831425"/>
            <a:ext cx="2381074" cy="31690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98" y="2006610"/>
            <a:ext cx="5445919" cy="71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4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P(W | dry) ? </a:t>
            </a:r>
          </a:p>
        </p:txBody>
      </p:sp>
      <p:graphicFrame>
        <p:nvGraphicFramePr>
          <p:cNvPr id="5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07432"/>
              </p:ext>
            </p:extLst>
          </p:nvPr>
        </p:nvGraphicFramePr>
        <p:xfrm>
          <a:off x="2232236" y="22634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91431"/>
              </p:ext>
            </p:extLst>
          </p:nvPr>
        </p:nvGraphicFramePr>
        <p:xfrm>
          <a:off x="4442036" y="17586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49" y="13077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36" y="18713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68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value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/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/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/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/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/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/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/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Associate a probability with each value</a:t>
            </a:r>
          </a:p>
          <a:p>
            <a:endParaRPr lang="en-US" sz="2400" dirty="0"/>
          </a:p>
          <a:p>
            <a:pPr lvl="1"/>
            <a:r>
              <a:rPr lang="en-US" sz="2000" dirty="0"/>
              <a:t>Temperature: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09658"/>
              </p:ext>
            </p:extLst>
          </p:nvPr>
        </p:nvGraphicFramePr>
        <p:xfrm>
          <a:off x="3527323" y="3884723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98" y="3506898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647579"/>
              </p:ext>
            </p:extLst>
          </p:nvPr>
        </p:nvGraphicFramePr>
        <p:xfrm>
          <a:off x="9748222" y="3636086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709" y="3189898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9" y="3235290"/>
            <a:ext cx="2544888" cy="2382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94" y="3352677"/>
            <a:ext cx="3211282" cy="2140854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399477" y="1244840"/>
            <a:ext cx="4709342" cy="15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Weather: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17598" y="1500630"/>
            <a:ext cx="4535502" cy="3137521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/>
              <a:t>	Shorthand notation: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OK </a:t>
            </a:r>
            <a:r>
              <a:rPr lang="en-US" sz="2400" i="1" dirty="0"/>
              <a:t>if</a:t>
            </a:r>
            <a:r>
              <a:rPr lang="en-US" sz="2400" dirty="0"/>
              <a:t> all domain entries are unique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Unobserved random variables have distributions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  <a:p>
            <a:r>
              <a:rPr lang="en-US" sz="2400" dirty="0"/>
              <a:t>A distribution is a TABLE of probabilities of values</a:t>
            </a:r>
          </a:p>
          <a:p>
            <a:pPr lvl="8"/>
            <a:endParaRPr lang="en-US" sz="1200" dirty="0"/>
          </a:p>
          <a:p>
            <a:r>
              <a:rPr lang="en-US" sz="2400" dirty="0"/>
              <a:t>A probability (lower case value) is a single number</a:t>
            </a:r>
          </a:p>
          <a:p>
            <a:pPr lvl="2"/>
            <a:endParaRPr lang="en-US" sz="1600" dirty="0"/>
          </a:p>
          <a:p>
            <a:endParaRPr lang="en-US" sz="2400" dirty="0"/>
          </a:p>
          <a:p>
            <a:r>
              <a:rPr lang="en-US" sz="2400" dirty="0"/>
              <a:t>Must have:                                                 and</a:t>
            </a:r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7655"/>
              </p:ext>
            </p:extLst>
          </p:nvPr>
        </p:nvGraphicFramePr>
        <p:xfrm>
          <a:off x="1360963" y="221614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1838315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40016"/>
              </p:ext>
            </p:extLst>
          </p:nvPr>
        </p:nvGraphicFramePr>
        <p:xfrm>
          <a:off x="3410425" y="2216140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13" y="1844665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33" y="5504778"/>
            <a:ext cx="28511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064" y="6118003"/>
            <a:ext cx="2583980" cy="298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588" y="6045653"/>
            <a:ext cx="2492511" cy="567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7" name="Picture 16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3848" y="3327456"/>
            <a:ext cx="3627379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3387" y="2289137"/>
            <a:ext cx="3179555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015" y="2815765"/>
            <a:ext cx="3373612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830" y="3922124"/>
            <a:ext cx="328405" cy="597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4229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Joint Distributions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1314" y="1339380"/>
            <a:ext cx="7924642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i="1" dirty="0"/>
              <a:t>joint distribution</a:t>
            </a:r>
            <a:r>
              <a:rPr lang="en-US" sz="2400" dirty="0"/>
              <a:t> over a set of random variables: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specifies a real number for each assignment (or </a:t>
            </a:r>
            <a:r>
              <a:rPr lang="en-US" sz="2400" i="1" dirty="0"/>
              <a:t>outcome</a:t>
            </a:r>
            <a:r>
              <a:rPr lang="en-US" sz="2400" dirty="0"/>
              <a:t>): 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5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Must obey: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lvl="7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Size of distribution if n variables with domain sizes d?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For all but the smallest distributions, impractical to write out!</a:t>
            </a:r>
          </a:p>
        </p:txBody>
      </p:sp>
      <p:pic>
        <p:nvPicPr>
          <p:cNvPr id="9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61" y="1416259"/>
            <a:ext cx="1803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710" y="2388049"/>
            <a:ext cx="4867275" cy="298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246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22" y="2937118"/>
            <a:ext cx="2445348" cy="32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22" y="3760065"/>
            <a:ext cx="28368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5" y="4366718"/>
            <a:ext cx="43592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07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11521"/>
              </p:ext>
            </p:extLst>
          </p:nvPr>
        </p:nvGraphicFramePr>
        <p:xfrm>
          <a:off x="8747249" y="3210126"/>
          <a:ext cx="2354953" cy="1981200"/>
        </p:xfrm>
        <a:graphic>
          <a:graphicData uri="http://schemas.openxmlformats.org/drawingml/2006/table">
            <a:tbl>
              <a:tblPr/>
              <a:tblGrid>
                <a:gridCol w="7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182" y="274294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3388" y="1568450"/>
            <a:ext cx="5278437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A probabilistic model is a joint distribution over a set of random variables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(Random) variables with domains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Assignments are called </a:t>
            </a:r>
            <a:r>
              <a:rPr lang="en-US" sz="1800" i="1" dirty="0"/>
              <a:t>outcomes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Joint distributions: say whether assignments (outcomes) are likely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Normalized:</a:t>
            </a:r>
            <a:r>
              <a:rPr lang="en-US" sz="1800" dirty="0"/>
              <a:t> sum to 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Constraint satisfaction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Variables with domains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Constraints: state whether assignments are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graphicFrame>
        <p:nvGraphicFramePr>
          <p:cNvPr id="100990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73060"/>
              </p:ext>
            </p:extLst>
          </p:nvPr>
        </p:nvGraphicFramePr>
        <p:xfrm>
          <a:off x="5773738" y="19081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9906" name="Group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89398"/>
              </p:ext>
            </p:extLst>
          </p:nvPr>
        </p:nvGraphicFramePr>
        <p:xfrm>
          <a:off x="5765800" y="455612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97" name="TextBox 6"/>
          <p:cNvSpPr txBox="1">
            <a:spLocks noChangeArrowheads="1"/>
          </p:cNvSpPr>
          <p:nvPr/>
        </p:nvSpPr>
        <p:spPr bwMode="auto">
          <a:xfrm>
            <a:off x="5989638" y="1425575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Distribution over T,W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10275" y="4089400"/>
            <a:ext cx="238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Constraint over T,W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37" y="4420499"/>
            <a:ext cx="2621134" cy="2039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47" y="1807215"/>
            <a:ext cx="2962741" cy="2087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i="1" dirty="0"/>
              <a:t>event</a:t>
            </a:r>
            <a:r>
              <a:rPr lang="en-US" sz="2800" dirty="0"/>
              <a:t> is a set E of outcomes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From a joint distribution, we can calculate the probability of any event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AND sunny?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OR sunny?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Typically, the events we care about are </a:t>
            </a:r>
            <a:r>
              <a:rPr lang="en-US" sz="2800" i="1" dirty="0"/>
              <a:t>partial assignments</a:t>
            </a:r>
            <a:r>
              <a:rPr lang="en-US" sz="2800" dirty="0"/>
              <a:t>, like P(T=hot)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01872"/>
              </p:ext>
            </p:extLst>
          </p:nvPr>
        </p:nvGraphicFramePr>
        <p:xfrm>
          <a:off x="8226236" y="345180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94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87" y="2131330"/>
            <a:ext cx="4049019" cy="62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77" y="295618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P(+x,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P(+x)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OR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81603"/>
              </p:ext>
            </p:extLst>
          </p:nvPr>
        </p:nvGraphicFramePr>
        <p:xfrm>
          <a:off x="8364122" y="2116487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0293" y="1620874"/>
            <a:ext cx="1149651" cy="2986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37012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hot) = P(T = hot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965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cold) = P(T = cold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044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dots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1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{X_1, X_2, \ldots X_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=x_1, X_2=x_2, \ldots X_n=x_n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302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_1, x_2, \ldots x_n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69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\ge 0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87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_{(x_1, x_2, \ldots x_n)} P(x_1, x_2, \ldots x_n)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1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 = \sum_{(x_1 \ldots x_n) \in E}P(x_1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1"/>
  <p:tag name="PICTUREFILESIZE" val="162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 = \sum_{s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98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s) = \sum_{t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934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= x_1) = \sum_{x_2} P(X_1 = x_1, X_2 = 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83"/>
  <p:tag name="PICTUREFILESIZE" val="191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 = \sum_{y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1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= \sum_{x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045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) = \frac{P(a, b)}{P(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1248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s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874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=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5}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65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169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P(W = s ,T = c) + P(W = r,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136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2 + 0.3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430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5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8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708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ain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827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859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 \ \, P(X=x) \ge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844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| x_2) = \frac{P(x_1, x_2)}{P(x_2)} = \frac{P(x_1, x_2)}{\sum_{x_1} P(x_1, x_2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950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 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6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 | r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57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| x_2) = \frac{P(x_1, x_2)}{P(x_2)} = \frac{P(x_1, x_2)}{\sum_{x_1} P(x_1, x_2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950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x P(X=x) =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8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E_1 \ldots E_k = e_1 \ldots e_k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609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48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 \ldots H_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232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Q | e_1 \ldots e_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78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Q, e_1 \ldots e_k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08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{h_1 \ldots h_r} P(Q, h_1 \ldots h_r, e_1 \ldots e_k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551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Z = \sum_{q}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2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ain) = P(W=rain),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194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P( Q | e_1 \cdots e_k )  = \frac{1}{Z} 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486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x_3) = P(x_1) P(x_2 | x_1) P(x_3|x_1,x_2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5"/>
  <p:tag name="PICTUREFILESIZE" val="2058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i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1"/>
  <p:tag name="PICTUREFILESIZE" val="1668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48146</TotalTime>
  <Words>2193</Words>
  <Application>Microsoft Office PowerPoint</Application>
  <PresentationFormat>Widescreen</PresentationFormat>
  <Paragraphs>979</Paragraphs>
  <Slides>43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Wingdings</vt:lpstr>
      <vt:lpstr>dan-berkeley-nlp-v1</vt:lpstr>
      <vt:lpstr>CS 115: Maths for Computer Science</vt:lpstr>
      <vt:lpstr>Today</vt:lpstr>
      <vt:lpstr>Random Variables</vt:lpstr>
      <vt:lpstr>Probability Distributions</vt:lpstr>
      <vt:lpstr>Probability Distributions</vt:lpstr>
      <vt:lpstr>Joint Distributions</vt:lpstr>
      <vt:lpstr>Probabilistic Models</vt:lpstr>
      <vt:lpstr>Events</vt:lpstr>
      <vt:lpstr>Quiz: Events</vt:lpstr>
      <vt:lpstr>Marginal Distributions</vt:lpstr>
      <vt:lpstr>Quiz: Marginal Distributions</vt:lpstr>
      <vt:lpstr>Conditional Probabilities</vt:lpstr>
      <vt:lpstr>Quiz: Conditional Probabilities</vt:lpstr>
      <vt:lpstr>Conditional Distributions</vt:lpstr>
      <vt:lpstr>Normalization Trick</vt:lpstr>
      <vt:lpstr>Normalization Trick</vt:lpstr>
      <vt:lpstr>Normalization Trick</vt:lpstr>
      <vt:lpstr>Quiz: Normalization Trick</vt:lpstr>
      <vt:lpstr>To Normalize</vt:lpstr>
      <vt:lpstr>Normalization Trick</vt:lpstr>
      <vt:lpstr>Conditional Distributions</vt:lpstr>
      <vt:lpstr>Probabilistic Inference</vt:lpstr>
      <vt:lpstr>Inference by Enumeration</vt:lpstr>
      <vt:lpstr>Inference by Enumeration</vt:lpstr>
      <vt:lpstr>Inference by Enumeration</vt:lpstr>
      <vt:lpstr>The Product Rule</vt:lpstr>
      <vt:lpstr>The Product Rule</vt:lpstr>
      <vt:lpstr>The Chain Rule</vt:lpstr>
      <vt:lpstr>Bayes Rule</vt:lpstr>
      <vt:lpstr>Bayes’ Rule</vt:lpstr>
      <vt:lpstr>Inference with Bayes’ Rule</vt:lpstr>
      <vt:lpstr>Quiz: Bayes’ Rule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Lương Ngọc Hoàng</cp:lastModifiedBy>
  <cp:revision>2613</cp:revision>
  <cp:lastPrinted>2014-02-27T08:03:23Z</cp:lastPrinted>
  <dcterms:created xsi:type="dcterms:W3CDTF">2004-08-27T04:16:05Z</dcterms:created>
  <dcterms:modified xsi:type="dcterms:W3CDTF">2020-09-10T00:37:39Z</dcterms:modified>
</cp:coreProperties>
</file>