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0567E-3ECE-439F-A1FE-44572191CB3A}" type="datetimeFigureOut">
              <a:rPr lang="en-US" smtClean="0"/>
              <a:t>7/23/2013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7D1F7-F34B-4E9A-980F-9A1C7B742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3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Wednesday, July 24,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Wednesday, July 24,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Wednesday, July 24,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Wednesday, July 24,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Wednesday, July 24,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Wednesday, July 24,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Wednesday, July 24,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Wednesday, July 24,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Wednesday, July 24,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Wednesday, July 24,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smtClean="0"/>
              <a:t>Wednesday, July 24, 2013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Wednesday, July 24,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Information Retrieval, CSE, IITKgp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1739630-2D51-4D30-A909-B1C331C5CC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lp.stanford.edu/IR-book/information-retrieval-book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ishiraj.saharoy@gmail.com" TargetMode="External"/><Relationship Id="rId2" Type="http://schemas.openxmlformats.org/officeDocument/2006/relationships/hyperlink" Target="mailto:parantapa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41448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Information Retrieval (IR)</a:t>
            </a:r>
            <a:br>
              <a:rPr lang="en-US" dirty="0" smtClean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739384"/>
            <a:ext cx="8077200" cy="89001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Prof. Niloy Ganguly</a:t>
            </a: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Email: niloy@cse.iitkgp.ernet.in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Web: </a:t>
            </a:r>
            <a:r>
              <a:rPr lang="en-US" sz="2400" b="1" dirty="0">
                <a:solidFill>
                  <a:schemeClr val="tx1"/>
                </a:solidFill>
              </a:rPr>
              <a:t>http://www.facweb.iitkgp.ernet.in/~niloy/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3400" y="228600"/>
            <a:ext cx="8077200" cy="509016"/>
          </a:xfrm>
          <a:prstGeom prst="rect">
            <a:avLst/>
          </a:prstGeom>
        </p:spPr>
        <p:txBody>
          <a:bodyPr vert="horz" lIns="118872" tIns="0" rIns="45720" bIns="0" rtlCol="0" anchor="b">
            <a:normAutofit fontScale="70000" lnSpcReduction="20000"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2800" b="1" dirty="0" smtClean="0"/>
              <a:t>Department of Computer Science and Engineering</a:t>
            </a:r>
          </a:p>
          <a:p>
            <a:pPr algn="ctr"/>
            <a:r>
              <a:rPr lang="en-US" sz="2800" b="1" dirty="0" smtClean="0"/>
              <a:t>Indian Institute of Technology Kharagpur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330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Overview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25609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Web </a:t>
            </a:r>
            <a:r>
              <a:rPr lang="en-US" dirty="0" smtClean="0"/>
              <a:t>search</a:t>
            </a:r>
          </a:p>
          <a:p>
            <a:pPr lvl="1" algn="just"/>
            <a:r>
              <a:rPr lang="en-US" sz="2400" i="1" dirty="0" smtClean="0"/>
              <a:t>Web search</a:t>
            </a:r>
            <a:r>
              <a:rPr lang="en-US" sz="2400" dirty="0" smtClean="0"/>
              <a:t> refers to finding documents from the World Wide Web by </a:t>
            </a:r>
            <a:r>
              <a:rPr lang="en-US" sz="2400" smtClean="0"/>
              <a:t>users by </a:t>
            </a:r>
            <a:r>
              <a:rPr lang="en-US" sz="2400" dirty="0" smtClean="0"/>
              <a:t>issuing queries to engines.</a:t>
            </a:r>
            <a:endParaRPr lang="en-US" sz="3200" dirty="0"/>
          </a:p>
          <a:p>
            <a:pPr algn="just"/>
            <a:r>
              <a:rPr lang="en-US" dirty="0"/>
              <a:t>Web </a:t>
            </a:r>
            <a:r>
              <a:rPr lang="en-US" dirty="0" smtClean="0"/>
              <a:t>crawling</a:t>
            </a:r>
          </a:p>
          <a:p>
            <a:pPr lvl="1" algn="just"/>
            <a:r>
              <a:rPr lang="en-US" sz="2400" i="1" dirty="0"/>
              <a:t>Web crawling</a:t>
            </a:r>
            <a:r>
              <a:rPr lang="en-US" sz="2400" dirty="0"/>
              <a:t> is the process by which we gather pages from the Web, in order to index them and support a search engine.</a:t>
            </a:r>
          </a:p>
          <a:p>
            <a:pPr algn="just"/>
            <a:r>
              <a:rPr lang="en-US" dirty="0"/>
              <a:t>Link </a:t>
            </a:r>
            <a:r>
              <a:rPr lang="en-US" dirty="0" smtClean="0"/>
              <a:t>analysis</a:t>
            </a:r>
          </a:p>
          <a:p>
            <a:pPr lvl="1" algn="just"/>
            <a:r>
              <a:rPr lang="en-US" sz="2400" i="1" dirty="0" smtClean="0"/>
              <a:t>Link </a:t>
            </a:r>
            <a:r>
              <a:rPr lang="en-US" sz="2400" i="1" dirty="0"/>
              <a:t>analysis</a:t>
            </a:r>
            <a:r>
              <a:rPr lang="en-US" sz="2400" dirty="0"/>
              <a:t> </a:t>
            </a:r>
            <a:r>
              <a:rPr lang="en-US" sz="2400" dirty="0" smtClean="0"/>
              <a:t>refers to the study of </a:t>
            </a:r>
            <a:r>
              <a:rPr lang="en-US" sz="2400" dirty="0"/>
              <a:t>hyperlinks and the graph structure of the </a:t>
            </a:r>
            <a:r>
              <a:rPr lang="en-US" sz="2400" dirty="0" smtClean="0"/>
              <a:t>World Wide Web, which has </a:t>
            </a:r>
            <a:r>
              <a:rPr lang="en-US" sz="2400" dirty="0"/>
              <a:t>been instrumental in the development of </a:t>
            </a:r>
            <a:r>
              <a:rPr lang="en-US" sz="2400" dirty="0" smtClean="0"/>
              <a:t>Web </a:t>
            </a:r>
            <a:r>
              <a:rPr lang="en-US" sz="2400" dirty="0"/>
              <a:t>search.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Wednesday, July 24, 2013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10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1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Wednesday, July 24, 2013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11</a:t>
            </a:fld>
            <a:endParaRPr lang="en-US" sz="1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2819400"/>
          </a:xfrm>
        </p:spPr>
        <p:txBody>
          <a:bodyPr>
            <a:noAutofit/>
          </a:bodyPr>
          <a:lstStyle/>
          <a:p>
            <a:pPr marL="118872" indent="0" algn="ctr">
              <a:lnSpc>
                <a:spcPct val="150000"/>
              </a:lnSpc>
              <a:buNone/>
            </a:pPr>
            <a:r>
              <a:rPr lang="en-US" sz="8800" b="1" dirty="0" smtClean="0"/>
              <a:t>Questions?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378884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514600"/>
          </a:xfrm>
        </p:spPr>
        <p:txBody>
          <a:bodyPr>
            <a:noAutofit/>
          </a:bodyPr>
          <a:lstStyle/>
          <a:p>
            <a:pPr marL="118872" indent="0" algn="ctr">
              <a:lnSpc>
                <a:spcPct val="150000"/>
              </a:lnSpc>
              <a:buNone/>
            </a:pPr>
            <a:r>
              <a:rPr lang="en-US" sz="8800" b="1" dirty="0" smtClean="0"/>
              <a:t>Thank you!</a:t>
            </a:r>
            <a:endParaRPr lang="en-US" sz="8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Wednesday, July 24, 2013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12</a:t>
            </a:fld>
            <a:endParaRPr lang="en-US" sz="1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Course code:</a:t>
            </a:r>
            <a:r>
              <a:rPr lang="en-US" dirty="0" smtClean="0"/>
              <a:t> CS60092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Credits (L-T-P):</a:t>
            </a:r>
            <a:r>
              <a:rPr lang="en-US" dirty="0" smtClean="0"/>
              <a:t> 3-0-0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Class timings:</a:t>
            </a:r>
            <a:r>
              <a:rPr lang="en-US" sz="2800" dirty="0" smtClean="0"/>
              <a:t> Wednesday </a:t>
            </a:r>
            <a:r>
              <a:rPr lang="en-US" sz="2800" dirty="0"/>
              <a:t>9</a:t>
            </a:r>
            <a:r>
              <a:rPr lang="en-US" sz="2800" dirty="0" smtClean="0"/>
              <a:t>:30 </a:t>
            </a:r>
            <a:r>
              <a:rPr lang="en-US" sz="2800" dirty="0" smtClean="0"/>
              <a:t>AM – </a:t>
            </a:r>
            <a:r>
              <a:rPr lang="en-US" sz="2800" dirty="0" smtClean="0"/>
              <a:t>10:25 </a:t>
            </a:r>
            <a:r>
              <a:rPr lang="en-US" sz="2800" dirty="0" smtClean="0"/>
              <a:t>PM, Thursday </a:t>
            </a:r>
            <a:r>
              <a:rPr lang="en-US" sz="2800" dirty="0"/>
              <a:t>8</a:t>
            </a:r>
            <a:r>
              <a:rPr lang="en-US" sz="2800" dirty="0" smtClean="0"/>
              <a:t>:30 </a:t>
            </a:r>
            <a:r>
              <a:rPr lang="en-US" sz="2800" dirty="0" smtClean="0"/>
              <a:t>AM – </a:t>
            </a:r>
            <a:r>
              <a:rPr lang="en-US" sz="2800" dirty="0"/>
              <a:t>9</a:t>
            </a:r>
            <a:r>
              <a:rPr lang="en-US" sz="2800" dirty="0" smtClean="0"/>
              <a:t>:25 </a:t>
            </a:r>
            <a:r>
              <a:rPr lang="en-US" sz="2800" dirty="0" smtClean="0"/>
              <a:t>AM, Friday </a:t>
            </a:r>
            <a:r>
              <a:rPr lang="en-US" sz="2800" dirty="0" smtClean="0"/>
              <a:t>10:30 </a:t>
            </a:r>
            <a:r>
              <a:rPr lang="en-US" sz="2800" dirty="0" smtClean="0"/>
              <a:t>AM – </a:t>
            </a:r>
            <a:r>
              <a:rPr lang="en-US" sz="2800" dirty="0" smtClean="0"/>
              <a:t>12:25 </a:t>
            </a:r>
            <a:r>
              <a:rPr lang="en-US" sz="2800" dirty="0" smtClean="0"/>
              <a:t>AM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Slot:</a:t>
            </a:r>
            <a:r>
              <a:rPr lang="en-US" dirty="0" smtClean="0"/>
              <a:t> </a:t>
            </a:r>
            <a:r>
              <a:rPr lang="en-US" dirty="0" smtClean="0"/>
              <a:t>F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Classroom:</a:t>
            </a:r>
            <a:r>
              <a:rPr lang="en-US" dirty="0" smtClean="0"/>
              <a:t> </a:t>
            </a:r>
            <a:r>
              <a:rPr lang="en-US" dirty="0" smtClean="0"/>
              <a:t>120, </a:t>
            </a:r>
            <a:r>
              <a:rPr lang="en-US" dirty="0" smtClean="0"/>
              <a:t>CSE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Faculty office:</a:t>
            </a:r>
            <a:r>
              <a:rPr lang="en-US" dirty="0" smtClean="0"/>
              <a:t> 313, CSE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Wednesday, July 24, 2013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55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Study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Book:</a:t>
            </a:r>
            <a:r>
              <a:rPr lang="en-US" dirty="0" smtClean="0"/>
              <a:t> </a:t>
            </a:r>
            <a:r>
              <a:rPr lang="en-US" i="1" dirty="0" smtClean="0"/>
              <a:t>“Introduction to Information Retrieval”</a:t>
            </a:r>
            <a:r>
              <a:rPr lang="en-US" dirty="0" smtClean="0"/>
              <a:t>, Christopher Manning, Prabhakar Raghavan and Hinrich Schütze, Cambridge University Press, 2008.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Web Link: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002060"/>
                </a:solidFill>
                <a:hlinkClick r:id="rId2"/>
              </a:rPr>
              <a:t>http</a:t>
            </a:r>
            <a:r>
              <a:rPr lang="en-US" sz="1600" b="1" dirty="0">
                <a:solidFill>
                  <a:srgbClr val="002060"/>
                </a:solidFill>
                <a:hlinkClick r:id="rId2"/>
              </a:rPr>
              <a:t>://nlp.stanford.edu/IR-book/information-retrieval-book.html</a:t>
            </a:r>
            <a:endParaRPr lang="en-US" sz="1600" b="1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Wednesday, July 24, 2013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36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Class Test 1: </a:t>
            </a:r>
            <a:r>
              <a:rPr lang="en-US" dirty="0" smtClean="0"/>
              <a:t>5 marks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Mid-semester: </a:t>
            </a:r>
            <a:r>
              <a:rPr lang="en-US" dirty="0" smtClean="0"/>
              <a:t>25 marks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Class Test 2: </a:t>
            </a:r>
            <a:r>
              <a:rPr lang="en-US" dirty="0" smtClean="0"/>
              <a:t>5 marks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End-semester: </a:t>
            </a:r>
            <a:r>
              <a:rPr lang="en-US" dirty="0" smtClean="0"/>
              <a:t>50 marks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Internal Assessment: </a:t>
            </a:r>
            <a:r>
              <a:rPr lang="en-US" dirty="0" smtClean="0"/>
              <a:t>10 marks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Attendance: </a:t>
            </a:r>
            <a:r>
              <a:rPr lang="en-US" dirty="0" smtClean="0"/>
              <a:t>5 marks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Wednesday, July 24, 2013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1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Teaching Assistants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2560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/>
              <a:t>Parantapa </a:t>
            </a:r>
            <a:r>
              <a:rPr lang="en-US" sz="2800" b="1" dirty="0" err="1" smtClean="0"/>
              <a:t>Bhattachary</a:t>
            </a:r>
            <a:endParaRPr lang="en-US" sz="2800" b="1" dirty="0" smtClean="0"/>
          </a:p>
          <a:p>
            <a:pPr lvl="1" algn="just">
              <a:lnSpc>
                <a:spcPct val="150000"/>
              </a:lnSpc>
            </a:pPr>
            <a:r>
              <a:rPr lang="en-US" sz="2000" b="1" dirty="0" smtClean="0"/>
              <a:t>Email: </a:t>
            </a:r>
            <a:r>
              <a:rPr lang="en-US" sz="2000" b="1" dirty="0" smtClean="0">
                <a:hlinkClick r:id="rId2"/>
              </a:rPr>
              <a:t>parantapa@gmail.com</a:t>
            </a:r>
            <a:endParaRPr lang="en-US" sz="2000" b="1" dirty="0" smtClean="0"/>
          </a:p>
          <a:p>
            <a:pPr algn="just">
              <a:lnSpc>
                <a:spcPct val="150000"/>
              </a:lnSpc>
            </a:pPr>
            <a:r>
              <a:rPr lang="en-US" sz="2400" b="1" dirty="0" err="1" smtClean="0"/>
              <a:t>Hrishav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Agarwal</a:t>
            </a:r>
            <a:endParaRPr lang="en-US" sz="2400" b="1" dirty="0"/>
          </a:p>
          <a:p>
            <a:pPr algn="just">
              <a:lnSpc>
                <a:spcPct val="150000"/>
              </a:lnSpc>
            </a:pPr>
            <a:r>
              <a:rPr lang="en-US" sz="2800" b="1" dirty="0" smtClean="0"/>
              <a:t>Rishiraj </a:t>
            </a:r>
            <a:r>
              <a:rPr lang="en-US" sz="2800" b="1" dirty="0" smtClean="0"/>
              <a:t>Saha Roy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 smtClean="0"/>
              <a:t>Email</a:t>
            </a:r>
            <a:r>
              <a:rPr lang="en-US" sz="2000" b="1" smtClean="0"/>
              <a:t>: </a:t>
            </a:r>
            <a:r>
              <a:rPr lang="en-US" sz="2000" b="1" smtClean="0">
                <a:hlinkClick r:id="rId3"/>
              </a:rPr>
              <a:t>rishiraj.saharoy@gmail.com</a:t>
            </a:r>
            <a:r>
              <a:rPr lang="en-US" sz="2000" b="1" smtClean="0"/>
              <a:t> </a:t>
            </a:r>
            <a:endParaRPr lang="en-US" sz="20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Wednesday, July 24, 2013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4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Overview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25609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Boolean retrieval model</a:t>
            </a:r>
          </a:p>
          <a:p>
            <a:pPr lvl="1" algn="just"/>
            <a:r>
              <a:rPr lang="en-US" sz="2000" dirty="0"/>
              <a:t>The </a:t>
            </a:r>
            <a:r>
              <a:rPr lang="en-US" sz="2000" i="1" dirty="0"/>
              <a:t>Boolean retrieval model</a:t>
            </a:r>
            <a:r>
              <a:rPr lang="en-US" sz="2000" dirty="0"/>
              <a:t> is a model for information retrieval in which we can pose any query which is in the form of a Boolean expression of terms, that is, in which terms are combined with the operators and, or, and not.</a:t>
            </a:r>
            <a:endParaRPr lang="en-US" dirty="0"/>
          </a:p>
          <a:p>
            <a:pPr algn="just"/>
            <a:r>
              <a:rPr lang="en-US" dirty="0" smtClean="0"/>
              <a:t>Vocabulary and posting lists</a:t>
            </a:r>
          </a:p>
          <a:p>
            <a:pPr lvl="1" algn="just"/>
            <a:r>
              <a:rPr lang="en-US" sz="2000" dirty="0" smtClean="0"/>
              <a:t>The </a:t>
            </a:r>
            <a:r>
              <a:rPr lang="en-US" sz="2000" i="1" dirty="0" smtClean="0"/>
              <a:t>vocabulary</a:t>
            </a:r>
            <a:r>
              <a:rPr lang="en-US" sz="2000" dirty="0" smtClean="0"/>
              <a:t> is a list of terms that the system uses. It stores the occurrence of these terms in a linked data structure called a </a:t>
            </a:r>
            <a:r>
              <a:rPr lang="en-US" sz="2000" i="1" dirty="0" smtClean="0"/>
              <a:t>posting list</a:t>
            </a:r>
            <a:r>
              <a:rPr lang="en-US" sz="2000" dirty="0" smtClean="0"/>
              <a:t>.</a:t>
            </a:r>
            <a:endParaRPr lang="en-US" sz="1800" dirty="0"/>
          </a:p>
          <a:p>
            <a:pPr algn="just"/>
            <a:r>
              <a:rPr lang="en-US" dirty="0" smtClean="0"/>
              <a:t>Indexing</a:t>
            </a:r>
          </a:p>
          <a:p>
            <a:pPr lvl="1" algn="just"/>
            <a:r>
              <a:rPr lang="en-US" sz="2000" i="1" dirty="0" smtClean="0"/>
              <a:t>Indexing</a:t>
            </a:r>
            <a:r>
              <a:rPr lang="en-US" sz="2000" dirty="0" smtClean="0"/>
              <a:t> refers to the storage of data in a memory efficient fashion enabling fast retrieval.</a:t>
            </a:r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Wednesday, July 24, 2013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02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Overview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Vector </a:t>
            </a:r>
            <a:r>
              <a:rPr lang="en-US" dirty="0"/>
              <a:t>space model</a:t>
            </a:r>
          </a:p>
          <a:p>
            <a:pPr lvl="1" algn="just"/>
            <a:r>
              <a:rPr lang="en-US" sz="2000" dirty="0"/>
              <a:t>The representation of a set of documents as vectors in a common vector space is known as </a:t>
            </a:r>
            <a:r>
              <a:rPr lang="en-US" sz="2000" dirty="0" smtClean="0"/>
              <a:t>the </a:t>
            </a:r>
            <a:r>
              <a:rPr lang="en-US" sz="2000" i="1" dirty="0" smtClean="0"/>
              <a:t>vector </a:t>
            </a:r>
            <a:r>
              <a:rPr lang="en-US" sz="2000" i="1" dirty="0"/>
              <a:t>space model</a:t>
            </a:r>
            <a:r>
              <a:rPr lang="en-US" sz="2000" dirty="0"/>
              <a:t> and is fundamental to a host of information retrieval operations ranging from scoring documents on a query, document classification and </a:t>
            </a:r>
            <a:r>
              <a:rPr lang="en-US" sz="2000" dirty="0" smtClean="0"/>
              <a:t>clustering</a:t>
            </a:r>
            <a:r>
              <a:rPr lang="en-US" sz="2000" dirty="0"/>
              <a:t>.</a:t>
            </a:r>
            <a:endParaRPr lang="en-US" sz="4000" dirty="0" smtClean="0"/>
          </a:p>
          <a:p>
            <a:pPr algn="just"/>
            <a:r>
              <a:rPr lang="en-US" dirty="0" smtClean="0"/>
              <a:t>IR Evaluation</a:t>
            </a:r>
          </a:p>
          <a:p>
            <a:pPr lvl="1" algn="just"/>
            <a:r>
              <a:rPr lang="en-US" sz="2000" dirty="0"/>
              <a:t>Information retrieval has developed as a highly empirical discipline, requiring careful and thorough </a:t>
            </a:r>
            <a:r>
              <a:rPr lang="en-US" sz="2000" i="1" dirty="0"/>
              <a:t>evaluation</a:t>
            </a:r>
            <a:r>
              <a:rPr lang="en-US" sz="2000" dirty="0"/>
              <a:t> to demonstrate the superior performance of novel techniques on representative document collections.</a:t>
            </a:r>
          </a:p>
          <a:p>
            <a:pPr algn="just"/>
            <a:r>
              <a:rPr lang="en-US" sz="4000" dirty="0"/>
              <a:t>Relevance </a:t>
            </a:r>
            <a:r>
              <a:rPr lang="en-US" sz="4000" dirty="0" smtClean="0"/>
              <a:t>feedback</a:t>
            </a:r>
          </a:p>
          <a:p>
            <a:pPr lvl="1" algn="just"/>
            <a:r>
              <a:rPr lang="en-US" sz="2000" dirty="0"/>
              <a:t>The idea of </a:t>
            </a:r>
            <a:r>
              <a:rPr lang="en-US" sz="2000" i="1" dirty="0"/>
              <a:t>relevance feedback</a:t>
            </a:r>
            <a:r>
              <a:rPr lang="en-US" sz="2000" dirty="0"/>
              <a:t> </a:t>
            </a:r>
            <a:r>
              <a:rPr lang="en-US" sz="2000" dirty="0" smtClean="0"/>
              <a:t>is </a:t>
            </a:r>
            <a:r>
              <a:rPr lang="en-US" sz="2000" dirty="0"/>
              <a:t>to involve the user in the retrieval process so as to improve the final result set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Wednesday, July 24, 2013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556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Overview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25609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Query </a:t>
            </a:r>
            <a:r>
              <a:rPr lang="en-US" dirty="0" smtClean="0"/>
              <a:t>expansion</a:t>
            </a:r>
          </a:p>
          <a:p>
            <a:pPr lvl="1" algn="just"/>
            <a:r>
              <a:rPr lang="en-US" sz="2400" dirty="0"/>
              <a:t>In </a:t>
            </a:r>
            <a:r>
              <a:rPr lang="en-US" sz="2400" i="1" dirty="0"/>
              <a:t>query </a:t>
            </a:r>
            <a:r>
              <a:rPr lang="en-US" sz="2400" i="1" dirty="0" smtClean="0"/>
              <a:t>expansion</a:t>
            </a:r>
            <a:r>
              <a:rPr lang="en-US" sz="2400" dirty="0" smtClean="0"/>
              <a:t>, </a:t>
            </a:r>
            <a:r>
              <a:rPr lang="en-US" sz="2400" dirty="0"/>
              <a:t>users give additional input on query words or phrases, possibly suggesting additional query terms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/>
            <a:r>
              <a:rPr lang="en-US" dirty="0"/>
              <a:t>Language </a:t>
            </a:r>
            <a:r>
              <a:rPr lang="en-US" dirty="0" smtClean="0"/>
              <a:t>models</a:t>
            </a:r>
          </a:p>
          <a:p>
            <a:pPr lvl="1" algn="just"/>
            <a:r>
              <a:rPr lang="en-US" sz="2400" dirty="0"/>
              <a:t>A </a:t>
            </a:r>
            <a:r>
              <a:rPr lang="en-US" sz="2400" i="1" dirty="0"/>
              <a:t>language model</a:t>
            </a:r>
            <a:r>
              <a:rPr lang="en-US" sz="2400" dirty="0"/>
              <a:t> is a function that puts a probability measure over strings drawn from </a:t>
            </a:r>
            <a:r>
              <a:rPr lang="en-US" sz="2400" dirty="0" smtClean="0"/>
              <a:t>the vocabulary of a language, which can be used to explain generation of sentences and corpora in that language.</a:t>
            </a:r>
            <a:endParaRPr lang="en-US" sz="3200" dirty="0" smtClean="0"/>
          </a:p>
          <a:p>
            <a:pPr algn="just"/>
            <a:r>
              <a:rPr lang="en-US" dirty="0" smtClean="0"/>
              <a:t>Text classification</a:t>
            </a:r>
          </a:p>
          <a:p>
            <a:pPr lvl="1" algn="just"/>
            <a:r>
              <a:rPr lang="en-US" sz="2400" dirty="0" smtClean="0"/>
              <a:t>Categorization of documents into a set of predefined classes is called text </a:t>
            </a:r>
            <a:r>
              <a:rPr lang="en-US" sz="2400" i="1" dirty="0" smtClean="0"/>
              <a:t>classification</a:t>
            </a:r>
            <a:r>
              <a:rPr lang="en-US" sz="24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Wednesday, July 24, 2013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08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Overview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25609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Support vector </a:t>
            </a:r>
            <a:r>
              <a:rPr lang="en-US" dirty="0" smtClean="0"/>
              <a:t>machines (SVMs)</a:t>
            </a:r>
          </a:p>
          <a:p>
            <a:pPr lvl="1" algn="just"/>
            <a:r>
              <a:rPr lang="en-US" sz="2400" dirty="0" smtClean="0"/>
              <a:t>An </a:t>
            </a:r>
            <a:r>
              <a:rPr lang="en-US" sz="2400" i="1" dirty="0" smtClean="0"/>
              <a:t>SVM</a:t>
            </a:r>
            <a:r>
              <a:rPr lang="en-US" sz="2400" dirty="0" smtClean="0"/>
              <a:t> is </a:t>
            </a:r>
            <a:r>
              <a:rPr lang="en-US" sz="2400" dirty="0"/>
              <a:t>a kind </a:t>
            </a:r>
            <a:r>
              <a:rPr lang="en-US" sz="2400" dirty="0" smtClean="0"/>
              <a:t>of classifier</a:t>
            </a:r>
            <a:r>
              <a:rPr lang="en-US" sz="2400" dirty="0"/>
              <a:t>: it is a </a:t>
            </a:r>
            <a:r>
              <a:rPr lang="en-US" sz="2400" dirty="0" smtClean="0"/>
              <a:t>machine </a:t>
            </a:r>
            <a:r>
              <a:rPr lang="en-US" sz="2400" dirty="0"/>
              <a:t>learning method where the goal is to find a decision boundary between two classes that is maximally far from any point in the training </a:t>
            </a:r>
            <a:r>
              <a:rPr lang="en-US" sz="2400" dirty="0" smtClean="0"/>
              <a:t>data.</a:t>
            </a:r>
            <a:endParaRPr lang="en-US" sz="2400" dirty="0"/>
          </a:p>
          <a:p>
            <a:pPr algn="just"/>
            <a:r>
              <a:rPr lang="en-US" dirty="0" smtClean="0"/>
              <a:t>Clustering</a:t>
            </a:r>
          </a:p>
          <a:p>
            <a:pPr lvl="1" algn="just"/>
            <a:r>
              <a:rPr lang="en-US" sz="2400" i="1" dirty="0" smtClean="0"/>
              <a:t>Clustering</a:t>
            </a:r>
            <a:r>
              <a:rPr lang="en-US" sz="2400" dirty="0" smtClean="0"/>
              <a:t> partitions documents into groups (which are not predefined, like classification) such that documents </a:t>
            </a:r>
            <a:r>
              <a:rPr lang="en-US" sz="2400" dirty="0"/>
              <a:t>within a cluster should be as similar as possible; and documents in one cluster should be as dissimilar as possible from documents in other clusters.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/>
              <a:t>Wednesday, July 24, 2013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76999"/>
            <a:ext cx="4566915" cy="274320"/>
          </a:xfrm>
        </p:spPr>
        <p:txBody>
          <a:bodyPr/>
          <a:lstStyle/>
          <a:p>
            <a:pPr algn="ctr"/>
            <a:r>
              <a:rPr lang="en-US" sz="1400" dirty="0" smtClean="0"/>
              <a:t>Information Retrieval, CSE, </a:t>
            </a:r>
            <a:r>
              <a:rPr lang="en-US" sz="1400" dirty="0" err="1" smtClean="0"/>
              <a:t>IITKgp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9630-2D51-4D30-A909-B1C331C5CCE7}" type="slidenum">
              <a:rPr lang="en-US" sz="1400" smtClean="0"/>
              <a:t>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52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112</TotalTime>
  <Words>528</Words>
  <Application>Microsoft Office PowerPoint</Application>
  <PresentationFormat>On-screen Show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Information Retrieval (IR) Day 1</vt:lpstr>
      <vt:lpstr>Course Details</vt:lpstr>
      <vt:lpstr>Study Source</vt:lpstr>
      <vt:lpstr>Evaluation Details</vt:lpstr>
      <vt:lpstr>Teaching Assistants</vt:lpstr>
      <vt:lpstr>Course Overview (1)</vt:lpstr>
      <vt:lpstr>Course Overview (2)</vt:lpstr>
      <vt:lpstr>Course Overview (3)</vt:lpstr>
      <vt:lpstr>Course Overview (4)</vt:lpstr>
      <vt:lpstr>Course Overview (5)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</dc:title>
  <dc:creator>RISHIRAJ</dc:creator>
  <cp:lastModifiedBy>RISHIRAJ</cp:lastModifiedBy>
  <cp:revision>32</cp:revision>
  <dcterms:created xsi:type="dcterms:W3CDTF">2011-07-20T10:56:13Z</dcterms:created>
  <dcterms:modified xsi:type="dcterms:W3CDTF">2013-07-23T06:15:29Z</dcterms:modified>
</cp:coreProperties>
</file>