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theme/theme7.xml" ContentType="application/vnd.openxmlformats-officedocument.theme+xml"/>
  <Override PartName="/ppt/slideLayouts/slideLayout1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 id="2147483663" r:id="rId3"/>
    <p:sldMasterId id="2147483664" r:id="rId4"/>
    <p:sldMasterId id="2147483665" r:id="rId5"/>
    <p:sldMasterId id="2147483666" r:id="rId6"/>
    <p:sldMasterId id="2147483667" r:id="rId7"/>
    <p:sldMasterId id="2147483668" r:id="rId8"/>
  </p:sldMasterIdLst>
  <p:notesMasterIdLst>
    <p:notesMasterId r:id="rId64"/>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309" r:id="rId33"/>
    <p:sldId id="280" r:id="rId34"/>
    <p:sldId id="281" r:id="rId35"/>
    <p:sldId id="282" r:id="rId36"/>
    <p:sldId id="310"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E9324D3-7B99-4F20-A3CB-0C5229C6FFED}">
  <a:tblStyle styleId="{BE9324D3-7B99-4F20-A3CB-0C5229C6FFE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0"/>
    <p:restoredTop sz="94660"/>
  </p:normalViewPr>
  <p:slideViewPr>
    <p:cSldViewPr snapToGrid="0">
      <p:cViewPr varScale="1">
        <p:scale>
          <a:sx n="43" d="100"/>
          <a:sy n="43" d="100"/>
        </p:scale>
        <p:origin x="-20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63" Type="http://schemas.openxmlformats.org/officeDocument/2006/relationships/slide" Target="slides/slide55.xml"/><Relationship Id="rId64" Type="http://schemas.openxmlformats.org/officeDocument/2006/relationships/notesMaster" Target="notesMasters/notes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 Target="slides/slide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5225" tIns="47600" rIns="95225" bIns="47600" anchor="t" anchorCtr="0"/>
          <a:lstStyle>
            <a:lvl1pPr marR="0" lvl="0"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9pPr>
          </a:lstStyle>
          <a:p>
            <a:endParaRPr/>
          </a:p>
        </p:txBody>
      </p:sp>
      <p:sp>
        <p:nvSpPr>
          <p:cNvPr id="4" name="Google Shape;4;n"/>
          <p:cNvSpPr txBox="1">
            <a:spLocks noGrp="1"/>
          </p:cNvSpPr>
          <p:nvPr>
            <p:ph type="dt" idx="10"/>
          </p:nvPr>
        </p:nvSpPr>
        <p:spPr>
          <a:xfrm>
            <a:off x="4144962" y="0"/>
            <a:ext cx="3170237" cy="479425"/>
          </a:xfrm>
          <a:prstGeom prst="rect">
            <a:avLst/>
          </a:prstGeom>
          <a:noFill/>
          <a:ln>
            <a:noFill/>
          </a:ln>
        </p:spPr>
        <p:txBody>
          <a:bodyPr spcFirstLastPara="1" wrap="square" lIns="95225" tIns="47600" rIns="95225" bIns="47600" anchor="t" anchorCtr="0"/>
          <a:lstStyle>
            <a:lvl1pPr marR="0" lvl="0"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1775"/>
            <a:ext cx="3170237" cy="479425"/>
          </a:xfrm>
          <a:prstGeom prst="rect">
            <a:avLst/>
          </a:prstGeom>
          <a:noFill/>
          <a:ln>
            <a:noFill/>
          </a:ln>
        </p:spPr>
        <p:txBody>
          <a:bodyPr spcFirstLastPara="1" wrap="square" lIns="95225" tIns="47600" rIns="95225" bIns="47600" anchor="b" anchorCtr="0"/>
          <a:lstStyle>
            <a:lvl1pPr marR="0" lvl="0"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rgbClr val="000000"/>
                </a:solidFill>
                <a:latin typeface="Lucida Sans"/>
                <a:ea typeface="Lucida Sans"/>
                <a:cs typeface="Lucida Sans"/>
                <a:sym typeface="Lucida Sans"/>
              </a:defRPr>
            </a:lvl9pPr>
          </a:lstStyle>
          <a:p>
            <a:endParaRPr/>
          </a:p>
        </p:txBody>
      </p:sp>
      <p:sp>
        <p:nvSpPr>
          <p:cNvPr id="8" name="Google Shape;8;n"/>
          <p:cNvSpPr txBox="1">
            <a:spLocks noGrp="1"/>
          </p:cNvSpPr>
          <p:nvPr>
            <p:ph type="sldNum" idx="12"/>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strike="noStrike" cap="none">
                <a:solidFill>
                  <a:srgbClr val="000000"/>
                </a:solidFill>
                <a:latin typeface="Lucida Sans"/>
                <a:ea typeface="Lucida Sans"/>
                <a:cs typeface="Lucida Sans"/>
                <a:sym typeface="Lucida Sans"/>
              </a:rPr>
              <a:t>‹#›</a:t>
            </a:fld>
            <a:endParaRPr/>
          </a:p>
        </p:txBody>
      </p:sp>
    </p:spTree>
    <p:extLst>
      <p:ext uri="{BB962C8B-B14F-4D97-AF65-F5344CB8AC3E}">
        <p14:creationId xmlns:p14="http://schemas.microsoft.com/office/powerpoint/2010/main" val="6552657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notes"/>
          <p:cNvSpPr txBox="1">
            <a:spLocks noGrp="1"/>
          </p:cNvSpPr>
          <p:nvPr>
            <p:ph type="body" idx="1"/>
          </p:nvPr>
        </p:nvSpPr>
        <p:spPr>
          <a:xfrm>
            <a:off x="974725" y="4560887"/>
            <a:ext cx="5365750" cy="4319587"/>
          </a:xfrm>
          <a:prstGeom prst="rect">
            <a:avLst/>
          </a:prstGeom>
        </p:spPr>
        <p:txBody>
          <a:bodyPr spcFirstLastPara="1" wrap="square" lIns="95225" tIns="47600" rIns="95225" bIns="47600" anchor="t" anchorCtr="0">
            <a:noAutofit/>
          </a:bodyPr>
          <a:lstStyle/>
          <a:p>
            <a:pPr marL="0" lvl="0" indent="0">
              <a:spcBef>
                <a:spcPts val="0"/>
              </a:spcBef>
              <a:spcAft>
                <a:spcPts val="0"/>
              </a:spcAft>
              <a:buNone/>
            </a:pPr>
            <a:endParaRPr/>
          </a:p>
        </p:txBody>
      </p:sp>
      <p:sp>
        <p:nvSpPr>
          <p:cNvPr id="167" name="Google Shape;167;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0:notes"/>
          <p:cNvSpPr txBox="1">
            <a:spLocks noGrp="1"/>
          </p:cNvSpPr>
          <p:nvPr>
            <p:ph type="body" idx="1"/>
          </p:nvPr>
        </p:nvSpPr>
        <p:spPr>
          <a:xfrm>
            <a:off x="974725" y="4560887"/>
            <a:ext cx="5365750" cy="4319587"/>
          </a:xfrm>
          <a:prstGeom prst="rect">
            <a:avLst/>
          </a:prstGeom>
        </p:spPr>
        <p:txBody>
          <a:bodyPr spcFirstLastPara="1" wrap="square" lIns="95225" tIns="47600" rIns="95225" bIns="47600" anchor="t" anchorCtr="0">
            <a:noAutofit/>
          </a:bodyPr>
          <a:lstStyle/>
          <a:p>
            <a:pPr marL="0" lvl="0" indent="0">
              <a:spcBef>
                <a:spcPts val="0"/>
              </a:spcBef>
              <a:spcAft>
                <a:spcPts val="0"/>
              </a:spcAft>
              <a:buNone/>
            </a:pPr>
            <a:endParaRPr/>
          </a:p>
        </p:txBody>
      </p:sp>
      <p:sp>
        <p:nvSpPr>
          <p:cNvPr id="236" name="Google Shape;236;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1:notes"/>
          <p:cNvSpPr txBox="1">
            <a:spLocks noGrp="1"/>
          </p:cNvSpPr>
          <p:nvPr>
            <p:ph type="body" idx="1"/>
          </p:nvPr>
        </p:nvSpPr>
        <p:spPr>
          <a:xfrm>
            <a:off x="974725" y="4560887"/>
            <a:ext cx="5365750" cy="4319587"/>
          </a:xfrm>
          <a:prstGeom prst="rect">
            <a:avLst/>
          </a:prstGeom>
        </p:spPr>
        <p:txBody>
          <a:bodyPr spcFirstLastPara="1" wrap="square" lIns="95225" tIns="47600" rIns="95225" bIns="47600" anchor="t" anchorCtr="0">
            <a:noAutofit/>
          </a:bodyPr>
          <a:lstStyle/>
          <a:p>
            <a:pPr marL="0" lvl="0" indent="0">
              <a:spcBef>
                <a:spcPts val="0"/>
              </a:spcBef>
              <a:spcAft>
                <a:spcPts val="0"/>
              </a:spcAft>
              <a:buNone/>
            </a:pPr>
            <a:endParaRPr/>
          </a:p>
        </p:txBody>
      </p:sp>
      <p:sp>
        <p:nvSpPr>
          <p:cNvPr id="244" name="Google Shape;244;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12: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254" name="Google Shape;254;p12: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2" name="Google Shape;262;p13: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263" name="Google Shape;263;p13: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p14: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277" name="Google Shape;277;p14: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5" name="Google Shape;285;p15: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286" name="Google Shape;286;p15: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p16: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295" name="Google Shape;295;p16: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17: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305" name="Google Shape;305;p17: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3" name="Google Shape;313;p18: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314" name="Google Shape;314;p18: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2" name="Google Shape;322;p19: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323" name="Google Shape;323;p19: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974725" y="4560887"/>
            <a:ext cx="5365750" cy="4319587"/>
          </a:xfrm>
          <a:prstGeom prst="rect">
            <a:avLst/>
          </a:prstGeom>
        </p:spPr>
        <p:txBody>
          <a:bodyPr spcFirstLastPara="1" wrap="square" lIns="95225" tIns="47600" rIns="95225" bIns="47600" anchor="t" anchorCtr="0">
            <a:noAutofit/>
          </a:bodyPr>
          <a:lstStyle/>
          <a:p>
            <a:pPr marL="0" lvl="0" indent="0">
              <a:spcBef>
                <a:spcPts val="0"/>
              </a:spcBef>
              <a:spcAft>
                <a:spcPts val="0"/>
              </a:spcAft>
              <a:buNone/>
            </a:pPr>
            <a:endParaRPr/>
          </a:p>
        </p:txBody>
      </p:sp>
      <p:sp>
        <p:nvSpPr>
          <p:cNvPr id="172" name="Google Shape;17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20: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332" name="Google Shape;332;p20: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p21: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341" name="Google Shape;341;p21: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22: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351" name="Google Shape;351;p22: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23: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360" name="Google Shape;360;p23: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9" name="Google Shape;369;p24: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dirty="0"/>
          </a:p>
        </p:txBody>
      </p:sp>
      <p:sp>
        <p:nvSpPr>
          <p:cNvPr id="370" name="Google Shape;370;p24: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9" name="Google Shape;369;p24: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dirty="0"/>
          </a:p>
        </p:txBody>
      </p:sp>
      <p:sp>
        <p:nvSpPr>
          <p:cNvPr id="370" name="Google Shape;370;p24: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41348bd35b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41348bd35b_0_0:notes"/>
          <p:cNvSpPr txBox="1">
            <a:spLocks noGrp="1"/>
          </p:cNvSpPr>
          <p:nvPr>
            <p:ph type="body" idx="1"/>
          </p:nvPr>
        </p:nvSpPr>
        <p:spPr>
          <a:xfrm>
            <a:off x="974725" y="4560887"/>
            <a:ext cx="5365800" cy="4319700"/>
          </a:xfrm>
          <a:prstGeom prst="rect">
            <a:avLst/>
          </a:prstGeom>
        </p:spPr>
        <p:txBody>
          <a:bodyPr spcFirstLastPara="1" wrap="square" lIns="95225" tIns="47600" rIns="95225" bIns="47600" anchor="t" anchorCtr="0">
            <a:noAutofit/>
          </a:bodyPr>
          <a:lstStyle/>
          <a:p>
            <a:pPr marL="0" lvl="0" indent="0">
              <a:spcBef>
                <a:spcPts val="0"/>
              </a:spcBef>
              <a:spcAft>
                <a:spcPts val="0"/>
              </a:spcAft>
              <a:buNone/>
            </a:pPr>
            <a:endParaRPr/>
          </a:p>
        </p:txBody>
      </p:sp>
      <p:sp>
        <p:nvSpPr>
          <p:cNvPr id="379" name="Google Shape;379;g41348bd35b_0_0:notes"/>
          <p:cNvSpPr txBox="1">
            <a:spLocks noGrp="1"/>
          </p:cNvSpPr>
          <p:nvPr>
            <p:ph type="sldNum" idx="12"/>
          </p:nvPr>
        </p:nvSpPr>
        <p:spPr>
          <a:xfrm>
            <a:off x="4144962" y="9121775"/>
            <a:ext cx="3170100" cy="479400"/>
          </a:xfrm>
          <a:prstGeom prst="rect">
            <a:avLst/>
          </a:prstGeom>
        </p:spPr>
        <p:txBody>
          <a:bodyPr spcFirstLastPara="1" wrap="square" lIns="95225" tIns="47600" rIns="95225" bIns="47600" anchor="b" anchorCtr="0">
            <a:noAutofit/>
          </a:bodyPr>
          <a:lstStyle/>
          <a:p>
            <a:pPr marL="0" lvl="0" indent="0">
              <a:spcBef>
                <a:spcPts val="0"/>
              </a:spcBef>
              <a:spcAft>
                <a:spcPts val="0"/>
              </a:spcAft>
              <a:buClr>
                <a:srgbClr val="000000"/>
              </a:buClr>
              <a:buSzPts val="1200"/>
              <a:buFont typeface="Lucida Sans"/>
              <a:buNone/>
            </a:pPr>
            <a:fld id="{00000000-1234-1234-1234-123412341234}" type="slidenum">
              <a:rPr lang="en-US"/>
              <a:t>26</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41348bd35b_0_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41348bd35b_0_9:notes"/>
          <p:cNvSpPr txBox="1">
            <a:spLocks noGrp="1"/>
          </p:cNvSpPr>
          <p:nvPr>
            <p:ph type="body" idx="1"/>
          </p:nvPr>
        </p:nvSpPr>
        <p:spPr>
          <a:xfrm>
            <a:off x="974725" y="4560887"/>
            <a:ext cx="5365800" cy="4319700"/>
          </a:xfrm>
          <a:prstGeom prst="rect">
            <a:avLst/>
          </a:prstGeom>
        </p:spPr>
        <p:txBody>
          <a:bodyPr spcFirstLastPara="1" wrap="square" lIns="95225" tIns="47600" rIns="95225" bIns="47600" anchor="t" anchorCtr="0">
            <a:noAutofit/>
          </a:bodyPr>
          <a:lstStyle/>
          <a:p>
            <a:pPr marL="0" lvl="0" indent="0">
              <a:spcBef>
                <a:spcPts val="0"/>
              </a:spcBef>
              <a:spcAft>
                <a:spcPts val="0"/>
              </a:spcAft>
              <a:buNone/>
            </a:pPr>
            <a:endParaRPr/>
          </a:p>
        </p:txBody>
      </p:sp>
      <p:sp>
        <p:nvSpPr>
          <p:cNvPr id="387" name="Google Shape;387;g41348bd35b_0_9:notes"/>
          <p:cNvSpPr txBox="1">
            <a:spLocks noGrp="1"/>
          </p:cNvSpPr>
          <p:nvPr>
            <p:ph type="sldNum" idx="12"/>
          </p:nvPr>
        </p:nvSpPr>
        <p:spPr>
          <a:xfrm>
            <a:off x="4144962" y="9121775"/>
            <a:ext cx="3170100" cy="479400"/>
          </a:xfrm>
          <a:prstGeom prst="rect">
            <a:avLst/>
          </a:prstGeom>
        </p:spPr>
        <p:txBody>
          <a:bodyPr spcFirstLastPara="1" wrap="square" lIns="95225" tIns="47600" rIns="95225" bIns="47600" anchor="b" anchorCtr="0">
            <a:noAutofit/>
          </a:bodyPr>
          <a:lstStyle/>
          <a:p>
            <a:pPr marL="0" lvl="0" indent="0">
              <a:spcBef>
                <a:spcPts val="0"/>
              </a:spcBef>
              <a:spcAft>
                <a:spcPts val="0"/>
              </a:spcAft>
              <a:buClr>
                <a:srgbClr val="000000"/>
              </a:buClr>
              <a:buSzPts val="1200"/>
              <a:buFont typeface="Lucida Sans"/>
              <a:buNone/>
            </a:pPr>
            <a:fld id="{00000000-1234-1234-1234-123412341234}" type="slidenum">
              <a:rPr lang="en-US"/>
              <a:t>27</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41348bd35b_0_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41348bd35b_0_17:notes"/>
          <p:cNvSpPr txBox="1">
            <a:spLocks noGrp="1"/>
          </p:cNvSpPr>
          <p:nvPr>
            <p:ph type="body" idx="1"/>
          </p:nvPr>
        </p:nvSpPr>
        <p:spPr>
          <a:xfrm>
            <a:off x="974725" y="4560887"/>
            <a:ext cx="5365800" cy="4319700"/>
          </a:xfrm>
          <a:prstGeom prst="rect">
            <a:avLst/>
          </a:prstGeom>
        </p:spPr>
        <p:txBody>
          <a:bodyPr spcFirstLastPara="1" wrap="square" lIns="95225" tIns="47600" rIns="95225" bIns="47600" anchor="t" anchorCtr="0">
            <a:noAutofit/>
          </a:bodyPr>
          <a:lstStyle/>
          <a:p>
            <a:pPr marL="0" lvl="0" indent="0">
              <a:spcBef>
                <a:spcPts val="0"/>
              </a:spcBef>
              <a:spcAft>
                <a:spcPts val="0"/>
              </a:spcAft>
              <a:buNone/>
            </a:pPr>
            <a:endParaRPr/>
          </a:p>
        </p:txBody>
      </p:sp>
      <p:sp>
        <p:nvSpPr>
          <p:cNvPr id="396" name="Google Shape;396;g41348bd35b_0_17:notes"/>
          <p:cNvSpPr txBox="1">
            <a:spLocks noGrp="1"/>
          </p:cNvSpPr>
          <p:nvPr>
            <p:ph type="sldNum" idx="12"/>
          </p:nvPr>
        </p:nvSpPr>
        <p:spPr>
          <a:xfrm>
            <a:off x="4144962" y="9121775"/>
            <a:ext cx="3170100" cy="479400"/>
          </a:xfrm>
          <a:prstGeom prst="rect">
            <a:avLst/>
          </a:prstGeom>
        </p:spPr>
        <p:txBody>
          <a:bodyPr spcFirstLastPara="1" wrap="square" lIns="95225" tIns="47600" rIns="95225" bIns="47600" anchor="b" anchorCtr="0">
            <a:noAutofit/>
          </a:bodyPr>
          <a:lstStyle/>
          <a:p>
            <a:pPr marL="0" lvl="0" indent="0">
              <a:spcBef>
                <a:spcPts val="0"/>
              </a:spcBef>
              <a:spcAft>
                <a:spcPts val="0"/>
              </a:spcAft>
              <a:buClr>
                <a:srgbClr val="000000"/>
              </a:buClr>
              <a:buSzPts val="1200"/>
              <a:buFont typeface="Lucida Sans"/>
              <a:buNone/>
            </a:pPr>
            <a:fld id="{00000000-1234-1234-1234-123412341234}" type="slidenum">
              <a:rPr lang="en-US"/>
              <a:t>28</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5" name="Google Shape;405;p25: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406" name="Google Shape;406;p25: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3: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181" name="Google Shape;181;p3: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4" name="Google Shape;414;p26: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415" name="Google Shape;415;p26: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31</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1" name="Google Shape;421;p27: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422" name="Google Shape;422;p27: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0" name="Google Shape;430;p28: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431" name="Google Shape;431;p28: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33</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9" name="Google Shape;439;p29: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440" name="Google Shape;440;p29: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34</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8" name="Google Shape;448;p30: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449" name="Google Shape;449;p30: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35</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7" name="Google Shape;457;p31: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458" name="Google Shape;458;p31: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7" name="Google Shape;467;p32: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468" name="Google Shape;468;p32: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37</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6" name="Google Shape;476;p33: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477" name="Google Shape;477;p33: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38</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5" name="Google Shape;485;p34: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486" name="Google Shape;486;p34: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39</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4" name="Google Shape;494;p35: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495" name="Google Shape;495;p35: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40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4: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188" name="Google Shape;188;p4: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36: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41</a:t>
            </a:fld>
            <a:endParaRPr/>
          </a:p>
        </p:txBody>
      </p:sp>
      <p:sp>
        <p:nvSpPr>
          <p:cNvPr id="504" name="Google Shape;504;p36:notes"/>
          <p:cNvSpPr>
            <a:spLocks noGrp="1" noRot="1" noChangeAspect="1"/>
          </p:cNvSpPr>
          <p:nvPr>
            <p:ph type="sldImg" idx="2"/>
          </p:nvPr>
        </p:nvSpPr>
        <p:spPr>
          <a:xfrm>
            <a:off x="1270000" y="715963"/>
            <a:ext cx="4778375"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5" name="Google Shape;505;p36:notes"/>
          <p:cNvSpPr txBox="1">
            <a:spLocks noGrp="1"/>
          </p:cNvSpPr>
          <p:nvPr>
            <p:ph type="body" idx="1"/>
          </p:nvPr>
        </p:nvSpPr>
        <p:spPr>
          <a:xfrm>
            <a:off x="974725" y="4537075"/>
            <a:ext cx="5365750" cy="4378325"/>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3" name="Google Shape;513;p37: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514" name="Google Shape;514;p37: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42</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2" name="Google Shape;522;p38: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523" name="Google Shape;523;p38: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43</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39: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44</a:t>
            </a:fld>
            <a:endParaRPr/>
          </a:p>
        </p:txBody>
      </p:sp>
      <p:sp>
        <p:nvSpPr>
          <p:cNvPr id="531" name="Google Shape;531;p39:notes"/>
          <p:cNvSpPr>
            <a:spLocks noGrp="1" noRot="1" noChangeAspect="1"/>
          </p:cNvSpPr>
          <p:nvPr>
            <p:ph type="sldImg" idx="2"/>
          </p:nvPr>
        </p:nvSpPr>
        <p:spPr>
          <a:xfrm>
            <a:off x="1270000" y="715963"/>
            <a:ext cx="4778375"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39:notes"/>
          <p:cNvSpPr txBox="1">
            <a:spLocks noGrp="1"/>
          </p:cNvSpPr>
          <p:nvPr>
            <p:ph type="body" idx="1"/>
          </p:nvPr>
        </p:nvSpPr>
        <p:spPr>
          <a:xfrm>
            <a:off x="974725" y="4537075"/>
            <a:ext cx="5365750" cy="4378325"/>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0: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45</a:t>
            </a:fld>
            <a:endParaRPr/>
          </a:p>
        </p:txBody>
      </p:sp>
      <p:sp>
        <p:nvSpPr>
          <p:cNvPr id="540" name="Google Shape;540;p40:notes"/>
          <p:cNvSpPr>
            <a:spLocks noGrp="1" noRot="1" noChangeAspect="1"/>
          </p:cNvSpPr>
          <p:nvPr>
            <p:ph type="sldImg" idx="2"/>
          </p:nvPr>
        </p:nvSpPr>
        <p:spPr>
          <a:xfrm>
            <a:off x="1270000" y="715963"/>
            <a:ext cx="4778375"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1" name="Google Shape;541;p40:notes"/>
          <p:cNvSpPr txBox="1">
            <a:spLocks noGrp="1"/>
          </p:cNvSpPr>
          <p:nvPr>
            <p:ph type="body" idx="1"/>
          </p:nvPr>
        </p:nvSpPr>
        <p:spPr>
          <a:xfrm>
            <a:off x="974725" y="4537075"/>
            <a:ext cx="5365750" cy="4378325"/>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1: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46</a:t>
            </a:fld>
            <a:endParaRPr/>
          </a:p>
        </p:txBody>
      </p:sp>
      <p:sp>
        <p:nvSpPr>
          <p:cNvPr id="549" name="Google Shape;549;p41:notes"/>
          <p:cNvSpPr>
            <a:spLocks noGrp="1" noRot="1" noChangeAspect="1"/>
          </p:cNvSpPr>
          <p:nvPr>
            <p:ph type="sldImg" idx="2"/>
          </p:nvPr>
        </p:nvSpPr>
        <p:spPr>
          <a:xfrm>
            <a:off x="1270000" y="715963"/>
            <a:ext cx="4778375"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0" name="Google Shape;550;p41:notes"/>
          <p:cNvSpPr txBox="1">
            <a:spLocks noGrp="1"/>
          </p:cNvSpPr>
          <p:nvPr>
            <p:ph type="body" idx="1"/>
          </p:nvPr>
        </p:nvSpPr>
        <p:spPr>
          <a:xfrm>
            <a:off x="974725" y="4537075"/>
            <a:ext cx="5365750" cy="4378325"/>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8" name="Google Shape;558;p42: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559" name="Google Shape;559;p42: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47</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4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8" name="Google Shape;568;p43: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569" name="Google Shape;569;p43: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48</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4: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49</a:t>
            </a:fld>
            <a:endParaRPr/>
          </a:p>
        </p:txBody>
      </p:sp>
      <p:sp>
        <p:nvSpPr>
          <p:cNvPr id="577" name="Google Shape;577;p44:notes"/>
          <p:cNvSpPr>
            <a:spLocks noGrp="1" noRot="1" noChangeAspect="1"/>
          </p:cNvSpPr>
          <p:nvPr>
            <p:ph type="sldImg" idx="2"/>
          </p:nvPr>
        </p:nvSpPr>
        <p:spPr>
          <a:xfrm>
            <a:off x="1270000" y="715963"/>
            <a:ext cx="4778375"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8" name="Google Shape;578;p44:notes"/>
          <p:cNvSpPr txBox="1">
            <a:spLocks noGrp="1"/>
          </p:cNvSpPr>
          <p:nvPr>
            <p:ph type="body" idx="1"/>
          </p:nvPr>
        </p:nvSpPr>
        <p:spPr>
          <a:xfrm>
            <a:off x="974725" y="4537075"/>
            <a:ext cx="5365750" cy="4378325"/>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SzPts val="1800"/>
              <a:buFont typeface="Arial"/>
              <a:buNone/>
            </a:pPr>
            <a:r>
              <a:rPr lang="en-US" sz="1800" b="0" i="0" u="none" strike="noStrike" cap="none"/>
              <a:t>Topic is TREC topic</a:t>
            </a:r>
            <a:endParaRPr/>
          </a:p>
          <a:p>
            <a:pPr marL="0" marR="0" lvl="0" indent="0" algn="l" rtl="0">
              <a:spcBef>
                <a:spcPts val="0"/>
              </a:spcBef>
              <a:spcAft>
                <a:spcPts val="0"/>
              </a:spcAft>
              <a:buSzPts val="1800"/>
              <a:buFont typeface="Arial"/>
              <a:buNone/>
            </a:pPr>
            <a:r>
              <a:rPr lang="en-US" sz="1800" b="0" i="0" u="none" strike="noStrike" cap="none"/>
              <a:t>Judged is number of documents that human assessors judged</a:t>
            </a:r>
            <a:endParaRPr/>
          </a:p>
          <a:p>
            <a:pPr marL="0" marR="0" lvl="0" indent="0" algn="l" rtl="0">
              <a:spcBef>
                <a:spcPts val="0"/>
              </a:spcBef>
              <a:spcAft>
                <a:spcPts val="0"/>
              </a:spcAft>
              <a:buSzPts val="1800"/>
              <a:buFont typeface="Arial"/>
              <a:buNone/>
            </a:pPr>
            <a:r>
              <a:rPr lang="en-US" sz="1800" b="0" i="0" u="none" strike="noStrike" cap="none"/>
              <a:t>Diff is the number that they disagreed on.</a:t>
            </a:r>
            <a:endParaRPr/>
          </a:p>
          <a:p>
            <a:pPr marL="0" marR="0" lvl="0" indent="0" algn="l" rtl="0">
              <a:spcBef>
                <a:spcPts val="0"/>
              </a:spcBef>
              <a:spcAft>
                <a:spcPts val="0"/>
              </a:spcAft>
              <a:buSzPts val="1800"/>
              <a:buFont typeface="Arial"/>
              <a:buNone/>
            </a:pPr>
            <a:r>
              <a:rPr lang="en-US" sz="1800" b="0" i="0" u="none" strike="noStrike" cap="none"/>
              <a:t>NR and R are whether those were eventually classified as relevant or nonrelevant.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45: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50</a:t>
            </a:fld>
            <a:endParaRPr/>
          </a:p>
        </p:txBody>
      </p:sp>
      <p:sp>
        <p:nvSpPr>
          <p:cNvPr id="586" name="Google Shape;586;p45:notes"/>
          <p:cNvSpPr>
            <a:spLocks noGrp="1" noRot="1" noChangeAspect="1"/>
          </p:cNvSpPr>
          <p:nvPr>
            <p:ph type="sldImg" idx="2"/>
          </p:nvPr>
        </p:nvSpPr>
        <p:spPr>
          <a:xfrm>
            <a:off x="1270000" y="715963"/>
            <a:ext cx="4778375"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7" name="Google Shape;587;p45:notes"/>
          <p:cNvSpPr txBox="1">
            <a:spLocks noGrp="1"/>
          </p:cNvSpPr>
          <p:nvPr>
            <p:ph type="body" idx="1"/>
          </p:nvPr>
        </p:nvSpPr>
        <p:spPr>
          <a:xfrm>
            <a:off x="974725" y="4537075"/>
            <a:ext cx="5365750" cy="4378325"/>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5:notes"/>
          <p:cNvSpPr txBox="1">
            <a:spLocks noGrp="1"/>
          </p:cNvSpPr>
          <p:nvPr>
            <p:ph type="body" idx="1"/>
          </p:nvPr>
        </p:nvSpPr>
        <p:spPr>
          <a:xfrm>
            <a:off x="974725" y="4560887"/>
            <a:ext cx="5365750" cy="4319587"/>
          </a:xfrm>
          <a:prstGeom prst="rect">
            <a:avLst/>
          </a:prstGeom>
        </p:spPr>
        <p:txBody>
          <a:bodyPr spcFirstLastPara="1" wrap="square" lIns="95225" tIns="47600" rIns="95225" bIns="47600" anchor="t" anchorCtr="0">
            <a:noAutofit/>
          </a:bodyPr>
          <a:lstStyle/>
          <a:p>
            <a:pPr marL="0" lvl="0" indent="0">
              <a:spcBef>
                <a:spcPts val="0"/>
              </a:spcBef>
              <a:spcAft>
                <a:spcPts val="0"/>
              </a:spcAft>
              <a:buNone/>
            </a:pPr>
            <a:endParaRPr/>
          </a:p>
        </p:txBody>
      </p:sp>
      <p:sp>
        <p:nvSpPr>
          <p:cNvPr id="196" name="Google Shape;196;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3" name="Google Shape;603;p46: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604" name="Google Shape;604;p46: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51</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2" name="Google Shape;612;p47: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613" name="Google Shape;613;p47: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52</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4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1" name="Google Shape;621;p48: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SzPts val="1800"/>
              <a:buFont typeface="Arial"/>
              <a:buNone/>
            </a:pPr>
            <a:r>
              <a:rPr lang="en-US" sz="1800" b="0" i="0" u="none" strike="noStrike" cap="none"/>
              <a:t>Not very reliable if you look at a single clickthrough (you may</a:t>
            </a:r>
            <a:endParaRPr/>
          </a:p>
          <a:p>
            <a:pPr marL="0" marR="0" lvl="0" indent="0" algn="l" rtl="0">
              <a:spcBef>
                <a:spcPts val="0"/>
              </a:spcBef>
              <a:spcAft>
                <a:spcPts val="0"/>
              </a:spcAft>
              <a:buSzPts val="1800"/>
              <a:buFont typeface="Arial"/>
              <a:buNone/>
            </a:pPr>
            <a:r>
              <a:rPr lang="en-US" sz="1800" b="0" i="0" u="none" strike="noStrike" cap="none"/>
              <a:t>realize after clicking that the summary was misleading and the</a:t>
            </a:r>
            <a:endParaRPr/>
          </a:p>
          <a:p>
            <a:pPr marL="0" marR="0" lvl="0" indent="0" algn="l" rtl="0">
              <a:spcBef>
                <a:spcPts val="0"/>
              </a:spcBef>
              <a:spcAft>
                <a:spcPts val="0"/>
              </a:spcAft>
              <a:buSzPts val="1800"/>
              <a:buFont typeface="Arial"/>
              <a:buNone/>
            </a:pPr>
            <a:r>
              <a:rPr lang="en-US" sz="1800" b="0" i="0" u="none" strike="noStrike" cap="none"/>
              <a:t>document is nonrelevant) . . .</a:t>
            </a:r>
            <a:endParaRPr/>
          </a:p>
        </p:txBody>
      </p:sp>
      <p:sp>
        <p:nvSpPr>
          <p:cNvPr id="622" name="Google Shape;622;p48: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53</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4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1" name="Google Shape;631;p49: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632" name="Google Shape;632;p49: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54</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5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0" name="Google Shape;640;p50:notes"/>
          <p:cNvSpPr txBox="1">
            <a:spLocks noGrp="1"/>
          </p:cNvSpPr>
          <p:nvPr>
            <p:ph type="body" idx="1"/>
          </p:nvPr>
        </p:nvSpPr>
        <p:spPr>
          <a:xfrm>
            <a:off x="974725" y="4560887"/>
            <a:ext cx="5365750" cy="4319587"/>
          </a:xfrm>
          <a:prstGeom prst="rect">
            <a:avLst/>
          </a:prstGeom>
          <a:noFill/>
          <a:ln>
            <a:noFill/>
          </a:ln>
        </p:spPr>
        <p:txBody>
          <a:bodyPr spcFirstLastPara="1" wrap="square" lIns="95225" tIns="47600" rIns="95225" bIns="47600" anchor="t" anchorCtr="0">
            <a:noAutofit/>
          </a:bodyPr>
          <a:lstStyle/>
          <a:p>
            <a:pPr marL="0" marR="0" lvl="0" indent="0" algn="l" rtl="0">
              <a:spcBef>
                <a:spcPts val="0"/>
              </a:spcBef>
              <a:spcAft>
                <a:spcPts val="0"/>
              </a:spcAft>
              <a:buNone/>
            </a:pPr>
            <a:endParaRPr sz="1800" b="0" i="0" u="none" strike="noStrike" cap="none"/>
          </a:p>
        </p:txBody>
      </p:sp>
      <p:sp>
        <p:nvSpPr>
          <p:cNvPr id="641" name="Google Shape;641;p50:notes"/>
          <p:cNvSpPr txBox="1"/>
          <p:nvPr/>
        </p:nvSpPr>
        <p:spPr>
          <a:xfrm>
            <a:off x="4144962" y="9121775"/>
            <a:ext cx="3170237" cy="479425"/>
          </a:xfrm>
          <a:prstGeom prst="rect">
            <a:avLst/>
          </a:prstGeom>
          <a:noFill/>
          <a:ln>
            <a:noFill/>
          </a:ln>
        </p:spPr>
        <p:txBody>
          <a:bodyPr spcFirstLastPara="1" wrap="square" lIns="95225" tIns="47600" rIns="95225" bIns="47600" anchor="b" anchorCtr="0">
            <a:noAutofit/>
          </a:bodyPr>
          <a:lstStyle/>
          <a:p>
            <a:pPr marL="0" marR="0" lvl="0" indent="0" algn="r" rtl="0">
              <a:lnSpc>
                <a:spcPct val="100000"/>
              </a:lnSpc>
              <a:spcBef>
                <a:spcPts val="0"/>
              </a:spcBef>
              <a:spcAft>
                <a:spcPts val="0"/>
              </a:spcAft>
              <a:buClr>
                <a:srgbClr val="000000"/>
              </a:buClr>
              <a:buSzPts val="1200"/>
              <a:buFont typeface="Lucida Sans"/>
              <a:buNone/>
            </a:pPr>
            <a:fld id="{00000000-1234-1234-1234-123412341234}" type="slidenum">
              <a:rPr lang="en-US" sz="1200" b="0" i="0" u="none">
                <a:solidFill>
                  <a:srgbClr val="000000"/>
                </a:solidFill>
                <a:latin typeface="Lucida Sans"/>
                <a:ea typeface="Lucida Sans"/>
                <a:cs typeface="Lucida Sans"/>
                <a:sym typeface="Lucida Sans"/>
              </a:rPr>
              <a:t>55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974725" y="4560887"/>
            <a:ext cx="5365750" cy="4319587"/>
          </a:xfrm>
          <a:prstGeom prst="rect">
            <a:avLst/>
          </a:prstGeom>
        </p:spPr>
        <p:txBody>
          <a:bodyPr spcFirstLastPara="1" wrap="square" lIns="95225" tIns="47600" rIns="95225" bIns="47600" anchor="t" anchorCtr="0">
            <a:noAutofit/>
          </a:bodyPr>
          <a:lstStyle/>
          <a:p>
            <a:pPr marL="0" lvl="0" indent="0">
              <a:spcBef>
                <a:spcPts val="0"/>
              </a:spcBef>
              <a:spcAft>
                <a:spcPts val="0"/>
              </a:spcAft>
              <a:buNone/>
            </a:pPr>
            <a:endParaRPr/>
          </a:p>
        </p:txBody>
      </p:sp>
      <p:sp>
        <p:nvSpPr>
          <p:cNvPr id="204" name="Google Shape;204;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974725" y="4560887"/>
            <a:ext cx="5365750" cy="4319587"/>
          </a:xfrm>
          <a:prstGeom prst="rect">
            <a:avLst/>
          </a:prstGeom>
        </p:spPr>
        <p:txBody>
          <a:bodyPr spcFirstLastPara="1" wrap="square" lIns="95225" tIns="47600" rIns="95225" bIns="47600" anchor="t" anchorCtr="0">
            <a:noAutofit/>
          </a:bodyPr>
          <a:lstStyle/>
          <a:p>
            <a:pPr marL="0" lvl="0" indent="0">
              <a:spcBef>
                <a:spcPts val="0"/>
              </a:spcBef>
              <a:spcAft>
                <a:spcPts val="0"/>
              </a:spcAft>
              <a:buNone/>
            </a:pPr>
            <a:endParaRPr/>
          </a:p>
        </p:txBody>
      </p:sp>
      <p:sp>
        <p:nvSpPr>
          <p:cNvPr id="212" name="Google Shape;212;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notes"/>
          <p:cNvSpPr txBox="1">
            <a:spLocks noGrp="1"/>
          </p:cNvSpPr>
          <p:nvPr>
            <p:ph type="body" idx="1"/>
          </p:nvPr>
        </p:nvSpPr>
        <p:spPr>
          <a:xfrm>
            <a:off x="974725" y="4560887"/>
            <a:ext cx="5365750" cy="4319587"/>
          </a:xfrm>
          <a:prstGeom prst="rect">
            <a:avLst/>
          </a:prstGeom>
        </p:spPr>
        <p:txBody>
          <a:bodyPr spcFirstLastPara="1" wrap="square" lIns="95225" tIns="47600" rIns="95225" bIns="47600" anchor="t" anchorCtr="0">
            <a:noAutofit/>
          </a:bodyPr>
          <a:lstStyle/>
          <a:p>
            <a:pPr marL="0" lvl="0" indent="0">
              <a:spcBef>
                <a:spcPts val="0"/>
              </a:spcBef>
              <a:spcAft>
                <a:spcPts val="0"/>
              </a:spcAft>
              <a:buNone/>
            </a:pPr>
            <a:endParaRPr/>
          </a:p>
        </p:txBody>
      </p:sp>
      <p:sp>
        <p:nvSpPr>
          <p:cNvPr id="220" name="Google Shape;220;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9:notes"/>
          <p:cNvSpPr txBox="1">
            <a:spLocks noGrp="1"/>
          </p:cNvSpPr>
          <p:nvPr>
            <p:ph type="body" idx="1"/>
          </p:nvPr>
        </p:nvSpPr>
        <p:spPr>
          <a:xfrm>
            <a:off x="974725" y="4560887"/>
            <a:ext cx="5365750" cy="4319587"/>
          </a:xfrm>
          <a:prstGeom prst="rect">
            <a:avLst/>
          </a:prstGeom>
        </p:spPr>
        <p:txBody>
          <a:bodyPr spcFirstLastPara="1" wrap="square" lIns="95225" tIns="47600" rIns="95225" bIns="47600" anchor="t" anchorCtr="0">
            <a:noAutofit/>
          </a:bodyPr>
          <a:lstStyle/>
          <a:p>
            <a:pPr marL="0" lvl="0" indent="0">
              <a:spcBef>
                <a:spcPts val="0"/>
              </a:spcBef>
              <a:spcAft>
                <a:spcPts val="0"/>
              </a:spcAft>
              <a:buNone/>
            </a:pPr>
            <a:endParaRPr/>
          </a:p>
        </p:txBody>
      </p:sp>
      <p:sp>
        <p:nvSpPr>
          <p:cNvPr id="228" name="Google Shape;228;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sp>
        <p:nvSpPr>
          <p:cNvPr id="22" name="Google Shape;22;p2"/>
          <p:cNvSpPr txBox="1">
            <a:spLocks noGrp="1"/>
          </p:cNvSpPr>
          <p:nvPr>
            <p:ph type="subTitle" idx="1"/>
          </p:nvPr>
        </p:nvSpPr>
        <p:spPr>
          <a:xfrm>
            <a:off x="1371600" y="3886200"/>
            <a:ext cx="6400800" cy="2362200"/>
          </a:xfrm>
          <a:prstGeom prst="rect">
            <a:avLst/>
          </a:prstGeom>
          <a:noFill/>
          <a:ln>
            <a:noFill/>
          </a:ln>
        </p:spPr>
        <p:txBody>
          <a:bodyPr spcFirstLastPara="1" wrap="square" lIns="91425" tIns="45700" rIns="91425" bIns="45700" anchor="t" anchorCtr="0"/>
          <a:lstStyle>
            <a:lvl1pPr marR="0" lvl="0" algn="ctr" rtl="0">
              <a:spcBef>
                <a:spcPts val="560"/>
              </a:spcBef>
              <a:spcAft>
                <a:spcPts val="0"/>
              </a:spcAft>
              <a:buClr>
                <a:srgbClr val="437085"/>
              </a:buClr>
              <a:buSzPts val="2800"/>
              <a:buFont typeface="Noto Sans Symbols"/>
              <a:buNone/>
              <a:defRPr sz="2800" b="0" i="0" u="none" strike="noStrike" cap="none">
                <a:solidFill>
                  <a:srgbClr val="437085"/>
                </a:solidFill>
                <a:latin typeface="Calibri"/>
                <a:ea typeface="Calibri"/>
                <a:cs typeface="Calibri"/>
                <a:sym typeface="Calibri"/>
              </a:defRPr>
            </a:lvl1pPr>
            <a:lvl2pPr marR="0" lvl="1" algn="ctr" rtl="0">
              <a:spcBef>
                <a:spcPts val="480"/>
              </a:spcBef>
              <a:spcAft>
                <a:spcPts val="0"/>
              </a:spcAft>
              <a:buClr>
                <a:srgbClr val="357E69"/>
              </a:buClr>
              <a:buSzPts val="2400"/>
              <a:buFont typeface="Noto Sans Symbols"/>
              <a:buNone/>
              <a:defRPr sz="2400" b="0" i="0" u="none" strike="noStrike" cap="none">
                <a:solidFill>
                  <a:srgbClr val="888888"/>
                </a:solidFill>
                <a:latin typeface="Calibri"/>
                <a:ea typeface="Calibri"/>
                <a:cs typeface="Calibri"/>
                <a:sym typeface="Calibri"/>
              </a:defRPr>
            </a:lvl2pPr>
            <a:lvl3pPr marR="0" lvl="2" algn="ctr" rtl="0">
              <a:spcBef>
                <a:spcPts val="400"/>
              </a:spcBef>
              <a:spcAft>
                <a:spcPts val="0"/>
              </a:spcAft>
              <a:buClr>
                <a:srgbClr val="918BA3"/>
              </a:buClr>
              <a:buSzPts val="2000"/>
              <a:buFont typeface="Noto Sans Symbols"/>
              <a:buNone/>
              <a:defRPr sz="20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2F6E7E"/>
              </a:buClr>
              <a:buSzPts val="2000"/>
              <a:buFont typeface="Noto Sans Symbols"/>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233337"/>
              </a:buClr>
              <a:buSzPts val="2000"/>
              <a:buFont typeface="Noto Sans Symbols"/>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3" name="Google Shape;23;p2"/>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24" name="Google Shape;24;p2"/>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25" name="Google Shape;25;p2"/>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1pPr>
            <a:lvl2pPr marL="0" marR="0" lvl="1"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2pPr>
            <a:lvl3pPr marL="0" marR="0" lvl="2"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3pPr>
            <a:lvl4pPr marL="0" marR="0" lvl="3"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4pPr>
            <a:lvl5pPr marL="0" marR="0" lvl="4"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5pPr>
            <a:lvl6pPr marL="0" marR="0" lvl="5"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6pPr>
            <a:lvl7pPr marL="0" marR="0" lvl="6"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7pPr>
            <a:lvl8pPr marL="0" marR="0" lvl="7"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8pPr>
            <a:lvl9pPr marL="0" marR="0" lvl="8"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113" name="Google Shape;113;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437085"/>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357E69"/>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918BA3"/>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rgbClr val="2F6E7E"/>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rgbClr val="233337"/>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437085"/>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357E69"/>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918BA3"/>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rgbClr val="2F6E7E"/>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rgbClr val="233337"/>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15"/>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16" name="Google Shape;116;p15"/>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17" name="Google Shape;117;p15"/>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130" name="Google Shape;130;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rgbClr val="437085"/>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rgbClr val="357E69"/>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rgbClr val="918BA3"/>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rgbClr val="2F6E7E"/>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rgbClr val="233337"/>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31" name="Google Shape;131;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rgbClr val="437085"/>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rgbClr val="357E69"/>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rgbClr val="918BA3"/>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rgbClr val="2F6E7E"/>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rgbClr val="233337"/>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32" name="Google Shape;132;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rgbClr val="437085"/>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rgbClr val="357E69"/>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rgbClr val="918BA3"/>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rgbClr val="2F6E7E"/>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rgbClr val="233337"/>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33" name="Google Shape;133;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rgbClr val="437085"/>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rgbClr val="357E69"/>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rgbClr val="918BA3"/>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rgbClr val="2F6E7E"/>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rgbClr val="233337"/>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34" name="Google Shape;134;p17"/>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35" name="Google Shape;135;p17"/>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36" name="Google Shape;136;p17"/>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149" name="Google Shape;149;p19"/>
          <p:cNvSpPr txBox="1">
            <a:spLocks noGrp="1"/>
          </p:cNvSpPr>
          <p:nvPr>
            <p:ph type="body" idx="1"/>
          </p:nvPr>
        </p:nvSpPr>
        <p:spPr>
          <a:xfrm rot="5400000">
            <a:off x="2133600" y="-76200"/>
            <a:ext cx="4876800" cy="82296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437085"/>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357E69"/>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918BA3"/>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2F6E7E"/>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233337"/>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0" name="Google Shape;150;p19"/>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51" name="Google Shape;151;p19"/>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52" name="Google Shape;152;p19"/>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1_Title Slide" type="title">
  <p:cSld name="TITLE">
    <p:spTree>
      <p:nvGrpSpPr>
        <p:cNvPr id="1" name="Shape 159"/>
        <p:cNvGrpSpPr/>
        <p:nvPr/>
      </p:nvGrpSpPr>
      <p:grpSpPr>
        <a:xfrm>
          <a:off x="0" y="0"/>
          <a:ext cx="0" cy="0"/>
          <a:chOff x="0" y="0"/>
          <a:chExt cx="0" cy="0"/>
        </a:xfrm>
      </p:grpSpPr>
      <p:sp>
        <p:nvSpPr>
          <p:cNvPr id="160" name="Google Shape;160;p21"/>
          <p:cNvSpPr txBox="1">
            <a:spLocks noGrp="1"/>
          </p:cNvSpPr>
          <p:nvPr>
            <p:ph type="ctrTitle"/>
          </p:nvPr>
        </p:nvSpPr>
        <p:spPr>
          <a:xfrm>
            <a:off x="685800" y="914400"/>
            <a:ext cx="7772400" cy="11430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161" name="Google Shape;161;p21"/>
          <p:cNvSpPr txBox="1">
            <a:spLocks noGrp="1"/>
          </p:cNvSpPr>
          <p:nvPr>
            <p:ph type="subTitle" idx="1"/>
          </p:nvPr>
        </p:nvSpPr>
        <p:spPr>
          <a:xfrm>
            <a:off x="1371600" y="4191000"/>
            <a:ext cx="6400800" cy="1752600"/>
          </a:xfrm>
          <a:prstGeom prst="rect">
            <a:avLst/>
          </a:prstGeom>
          <a:noFill/>
          <a:ln>
            <a:noFill/>
          </a:ln>
        </p:spPr>
        <p:txBody>
          <a:bodyPr spcFirstLastPara="1" wrap="square" lIns="91425" tIns="45700" rIns="91425" bIns="45700" anchor="t" anchorCtr="0"/>
          <a:lstStyle>
            <a:lvl1pPr marR="0" lvl="0" algn="ctr" rtl="0">
              <a:spcBef>
                <a:spcPts val="560"/>
              </a:spcBef>
              <a:spcAft>
                <a:spcPts val="0"/>
              </a:spcAft>
              <a:buClr>
                <a:srgbClr val="437085"/>
              </a:buClr>
              <a:buSzPts val="2800"/>
              <a:buFont typeface="Noto Sans Symbols"/>
              <a:buNone/>
              <a:defRPr sz="2800" b="0" i="0" u="none" strike="noStrike" cap="none">
                <a:solidFill>
                  <a:schemeClr val="dk1"/>
                </a:solidFill>
                <a:latin typeface="Calibri"/>
                <a:ea typeface="Calibri"/>
                <a:cs typeface="Calibri"/>
                <a:sym typeface="Calibri"/>
              </a:defRPr>
            </a:lvl1pPr>
            <a:lvl2pPr marR="0" lvl="1" algn="l" rtl="0">
              <a:spcBef>
                <a:spcPts val="480"/>
              </a:spcBef>
              <a:spcAft>
                <a:spcPts val="0"/>
              </a:spcAft>
              <a:buClr>
                <a:srgbClr val="357E69"/>
              </a:buClr>
              <a:buSzPts val="2400"/>
              <a:buFont typeface="Noto Sans Symbols"/>
              <a:buChar char="▪"/>
              <a:defRPr sz="2400" b="0" i="0" u="none" strike="noStrike" cap="none">
                <a:solidFill>
                  <a:schemeClr val="dk1"/>
                </a:solidFill>
                <a:latin typeface="Calibri"/>
                <a:ea typeface="Calibri"/>
                <a:cs typeface="Calibri"/>
                <a:sym typeface="Calibri"/>
              </a:defRPr>
            </a:lvl2pPr>
            <a:lvl3pPr marR="0" lvl="2" algn="l" rtl="0">
              <a:spcBef>
                <a:spcPts val="400"/>
              </a:spcBef>
              <a:spcAft>
                <a:spcPts val="0"/>
              </a:spcAft>
              <a:buClr>
                <a:srgbClr val="918BA3"/>
              </a:buClr>
              <a:buSzPts val="2000"/>
              <a:buFont typeface="Noto Sans Symbols"/>
              <a:buChar char="▪"/>
              <a:defRPr sz="2000" b="0" i="0" u="none" strike="noStrike" cap="none">
                <a:solidFill>
                  <a:schemeClr val="dk1"/>
                </a:solidFill>
                <a:latin typeface="Calibri"/>
                <a:ea typeface="Calibri"/>
                <a:cs typeface="Calibri"/>
                <a:sym typeface="Calibri"/>
              </a:defRPr>
            </a:lvl3pPr>
            <a:lvl4pPr marR="0" lvl="3" algn="l" rtl="0">
              <a:spcBef>
                <a:spcPts val="400"/>
              </a:spcBef>
              <a:spcAft>
                <a:spcPts val="0"/>
              </a:spcAft>
              <a:buClr>
                <a:srgbClr val="2F6E7E"/>
              </a:buClr>
              <a:buSzPts val="2000"/>
              <a:buFont typeface="Noto Sans Symbols"/>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rgbClr val="233337"/>
              </a:buClr>
              <a:buSzPts val="2000"/>
              <a:buFont typeface="Noto Sans Symbols"/>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2" name="Google Shape;162;p21"/>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63" name="Google Shape;163;p21"/>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64" name="Google Shape;164;p21"/>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437085"/>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357E69"/>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918BA3"/>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2F6E7E"/>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233337"/>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40" name="Google Shape;40;p4"/>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41" name="Google Shape;41;p4"/>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53" name="Google Shape;53;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437085"/>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357E69"/>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918BA3"/>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2F6E7E"/>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233337"/>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4" name="Google Shape;54;p6"/>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55" name="Google Shape;55;p6"/>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56" name="Google Shape;56;p6"/>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533400" y="381000"/>
            <a:ext cx="8077200" cy="9906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60" name="Google Shape;60;p7"/>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61" name="Google Shape;61;p7"/>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64" name="Google Shape;64;p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437085"/>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357E69"/>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918BA3"/>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2F6E7E"/>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233337"/>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Google Shape;65;p8"/>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66" name="Google Shape;66;p8"/>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67" name="Google Shape;67;p8"/>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70" name="Google Shape;70;p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437085"/>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rgbClr val="357E69"/>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rgbClr val="918BA3"/>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rgbClr val="2F6E7E"/>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rgbClr val="233337"/>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1" name="Google Shape;71;p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rgbClr val="437085"/>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rgbClr val="357E69"/>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rgbClr val="918BA3"/>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rgbClr val="2F6E7E"/>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rgbClr val="233337"/>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2" name="Google Shape;72;p9"/>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73" name="Google Shape;73;p9"/>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74" name="Google Shape;74;p9"/>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77" name="Google Shape;77;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rgbClr val="437085"/>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357E69"/>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918BA3"/>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2F6E7E"/>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233337"/>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8" name="Google Shape;78;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rgbClr val="437085"/>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rgbClr val="357E69"/>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rgbClr val="918BA3"/>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rgbClr val="2F6E7E"/>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rgbClr val="233337"/>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9" name="Google Shape;79;p10"/>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80" name="Google Shape;80;p10"/>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81" name="Google Shape;81;p10"/>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11"/>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84" name="Google Shape;84;p11"/>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85" name="Google Shape;85;p11"/>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98" name="Google Shape;98;p13"/>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99" name="Google Shape;99;p13"/>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00" name="Google Shape;100;p13"/>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theme" Target="../theme/theme3.xml"/><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3337"/>
        </a:solidFill>
        <a:effectLst/>
      </p:bgPr>
    </p:bg>
    <p:spTree>
      <p:nvGrpSpPr>
        <p:cNvPr id="1" name="Shape 9"/>
        <p:cNvGrpSpPr/>
        <p:nvPr/>
      </p:nvGrpSpPr>
      <p:grpSpPr>
        <a:xfrm>
          <a:off x="0" y="0"/>
          <a:ext cx="0" cy="0"/>
          <a:chOff x="0" y="0"/>
          <a:chExt cx="0" cy="0"/>
        </a:xfrm>
      </p:grpSpPr>
      <p:sp>
        <p:nvSpPr>
          <p:cNvPr id="10" name="Google Shape;10;p1"/>
          <p:cNvSpPr txBox="1"/>
          <p:nvPr/>
        </p:nvSpPr>
        <p:spPr>
          <a:xfrm>
            <a:off x="0" y="0"/>
            <a:ext cx="3733800" cy="274637"/>
          </a:xfrm>
          <a:prstGeom prst="rect">
            <a:avLst/>
          </a:prstGeom>
          <a:solidFill>
            <a:srgbClr val="0E4851"/>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1" u="none" strike="noStrike" cap="none">
                <a:solidFill>
                  <a:srgbClr val="FFFFFF"/>
                </a:solidFill>
                <a:latin typeface="Calibri"/>
                <a:ea typeface="Calibri"/>
                <a:cs typeface="Calibri"/>
                <a:sym typeface="Calibri"/>
              </a:rPr>
              <a:t>Introduction to Information Retrieval</a:t>
            </a:r>
            <a:endParaRPr/>
          </a:p>
        </p:txBody>
      </p:sp>
      <p:sp>
        <p:nvSpPr>
          <p:cNvPr id="11" name="Google Shape;11;p1"/>
          <p:cNvSpPr txBox="1"/>
          <p:nvPr/>
        </p:nvSpPr>
        <p:spPr>
          <a:xfrm>
            <a:off x="3733800" y="0"/>
            <a:ext cx="3886200" cy="274637"/>
          </a:xfrm>
          <a:prstGeom prst="rect">
            <a:avLst/>
          </a:prstGeom>
          <a:solidFill>
            <a:srgbClr val="0E4851"/>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 </a:t>
            </a:r>
            <a:endParaRPr/>
          </a:p>
        </p:txBody>
      </p:sp>
      <p:sp>
        <p:nvSpPr>
          <p:cNvPr id="12" name="Google Shape;12;p1"/>
          <p:cNvSpPr txBox="1"/>
          <p:nvPr/>
        </p:nvSpPr>
        <p:spPr>
          <a:xfrm>
            <a:off x="7620000" y="0"/>
            <a:ext cx="1524000" cy="274637"/>
          </a:xfrm>
          <a:prstGeom prst="rect">
            <a:avLst/>
          </a:prstGeom>
          <a:solidFill>
            <a:srgbClr val="139CB7"/>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 </a:t>
            </a:r>
            <a:endParaRPr/>
          </a:p>
        </p:txBody>
      </p:sp>
      <p:sp>
        <p:nvSpPr>
          <p:cNvPr id="13" name="Google Shape;13;p1"/>
          <p:cNvSpPr txBox="1"/>
          <p:nvPr/>
        </p:nvSpPr>
        <p:spPr>
          <a:xfrm>
            <a:off x="1084262" y="1981200"/>
            <a:ext cx="3013075"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BFCFF"/>
              </a:buClr>
              <a:buSzPts val="3600"/>
              <a:buFont typeface="Calibri"/>
              <a:buNone/>
            </a:pPr>
            <a:r>
              <a:rPr lang="en-US" sz="3600" b="0" i="0" u="none" strike="noStrike" cap="none">
                <a:solidFill>
                  <a:srgbClr val="FBFCFF"/>
                </a:solidFill>
                <a:latin typeface="Calibri"/>
                <a:ea typeface="Calibri"/>
                <a:cs typeface="Calibri"/>
                <a:sym typeface="Calibri"/>
              </a:rPr>
              <a:t>Introduction to</a:t>
            </a:r>
            <a:endParaRPr/>
          </a:p>
        </p:txBody>
      </p:sp>
      <p:sp>
        <p:nvSpPr>
          <p:cNvPr id="14" name="Google Shape;14;p1"/>
          <p:cNvSpPr txBox="1"/>
          <p:nvPr/>
        </p:nvSpPr>
        <p:spPr>
          <a:xfrm>
            <a:off x="0" y="0"/>
            <a:ext cx="9144000" cy="304800"/>
          </a:xfrm>
          <a:prstGeom prst="rect">
            <a:avLst/>
          </a:prstGeom>
          <a:solidFill>
            <a:srgbClr val="139CB7"/>
          </a:solidFill>
          <a:ln w="9525" cap="flat" cmpd="sng">
            <a:solidFill>
              <a:srgbClr val="406E84"/>
            </a:solidFill>
            <a:prstDash val="solid"/>
            <a:miter lim="800000"/>
            <a:headEnd type="none" w="sm" len="sm"/>
            <a:tailEnd type="none" w="sm" len="sm"/>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Lucida Sans"/>
              <a:ea typeface="Lucida Sans"/>
              <a:cs typeface="Lucida Sans"/>
              <a:sym typeface="Lucida Sans"/>
            </a:endParaRPr>
          </a:p>
        </p:txBody>
      </p:sp>
      <p:sp>
        <p:nvSpPr>
          <p:cNvPr id="15" name="Google Shape;15;p1"/>
          <p:cNvSpPr txBox="1"/>
          <p:nvPr/>
        </p:nvSpPr>
        <p:spPr>
          <a:xfrm>
            <a:off x="830262" y="2590800"/>
            <a:ext cx="5646737" cy="830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39CB7"/>
              </a:buClr>
              <a:buSzPts val="4800"/>
              <a:buFont typeface="Calibri"/>
              <a:buNone/>
            </a:pPr>
            <a:r>
              <a:rPr lang="en-US" sz="4800" b="1" i="0" u="none">
                <a:solidFill>
                  <a:srgbClr val="139CB7"/>
                </a:solidFill>
                <a:latin typeface="Calibri"/>
                <a:ea typeface="Calibri"/>
                <a:cs typeface="Calibri"/>
                <a:sym typeface="Calibri"/>
              </a:rPr>
              <a:t>Information Retrieval</a:t>
            </a:r>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17" name="Google Shape;17;p1"/>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437085"/>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357E69"/>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918BA3"/>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2F6E7E"/>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233337"/>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Google Shape;18;p1"/>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9" name="Google Shape;19;p1"/>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20" name="Google Shape;20;p1"/>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1pPr>
            <a:lvl2pPr marL="0" marR="0" lvl="1"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2pPr>
            <a:lvl3pPr marL="0" marR="0" lvl="2"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3pPr>
            <a:lvl4pPr marL="0" marR="0" lvl="3"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4pPr>
            <a:lvl5pPr marL="0" marR="0" lvl="4"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5pPr>
            <a:lvl6pPr marL="0" marR="0" lvl="5"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6pPr>
            <a:lvl7pPr marL="0" marR="0" lvl="6"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7pPr>
            <a:lvl8pPr marL="0" marR="0" lvl="7"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8pPr>
            <a:lvl9pPr marL="0" marR="0" lvl="8" indent="0" algn="r" rtl="0">
              <a:lnSpc>
                <a:spcPct val="100000"/>
              </a:lnSpc>
              <a:spcBef>
                <a:spcPts val="0"/>
              </a:spcBef>
              <a:spcAft>
                <a:spcPts val="0"/>
              </a:spcAft>
              <a:buClr>
                <a:srgbClr val="437085"/>
              </a:buClr>
              <a:buSzPts val="1200"/>
              <a:buFont typeface="Calibri"/>
              <a:buNone/>
              <a:defRPr sz="1200" b="0" i="0" u="none">
                <a:solidFill>
                  <a:srgbClr val="437085"/>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3"/>
          <p:cNvSpPr txBox="1"/>
          <p:nvPr/>
        </p:nvSpPr>
        <p:spPr>
          <a:xfrm>
            <a:off x="0" y="0"/>
            <a:ext cx="3733800" cy="274637"/>
          </a:xfrm>
          <a:prstGeom prst="rect">
            <a:avLst/>
          </a:prstGeom>
          <a:solidFill>
            <a:srgbClr val="0E4851"/>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1" u="none">
                <a:solidFill>
                  <a:srgbClr val="FFFFFF"/>
                </a:solidFill>
                <a:latin typeface="Calibri"/>
                <a:ea typeface="Calibri"/>
                <a:cs typeface="Calibri"/>
                <a:sym typeface="Calibri"/>
              </a:rPr>
              <a:t>Introduction to Information Retrieval</a:t>
            </a:r>
            <a:endParaRPr/>
          </a:p>
        </p:txBody>
      </p:sp>
      <p:sp>
        <p:nvSpPr>
          <p:cNvPr id="28" name="Google Shape;28;p3"/>
          <p:cNvSpPr txBox="1"/>
          <p:nvPr/>
        </p:nvSpPr>
        <p:spPr>
          <a:xfrm>
            <a:off x="3733800" y="0"/>
            <a:ext cx="3886200" cy="274637"/>
          </a:xfrm>
          <a:prstGeom prst="rect">
            <a:avLst/>
          </a:prstGeom>
          <a:solidFill>
            <a:srgbClr val="0E4851"/>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 </a:t>
            </a:r>
            <a:endParaRPr/>
          </a:p>
        </p:txBody>
      </p:sp>
      <p:sp>
        <p:nvSpPr>
          <p:cNvPr id="29" name="Google Shape;29;p3"/>
          <p:cNvSpPr txBox="1"/>
          <p:nvPr/>
        </p:nvSpPr>
        <p:spPr>
          <a:xfrm>
            <a:off x="7620000" y="0"/>
            <a:ext cx="1524000" cy="274637"/>
          </a:xfrm>
          <a:prstGeom prst="rect">
            <a:avLst/>
          </a:prstGeom>
          <a:solidFill>
            <a:srgbClr val="139CB7"/>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 </a:t>
            </a:r>
            <a:endParaRPr/>
          </a:p>
        </p:txBody>
      </p:sp>
      <p:cxnSp>
        <p:nvCxnSpPr>
          <p:cNvPr id="30" name="Google Shape;30;p3"/>
          <p:cNvCxnSpPr/>
          <p:nvPr/>
        </p:nvCxnSpPr>
        <p:spPr>
          <a:xfrm>
            <a:off x="228600" y="1447800"/>
            <a:ext cx="8686800" cy="1587"/>
          </a:xfrm>
          <a:prstGeom prst="straightConnector1">
            <a:avLst/>
          </a:prstGeom>
          <a:noFill/>
          <a:ln w="38100" cap="flat" cmpd="sng">
            <a:solidFill>
              <a:srgbClr val="139CB7"/>
            </a:solidFill>
            <a:prstDash val="solid"/>
            <a:miter lim="800000"/>
            <a:headEnd type="none" w="med" len="med"/>
            <a:tailEnd type="none" w="med" len="med"/>
          </a:ln>
          <a:effectLst>
            <a:outerShdw blurRad="63500" dist="20000" dir="5400000">
              <a:srgbClr val="808080">
                <a:alpha val="37647"/>
              </a:srgbClr>
            </a:outerShdw>
          </a:effectLst>
        </p:spPr>
      </p:cxnSp>
      <p:sp>
        <p:nvSpPr>
          <p:cNvPr id="31" name="Google Shape;31;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437085"/>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357E69"/>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918BA3"/>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2F6E7E"/>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233337"/>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34" name="Google Shape;34;p3"/>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35" name="Google Shape;35;p3"/>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44" name="Google Shape;44;p5"/>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437085"/>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357E69"/>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918BA3"/>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2F6E7E"/>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233337"/>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46" name="Google Shape;46;p5"/>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47" name="Google Shape;47;p5"/>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48" name="Google Shape;48;p5"/>
          <p:cNvSpPr txBox="1"/>
          <p:nvPr/>
        </p:nvSpPr>
        <p:spPr>
          <a:xfrm>
            <a:off x="0" y="0"/>
            <a:ext cx="3733800" cy="274637"/>
          </a:xfrm>
          <a:prstGeom prst="rect">
            <a:avLst/>
          </a:prstGeom>
          <a:solidFill>
            <a:srgbClr val="0E4851"/>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1" u="none">
                <a:solidFill>
                  <a:srgbClr val="FFFFFF"/>
                </a:solidFill>
                <a:latin typeface="Calibri"/>
                <a:ea typeface="Calibri"/>
                <a:cs typeface="Calibri"/>
                <a:sym typeface="Calibri"/>
              </a:rPr>
              <a:t>Introduction to Information Retrieval</a:t>
            </a:r>
            <a:endParaRPr/>
          </a:p>
        </p:txBody>
      </p:sp>
      <p:sp>
        <p:nvSpPr>
          <p:cNvPr id="49" name="Google Shape;49;p5"/>
          <p:cNvSpPr txBox="1"/>
          <p:nvPr/>
        </p:nvSpPr>
        <p:spPr>
          <a:xfrm>
            <a:off x="3733800" y="0"/>
            <a:ext cx="3886200" cy="274637"/>
          </a:xfrm>
          <a:prstGeom prst="rect">
            <a:avLst/>
          </a:prstGeom>
          <a:solidFill>
            <a:srgbClr val="0E4851"/>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 </a:t>
            </a:r>
            <a:endParaRPr/>
          </a:p>
        </p:txBody>
      </p:sp>
      <p:sp>
        <p:nvSpPr>
          <p:cNvPr id="50" name="Google Shape;50;p5"/>
          <p:cNvSpPr txBox="1"/>
          <p:nvPr/>
        </p:nvSpPr>
        <p:spPr>
          <a:xfrm>
            <a:off x="7620000" y="0"/>
            <a:ext cx="1524000" cy="274637"/>
          </a:xfrm>
          <a:prstGeom prst="rect">
            <a:avLst/>
          </a:prstGeom>
          <a:solidFill>
            <a:srgbClr val="139CB7"/>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 </a:t>
            </a:r>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2"/>
          <p:cNvSpPr txBox="1"/>
          <p:nvPr/>
        </p:nvSpPr>
        <p:spPr>
          <a:xfrm>
            <a:off x="0" y="0"/>
            <a:ext cx="3733800" cy="274637"/>
          </a:xfrm>
          <a:prstGeom prst="rect">
            <a:avLst/>
          </a:prstGeom>
          <a:solidFill>
            <a:srgbClr val="0E4851"/>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1" u="none">
                <a:solidFill>
                  <a:srgbClr val="FFFFFF"/>
                </a:solidFill>
                <a:latin typeface="Calibri"/>
                <a:ea typeface="Calibri"/>
                <a:cs typeface="Calibri"/>
                <a:sym typeface="Calibri"/>
              </a:rPr>
              <a:t>Introduction to Information Retrieval</a:t>
            </a:r>
            <a:endParaRPr/>
          </a:p>
        </p:txBody>
      </p:sp>
      <p:sp>
        <p:nvSpPr>
          <p:cNvPr id="88" name="Google Shape;88;p12"/>
          <p:cNvSpPr txBox="1"/>
          <p:nvPr/>
        </p:nvSpPr>
        <p:spPr>
          <a:xfrm>
            <a:off x="3733800" y="0"/>
            <a:ext cx="3886200" cy="274637"/>
          </a:xfrm>
          <a:prstGeom prst="rect">
            <a:avLst/>
          </a:prstGeom>
          <a:solidFill>
            <a:srgbClr val="0E4851"/>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 </a:t>
            </a:r>
            <a:endParaRPr/>
          </a:p>
        </p:txBody>
      </p:sp>
      <p:sp>
        <p:nvSpPr>
          <p:cNvPr id="89" name="Google Shape;89;p12"/>
          <p:cNvSpPr txBox="1"/>
          <p:nvPr/>
        </p:nvSpPr>
        <p:spPr>
          <a:xfrm>
            <a:off x="7620000" y="0"/>
            <a:ext cx="1524000" cy="274637"/>
          </a:xfrm>
          <a:prstGeom prst="rect">
            <a:avLst/>
          </a:prstGeom>
          <a:solidFill>
            <a:srgbClr val="139CB7"/>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 </a:t>
            </a:r>
            <a:endParaRPr/>
          </a:p>
        </p:txBody>
      </p:sp>
      <p:cxnSp>
        <p:nvCxnSpPr>
          <p:cNvPr id="90" name="Google Shape;90;p12"/>
          <p:cNvCxnSpPr/>
          <p:nvPr/>
        </p:nvCxnSpPr>
        <p:spPr>
          <a:xfrm>
            <a:off x="228600" y="1447800"/>
            <a:ext cx="8686800" cy="1587"/>
          </a:xfrm>
          <a:prstGeom prst="straightConnector1">
            <a:avLst/>
          </a:prstGeom>
          <a:noFill/>
          <a:ln w="38100" cap="flat" cmpd="sng">
            <a:solidFill>
              <a:srgbClr val="139CB7"/>
            </a:solidFill>
            <a:prstDash val="solid"/>
            <a:miter lim="800000"/>
            <a:headEnd type="none" w="med" len="med"/>
            <a:tailEnd type="none" w="med" len="med"/>
          </a:ln>
          <a:effectLst>
            <a:outerShdw blurRad="63500" dist="20000" dir="5400000">
              <a:srgbClr val="808080">
                <a:alpha val="37647"/>
              </a:srgbClr>
            </a:outerShdw>
          </a:effectLst>
        </p:spPr>
      </p:cxnSp>
      <p:sp>
        <p:nvSpPr>
          <p:cNvPr id="91" name="Google Shape;91;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92" name="Google Shape;92;p12"/>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437085"/>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357E69"/>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918BA3"/>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2F6E7E"/>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233337"/>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3" name="Google Shape;93;p12"/>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94" name="Google Shape;94;p12"/>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95" name="Google Shape;95;p12"/>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14"/>
          <p:cNvSpPr txBox="1"/>
          <p:nvPr/>
        </p:nvSpPr>
        <p:spPr>
          <a:xfrm>
            <a:off x="0" y="0"/>
            <a:ext cx="3733800" cy="274637"/>
          </a:xfrm>
          <a:prstGeom prst="rect">
            <a:avLst/>
          </a:prstGeom>
          <a:solidFill>
            <a:srgbClr val="0E4851"/>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1" u="none">
                <a:solidFill>
                  <a:srgbClr val="FFFFFF"/>
                </a:solidFill>
                <a:latin typeface="Calibri"/>
                <a:ea typeface="Calibri"/>
                <a:cs typeface="Calibri"/>
                <a:sym typeface="Calibri"/>
              </a:rPr>
              <a:t>Introduction to Information Retrieval</a:t>
            </a:r>
            <a:endParaRPr/>
          </a:p>
        </p:txBody>
      </p:sp>
      <p:sp>
        <p:nvSpPr>
          <p:cNvPr id="103" name="Google Shape;103;p14"/>
          <p:cNvSpPr txBox="1"/>
          <p:nvPr/>
        </p:nvSpPr>
        <p:spPr>
          <a:xfrm>
            <a:off x="3733800" y="0"/>
            <a:ext cx="3886200" cy="274637"/>
          </a:xfrm>
          <a:prstGeom prst="rect">
            <a:avLst/>
          </a:prstGeom>
          <a:solidFill>
            <a:srgbClr val="0E4851"/>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 </a:t>
            </a:r>
            <a:endParaRPr/>
          </a:p>
        </p:txBody>
      </p:sp>
      <p:sp>
        <p:nvSpPr>
          <p:cNvPr id="104" name="Google Shape;104;p14"/>
          <p:cNvSpPr txBox="1"/>
          <p:nvPr/>
        </p:nvSpPr>
        <p:spPr>
          <a:xfrm>
            <a:off x="7620000" y="0"/>
            <a:ext cx="1524000" cy="274637"/>
          </a:xfrm>
          <a:prstGeom prst="rect">
            <a:avLst/>
          </a:prstGeom>
          <a:solidFill>
            <a:srgbClr val="139CB7"/>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 </a:t>
            </a:r>
            <a:endParaRPr/>
          </a:p>
        </p:txBody>
      </p:sp>
      <p:cxnSp>
        <p:nvCxnSpPr>
          <p:cNvPr id="105" name="Google Shape;105;p14"/>
          <p:cNvCxnSpPr/>
          <p:nvPr/>
        </p:nvCxnSpPr>
        <p:spPr>
          <a:xfrm>
            <a:off x="228600" y="1447800"/>
            <a:ext cx="8686800" cy="1587"/>
          </a:xfrm>
          <a:prstGeom prst="straightConnector1">
            <a:avLst/>
          </a:prstGeom>
          <a:noFill/>
          <a:ln w="38100" cap="flat" cmpd="sng">
            <a:solidFill>
              <a:srgbClr val="139CB7"/>
            </a:solidFill>
            <a:prstDash val="solid"/>
            <a:miter lim="800000"/>
            <a:headEnd type="none" w="med" len="med"/>
            <a:tailEnd type="none" w="med" len="med"/>
          </a:ln>
          <a:effectLst>
            <a:outerShdw blurRad="63500" dist="20000" dir="5400000">
              <a:srgbClr val="808080">
                <a:alpha val="37647"/>
              </a:srgbClr>
            </a:outerShdw>
          </a:effectLst>
        </p:spPr>
      </p:cxnSp>
      <p:sp>
        <p:nvSpPr>
          <p:cNvPr id="106" name="Google Shape;106;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107" name="Google Shape;107;p14"/>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437085"/>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357E69"/>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918BA3"/>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2F6E7E"/>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233337"/>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8" name="Google Shape;108;p14"/>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09" name="Google Shape;109;p14"/>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10" name="Google Shape;110;p14"/>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16"/>
          <p:cNvSpPr txBox="1"/>
          <p:nvPr/>
        </p:nvSpPr>
        <p:spPr>
          <a:xfrm>
            <a:off x="0" y="0"/>
            <a:ext cx="3733800" cy="274637"/>
          </a:xfrm>
          <a:prstGeom prst="rect">
            <a:avLst/>
          </a:prstGeom>
          <a:solidFill>
            <a:srgbClr val="0E4851"/>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1" u="none">
                <a:solidFill>
                  <a:srgbClr val="FFFFFF"/>
                </a:solidFill>
                <a:latin typeface="Calibri"/>
                <a:ea typeface="Calibri"/>
                <a:cs typeface="Calibri"/>
                <a:sym typeface="Calibri"/>
              </a:rPr>
              <a:t>Introduction to Information Retrieval</a:t>
            </a:r>
            <a:endParaRPr/>
          </a:p>
        </p:txBody>
      </p:sp>
      <p:sp>
        <p:nvSpPr>
          <p:cNvPr id="120" name="Google Shape;120;p16"/>
          <p:cNvSpPr txBox="1"/>
          <p:nvPr/>
        </p:nvSpPr>
        <p:spPr>
          <a:xfrm>
            <a:off x="3733800" y="0"/>
            <a:ext cx="3886200" cy="274637"/>
          </a:xfrm>
          <a:prstGeom prst="rect">
            <a:avLst/>
          </a:prstGeom>
          <a:solidFill>
            <a:srgbClr val="0E4851"/>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 </a:t>
            </a:r>
            <a:endParaRPr/>
          </a:p>
        </p:txBody>
      </p:sp>
      <p:sp>
        <p:nvSpPr>
          <p:cNvPr id="121" name="Google Shape;121;p16"/>
          <p:cNvSpPr txBox="1"/>
          <p:nvPr/>
        </p:nvSpPr>
        <p:spPr>
          <a:xfrm>
            <a:off x="7620000" y="0"/>
            <a:ext cx="1524000" cy="274637"/>
          </a:xfrm>
          <a:prstGeom prst="rect">
            <a:avLst/>
          </a:prstGeom>
          <a:solidFill>
            <a:srgbClr val="139CB7"/>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 </a:t>
            </a:r>
            <a:endParaRPr/>
          </a:p>
        </p:txBody>
      </p:sp>
      <p:cxnSp>
        <p:nvCxnSpPr>
          <p:cNvPr id="122" name="Google Shape;122;p16"/>
          <p:cNvCxnSpPr/>
          <p:nvPr/>
        </p:nvCxnSpPr>
        <p:spPr>
          <a:xfrm>
            <a:off x="228600" y="1447800"/>
            <a:ext cx="8686800" cy="1587"/>
          </a:xfrm>
          <a:prstGeom prst="straightConnector1">
            <a:avLst/>
          </a:prstGeom>
          <a:noFill/>
          <a:ln w="38100" cap="flat" cmpd="sng">
            <a:solidFill>
              <a:srgbClr val="139CB7"/>
            </a:solidFill>
            <a:prstDash val="solid"/>
            <a:miter lim="800000"/>
            <a:headEnd type="none" w="med" len="med"/>
            <a:tailEnd type="none" w="med" len="med"/>
          </a:ln>
          <a:effectLst>
            <a:outerShdw blurRad="63500" dist="20000" dir="5400000">
              <a:srgbClr val="808080">
                <a:alpha val="37647"/>
              </a:srgbClr>
            </a:outerShdw>
          </a:effectLst>
        </p:spPr>
      </p:cxnSp>
      <p:sp>
        <p:nvSpPr>
          <p:cNvPr id="123" name="Google Shape;123;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124" name="Google Shape;124;p16"/>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437085"/>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357E69"/>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918BA3"/>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2F6E7E"/>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233337"/>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5" name="Google Shape;125;p16"/>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26" name="Google Shape;126;p16"/>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27" name="Google Shape;127;p16"/>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18"/>
          <p:cNvSpPr txBox="1"/>
          <p:nvPr/>
        </p:nvSpPr>
        <p:spPr>
          <a:xfrm>
            <a:off x="0" y="0"/>
            <a:ext cx="3733800" cy="274637"/>
          </a:xfrm>
          <a:prstGeom prst="rect">
            <a:avLst/>
          </a:prstGeom>
          <a:solidFill>
            <a:srgbClr val="0E4851"/>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1" u="none">
                <a:solidFill>
                  <a:srgbClr val="FFFFFF"/>
                </a:solidFill>
                <a:latin typeface="Calibri"/>
                <a:ea typeface="Calibri"/>
                <a:cs typeface="Calibri"/>
                <a:sym typeface="Calibri"/>
              </a:rPr>
              <a:t>Introduction to Information Retrieval</a:t>
            </a:r>
            <a:endParaRPr/>
          </a:p>
        </p:txBody>
      </p:sp>
      <p:sp>
        <p:nvSpPr>
          <p:cNvPr id="139" name="Google Shape;139;p18"/>
          <p:cNvSpPr txBox="1"/>
          <p:nvPr/>
        </p:nvSpPr>
        <p:spPr>
          <a:xfrm>
            <a:off x="3733800" y="0"/>
            <a:ext cx="3886200" cy="274637"/>
          </a:xfrm>
          <a:prstGeom prst="rect">
            <a:avLst/>
          </a:prstGeom>
          <a:solidFill>
            <a:srgbClr val="0E4851"/>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 </a:t>
            </a:r>
            <a:endParaRPr/>
          </a:p>
        </p:txBody>
      </p:sp>
      <p:sp>
        <p:nvSpPr>
          <p:cNvPr id="140" name="Google Shape;140;p18"/>
          <p:cNvSpPr txBox="1"/>
          <p:nvPr/>
        </p:nvSpPr>
        <p:spPr>
          <a:xfrm>
            <a:off x="7620000" y="0"/>
            <a:ext cx="1524000" cy="274637"/>
          </a:xfrm>
          <a:prstGeom prst="rect">
            <a:avLst/>
          </a:prstGeom>
          <a:solidFill>
            <a:srgbClr val="139CB7"/>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0" i="0" u="none">
                <a:solidFill>
                  <a:srgbClr val="FFFFFF"/>
                </a:solidFill>
                <a:latin typeface="Calibri"/>
                <a:ea typeface="Calibri"/>
                <a:cs typeface="Calibri"/>
                <a:sym typeface="Calibri"/>
              </a:rPr>
              <a:t> </a:t>
            </a:r>
            <a:endParaRPr/>
          </a:p>
        </p:txBody>
      </p:sp>
      <p:cxnSp>
        <p:nvCxnSpPr>
          <p:cNvPr id="141" name="Google Shape;141;p18"/>
          <p:cNvCxnSpPr/>
          <p:nvPr/>
        </p:nvCxnSpPr>
        <p:spPr>
          <a:xfrm>
            <a:off x="228600" y="1447800"/>
            <a:ext cx="8686800" cy="1587"/>
          </a:xfrm>
          <a:prstGeom prst="straightConnector1">
            <a:avLst/>
          </a:prstGeom>
          <a:noFill/>
          <a:ln w="38100" cap="flat" cmpd="sng">
            <a:solidFill>
              <a:srgbClr val="139CB7"/>
            </a:solidFill>
            <a:prstDash val="solid"/>
            <a:miter lim="800000"/>
            <a:headEnd type="none" w="med" len="med"/>
            <a:tailEnd type="none" w="med" len="med"/>
          </a:ln>
          <a:effectLst>
            <a:outerShdw blurRad="63500" dist="20000" dir="5400000">
              <a:srgbClr val="808080">
                <a:alpha val="37647"/>
              </a:srgbClr>
            </a:outerShdw>
          </a:effectLst>
        </p:spPr>
      </p:cxnSp>
      <p:sp>
        <p:nvSpPr>
          <p:cNvPr id="142" name="Google Shape;142;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143" name="Google Shape;143;p18"/>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437085"/>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357E69"/>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918BA3"/>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2F6E7E"/>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233337"/>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4" name="Google Shape;144;p18"/>
          <p:cNvSpPr txBox="1">
            <a:spLocks noGrp="1"/>
          </p:cNvSpPr>
          <p:nvPr>
            <p:ph type="dt" idx="10"/>
          </p:nvPr>
        </p:nvSpPr>
        <p:spPr>
          <a:xfrm>
            <a:off x="457200" y="6477000"/>
            <a:ext cx="2133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45" name="Google Shape;145;p18"/>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46" name="Google Shape;146;p18"/>
          <p:cNvSpPr txBox="1">
            <a:spLocks noGrp="1"/>
          </p:cNvSpPr>
          <p:nvPr>
            <p:ph type="sldNum" idx="12"/>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155" name="Google Shape;155;p20"/>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437085"/>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357E69"/>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918BA3"/>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2F6E7E"/>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233337"/>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6" name="Google Shape;156;p20"/>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57" name="Google Shape;157;p20"/>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2400" b="0" i="0" u="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SzPts val="1400"/>
              <a:buNone/>
              <a:defRPr sz="2400" b="0" i="0" u="none" strike="noStrike" cap="none">
                <a:solidFill>
                  <a:schemeClr val="dk1"/>
                </a:solidFill>
                <a:latin typeface="Lucida Sans"/>
                <a:ea typeface="Lucida Sans"/>
                <a:cs typeface="Lucida Sans"/>
                <a:sym typeface="Lucida Sans"/>
              </a:defRPr>
            </a:lvl9pPr>
          </a:lstStyle>
          <a:p>
            <a:endParaRPr/>
          </a:p>
        </p:txBody>
      </p:sp>
      <p:sp>
        <p:nvSpPr>
          <p:cNvPr id="158" name="Google Shape;158;p20"/>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200"/>
              <a:buFont typeface="Tahoma"/>
              <a:buNone/>
              <a:defRPr sz="1200" b="0" i="0" u="none">
                <a:solidFill>
                  <a:schemeClr val="lt2"/>
                </a:solidFill>
                <a:latin typeface="Tahoma"/>
                <a:ea typeface="Tahoma"/>
                <a:cs typeface="Tahoma"/>
                <a:sym typeface="Tahoma"/>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hyperlink" Target="http://www.united.com/" TargetMode="External"/><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3" Type="http://schemas.openxmlformats.org/officeDocument/2006/relationships/hyperlink" Target="http://www.searchme.com/" TargetMode="External"/><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subTitle" idx="1"/>
          </p:nvPr>
        </p:nvSpPr>
        <p:spPr>
          <a:xfrm>
            <a:off x="838200" y="3886200"/>
            <a:ext cx="7010400" cy="2362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37085"/>
              </a:buClr>
              <a:buSzPts val="2800"/>
              <a:buFont typeface="Noto Sans Symbols"/>
              <a:buNone/>
            </a:pPr>
            <a:r>
              <a:rPr lang="en-US" sz="2800" b="0" i="0" u="none" strike="noStrike" cap="none">
                <a:solidFill>
                  <a:srgbClr val="437085"/>
                </a:solidFill>
                <a:latin typeface="Calibri"/>
                <a:ea typeface="Calibri"/>
                <a:cs typeface="Calibri"/>
                <a:sym typeface="Calibri"/>
              </a:rPr>
              <a:t>Lecture 8: Evaluation</a:t>
            </a:r>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10</a:t>
            </a:fld>
            <a:endParaRPr/>
          </a:p>
        </p:txBody>
      </p:sp>
      <p:sp>
        <p:nvSpPr>
          <p:cNvPr id="239" name="Google Shape;239;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Standard relevance benchmarks</a:t>
            </a:r>
            <a:endParaRPr/>
          </a:p>
        </p:txBody>
      </p:sp>
      <p:sp>
        <p:nvSpPr>
          <p:cNvPr id="240" name="Google Shape;240;p31"/>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TREC - National Institute of Standards and Technology (NIST) has run a large IR test bed for many years</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Reuters and other benchmark doc collections used</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“Retrieval tasks” specified</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sometimes as queries</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Human experts mark, for each query and for each doc, </a:t>
            </a:r>
            <a:r>
              <a:rPr lang="en-US" sz="2800" b="0" i="0" u="sng" strike="noStrike" cap="none">
                <a:solidFill>
                  <a:schemeClr val="dk1"/>
                </a:solidFill>
                <a:latin typeface="Calibri"/>
                <a:ea typeface="Calibri"/>
                <a:cs typeface="Calibri"/>
                <a:sym typeface="Calibri"/>
              </a:rPr>
              <a:t>Relevant</a:t>
            </a:r>
            <a:r>
              <a:rPr lang="en-US" sz="2800" b="0" i="0" u="none" strike="noStrike" cap="none">
                <a:solidFill>
                  <a:schemeClr val="dk1"/>
                </a:solidFill>
                <a:latin typeface="Calibri"/>
                <a:ea typeface="Calibri"/>
                <a:cs typeface="Calibri"/>
                <a:sym typeface="Calibri"/>
              </a:rPr>
              <a:t> or </a:t>
            </a:r>
            <a:r>
              <a:rPr lang="en-US" sz="2800" b="0" i="0" u="sng" strike="noStrike" cap="none">
                <a:solidFill>
                  <a:schemeClr val="dk1"/>
                </a:solidFill>
                <a:latin typeface="Calibri"/>
                <a:ea typeface="Calibri"/>
                <a:cs typeface="Calibri"/>
                <a:sym typeface="Calibri"/>
              </a:rPr>
              <a:t>Nonrelevant</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or at least for subset of docs that some system returned for that query</a:t>
            </a:r>
            <a:endParaRPr/>
          </a:p>
        </p:txBody>
      </p:sp>
      <p:sp>
        <p:nvSpPr>
          <p:cNvPr id="241" name="Google Shape;241;p31"/>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8.2</a:t>
            </a:r>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11</a:t>
            </a:fld>
            <a:endParaRPr/>
          </a:p>
        </p:txBody>
      </p:sp>
      <p:sp>
        <p:nvSpPr>
          <p:cNvPr id="247" name="Google Shape;247;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3600"/>
              <a:buFont typeface="Calibri"/>
              <a:buNone/>
            </a:pPr>
            <a:r>
              <a:rPr lang="en-US" sz="3600" b="0" i="0" u="none" strike="noStrike" cap="none">
                <a:solidFill>
                  <a:schemeClr val="dk1"/>
                </a:solidFill>
                <a:latin typeface="Calibri"/>
                <a:ea typeface="Calibri"/>
                <a:cs typeface="Calibri"/>
                <a:sym typeface="Calibri"/>
              </a:rPr>
              <a:t>Unranked retrieval evaluation:</a:t>
            </a:r>
            <a:br>
              <a:rPr lang="en-US" sz="3600" b="0" i="0" u="none" strike="noStrike" cap="none">
                <a:solidFill>
                  <a:schemeClr val="dk1"/>
                </a:solidFill>
                <a:latin typeface="Calibri"/>
                <a:ea typeface="Calibri"/>
                <a:cs typeface="Calibri"/>
                <a:sym typeface="Calibri"/>
              </a:rPr>
            </a:br>
            <a:r>
              <a:rPr lang="en-US" sz="3600" b="0" i="0" u="none" strike="noStrike" cap="none">
                <a:solidFill>
                  <a:schemeClr val="dk1"/>
                </a:solidFill>
                <a:latin typeface="Calibri"/>
                <a:ea typeface="Calibri"/>
                <a:cs typeface="Calibri"/>
                <a:sym typeface="Calibri"/>
              </a:rPr>
              <a:t>Precision and Recall</a:t>
            </a:r>
            <a:endParaRPr/>
          </a:p>
        </p:txBody>
      </p:sp>
      <p:sp>
        <p:nvSpPr>
          <p:cNvPr id="248" name="Google Shape;248;p32"/>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1" i="0" u="none" strike="noStrike" cap="none">
                <a:solidFill>
                  <a:schemeClr val="dk1"/>
                </a:solidFill>
                <a:latin typeface="Calibri"/>
                <a:ea typeface="Calibri"/>
                <a:cs typeface="Calibri"/>
                <a:sym typeface="Calibri"/>
              </a:rPr>
              <a:t>Precision</a:t>
            </a:r>
            <a:r>
              <a:rPr lang="en-US" sz="2800" b="0" i="0" u="none" strike="noStrike" cap="none">
                <a:solidFill>
                  <a:schemeClr val="dk1"/>
                </a:solidFill>
                <a:latin typeface="Calibri"/>
                <a:ea typeface="Calibri"/>
                <a:cs typeface="Calibri"/>
                <a:sym typeface="Calibri"/>
              </a:rPr>
              <a:t>: fraction of retrieved docs that are relevant = P(relevant|retrieved)</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1" i="0" u="none" strike="noStrike" cap="none">
                <a:solidFill>
                  <a:schemeClr val="dk1"/>
                </a:solidFill>
                <a:latin typeface="Calibri"/>
                <a:ea typeface="Calibri"/>
                <a:cs typeface="Calibri"/>
                <a:sym typeface="Calibri"/>
              </a:rPr>
              <a:t>Recall</a:t>
            </a:r>
            <a:r>
              <a:rPr lang="en-US" sz="2800" b="0" i="0" u="none" strike="noStrike" cap="none">
                <a:solidFill>
                  <a:schemeClr val="dk1"/>
                </a:solidFill>
                <a:latin typeface="Calibri"/>
                <a:ea typeface="Calibri"/>
                <a:cs typeface="Calibri"/>
                <a:sym typeface="Calibri"/>
              </a:rPr>
              <a:t>: fraction of relevant docs that are retrieved = P(retrieved|relevant)</a:t>
            </a:r>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342900" algn="ctr"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Precision P = tp/(tp + fp)</a:t>
            </a:r>
            <a:endParaRPr/>
          </a:p>
          <a:p>
            <a:pPr marL="342900" marR="0" lvl="0" indent="-342900" algn="ctr"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Recall  </a:t>
            </a:r>
            <a:r>
              <a:rPr lang="en-US" sz="2000" b="0" i="0" u="none" strike="noStrike" cap="none">
                <a:solidFill>
                  <a:schemeClr val="dk1"/>
                </a:solidFill>
                <a:latin typeface="Calibri"/>
                <a:ea typeface="Calibri"/>
                <a:cs typeface="Calibri"/>
                <a:sym typeface="Calibri"/>
              </a:rPr>
              <a:t> </a:t>
            </a:r>
            <a:r>
              <a:rPr lang="en-US" sz="2800" b="0" i="0" u="none" strike="noStrike" cap="none">
                <a:solidFill>
                  <a:schemeClr val="dk1"/>
                </a:solidFill>
                <a:latin typeface="Calibri"/>
                <a:ea typeface="Calibri"/>
                <a:cs typeface="Calibri"/>
                <a:sym typeface="Calibri"/>
              </a:rPr>
              <a:t>   R = tp/(tp + fn)</a:t>
            </a:r>
            <a:endParaRPr/>
          </a:p>
        </p:txBody>
      </p:sp>
      <p:graphicFrame>
        <p:nvGraphicFramePr>
          <p:cNvPr id="249" name="Google Shape;249;p32"/>
          <p:cNvGraphicFramePr/>
          <p:nvPr/>
        </p:nvGraphicFramePr>
        <p:xfrm>
          <a:off x="1524000" y="3733800"/>
          <a:ext cx="6172200" cy="1447800"/>
        </p:xfrm>
        <a:graphic>
          <a:graphicData uri="http://schemas.openxmlformats.org/drawingml/2006/table">
            <a:tbl>
              <a:tblPr>
                <a:noFill/>
                <a:tableStyleId>{BE9324D3-7B99-4F20-A3CB-0C5229C6FFED}</a:tableStyleId>
              </a:tblPr>
              <a:tblGrid>
                <a:gridCol w="2057400"/>
                <a:gridCol w="2057400"/>
                <a:gridCol w="2057400"/>
              </a:tblGrid>
              <a:tr h="4826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Relevant</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Nonrelevant</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82600">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Retrieved</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tp</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fp</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82600">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Not Retrieved</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fn</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tn</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250" name="Google Shape;250;p32"/>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8.3</a:t>
            </a:r>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12</a:t>
            </a:fld>
            <a:endParaRPr/>
          </a:p>
        </p:txBody>
      </p:sp>
      <p:sp>
        <p:nvSpPr>
          <p:cNvPr id="257" name="Google Shape;257;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3600"/>
              <a:buFont typeface="Calibri"/>
              <a:buNone/>
            </a:pPr>
            <a:r>
              <a:rPr lang="en-US" sz="3600" b="0" i="0" u="none" strike="noStrike" cap="none">
                <a:solidFill>
                  <a:schemeClr val="dk1"/>
                </a:solidFill>
                <a:latin typeface="Calibri"/>
                <a:ea typeface="Calibri"/>
                <a:cs typeface="Calibri"/>
                <a:sym typeface="Calibri"/>
              </a:rPr>
              <a:t>Should we instead use the accuracy measure for evaluation?</a:t>
            </a:r>
            <a:endParaRPr/>
          </a:p>
        </p:txBody>
      </p:sp>
      <p:sp>
        <p:nvSpPr>
          <p:cNvPr id="258" name="Google Shape;258;p33"/>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Given a query, an engine classifies each doc as “Relevant” or “Nonrelevant”</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The </a:t>
            </a:r>
            <a:r>
              <a:rPr lang="en-US" sz="2800" b="1" i="0" u="none" strike="noStrike" cap="none">
                <a:solidFill>
                  <a:schemeClr val="dk1"/>
                </a:solidFill>
                <a:latin typeface="Calibri"/>
                <a:ea typeface="Calibri"/>
                <a:cs typeface="Calibri"/>
                <a:sym typeface="Calibri"/>
              </a:rPr>
              <a:t>accuracy </a:t>
            </a:r>
            <a:r>
              <a:rPr lang="en-US" sz="2800" b="0" i="0" u="none" strike="noStrike" cap="none">
                <a:solidFill>
                  <a:schemeClr val="dk1"/>
                </a:solidFill>
                <a:latin typeface="Calibri"/>
                <a:ea typeface="Calibri"/>
                <a:cs typeface="Calibri"/>
                <a:sym typeface="Calibri"/>
              </a:rPr>
              <a:t>of an engine: the fraction of these classifications that are correct</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(tp + tn) / ( tp + fp + fn + tn)</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1" i="0" u="none" strike="noStrike" cap="none">
                <a:solidFill>
                  <a:schemeClr val="dk1"/>
                </a:solidFill>
                <a:latin typeface="Calibri"/>
                <a:ea typeface="Calibri"/>
                <a:cs typeface="Calibri"/>
                <a:sym typeface="Calibri"/>
              </a:rPr>
              <a:t>Accuracy</a:t>
            </a:r>
            <a:r>
              <a:rPr lang="en-US" sz="2800" b="0" i="0" u="none" strike="noStrike" cap="none">
                <a:solidFill>
                  <a:schemeClr val="dk1"/>
                </a:solidFill>
                <a:latin typeface="Calibri"/>
                <a:ea typeface="Calibri"/>
                <a:cs typeface="Calibri"/>
                <a:sym typeface="Calibri"/>
              </a:rPr>
              <a:t> is a commonly used evaluation measure in machine learning classification work</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Why is this not a very useful evaluation measure in IR?</a:t>
            </a:r>
            <a:endParaRPr/>
          </a:p>
        </p:txBody>
      </p:sp>
      <p:sp>
        <p:nvSpPr>
          <p:cNvPr id="259" name="Google Shape;259;p33"/>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8.3</a:t>
            </a:r>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13</a:t>
            </a:fld>
            <a:endParaRPr/>
          </a:p>
        </p:txBody>
      </p:sp>
      <p:sp>
        <p:nvSpPr>
          <p:cNvPr id="266" name="Google Shape;266;p34"/>
          <p:cNvSpPr txBox="1"/>
          <p:nvPr/>
        </p:nvSpPr>
        <p:spPr>
          <a:xfrm>
            <a:off x="533400" y="2667000"/>
            <a:ext cx="7467600" cy="2362200"/>
          </a:xfrm>
          <a:prstGeom prst="rect">
            <a:avLst/>
          </a:prstGeom>
          <a:solidFill>
            <a:srgbClr val="FCFEEC">
              <a:alpha val="49803"/>
            </a:srgb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Lucida Sans"/>
              <a:ea typeface="Lucida Sans"/>
              <a:cs typeface="Lucida Sans"/>
              <a:sym typeface="Lucida Sans"/>
            </a:endParaRPr>
          </a:p>
        </p:txBody>
      </p:sp>
      <p:sp>
        <p:nvSpPr>
          <p:cNvPr id="267" name="Google Shape;267;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Why not just use accuracy?</a:t>
            </a:r>
            <a:endParaRPr/>
          </a:p>
        </p:txBody>
      </p:sp>
      <p:sp>
        <p:nvSpPr>
          <p:cNvPr id="268" name="Google Shape;268;p34"/>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How to build a 99.9999% accurate search engine on a low budget….</a:t>
            </a:r>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People doing information retrieval </a:t>
            </a:r>
            <a:r>
              <a:rPr lang="en-US" sz="2800" b="0" i="1" u="none" strike="noStrike" cap="none">
                <a:solidFill>
                  <a:schemeClr val="dk1"/>
                </a:solidFill>
                <a:latin typeface="Calibri"/>
                <a:ea typeface="Calibri"/>
                <a:cs typeface="Calibri"/>
                <a:sym typeface="Calibri"/>
              </a:rPr>
              <a:t>want to find</a:t>
            </a:r>
            <a:r>
              <a:rPr lang="en-US" sz="2800" b="0" i="0" u="none" strike="noStrike" cap="none">
                <a:solidFill>
                  <a:schemeClr val="dk1"/>
                </a:solidFill>
                <a:latin typeface="Calibri"/>
                <a:ea typeface="Calibri"/>
                <a:cs typeface="Calibri"/>
                <a:sym typeface="Calibri"/>
              </a:rPr>
              <a:t> </a:t>
            </a:r>
            <a:r>
              <a:rPr lang="en-US" sz="2800" b="0" i="1" u="none" strike="noStrike" cap="none">
                <a:solidFill>
                  <a:schemeClr val="dk1"/>
                </a:solidFill>
                <a:latin typeface="Calibri"/>
                <a:ea typeface="Calibri"/>
                <a:cs typeface="Calibri"/>
                <a:sym typeface="Calibri"/>
              </a:rPr>
              <a:t>something</a:t>
            </a:r>
            <a:r>
              <a:rPr lang="en-US" sz="2800" b="0" i="0" u="none" strike="noStrike" cap="none">
                <a:solidFill>
                  <a:schemeClr val="dk1"/>
                </a:solidFill>
                <a:latin typeface="Calibri"/>
                <a:ea typeface="Calibri"/>
                <a:cs typeface="Calibri"/>
                <a:sym typeface="Calibri"/>
              </a:rPr>
              <a:t> and have a certain tolerance for junk.</a:t>
            </a:r>
            <a:endParaRPr/>
          </a:p>
        </p:txBody>
      </p:sp>
      <p:sp>
        <p:nvSpPr>
          <p:cNvPr id="269" name="Google Shape;269;p34"/>
          <p:cNvSpPr/>
          <p:nvPr/>
        </p:nvSpPr>
        <p:spPr>
          <a:xfrm>
            <a:off x="2530475" y="2819400"/>
            <a:ext cx="4191000" cy="914400"/>
          </a:xfrm>
          <a:prstGeom prst="rect">
            <a:avLst/>
          </a:prstGeom>
        </p:spPr>
        <p:txBody>
          <a:bodyPr>
            <a:prstTxWarp prst="textPlain">
              <a:avLst/>
            </a:prstTxWarp>
          </a:bodyPr>
          <a:lstStyle/>
          <a:p>
            <a:pPr lvl="0" algn="l"/>
            <a:r>
              <a:rPr b="0" i="0">
                <a:ln w="9525" cap="flat" cmpd="sng">
                  <a:solidFill>
                    <a:srgbClr val="000000"/>
                  </a:solidFill>
                  <a:prstDash val="solid"/>
                  <a:miter lim="800000"/>
                  <a:headEnd type="none" w="sm" len="sm"/>
                  <a:tailEnd type="none" w="sm" len="sm"/>
                </a:ln>
                <a:gradFill>
                  <a:gsLst>
                    <a:gs pos="0">
                      <a:srgbClr val="FFFFCC"/>
                    </a:gs>
                    <a:gs pos="100000">
                      <a:srgbClr val="FF9999"/>
                    </a:gs>
                  </a:gsLst>
                  <a:lin ang="5400000" scaled="0"/>
                </a:gradFill>
                <a:latin typeface="Lucida Sans"/>
              </a:rPr>
              <a:t>Snoogle.com </a:t>
            </a:r>
          </a:p>
        </p:txBody>
      </p:sp>
      <p:sp>
        <p:nvSpPr>
          <p:cNvPr id="270" name="Google Shape;270;p34"/>
          <p:cNvSpPr txBox="1"/>
          <p:nvPr/>
        </p:nvSpPr>
        <p:spPr>
          <a:xfrm>
            <a:off x="2514600" y="3844925"/>
            <a:ext cx="18732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Lucida Sans"/>
              <a:buNone/>
            </a:pPr>
            <a:r>
              <a:rPr lang="en-US" sz="2400" b="1" i="0" u="none">
                <a:solidFill>
                  <a:schemeClr val="dk1"/>
                </a:solidFill>
                <a:latin typeface="Lucida Sans"/>
                <a:ea typeface="Lucida Sans"/>
                <a:cs typeface="Lucida Sans"/>
                <a:sym typeface="Lucida Sans"/>
              </a:rPr>
              <a:t>Search for: </a:t>
            </a:r>
            <a:endParaRPr/>
          </a:p>
        </p:txBody>
      </p:sp>
      <p:sp>
        <p:nvSpPr>
          <p:cNvPr id="271" name="Google Shape;271;p34"/>
          <p:cNvSpPr txBox="1"/>
          <p:nvPr/>
        </p:nvSpPr>
        <p:spPr>
          <a:xfrm>
            <a:off x="4587875" y="3962400"/>
            <a:ext cx="2133600" cy="304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Lucida Sans"/>
              <a:ea typeface="Lucida Sans"/>
              <a:cs typeface="Lucida Sans"/>
              <a:sym typeface="Lucida Sans"/>
            </a:endParaRPr>
          </a:p>
        </p:txBody>
      </p:sp>
      <p:sp>
        <p:nvSpPr>
          <p:cNvPr id="272" name="Google Shape;272;p34"/>
          <p:cNvSpPr txBox="1"/>
          <p:nvPr/>
        </p:nvSpPr>
        <p:spPr>
          <a:xfrm>
            <a:off x="2514600" y="4419600"/>
            <a:ext cx="3879850" cy="488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600"/>
              <a:buFont typeface="Arial"/>
              <a:buNone/>
            </a:pPr>
            <a:r>
              <a:rPr lang="en-US" sz="2600" b="0" i="1" u="none">
                <a:solidFill>
                  <a:schemeClr val="dk2"/>
                </a:solidFill>
                <a:latin typeface="Arial"/>
                <a:ea typeface="Arial"/>
                <a:cs typeface="Arial"/>
                <a:sym typeface="Arial"/>
              </a:rPr>
              <a:t>0 matching results found.</a:t>
            </a:r>
            <a:endParaRPr/>
          </a:p>
        </p:txBody>
      </p:sp>
      <p:sp>
        <p:nvSpPr>
          <p:cNvPr id="273" name="Google Shape;273;p34"/>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8.3</a:t>
            </a: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5"/>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14</a:t>
            </a:fld>
            <a:endParaRPr/>
          </a:p>
        </p:txBody>
      </p:sp>
      <p:sp>
        <p:nvSpPr>
          <p:cNvPr id="280" name="Google Shape;280;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Precision/Recall</a:t>
            </a:r>
            <a:endParaRPr/>
          </a:p>
        </p:txBody>
      </p:sp>
      <p:sp>
        <p:nvSpPr>
          <p:cNvPr id="281" name="Google Shape;281;p35"/>
          <p:cNvSpPr txBox="1">
            <a:spLocks noGrp="1"/>
          </p:cNvSpPr>
          <p:nvPr>
            <p:ph type="body" idx="1"/>
          </p:nvPr>
        </p:nvSpPr>
        <p:spPr>
          <a:xfrm>
            <a:off x="685800" y="1752600"/>
            <a:ext cx="80010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You can get high recall (but low precision) by retrieving all docs for all queries!</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Recall is a non-decreasing function of the number of docs retrieved</a:t>
            </a:r>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In a good system, precision decreases as either the number of docs retrieved or recall increases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This is not a theorem, but a result with strong empirical confirmation</a:t>
            </a:r>
            <a:endParaRPr/>
          </a:p>
        </p:txBody>
      </p:sp>
      <p:sp>
        <p:nvSpPr>
          <p:cNvPr id="282" name="Google Shape;282;p35"/>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8.3</a:t>
            </a:r>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6"/>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15</a:t>
            </a:fld>
            <a:endParaRPr/>
          </a:p>
        </p:txBody>
      </p:sp>
      <p:sp>
        <p:nvSpPr>
          <p:cNvPr id="289" name="Google Shape;289;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Difficulties in using precision/recall</a:t>
            </a:r>
            <a:endParaRPr/>
          </a:p>
        </p:txBody>
      </p:sp>
      <p:sp>
        <p:nvSpPr>
          <p:cNvPr id="290" name="Google Shape;290;p36"/>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Should average over large document collection/query ensembles</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Need human relevance assessments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People aren’t reliable assessors</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Assessments have to be binary</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Nuanced assessments?</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Heavily skewed by collection/authorship</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Results may not translate from one domain to another</a:t>
            </a:r>
            <a:endParaRPr/>
          </a:p>
        </p:txBody>
      </p:sp>
      <p:sp>
        <p:nvSpPr>
          <p:cNvPr id="291" name="Google Shape;291;p36"/>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8.3</a:t>
            </a:r>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7"/>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16</a:t>
            </a:fld>
            <a:endParaRPr/>
          </a:p>
        </p:txBody>
      </p:sp>
      <p:sp>
        <p:nvSpPr>
          <p:cNvPr id="298" name="Google Shape;298;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A combined measure: </a:t>
            </a:r>
            <a:r>
              <a:rPr lang="en-US" sz="4000" b="0" i="1" u="none" strike="noStrike" cap="none">
                <a:solidFill>
                  <a:schemeClr val="dk1"/>
                </a:solidFill>
                <a:latin typeface="Calibri"/>
                <a:ea typeface="Calibri"/>
                <a:cs typeface="Calibri"/>
                <a:sym typeface="Calibri"/>
              </a:rPr>
              <a:t>F</a:t>
            </a:r>
            <a:endParaRPr/>
          </a:p>
        </p:txBody>
      </p:sp>
      <p:sp>
        <p:nvSpPr>
          <p:cNvPr id="299" name="Google Shape;299;p37"/>
          <p:cNvSpPr txBox="1">
            <a:spLocks noGrp="1"/>
          </p:cNvSpPr>
          <p:nvPr>
            <p:ph type="body" idx="1"/>
          </p:nvPr>
        </p:nvSpPr>
        <p:spPr>
          <a:xfrm>
            <a:off x="685800" y="1752600"/>
            <a:ext cx="80010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Combined measure that assesses precision/recall tradeoff is </a:t>
            </a:r>
            <a:r>
              <a:rPr lang="en-US" sz="2800" b="1" i="0" u="none" strike="noStrike" cap="none">
                <a:solidFill>
                  <a:schemeClr val="dk1"/>
                </a:solidFill>
                <a:latin typeface="Calibri"/>
                <a:ea typeface="Calibri"/>
                <a:cs typeface="Calibri"/>
                <a:sym typeface="Calibri"/>
              </a:rPr>
              <a:t>F measure</a:t>
            </a:r>
            <a:r>
              <a:rPr lang="en-US" sz="2800" b="0" i="0" u="none" strike="noStrike" cap="none">
                <a:solidFill>
                  <a:schemeClr val="dk1"/>
                </a:solidFill>
                <a:latin typeface="Calibri"/>
                <a:ea typeface="Calibri"/>
                <a:cs typeface="Calibri"/>
                <a:sym typeface="Calibri"/>
              </a:rPr>
              <a:t> (weighted harmonic mean):</a:t>
            </a:r>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People usually use balanced </a:t>
            </a:r>
            <a:r>
              <a:rPr lang="en-US" sz="2800" b="0" i="1" u="none" strike="noStrike" cap="none">
                <a:solidFill>
                  <a:schemeClr val="dk1"/>
                </a:solidFill>
                <a:latin typeface="Calibri"/>
                <a:ea typeface="Calibri"/>
                <a:cs typeface="Calibri"/>
                <a:sym typeface="Calibri"/>
              </a:rPr>
              <a:t>F</a:t>
            </a:r>
            <a:r>
              <a:rPr lang="en-US" sz="2800" b="0" i="1" u="none" strike="noStrike" cap="none" baseline="-25000">
                <a:solidFill>
                  <a:schemeClr val="dk1"/>
                </a:solidFill>
                <a:latin typeface="Calibri"/>
                <a:ea typeface="Calibri"/>
                <a:cs typeface="Calibri"/>
                <a:sym typeface="Calibri"/>
              </a:rPr>
              <a:t>1</a:t>
            </a:r>
            <a:r>
              <a:rPr lang="en-US" sz="2800" b="0" i="0" u="none" strike="noStrike" cap="none" baseline="-25000">
                <a:solidFill>
                  <a:schemeClr val="dk1"/>
                </a:solidFill>
                <a:latin typeface="Calibri"/>
                <a:ea typeface="Calibri"/>
                <a:cs typeface="Calibri"/>
                <a:sym typeface="Calibri"/>
              </a:rPr>
              <a:t> </a:t>
            </a:r>
            <a:r>
              <a:rPr lang="en-US" sz="2800" b="0" i="0" u="none" strike="noStrike" cap="none">
                <a:solidFill>
                  <a:schemeClr val="dk1"/>
                </a:solidFill>
                <a:latin typeface="Calibri"/>
                <a:ea typeface="Calibri"/>
                <a:cs typeface="Calibri"/>
                <a:sym typeface="Calibri"/>
              </a:rPr>
              <a:t>measure</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  i.e., with β = 1 or α = ½</a:t>
            </a:r>
            <a:endParaRPr sz="24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Harmonic mean is a conservative average</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See CJ van Rijsbergen, </a:t>
            </a:r>
            <a:r>
              <a:rPr lang="en-US" sz="2400" b="0" i="1" u="none" strike="noStrike" cap="none">
                <a:solidFill>
                  <a:schemeClr val="dk1"/>
                </a:solidFill>
                <a:latin typeface="Calibri"/>
                <a:ea typeface="Calibri"/>
                <a:cs typeface="Calibri"/>
                <a:sym typeface="Calibri"/>
              </a:rPr>
              <a:t>Information Retrieval</a:t>
            </a:r>
            <a:endParaRPr/>
          </a:p>
        </p:txBody>
      </p:sp>
      <p:pic>
        <p:nvPicPr>
          <p:cNvPr id="300" name="Google Shape;300;p37"/>
          <p:cNvPicPr preferRelativeResize="0"/>
          <p:nvPr/>
        </p:nvPicPr>
        <p:blipFill rotWithShape="1">
          <a:blip r:embed="rId3">
            <a:alphaModFix/>
          </a:blip>
          <a:srcRect/>
          <a:stretch/>
        </p:blipFill>
        <p:spPr>
          <a:xfrm>
            <a:off x="1519237" y="2819400"/>
            <a:ext cx="5675312" cy="1651000"/>
          </a:xfrm>
          <a:prstGeom prst="rect">
            <a:avLst/>
          </a:prstGeom>
          <a:noFill/>
          <a:ln>
            <a:noFill/>
          </a:ln>
        </p:spPr>
      </p:pic>
      <p:sp>
        <p:nvSpPr>
          <p:cNvPr id="301" name="Google Shape;301;p37"/>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8.3</a:t>
            </a:r>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17</a:t>
            </a:fld>
            <a:endParaRPr/>
          </a:p>
        </p:txBody>
      </p:sp>
      <p:sp>
        <p:nvSpPr>
          <p:cNvPr id="308" name="Google Shape;308;p3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1" u="none" strike="noStrike" cap="none">
                <a:solidFill>
                  <a:schemeClr val="dk1"/>
                </a:solidFill>
                <a:latin typeface="Calibri"/>
                <a:ea typeface="Calibri"/>
                <a:cs typeface="Calibri"/>
                <a:sym typeface="Calibri"/>
              </a:rPr>
              <a:t>F</a:t>
            </a:r>
            <a:r>
              <a:rPr lang="en-US" sz="4000" b="0" i="1" u="none" strike="noStrike" cap="none" baseline="-25000">
                <a:solidFill>
                  <a:schemeClr val="dk1"/>
                </a:solidFill>
                <a:latin typeface="Calibri"/>
                <a:ea typeface="Calibri"/>
                <a:cs typeface="Calibri"/>
                <a:sym typeface="Calibri"/>
              </a:rPr>
              <a:t>1</a:t>
            </a:r>
            <a:r>
              <a:rPr lang="en-US" sz="4000" b="0" i="0" u="none" strike="noStrike" cap="none">
                <a:solidFill>
                  <a:schemeClr val="dk1"/>
                </a:solidFill>
                <a:latin typeface="Calibri"/>
                <a:ea typeface="Calibri"/>
                <a:cs typeface="Calibri"/>
                <a:sym typeface="Calibri"/>
              </a:rPr>
              <a:t> and other averages</a:t>
            </a:r>
            <a:endParaRPr/>
          </a:p>
        </p:txBody>
      </p:sp>
      <p:pic>
        <p:nvPicPr>
          <p:cNvPr id="309" name="Google Shape;309;p38"/>
          <p:cNvPicPr preferRelativeResize="0"/>
          <p:nvPr/>
        </p:nvPicPr>
        <p:blipFill rotWithShape="1">
          <a:blip r:embed="rId3">
            <a:alphaModFix/>
          </a:blip>
          <a:srcRect/>
          <a:stretch/>
        </p:blipFill>
        <p:spPr>
          <a:xfrm>
            <a:off x="1085850" y="1714500"/>
            <a:ext cx="6986587" cy="4872037"/>
          </a:xfrm>
          <a:prstGeom prst="rect">
            <a:avLst/>
          </a:prstGeom>
          <a:noFill/>
          <a:ln>
            <a:noFill/>
          </a:ln>
        </p:spPr>
      </p:pic>
      <p:sp>
        <p:nvSpPr>
          <p:cNvPr id="310" name="Google Shape;310;p38"/>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8.3</a:t>
            </a:r>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9"/>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18</a:t>
            </a:fld>
            <a:endParaRPr/>
          </a:p>
        </p:txBody>
      </p:sp>
      <p:sp>
        <p:nvSpPr>
          <p:cNvPr id="317" name="Google Shape;317;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Evaluating ranked results</a:t>
            </a:r>
            <a:endParaRPr/>
          </a:p>
        </p:txBody>
      </p:sp>
      <p:sp>
        <p:nvSpPr>
          <p:cNvPr id="318" name="Google Shape;318;p39"/>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Evaluation of ranked results: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The system can return any number of results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By taking various numbers of the top returned documents (levels of recall), the evaluator can produce a </a:t>
            </a:r>
            <a:r>
              <a:rPr lang="en-US" sz="2400" b="0" i="1" u="none" strike="noStrike" cap="none">
                <a:solidFill>
                  <a:schemeClr val="dk1"/>
                </a:solidFill>
                <a:latin typeface="Calibri"/>
                <a:ea typeface="Calibri"/>
                <a:cs typeface="Calibri"/>
                <a:sym typeface="Calibri"/>
              </a:rPr>
              <a:t>precision-recall curve</a:t>
            </a:r>
            <a:endParaRPr/>
          </a:p>
        </p:txBody>
      </p:sp>
      <p:sp>
        <p:nvSpPr>
          <p:cNvPr id="319" name="Google Shape;319;p39"/>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8.4</a:t>
            </a:r>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19</a:t>
            </a:fld>
            <a:endParaRPr/>
          </a:p>
        </p:txBody>
      </p:sp>
      <p:sp>
        <p:nvSpPr>
          <p:cNvPr id="326" name="Google Shape;326;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A precision-recall curve</a:t>
            </a:r>
            <a:endParaRPr/>
          </a:p>
        </p:txBody>
      </p:sp>
      <p:pic>
        <p:nvPicPr>
          <p:cNvPr id="327" name="Google Shape;327;p40"/>
          <p:cNvPicPr preferRelativeResize="0">
            <a:picLocks noGrp="1"/>
          </p:cNvPicPr>
          <p:nvPr>
            <p:ph type="body" idx="1"/>
          </p:nvPr>
        </p:nvPicPr>
        <p:blipFill rotWithShape="1">
          <a:blip r:embed="rId3">
            <a:alphaModFix/>
          </a:blip>
          <a:srcRect/>
          <a:stretch/>
        </p:blipFill>
        <p:spPr>
          <a:xfrm>
            <a:off x="1066800" y="1770062"/>
            <a:ext cx="7086600" cy="4894262"/>
          </a:xfrm>
          <a:prstGeom prst="rect">
            <a:avLst/>
          </a:prstGeom>
          <a:noFill/>
          <a:ln>
            <a:noFill/>
          </a:ln>
        </p:spPr>
      </p:pic>
      <p:sp>
        <p:nvSpPr>
          <p:cNvPr id="328" name="Google Shape;328;p40"/>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8.4</a:t>
            </a:r>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a:t>
            </a:fld>
            <a:endParaRPr/>
          </a:p>
        </p:txBody>
      </p:sp>
      <p:sp>
        <p:nvSpPr>
          <p:cNvPr id="175" name="Google Shape;175;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This lecture</a:t>
            </a:r>
            <a:endParaRPr/>
          </a:p>
        </p:txBody>
      </p:sp>
      <p:sp>
        <p:nvSpPr>
          <p:cNvPr id="176" name="Google Shape;176;p23"/>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How do we know if our results are any good? </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Evaluating a search engine</a:t>
            </a:r>
            <a:endParaRPr/>
          </a:p>
          <a:p>
            <a:pPr marL="1143000" marR="0" lvl="2" indent="-228600" algn="l" rtl="0">
              <a:lnSpc>
                <a:spcPct val="100000"/>
              </a:lnSpc>
              <a:spcBef>
                <a:spcPts val="400"/>
              </a:spcBef>
              <a:spcAft>
                <a:spcPts val="0"/>
              </a:spcAft>
              <a:buClr>
                <a:srgbClr val="918BA3"/>
              </a:buClr>
              <a:buSzPts val="2000"/>
              <a:buFont typeface="Noto Sans Symbols"/>
              <a:buChar char="▪"/>
            </a:pPr>
            <a:r>
              <a:rPr lang="en-US" sz="2000" b="0" i="0" u="none" strike="noStrike" cap="none">
                <a:solidFill>
                  <a:schemeClr val="dk1"/>
                </a:solidFill>
                <a:latin typeface="Calibri"/>
                <a:ea typeface="Calibri"/>
                <a:cs typeface="Calibri"/>
                <a:sym typeface="Calibri"/>
              </a:rPr>
              <a:t>Benchmarks</a:t>
            </a:r>
            <a:endParaRPr/>
          </a:p>
          <a:p>
            <a:pPr marL="1143000" marR="0" lvl="2" indent="-228600" algn="l" rtl="0">
              <a:lnSpc>
                <a:spcPct val="100000"/>
              </a:lnSpc>
              <a:spcBef>
                <a:spcPts val="400"/>
              </a:spcBef>
              <a:spcAft>
                <a:spcPts val="0"/>
              </a:spcAft>
              <a:buClr>
                <a:srgbClr val="918BA3"/>
              </a:buClr>
              <a:buSzPts val="2000"/>
              <a:buFont typeface="Noto Sans Symbols"/>
              <a:buChar char="▪"/>
            </a:pPr>
            <a:r>
              <a:rPr lang="en-US" sz="2000" b="0" i="0" u="none" strike="noStrike" cap="none">
                <a:solidFill>
                  <a:schemeClr val="dk1"/>
                </a:solidFill>
                <a:latin typeface="Calibri"/>
                <a:ea typeface="Calibri"/>
                <a:cs typeface="Calibri"/>
                <a:sym typeface="Calibri"/>
              </a:rPr>
              <a:t>Precision and recall</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Results summaries: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Making our good results usable to a user</a:t>
            </a:r>
            <a:endParaRPr/>
          </a:p>
        </p:txBody>
      </p:sp>
      <p:sp>
        <p:nvSpPr>
          <p:cNvPr id="177" name="Google Shape;177;p23"/>
          <p:cNvSpPr txBox="1"/>
          <p:nvPr/>
        </p:nvSpPr>
        <p:spPr>
          <a:xfrm>
            <a:off x="7620000" y="-33337"/>
            <a:ext cx="968375"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6.2</a:t>
            </a:r>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1"/>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20</a:t>
            </a:fld>
            <a:endParaRPr/>
          </a:p>
        </p:txBody>
      </p:sp>
      <p:sp>
        <p:nvSpPr>
          <p:cNvPr id="335" name="Google Shape;335;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Averaging over queries</a:t>
            </a:r>
            <a:endParaRPr/>
          </a:p>
        </p:txBody>
      </p:sp>
      <p:sp>
        <p:nvSpPr>
          <p:cNvPr id="336" name="Google Shape;336;p41"/>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A precision-recall graph for one query isn’t a very sensible thing to look at</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You need to average performance over a whole bunch of queries.</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But there’s a technical issue: </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Precision-recall calculations place some points on the graph</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How do you determine a value (interpolate) between the points?</a:t>
            </a:r>
            <a:endParaRPr/>
          </a:p>
        </p:txBody>
      </p:sp>
      <p:sp>
        <p:nvSpPr>
          <p:cNvPr id="337" name="Google Shape;337;p41"/>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8.4</a:t>
            </a:r>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2"/>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21</a:t>
            </a:fld>
            <a:endParaRPr/>
          </a:p>
        </p:txBody>
      </p:sp>
      <p:sp>
        <p:nvSpPr>
          <p:cNvPr id="344" name="Google Shape;344;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Interpolated precision</a:t>
            </a:r>
            <a:endParaRPr/>
          </a:p>
        </p:txBody>
      </p:sp>
      <p:sp>
        <p:nvSpPr>
          <p:cNvPr id="345" name="Google Shape;345;p42"/>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Idea: If locally precision increases with increasing recall, then you should get to count that…</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So you max of precisions to right of value</a:t>
            </a:r>
            <a:endParaRPr/>
          </a:p>
        </p:txBody>
      </p:sp>
      <p:pic>
        <p:nvPicPr>
          <p:cNvPr id="346" name="Google Shape;346;p42"/>
          <p:cNvPicPr preferRelativeResize="0"/>
          <p:nvPr/>
        </p:nvPicPr>
        <p:blipFill rotWithShape="1">
          <a:blip r:embed="rId3">
            <a:alphaModFix/>
          </a:blip>
          <a:srcRect l="6250" t="21050" r="8927" b="22232"/>
          <a:stretch/>
        </p:blipFill>
        <p:spPr>
          <a:xfrm>
            <a:off x="381000" y="3200400"/>
            <a:ext cx="8077200" cy="3230562"/>
          </a:xfrm>
          <a:prstGeom prst="rect">
            <a:avLst/>
          </a:prstGeom>
          <a:noFill/>
          <a:ln>
            <a:noFill/>
          </a:ln>
        </p:spPr>
      </p:pic>
      <p:sp>
        <p:nvSpPr>
          <p:cNvPr id="347" name="Google Shape;347;p42"/>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8.4</a:t>
            </a:r>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3"/>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22</a:t>
            </a:fld>
            <a:endParaRPr/>
          </a:p>
        </p:txBody>
      </p:sp>
      <p:sp>
        <p:nvSpPr>
          <p:cNvPr id="354" name="Google Shape;354;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Evaluation</a:t>
            </a:r>
            <a:endParaRPr/>
          </a:p>
        </p:txBody>
      </p:sp>
      <p:sp>
        <p:nvSpPr>
          <p:cNvPr id="355" name="Google Shape;355;p43"/>
          <p:cNvSpPr txBox="1">
            <a:spLocks noGrp="1"/>
          </p:cNvSpPr>
          <p:nvPr>
            <p:ph type="body" idx="1"/>
          </p:nvPr>
        </p:nvSpPr>
        <p:spPr>
          <a:xfrm>
            <a:off x="685800" y="1752600"/>
            <a:ext cx="80772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Graphs are good, but people want summary measures!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Precision at fixed retrieval level</a:t>
            </a:r>
            <a:endParaRPr/>
          </a:p>
          <a:p>
            <a:pPr marL="1143000" marR="0" lvl="2" indent="-228600" algn="l" rtl="0">
              <a:lnSpc>
                <a:spcPct val="100000"/>
              </a:lnSpc>
              <a:spcBef>
                <a:spcPts val="400"/>
              </a:spcBef>
              <a:spcAft>
                <a:spcPts val="0"/>
              </a:spcAft>
              <a:buClr>
                <a:srgbClr val="918BA3"/>
              </a:buClr>
              <a:buSzPts val="2000"/>
              <a:buFont typeface="Noto Sans Symbols"/>
              <a:buChar char="▪"/>
            </a:pPr>
            <a:r>
              <a:rPr lang="en-US" sz="2000" b="0" i="0" u="none" strike="noStrike" cap="none">
                <a:solidFill>
                  <a:schemeClr val="dk1"/>
                </a:solidFill>
                <a:latin typeface="Calibri"/>
                <a:ea typeface="Calibri"/>
                <a:cs typeface="Calibri"/>
                <a:sym typeface="Calibri"/>
              </a:rPr>
              <a:t>Precision-at-</a:t>
            </a:r>
            <a:r>
              <a:rPr lang="en-US" sz="2000" b="0" i="1" u="none" strike="noStrike" cap="none">
                <a:solidFill>
                  <a:schemeClr val="dk1"/>
                </a:solidFill>
                <a:latin typeface="Calibri"/>
                <a:ea typeface="Calibri"/>
                <a:cs typeface="Calibri"/>
                <a:sym typeface="Calibri"/>
              </a:rPr>
              <a:t>k</a:t>
            </a:r>
            <a:r>
              <a:rPr lang="en-US" sz="2000" b="0" i="0" u="none" strike="noStrike" cap="none">
                <a:solidFill>
                  <a:schemeClr val="dk1"/>
                </a:solidFill>
                <a:latin typeface="Calibri"/>
                <a:ea typeface="Calibri"/>
                <a:cs typeface="Calibri"/>
                <a:sym typeface="Calibri"/>
              </a:rPr>
              <a:t>: Precision of top </a:t>
            </a:r>
            <a:r>
              <a:rPr lang="en-US" sz="2000" b="0" i="1" u="none" strike="noStrike" cap="none">
                <a:solidFill>
                  <a:schemeClr val="dk1"/>
                </a:solidFill>
                <a:latin typeface="Calibri"/>
                <a:ea typeface="Calibri"/>
                <a:cs typeface="Calibri"/>
                <a:sym typeface="Calibri"/>
              </a:rPr>
              <a:t>k</a:t>
            </a:r>
            <a:r>
              <a:rPr lang="en-US" sz="2000" b="0" i="0" u="none" strike="noStrike" cap="none">
                <a:solidFill>
                  <a:schemeClr val="dk1"/>
                </a:solidFill>
                <a:latin typeface="Calibri"/>
                <a:ea typeface="Calibri"/>
                <a:cs typeface="Calibri"/>
                <a:sym typeface="Calibri"/>
              </a:rPr>
              <a:t> results</a:t>
            </a:r>
            <a:endParaRPr/>
          </a:p>
          <a:p>
            <a:pPr marL="1143000" marR="0" lvl="2" indent="-228600" algn="l" rtl="0">
              <a:lnSpc>
                <a:spcPct val="100000"/>
              </a:lnSpc>
              <a:spcBef>
                <a:spcPts val="400"/>
              </a:spcBef>
              <a:spcAft>
                <a:spcPts val="0"/>
              </a:spcAft>
              <a:buClr>
                <a:srgbClr val="918BA3"/>
              </a:buClr>
              <a:buSzPts val="2000"/>
              <a:buFont typeface="Noto Sans Symbols"/>
              <a:buChar char="▪"/>
            </a:pPr>
            <a:r>
              <a:rPr lang="en-US" sz="2000" b="0" i="0" u="none" strike="noStrike" cap="none">
                <a:solidFill>
                  <a:schemeClr val="dk1"/>
                </a:solidFill>
                <a:latin typeface="Calibri"/>
                <a:ea typeface="Calibri"/>
                <a:cs typeface="Calibri"/>
                <a:sym typeface="Calibri"/>
              </a:rPr>
              <a:t>Perhaps appropriate for most of web search: all people want are good matches on the first one or two results pages</a:t>
            </a:r>
            <a:endParaRPr/>
          </a:p>
          <a:p>
            <a:pPr marL="1143000" marR="0" lvl="2" indent="-228600" algn="l" rtl="0">
              <a:lnSpc>
                <a:spcPct val="100000"/>
              </a:lnSpc>
              <a:spcBef>
                <a:spcPts val="400"/>
              </a:spcBef>
              <a:spcAft>
                <a:spcPts val="0"/>
              </a:spcAft>
              <a:buClr>
                <a:srgbClr val="918BA3"/>
              </a:buClr>
              <a:buSzPts val="2000"/>
              <a:buFont typeface="Noto Sans Symbols"/>
              <a:buChar char="▪"/>
            </a:pPr>
            <a:r>
              <a:rPr lang="en-US" sz="2000" b="0" i="0" u="none" strike="noStrike" cap="none">
                <a:solidFill>
                  <a:schemeClr val="dk1"/>
                </a:solidFill>
                <a:latin typeface="Calibri"/>
                <a:ea typeface="Calibri"/>
                <a:cs typeface="Calibri"/>
                <a:sym typeface="Calibri"/>
              </a:rPr>
              <a:t>But: averages badly and has an arbitrary parameter of </a:t>
            </a:r>
            <a:r>
              <a:rPr lang="en-US" sz="2000" b="0" i="1" u="none" strike="noStrike" cap="none">
                <a:solidFill>
                  <a:schemeClr val="dk1"/>
                </a:solidFill>
                <a:latin typeface="Calibri"/>
                <a:ea typeface="Calibri"/>
                <a:cs typeface="Calibri"/>
                <a:sym typeface="Calibri"/>
              </a:rPr>
              <a:t>k</a:t>
            </a:r>
            <a:endParaRPr sz="2000" b="0" i="0" u="none" strike="noStrike" cap="none">
              <a:solidFill>
                <a:schemeClr val="dk1"/>
              </a:solidFill>
              <a:latin typeface="Calibri"/>
              <a:ea typeface="Calibri"/>
              <a:cs typeface="Calibri"/>
              <a:sym typeface="Calibri"/>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11-point interpolated average precision</a:t>
            </a:r>
            <a:endParaRPr/>
          </a:p>
          <a:p>
            <a:pPr marL="1143000" marR="0" lvl="2" indent="-228600" algn="l" rtl="0">
              <a:lnSpc>
                <a:spcPct val="100000"/>
              </a:lnSpc>
              <a:spcBef>
                <a:spcPts val="400"/>
              </a:spcBef>
              <a:spcAft>
                <a:spcPts val="0"/>
              </a:spcAft>
              <a:buClr>
                <a:srgbClr val="918BA3"/>
              </a:buClr>
              <a:buSzPts val="2000"/>
              <a:buFont typeface="Noto Sans Symbols"/>
              <a:buChar char="▪"/>
            </a:pPr>
            <a:r>
              <a:rPr lang="en-US" sz="2000" b="0" i="0" u="none" strike="noStrike" cap="none">
                <a:solidFill>
                  <a:schemeClr val="dk1"/>
                </a:solidFill>
                <a:latin typeface="Calibri"/>
                <a:ea typeface="Calibri"/>
                <a:cs typeface="Calibri"/>
                <a:sym typeface="Calibri"/>
              </a:rPr>
              <a:t>The standard measure in the early TREC competitions: you take the precision at 11 levels of recall varying from 0 to 1 by tenths of the documents, using interpolation </a:t>
            </a:r>
            <a:r>
              <a:rPr lang="en-US" sz="2000" b="0" i="0" u="none" strike="noStrike" cap="none">
                <a:solidFill>
                  <a:srgbClr val="00A000"/>
                </a:solidFill>
                <a:latin typeface="Calibri"/>
                <a:ea typeface="Calibri"/>
                <a:cs typeface="Calibri"/>
                <a:sym typeface="Calibri"/>
              </a:rPr>
              <a:t>(the value for 0 is always interpolated!)</a:t>
            </a:r>
            <a:r>
              <a:rPr lang="en-US" sz="2000" b="0" i="0" u="none" strike="noStrike" cap="none">
                <a:solidFill>
                  <a:schemeClr val="dk1"/>
                </a:solidFill>
                <a:latin typeface="Calibri"/>
                <a:ea typeface="Calibri"/>
                <a:cs typeface="Calibri"/>
                <a:sym typeface="Calibri"/>
              </a:rPr>
              <a:t>, and average them</a:t>
            </a:r>
            <a:endParaRPr/>
          </a:p>
          <a:p>
            <a:pPr marL="1143000" marR="0" lvl="2" indent="-228600" algn="l" rtl="0">
              <a:lnSpc>
                <a:spcPct val="100000"/>
              </a:lnSpc>
              <a:spcBef>
                <a:spcPts val="400"/>
              </a:spcBef>
              <a:spcAft>
                <a:spcPts val="0"/>
              </a:spcAft>
              <a:buClr>
                <a:srgbClr val="918BA3"/>
              </a:buClr>
              <a:buSzPts val="2000"/>
              <a:buFont typeface="Noto Sans Symbols"/>
              <a:buChar char="▪"/>
            </a:pPr>
            <a:r>
              <a:rPr lang="en-US" sz="2000" b="0" i="0" u="none" strike="noStrike" cap="none">
                <a:solidFill>
                  <a:schemeClr val="dk1"/>
                </a:solidFill>
                <a:latin typeface="Calibri"/>
                <a:ea typeface="Calibri"/>
                <a:cs typeface="Calibri"/>
                <a:sym typeface="Calibri"/>
              </a:rPr>
              <a:t>Evaluates performance at all recall levels</a:t>
            </a:r>
            <a:endParaRPr/>
          </a:p>
        </p:txBody>
      </p:sp>
      <p:sp>
        <p:nvSpPr>
          <p:cNvPr id="356" name="Google Shape;356;p43"/>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8.4</a:t>
            </a:r>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4"/>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23</a:t>
            </a:fld>
            <a:endParaRPr/>
          </a:p>
        </p:txBody>
      </p:sp>
      <p:sp>
        <p:nvSpPr>
          <p:cNvPr id="363" name="Google Shape;363;p4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Typical (good) 11 point precisions</a:t>
            </a:r>
            <a:endParaRPr/>
          </a:p>
        </p:txBody>
      </p:sp>
      <p:sp>
        <p:nvSpPr>
          <p:cNvPr id="364" name="Google Shape;364;p44"/>
          <p:cNvSpPr txBox="1">
            <a:spLocks noGrp="1"/>
          </p:cNvSpPr>
          <p:nvPr>
            <p:ph type="body" idx="1"/>
          </p:nvPr>
        </p:nvSpPr>
        <p:spPr>
          <a:xfrm>
            <a:off x="685800" y="1752600"/>
            <a:ext cx="81534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SabIR/Cornell 8A1 11pt precision from TREC 8 (1999) </a:t>
            </a:r>
            <a:endParaRPr/>
          </a:p>
        </p:txBody>
      </p:sp>
      <p:pic>
        <p:nvPicPr>
          <p:cNvPr id="365" name="Google Shape;365;p44"/>
          <p:cNvPicPr preferRelativeResize="0">
            <a:picLocks noGrp="1"/>
          </p:cNvPicPr>
          <p:nvPr>
            <p:ph type="body" idx="1"/>
          </p:nvPr>
        </p:nvPicPr>
        <p:blipFill rotWithShape="1">
          <a:blip r:embed="rId3">
            <a:alphaModFix/>
          </a:blip>
          <a:srcRect/>
          <a:stretch/>
        </p:blipFill>
        <p:spPr>
          <a:xfrm>
            <a:off x="2057400" y="2220912"/>
            <a:ext cx="5257800" cy="4440237"/>
          </a:xfrm>
          <a:prstGeom prst="rect">
            <a:avLst/>
          </a:prstGeom>
          <a:noFill/>
          <a:ln>
            <a:noFill/>
          </a:ln>
        </p:spPr>
      </p:pic>
      <p:sp>
        <p:nvSpPr>
          <p:cNvPr id="366" name="Google Shape;366;p44"/>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8.4</a:t>
            </a:r>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5"/>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24</a:t>
            </a:fld>
            <a:endParaRPr/>
          </a:p>
        </p:txBody>
      </p:sp>
      <p:sp>
        <p:nvSpPr>
          <p:cNvPr id="373" name="Google Shape;373;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Yet more evaluation measures…</a:t>
            </a:r>
            <a:endParaRPr/>
          </a:p>
        </p:txBody>
      </p:sp>
      <p:sp>
        <p:nvSpPr>
          <p:cNvPr id="374" name="Google Shape;374;p45"/>
          <p:cNvSpPr txBox="1">
            <a:spLocks noGrp="1"/>
          </p:cNvSpPr>
          <p:nvPr>
            <p:ph type="body" idx="1"/>
          </p:nvPr>
        </p:nvSpPr>
        <p:spPr>
          <a:xfrm>
            <a:off x="457200" y="1600200"/>
            <a:ext cx="8229600" cy="282907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dirty="0">
                <a:solidFill>
                  <a:schemeClr val="dk1"/>
                </a:solidFill>
                <a:latin typeface="Calibri"/>
                <a:ea typeface="Calibri"/>
                <a:cs typeface="Calibri"/>
                <a:sym typeface="Calibri"/>
              </a:rPr>
              <a:t>Mean average precision (MAP)</a:t>
            </a:r>
            <a:endParaRPr dirty="0"/>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dirty="0">
                <a:solidFill>
                  <a:schemeClr val="dk1"/>
                </a:solidFill>
                <a:latin typeface="Calibri"/>
                <a:ea typeface="Calibri"/>
                <a:cs typeface="Calibri"/>
                <a:sym typeface="Calibri"/>
              </a:rPr>
              <a:t>Average of the precision value obtained for the top </a:t>
            </a:r>
            <a:r>
              <a:rPr lang="en-US" sz="2400" b="0" i="1" u="none" strike="noStrike" cap="none" dirty="0">
                <a:solidFill>
                  <a:schemeClr val="dk1"/>
                </a:solidFill>
                <a:latin typeface="Calibri"/>
                <a:ea typeface="Calibri"/>
                <a:cs typeface="Calibri"/>
                <a:sym typeface="Calibri"/>
              </a:rPr>
              <a:t>k</a:t>
            </a:r>
            <a:r>
              <a:rPr lang="en-US" sz="2400" b="0" i="0" u="none" strike="noStrike" cap="none" dirty="0">
                <a:solidFill>
                  <a:schemeClr val="dk1"/>
                </a:solidFill>
                <a:latin typeface="Calibri"/>
                <a:ea typeface="Calibri"/>
                <a:cs typeface="Calibri"/>
                <a:sym typeface="Calibri"/>
              </a:rPr>
              <a:t> documents, each time a relevant doc is retrieved</a:t>
            </a:r>
            <a:endParaRPr dirty="0"/>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dirty="0">
                <a:solidFill>
                  <a:schemeClr val="dk1"/>
                </a:solidFill>
                <a:latin typeface="Calibri"/>
                <a:ea typeface="Calibri"/>
                <a:cs typeface="Calibri"/>
                <a:sym typeface="Calibri"/>
              </a:rPr>
              <a:t>Avoids interpolation, use of fixed recall levels</a:t>
            </a:r>
            <a:endParaRPr dirty="0"/>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dirty="0">
                <a:solidFill>
                  <a:schemeClr val="dk1"/>
                </a:solidFill>
                <a:latin typeface="Calibri"/>
                <a:ea typeface="Calibri"/>
                <a:cs typeface="Calibri"/>
                <a:sym typeface="Calibri"/>
              </a:rPr>
              <a:t>MAP for query collection is arithmetic </a:t>
            </a:r>
            <a:r>
              <a:rPr lang="en-US" sz="2400" b="0" i="0" u="none" strike="noStrike" cap="none" dirty="0" err="1">
                <a:solidFill>
                  <a:schemeClr val="dk1"/>
                </a:solidFill>
                <a:latin typeface="Calibri"/>
                <a:ea typeface="Calibri"/>
                <a:cs typeface="Calibri"/>
                <a:sym typeface="Calibri"/>
              </a:rPr>
              <a:t>ave.</a:t>
            </a:r>
            <a:endParaRPr dirty="0"/>
          </a:p>
          <a:p>
            <a:pPr marL="1143000" marR="0" lvl="2" indent="-228600" algn="l" rtl="0">
              <a:lnSpc>
                <a:spcPct val="100000"/>
              </a:lnSpc>
              <a:spcBef>
                <a:spcPts val="400"/>
              </a:spcBef>
              <a:spcAft>
                <a:spcPts val="0"/>
              </a:spcAft>
              <a:buClr>
                <a:srgbClr val="918BA3"/>
              </a:buClr>
              <a:buSzPts val="2000"/>
              <a:buFont typeface="Noto Sans Symbols"/>
              <a:buChar char="▪"/>
            </a:pPr>
            <a:r>
              <a:rPr lang="en-US" sz="2000" b="0" i="0" u="none" strike="noStrike" cap="none" dirty="0">
                <a:solidFill>
                  <a:schemeClr val="dk1"/>
                </a:solidFill>
                <a:latin typeface="Calibri"/>
                <a:ea typeface="Calibri"/>
                <a:cs typeface="Calibri"/>
                <a:sym typeface="Calibri"/>
              </a:rPr>
              <a:t>Macro-averaging: each query counts </a:t>
            </a:r>
            <a:r>
              <a:rPr lang="en-US" sz="2000" b="0" i="0" u="none" strike="noStrike" cap="none" dirty="0" smtClean="0">
                <a:solidFill>
                  <a:schemeClr val="dk1"/>
                </a:solidFill>
                <a:latin typeface="Calibri"/>
                <a:ea typeface="Calibri"/>
                <a:cs typeface="Calibri"/>
                <a:sym typeface="Calibri"/>
              </a:rPr>
              <a:t>equally</a:t>
            </a:r>
            <a:endParaRPr dirty="0"/>
          </a:p>
        </p:txBody>
      </p:sp>
      <p:sp>
        <p:nvSpPr>
          <p:cNvPr id="375" name="Google Shape;375;p45"/>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8.4</a:t>
            </a:r>
            <a:endParaRPr/>
          </a:p>
        </p:txBody>
      </p:sp>
      <p:pic>
        <p:nvPicPr>
          <p:cNvPr id="2" name="Picture 1" descr="Screen Shot 2018-08-30 at 2.35.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3897765"/>
            <a:ext cx="8445500" cy="253945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5"/>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25</a:t>
            </a:fld>
            <a:endParaRPr/>
          </a:p>
        </p:txBody>
      </p:sp>
      <p:sp>
        <p:nvSpPr>
          <p:cNvPr id="373" name="Google Shape;373;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Yet more evaluation measures…</a:t>
            </a:r>
            <a:endParaRPr/>
          </a:p>
        </p:txBody>
      </p:sp>
      <p:sp>
        <p:nvSpPr>
          <p:cNvPr id="374" name="Google Shape;374;p45"/>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x-none" sz="2800" b="0" i="0" u="none" strike="noStrike" cap="none" dirty="0" smtClean="0">
                <a:solidFill>
                  <a:schemeClr val="dk1"/>
                </a:solidFill>
                <a:latin typeface="Calibri"/>
                <a:ea typeface="Calibri"/>
                <a:cs typeface="Calibri"/>
                <a:sym typeface="Calibri"/>
              </a:rPr>
              <a:t>Precision@k</a:t>
            </a:r>
          </a:p>
          <a:p>
            <a:pPr marL="342900" marR="0" lvl="0" indent="-342900" algn="l" rtl="0">
              <a:lnSpc>
                <a:spcPct val="100000"/>
              </a:lnSpc>
              <a:spcBef>
                <a:spcPts val="0"/>
              </a:spcBef>
              <a:spcAft>
                <a:spcPts val="0"/>
              </a:spcAft>
              <a:buClr>
                <a:srgbClr val="437085"/>
              </a:buClr>
              <a:buSzPts val="2800"/>
              <a:buFont typeface="Noto Sans Symbols"/>
              <a:buChar char="▪"/>
            </a:pPr>
            <a:r>
              <a:rPr lang="en-US" dirty="0" smtClean="0"/>
              <a:t>U</a:t>
            </a:r>
            <a:r>
              <a:rPr lang="x-none" dirty="0" smtClean="0"/>
              <a:t>nstable, not possible to average</a:t>
            </a:r>
            <a:endParaRPr dirty="0"/>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dirty="0">
                <a:solidFill>
                  <a:schemeClr val="dk1"/>
                </a:solidFill>
                <a:latin typeface="Calibri"/>
                <a:ea typeface="Calibri"/>
                <a:cs typeface="Calibri"/>
                <a:sym typeface="Calibri"/>
              </a:rPr>
              <a:t>R-precision</a:t>
            </a:r>
            <a:endParaRPr dirty="0"/>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dirty="0">
                <a:solidFill>
                  <a:schemeClr val="dk1"/>
                </a:solidFill>
                <a:latin typeface="Calibri"/>
                <a:ea typeface="Calibri"/>
                <a:cs typeface="Calibri"/>
                <a:sym typeface="Calibri"/>
              </a:rPr>
              <a:t>If have known (though perhaps incomplete) set of relevant documents of size </a:t>
            </a:r>
            <a:r>
              <a:rPr lang="en-US" sz="2400" b="0" i="1" u="none" strike="noStrike" cap="none" dirty="0" err="1">
                <a:solidFill>
                  <a:schemeClr val="dk1"/>
                </a:solidFill>
                <a:latin typeface="Calibri"/>
                <a:ea typeface="Calibri"/>
                <a:cs typeface="Calibri"/>
                <a:sym typeface="Calibri"/>
              </a:rPr>
              <a:t>Rel</a:t>
            </a:r>
            <a:r>
              <a:rPr lang="en-US" sz="2400" b="0" i="1" u="none" strike="noStrike" cap="none" dirty="0">
                <a:solidFill>
                  <a:schemeClr val="dk1"/>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then calculate precision of top </a:t>
            </a:r>
            <a:r>
              <a:rPr lang="en-US" sz="2400" b="0" i="1" u="none" strike="noStrike" cap="none" dirty="0" err="1">
                <a:solidFill>
                  <a:schemeClr val="dk1"/>
                </a:solidFill>
                <a:latin typeface="Calibri"/>
                <a:ea typeface="Calibri"/>
                <a:cs typeface="Calibri"/>
                <a:sym typeface="Calibri"/>
              </a:rPr>
              <a:t>Rel</a:t>
            </a:r>
            <a:r>
              <a:rPr lang="en-US" sz="2400" b="0" i="1" u="none" strike="noStrike" cap="none" dirty="0">
                <a:solidFill>
                  <a:schemeClr val="dk1"/>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docs returned</a:t>
            </a:r>
            <a:endParaRPr dirty="0"/>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dirty="0">
                <a:solidFill>
                  <a:schemeClr val="dk1"/>
                </a:solidFill>
                <a:latin typeface="Calibri"/>
                <a:ea typeface="Calibri"/>
                <a:cs typeface="Calibri"/>
                <a:sym typeface="Calibri"/>
              </a:rPr>
              <a:t>Perfect system could score 1.0.</a:t>
            </a:r>
            <a:endParaRPr dirty="0"/>
          </a:p>
        </p:txBody>
      </p:sp>
      <p:sp>
        <p:nvSpPr>
          <p:cNvPr id="375" name="Google Shape;375;p45"/>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8.4</a:t>
            </a:r>
            <a:endParaRPr/>
          </a:p>
        </p:txBody>
      </p:sp>
    </p:spTree>
    <p:extLst>
      <p:ext uri="{BB962C8B-B14F-4D97-AF65-F5344CB8AC3E}">
        <p14:creationId xmlns:p14="http://schemas.microsoft.com/office/powerpoint/2010/main" val="153547988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6"/>
          <p:cNvSpPr txBox="1">
            <a:spLocks noGrp="1"/>
          </p:cNvSpPr>
          <p:nvPr>
            <p:ph type="title"/>
          </p:nvPr>
        </p:nvSpPr>
        <p:spPr>
          <a:xfrm>
            <a:off x="457200" y="274637"/>
            <a:ext cx="8229600" cy="11430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US"/>
              <a:t>Yet more evaluation measures…</a:t>
            </a:r>
            <a:endParaRPr/>
          </a:p>
        </p:txBody>
      </p:sp>
      <p:sp>
        <p:nvSpPr>
          <p:cNvPr id="382" name="Google Shape;382;p46"/>
          <p:cNvSpPr txBox="1">
            <a:spLocks noGrp="1"/>
          </p:cNvSpPr>
          <p:nvPr>
            <p:ph type="body" idx="1"/>
          </p:nvPr>
        </p:nvSpPr>
        <p:spPr>
          <a:xfrm>
            <a:off x="457200" y="1600200"/>
            <a:ext cx="8229600" cy="4953000"/>
          </a:xfrm>
          <a:prstGeom prst="rect">
            <a:avLst/>
          </a:prstGeom>
        </p:spPr>
        <p:txBody>
          <a:bodyPr spcFirstLastPara="1" wrap="square" lIns="91425" tIns="45700" rIns="91425" bIns="45700" anchor="t" anchorCtr="0">
            <a:noAutofit/>
          </a:bodyPr>
          <a:lstStyle/>
          <a:p>
            <a:pPr marL="342900" lvl="0" indent="-342900" rtl="0">
              <a:spcBef>
                <a:spcPts val="560"/>
              </a:spcBef>
              <a:spcAft>
                <a:spcPts val="0"/>
              </a:spcAft>
              <a:buClr>
                <a:schemeClr val="accent1"/>
              </a:buClr>
              <a:buSzPts val="2800"/>
              <a:buChar char="▪"/>
            </a:pPr>
            <a:r>
              <a:rPr lang="en-US"/>
              <a:t>Break-Point: When precision and recall is same. R-precision is same as break-point.</a:t>
            </a:r>
            <a:endParaRPr/>
          </a:p>
          <a:p>
            <a:pPr marL="342900" lvl="0" indent="-342900" rtl="0">
              <a:spcBef>
                <a:spcPts val="560"/>
              </a:spcBef>
              <a:spcAft>
                <a:spcPts val="0"/>
              </a:spcAft>
              <a:buClr>
                <a:schemeClr val="accent1"/>
              </a:buClr>
              <a:buSzPts val="2800"/>
              <a:buChar char="▪"/>
            </a:pPr>
            <a:r>
              <a:rPr lang="en-US"/>
              <a:t>Precision at K</a:t>
            </a:r>
            <a:endParaRPr/>
          </a:p>
          <a:p>
            <a:pPr marL="742950" lvl="1" indent="-285750" rtl="0">
              <a:spcBef>
                <a:spcPts val="480"/>
              </a:spcBef>
              <a:spcAft>
                <a:spcPts val="0"/>
              </a:spcAft>
              <a:buClr>
                <a:schemeClr val="accent3"/>
              </a:buClr>
              <a:buSzPts val="2400"/>
              <a:buChar char="▪"/>
            </a:pPr>
            <a:r>
              <a:rPr lang="en-US"/>
              <a:t>Measures factor in precision at all recall level, that is measuring precision at all low level of retrieved level</a:t>
            </a:r>
            <a:endParaRPr/>
          </a:p>
          <a:p>
            <a:pPr marL="742950" lvl="1" indent="-285750" rtl="0">
              <a:spcBef>
                <a:spcPts val="480"/>
              </a:spcBef>
              <a:spcAft>
                <a:spcPts val="0"/>
              </a:spcAft>
              <a:buClr>
                <a:schemeClr val="accent3"/>
              </a:buClr>
              <a:buSzPts val="2400"/>
              <a:buChar char="▪"/>
            </a:pPr>
            <a:r>
              <a:rPr lang="en-US"/>
              <a:t>Advantage : Does not require any estimate of the size of the set of relevant documents</a:t>
            </a:r>
            <a:endParaRPr/>
          </a:p>
          <a:p>
            <a:pPr marL="742950" lvl="1" indent="-285750" rtl="0">
              <a:spcBef>
                <a:spcPts val="480"/>
              </a:spcBef>
              <a:spcAft>
                <a:spcPts val="0"/>
              </a:spcAft>
              <a:buClr>
                <a:schemeClr val="accent3"/>
              </a:buClr>
              <a:buSzPts val="2400"/>
              <a:buChar char="▪"/>
            </a:pPr>
            <a:r>
              <a:rPr lang="en-US"/>
              <a:t>Disadvantage: It is the least stable of the commonly used evaluation measures and that it does not average well</a:t>
            </a:r>
            <a:endParaRPr/>
          </a:p>
          <a:p>
            <a:pPr marL="0" lvl="0" indent="0">
              <a:spcBef>
                <a:spcPts val="560"/>
              </a:spcBef>
              <a:spcAft>
                <a:spcPts val="0"/>
              </a:spcAft>
              <a:buNone/>
            </a:pPr>
            <a:endParaRPr/>
          </a:p>
        </p:txBody>
      </p:sp>
      <p:sp>
        <p:nvSpPr>
          <p:cNvPr id="383" name="Google Shape;383;p46"/>
          <p:cNvSpPr txBox="1">
            <a:spLocks noGrp="1"/>
          </p:cNvSpPr>
          <p:nvPr>
            <p:ph type="sldNum" idx="12"/>
          </p:nvPr>
        </p:nvSpPr>
        <p:spPr>
          <a:xfrm>
            <a:off x="6553200" y="6477000"/>
            <a:ext cx="2133600" cy="2445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898989"/>
              </a:buClr>
              <a:buSzPts val="1200"/>
              <a:buFont typeface="Calibri"/>
              <a:buNone/>
            </a:pPr>
            <a:fld id="{00000000-1234-1234-1234-123412341234}" type="slidenum">
              <a:rPr lang="en-US"/>
              <a:t>26</a:t>
            </a:fld>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7"/>
          <p:cNvSpPr txBox="1">
            <a:spLocks noGrp="1"/>
          </p:cNvSpPr>
          <p:nvPr>
            <p:ph type="title"/>
          </p:nvPr>
        </p:nvSpPr>
        <p:spPr>
          <a:xfrm>
            <a:off x="457200" y="274637"/>
            <a:ext cx="8229600" cy="11430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US"/>
              <a:t>ROC curve</a:t>
            </a:r>
            <a:endParaRPr/>
          </a:p>
        </p:txBody>
      </p:sp>
      <p:sp>
        <p:nvSpPr>
          <p:cNvPr id="390" name="Google Shape;390;p47"/>
          <p:cNvSpPr txBox="1">
            <a:spLocks noGrp="1"/>
          </p:cNvSpPr>
          <p:nvPr>
            <p:ph type="body" idx="1"/>
          </p:nvPr>
        </p:nvSpPr>
        <p:spPr>
          <a:xfrm>
            <a:off x="457200" y="1600200"/>
            <a:ext cx="8229600" cy="4953000"/>
          </a:xfrm>
          <a:prstGeom prst="rect">
            <a:avLst/>
          </a:prstGeom>
        </p:spPr>
        <p:txBody>
          <a:bodyPr spcFirstLastPara="1" wrap="square" lIns="91425" tIns="45700" rIns="91425" bIns="45700" anchor="t" anchorCtr="0">
            <a:noAutofit/>
          </a:bodyPr>
          <a:lstStyle/>
          <a:p>
            <a:pPr marL="0" lvl="0" indent="0">
              <a:spcBef>
                <a:spcPts val="560"/>
              </a:spcBef>
              <a:spcAft>
                <a:spcPts val="0"/>
              </a:spcAft>
              <a:buNone/>
            </a:pPr>
            <a:endParaRPr/>
          </a:p>
        </p:txBody>
      </p:sp>
      <p:sp>
        <p:nvSpPr>
          <p:cNvPr id="391" name="Google Shape;391;p47"/>
          <p:cNvSpPr txBox="1">
            <a:spLocks noGrp="1"/>
          </p:cNvSpPr>
          <p:nvPr>
            <p:ph type="sldNum" idx="12"/>
          </p:nvPr>
        </p:nvSpPr>
        <p:spPr>
          <a:xfrm>
            <a:off x="6553200" y="6477000"/>
            <a:ext cx="2133600" cy="2445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898989"/>
              </a:buClr>
              <a:buSzPts val="1200"/>
              <a:buFont typeface="Calibri"/>
              <a:buNone/>
            </a:pPr>
            <a:fld id="{00000000-1234-1234-1234-123412341234}" type="slidenum">
              <a:rPr lang="en-US"/>
              <a:t>27</a:t>
            </a:fld>
            <a:endParaRPr/>
          </a:p>
        </p:txBody>
      </p:sp>
      <p:pic>
        <p:nvPicPr>
          <p:cNvPr id="392" name="Google Shape;392;p47"/>
          <p:cNvPicPr preferRelativeResize="0"/>
          <p:nvPr/>
        </p:nvPicPr>
        <p:blipFill>
          <a:blip r:embed="rId3">
            <a:alphaModFix/>
          </a:blip>
          <a:stretch>
            <a:fillRect/>
          </a:stretch>
        </p:blipFill>
        <p:spPr>
          <a:xfrm>
            <a:off x="2033588" y="1847850"/>
            <a:ext cx="5076825" cy="31623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8"/>
          <p:cNvSpPr txBox="1">
            <a:spLocks noGrp="1"/>
          </p:cNvSpPr>
          <p:nvPr>
            <p:ph type="title"/>
          </p:nvPr>
        </p:nvSpPr>
        <p:spPr>
          <a:xfrm>
            <a:off x="457200" y="274637"/>
            <a:ext cx="8229600" cy="11430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US"/>
              <a:t>ROC : Receiver Operating Characteristics</a:t>
            </a:r>
            <a:endParaRPr/>
          </a:p>
        </p:txBody>
      </p:sp>
      <p:sp>
        <p:nvSpPr>
          <p:cNvPr id="399" name="Google Shape;399;p48"/>
          <p:cNvSpPr txBox="1">
            <a:spLocks noGrp="1"/>
          </p:cNvSpPr>
          <p:nvPr>
            <p:ph type="body" idx="1"/>
          </p:nvPr>
        </p:nvSpPr>
        <p:spPr>
          <a:xfrm>
            <a:off x="457200" y="1600200"/>
            <a:ext cx="8229600" cy="4953000"/>
          </a:xfrm>
          <a:prstGeom prst="rect">
            <a:avLst/>
          </a:prstGeom>
        </p:spPr>
        <p:txBody>
          <a:bodyPr spcFirstLastPara="1" wrap="square" lIns="91425" tIns="45700" rIns="91425" bIns="45700" anchor="t" anchorCtr="0">
            <a:noAutofit/>
          </a:bodyPr>
          <a:lstStyle/>
          <a:p>
            <a:pPr marL="342900" marR="0" lvl="0" indent="-342900" algn="l" rtl="0">
              <a:lnSpc>
                <a:spcPct val="100000"/>
              </a:lnSpc>
              <a:spcBef>
                <a:spcPts val="560"/>
              </a:spcBef>
              <a:spcAft>
                <a:spcPts val="0"/>
              </a:spcAft>
              <a:buClr>
                <a:schemeClr val="accent1"/>
              </a:buClr>
              <a:buSzPts val="2800"/>
              <a:buFont typeface="Noto Sans Symbols"/>
              <a:buChar char="▪"/>
            </a:pPr>
            <a:r>
              <a:rPr lang="en-US" dirty="0"/>
              <a:t>ROC curve : Sensitivity </a:t>
            </a:r>
            <a:r>
              <a:rPr lang="en-US" dirty="0" err="1"/>
              <a:t>vs</a:t>
            </a:r>
            <a:r>
              <a:rPr lang="en-US" dirty="0"/>
              <a:t> (1- specificity)</a:t>
            </a:r>
            <a:endParaRPr dirty="0"/>
          </a:p>
          <a:p>
            <a:pPr marL="342900" marR="0" lvl="0" indent="-342900" algn="l" rtl="0">
              <a:lnSpc>
                <a:spcPct val="100000"/>
              </a:lnSpc>
              <a:spcBef>
                <a:spcPts val="560"/>
              </a:spcBef>
              <a:spcAft>
                <a:spcPts val="0"/>
              </a:spcAft>
              <a:buClr>
                <a:schemeClr val="accent1"/>
              </a:buClr>
              <a:buSzPts val="2800"/>
              <a:buFont typeface="Noto Sans Symbols"/>
              <a:buChar char="▪"/>
            </a:pPr>
            <a:r>
              <a:rPr lang="en-US" dirty="0"/>
              <a:t>Sensitivity : True positive </a:t>
            </a:r>
            <a:r>
              <a:rPr lang="en-US" dirty="0" smtClean="0"/>
              <a:t>rate</a:t>
            </a:r>
            <a:endParaRPr dirty="0"/>
          </a:p>
          <a:p>
            <a:pPr marL="342900" lvl="0" indent="-342900" rtl="0">
              <a:spcBef>
                <a:spcPts val="560"/>
              </a:spcBef>
              <a:spcAft>
                <a:spcPts val="0"/>
              </a:spcAft>
              <a:buClr>
                <a:schemeClr val="accent1"/>
              </a:buClr>
              <a:buSzPts val="2800"/>
              <a:buChar char="▪"/>
            </a:pPr>
            <a:r>
              <a:rPr lang="en-US" dirty="0"/>
              <a:t>Specificity : True negative rate</a:t>
            </a:r>
            <a:endParaRPr dirty="0"/>
          </a:p>
          <a:p>
            <a:pPr marL="342900" lvl="0" indent="-342900" rtl="0">
              <a:spcBef>
                <a:spcPts val="560"/>
              </a:spcBef>
              <a:spcAft>
                <a:spcPts val="0"/>
              </a:spcAft>
              <a:buClr>
                <a:schemeClr val="accent1"/>
              </a:buClr>
              <a:buSzPts val="2800"/>
              <a:buChar char="▪"/>
            </a:pPr>
            <a:r>
              <a:rPr lang="en-US" dirty="0"/>
              <a:t>Cumulative gain: </a:t>
            </a:r>
            <a:endParaRPr dirty="0"/>
          </a:p>
          <a:p>
            <a:pPr marL="0" lvl="0" indent="0" rtl="0">
              <a:spcBef>
                <a:spcPts val="0"/>
              </a:spcBef>
              <a:spcAft>
                <a:spcPts val="0"/>
              </a:spcAft>
              <a:buNone/>
            </a:pPr>
            <a:r>
              <a:rPr lang="en-US" dirty="0"/>
              <a:t>Where         is the graded relevance of the result at position </a:t>
            </a:r>
            <a:r>
              <a:rPr lang="en-US" dirty="0" err="1"/>
              <a:t>i</a:t>
            </a:r>
            <a:r>
              <a:rPr lang="en-US" dirty="0"/>
              <a:t>.</a:t>
            </a:r>
            <a:endParaRPr dirty="0"/>
          </a:p>
          <a:p>
            <a:pPr marL="342900" lvl="0" indent="0" rtl="0">
              <a:spcBef>
                <a:spcPts val="560"/>
              </a:spcBef>
              <a:spcAft>
                <a:spcPts val="0"/>
              </a:spcAft>
              <a:buNone/>
            </a:pPr>
            <a:endParaRPr dirty="0"/>
          </a:p>
          <a:p>
            <a:pPr marL="0" lvl="0" indent="0">
              <a:spcBef>
                <a:spcPts val="560"/>
              </a:spcBef>
              <a:spcAft>
                <a:spcPts val="0"/>
              </a:spcAft>
              <a:buNone/>
            </a:pPr>
            <a:endParaRPr dirty="0"/>
          </a:p>
        </p:txBody>
      </p:sp>
      <p:sp>
        <p:nvSpPr>
          <p:cNvPr id="400" name="Google Shape;400;p48"/>
          <p:cNvSpPr txBox="1">
            <a:spLocks noGrp="1"/>
          </p:cNvSpPr>
          <p:nvPr>
            <p:ph type="sldNum" idx="12"/>
          </p:nvPr>
        </p:nvSpPr>
        <p:spPr>
          <a:xfrm>
            <a:off x="6553200" y="6477000"/>
            <a:ext cx="2133600" cy="2445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898989"/>
              </a:buClr>
              <a:buSzPts val="1200"/>
              <a:buFont typeface="Calibri"/>
              <a:buNone/>
            </a:pPr>
            <a:fld id="{00000000-1234-1234-1234-123412341234}" type="slidenum">
              <a:rPr lang="en-US"/>
              <a:t>28</a:t>
            </a:fld>
            <a:endParaRPr/>
          </a:p>
        </p:txBody>
      </p:sp>
      <p:pic>
        <p:nvPicPr>
          <p:cNvPr id="401" name="Google Shape;401;p48"/>
          <p:cNvPicPr preferRelativeResize="0"/>
          <p:nvPr/>
        </p:nvPicPr>
        <p:blipFill>
          <a:blip r:embed="rId3">
            <a:alphaModFix/>
          </a:blip>
          <a:stretch>
            <a:fillRect/>
          </a:stretch>
        </p:blipFill>
        <p:spPr>
          <a:xfrm>
            <a:off x="3463925" y="3086100"/>
            <a:ext cx="1812925" cy="639950"/>
          </a:xfrm>
          <a:prstGeom prst="rect">
            <a:avLst/>
          </a:prstGeom>
          <a:noFill/>
          <a:ln>
            <a:noFill/>
          </a:ln>
        </p:spPr>
      </p:pic>
      <p:pic>
        <p:nvPicPr>
          <p:cNvPr id="402" name="Google Shape;402;p48"/>
          <p:cNvPicPr preferRelativeResize="0"/>
          <p:nvPr/>
        </p:nvPicPr>
        <p:blipFill>
          <a:blip r:embed="rId4">
            <a:alphaModFix/>
          </a:blip>
          <a:stretch>
            <a:fillRect/>
          </a:stretch>
        </p:blipFill>
        <p:spPr>
          <a:xfrm>
            <a:off x="1676400" y="3731210"/>
            <a:ext cx="376800" cy="38822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NDCG</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29</a:t>
            </a:fld>
            <a:endParaRPr lang="uk-UA"/>
          </a:p>
        </p:txBody>
      </p:sp>
      <p:pic>
        <p:nvPicPr>
          <p:cNvPr id="6" name="Picture 5" descr="Screen Shot 2018-08-30 at 2.54.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967556"/>
            <a:ext cx="8559800" cy="4322019"/>
          </a:xfrm>
          <a:prstGeom prst="rect">
            <a:avLst/>
          </a:prstGeom>
        </p:spPr>
      </p:pic>
    </p:spTree>
    <p:extLst>
      <p:ext uri="{BB962C8B-B14F-4D97-AF65-F5344CB8AC3E}">
        <p14:creationId xmlns:p14="http://schemas.microsoft.com/office/powerpoint/2010/main" val="41757557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722312" y="4406900"/>
            <a:ext cx="7772400" cy="13620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1" i="0" u="none" strike="noStrike" cap="none">
                <a:solidFill>
                  <a:schemeClr val="dk1"/>
                </a:solidFill>
                <a:latin typeface="Calibri"/>
                <a:ea typeface="Calibri"/>
                <a:cs typeface="Calibri"/>
                <a:sym typeface="Calibri"/>
              </a:rPr>
              <a:t>EVALUATING SEARCH ENGINES</a:t>
            </a:r>
            <a:endParaRPr/>
          </a:p>
        </p:txBody>
      </p:sp>
      <p:sp>
        <p:nvSpPr>
          <p:cNvPr id="184" name="Google Shape;184;p24"/>
          <p:cNvSpPr txBox="1">
            <a:spLocks noGrp="1"/>
          </p:cNvSpPr>
          <p:nvPr>
            <p:ph type="body" idx="1"/>
          </p:nvPr>
        </p:nvSpPr>
        <p:spPr>
          <a:xfrm>
            <a:off x="722312" y="2906712"/>
            <a:ext cx="7772400" cy="15001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437085"/>
              </a:buClr>
              <a:buSzPts val="2000"/>
              <a:buFont typeface="Noto Sans Symbols"/>
              <a:buNone/>
            </a:pPr>
            <a:endParaRPr sz="2000" b="0" i="0" u="none" strike="noStrike" cap="none">
              <a:solidFill>
                <a:srgbClr val="888888"/>
              </a:solidFill>
              <a:latin typeface="Calibri"/>
              <a:ea typeface="Calibri"/>
              <a:cs typeface="Calibri"/>
              <a:sym typeface="Calibri"/>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9"/>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30</a:t>
            </a:fld>
            <a:endParaRPr/>
          </a:p>
        </p:txBody>
      </p:sp>
      <p:sp>
        <p:nvSpPr>
          <p:cNvPr id="409" name="Google Shape;409;p4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Variance</a:t>
            </a:r>
            <a:endParaRPr/>
          </a:p>
        </p:txBody>
      </p:sp>
      <p:sp>
        <p:nvSpPr>
          <p:cNvPr id="410" name="Google Shape;410;p49"/>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For a test collection, it is usual that a system does crummily on some information needs (e.g., MAP = 0.1) and excellently on others (e.g., MAP = 0.7)</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Indeed, it is usually the case that the variance in performance of the same system across queries is much greater than the variance of different systems on the same query.</a:t>
            </a:r>
            <a:endParaRPr/>
          </a:p>
          <a:p>
            <a:pPr marL="342900" marR="0" lvl="0" indent="-165100" algn="l" rtl="0">
              <a:lnSpc>
                <a:spcPct val="100000"/>
              </a:lnSpc>
              <a:spcBef>
                <a:spcPts val="560"/>
              </a:spcBef>
              <a:spcAft>
                <a:spcPts val="0"/>
              </a:spcAft>
              <a:buClr>
                <a:srgbClr val="437085"/>
              </a:buClr>
              <a:buSzPts val="2800"/>
              <a:buFont typeface="Noto Sans Symbols"/>
              <a:buNone/>
            </a:pPr>
            <a:endParaRPr sz="2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That is, there are easy information needs and hard ones!</a:t>
            </a:r>
            <a:endParaRPr/>
          </a:p>
        </p:txBody>
      </p:sp>
      <p:sp>
        <p:nvSpPr>
          <p:cNvPr id="411" name="Google Shape;411;p49"/>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8.4</a:t>
            </a:r>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0"/>
          <p:cNvSpPr txBox="1">
            <a:spLocks noGrp="1"/>
          </p:cNvSpPr>
          <p:nvPr>
            <p:ph type="title"/>
          </p:nvPr>
        </p:nvSpPr>
        <p:spPr>
          <a:xfrm>
            <a:off x="722312" y="4406900"/>
            <a:ext cx="7772400" cy="13620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
            </a:r>
            <a:br>
              <a:rPr lang="en-US" sz="3600" b="1" i="0" u="none" strike="noStrike" cap="none">
                <a:solidFill>
                  <a:schemeClr val="dk1"/>
                </a:solidFill>
                <a:latin typeface="Calibri"/>
                <a:ea typeface="Calibri"/>
                <a:cs typeface="Calibri"/>
                <a:sym typeface="Calibri"/>
              </a:rPr>
            </a:br>
            <a:r>
              <a:rPr lang="en-US" sz="3600" b="1" i="0" u="none" strike="noStrike" cap="none">
                <a:solidFill>
                  <a:schemeClr val="dk1"/>
                </a:solidFill>
                <a:latin typeface="Calibri"/>
                <a:ea typeface="Calibri"/>
                <a:cs typeface="Calibri"/>
                <a:sym typeface="Calibri"/>
              </a:rPr>
              <a:t>CREATING TEST COLLECTIONS</a:t>
            </a:r>
            <a:br>
              <a:rPr lang="en-US" sz="3600" b="1" i="0" u="none" strike="noStrike" cap="none">
                <a:solidFill>
                  <a:schemeClr val="dk1"/>
                </a:solidFill>
                <a:latin typeface="Calibri"/>
                <a:ea typeface="Calibri"/>
                <a:cs typeface="Calibri"/>
                <a:sym typeface="Calibri"/>
              </a:rPr>
            </a:br>
            <a:r>
              <a:rPr lang="en-US" sz="3600" b="1" i="0" u="none" strike="noStrike" cap="none">
                <a:solidFill>
                  <a:schemeClr val="dk1"/>
                </a:solidFill>
                <a:latin typeface="Calibri"/>
                <a:ea typeface="Calibri"/>
                <a:cs typeface="Calibri"/>
                <a:sym typeface="Calibri"/>
              </a:rPr>
              <a:t>FOR IR EVALUATION</a:t>
            </a:r>
            <a:endParaRPr/>
          </a:p>
        </p:txBody>
      </p:sp>
      <p:sp>
        <p:nvSpPr>
          <p:cNvPr id="418" name="Google Shape;418;p50"/>
          <p:cNvSpPr txBox="1">
            <a:spLocks noGrp="1"/>
          </p:cNvSpPr>
          <p:nvPr>
            <p:ph type="body" idx="1"/>
          </p:nvPr>
        </p:nvSpPr>
        <p:spPr>
          <a:xfrm>
            <a:off x="722312" y="2906712"/>
            <a:ext cx="7772400" cy="15001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437085"/>
              </a:buClr>
              <a:buSzPts val="2000"/>
              <a:buFont typeface="Noto Sans Symbols"/>
              <a:buNone/>
            </a:pPr>
            <a:endParaRPr sz="2000" b="0" i="0" u="none" strike="noStrike" cap="none">
              <a:solidFill>
                <a:srgbClr val="888888"/>
              </a:solidFill>
              <a:latin typeface="Calibri"/>
              <a:ea typeface="Calibri"/>
              <a:cs typeface="Calibri"/>
              <a:sym typeface="Calibri"/>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1"/>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32</a:t>
            </a:fld>
            <a:endParaRPr/>
          </a:p>
        </p:txBody>
      </p:sp>
      <p:sp>
        <p:nvSpPr>
          <p:cNvPr id="425" name="Google Shape;425;p5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Test Collections</a:t>
            </a:r>
            <a:endParaRPr/>
          </a:p>
        </p:txBody>
      </p:sp>
      <p:pic>
        <p:nvPicPr>
          <p:cNvPr id="426" name="Google Shape;426;p51" descr="testcorpora"/>
          <p:cNvPicPr preferRelativeResize="0">
            <a:picLocks noGrp="1"/>
          </p:cNvPicPr>
          <p:nvPr>
            <p:ph type="body" idx="1"/>
          </p:nvPr>
        </p:nvPicPr>
        <p:blipFill rotWithShape="1">
          <a:blip r:embed="rId3">
            <a:alphaModFix/>
          </a:blip>
          <a:srcRect/>
          <a:stretch/>
        </p:blipFill>
        <p:spPr>
          <a:xfrm>
            <a:off x="1600200" y="1738312"/>
            <a:ext cx="6096000" cy="5030787"/>
          </a:xfrm>
          <a:prstGeom prst="rect">
            <a:avLst/>
          </a:prstGeom>
          <a:noFill/>
          <a:ln>
            <a:noFill/>
          </a:ln>
        </p:spPr>
      </p:pic>
      <p:sp>
        <p:nvSpPr>
          <p:cNvPr id="427" name="Google Shape;427;p51"/>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8.5</a:t>
            </a:r>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2"/>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33</a:t>
            </a:fld>
            <a:endParaRPr/>
          </a:p>
        </p:txBody>
      </p:sp>
      <p:sp>
        <p:nvSpPr>
          <p:cNvPr id="434" name="Google Shape;434;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From document collections </a:t>
            </a:r>
            <a:br>
              <a:rPr lang="en-US" sz="4000" b="0" i="0" u="none" strike="noStrike" cap="none">
                <a:solidFill>
                  <a:schemeClr val="dk1"/>
                </a:solidFill>
                <a:latin typeface="Calibri"/>
                <a:ea typeface="Calibri"/>
                <a:cs typeface="Calibri"/>
                <a:sym typeface="Calibri"/>
              </a:rPr>
            </a:br>
            <a:r>
              <a:rPr lang="en-US" sz="4000" b="0" i="0" u="none" strike="noStrike" cap="none">
                <a:solidFill>
                  <a:schemeClr val="dk1"/>
                </a:solidFill>
                <a:latin typeface="Calibri"/>
                <a:ea typeface="Calibri"/>
                <a:cs typeface="Calibri"/>
                <a:sym typeface="Calibri"/>
              </a:rPr>
              <a:t>to test collections</a:t>
            </a:r>
            <a:endParaRPr/>
          </a:p>
        </p:txBody>
      </p:sp>
      <p:sp>
        <p:nvSpPr>
          <p:cNvPr id="435" name="Google Shape;435;p52"/>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Still need</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Test queries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Relevance assessments</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Test queries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Must be germane to docs available</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Best designed by domain experts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Random query terms generally not a good idea</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Relevance assessments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Human judges, time-consuming</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Are human panels perfect?</a:t>
            </a:r>
            <a:endParaRPr/>
          </a:p>
        </p:txBody>
      </p:sp>
      <p:sp>
        <p:nvSpPr>
          <p:cNvPr id="436" name="Google Shape;436;p52"/>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3"/>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34</a:t>
            </a:fld>
            <a:endParaRPr/>
          </a:p>
        </p:txBody>
      </p:sp>
      <p:sp>
        <p:nvSpPr>
          <p:cNvPr id="443" name="Google Shape;443;p5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Unit of Evaluation</a:t>
            </a:r>
            <a:endParaRPr/>
          </a:p>
        </p:txBody>
      </p:sp>
      <p:sp>
        <p:nvSpPr>
          <p:cNvPr id="444" name="Google Shape;444;p53"/>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We can compute precision, recall, F, and ROC curve for different units.</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Possible units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Documents (most common)</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Facts (used in some TREC evaluations)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Entities (e.g., car companies)</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May produce different results. Why?</a:t>
            </a:r>
            <a:endParaRPr/>
          </a:p>
        </p:txBody>
      </p:sp>
      <p:sp>
        <p:nvSpPr>
          <p:cNvPr id="445" name="Google Shape;445;p53"/>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4"/>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35</a:t>
            </a:fld>
            <a:endParaRPr/>
          </a:p>
        </p:txBody>
      </p:sp>
      <p:sp>
        <p:nvSpPr>
          <p:cNvPr id="452" name="Google Shape;452;p5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Kappa measure for inter-judge (dis)agreement</a:t>
            </a:r>
            <a:endParaRPr/>
          </a:p>
        </p:txBody>
      </p:sp>
      <p:sp>
        <p:nvSpPr>
          <p:cNvPr id="453" name="Google Shape;453;p54"/>
          <p:cNvSpPr txBox="1">
            <a:spLocks noGrp="1"/>
          </p:cNvSpPr>
          <p:nvPr>
            <p:ph type="body" idx="1"/>
          </p:nvPr>
        </p:nvSpPr>
        <p:spPr>
          <a:xfrm>
            <a:off x="685800" y="1911350"/>
            <a:ext cx="8077200" cy="47180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Kappa measure</a:t>
            </a:r>
            <a:endParaRPr/>
          </a:p>
          <a:p>
            <a:pPr marL="742950" marR="0" lvl="1" indent="-285750" algn="l" rtl="0">
              <a:lnSpc>
                <a:spcPct val="100000"/>
              </a:lnSpc>
              <a:spcBef>
                <a:spcPts val="440"/>
              </a:spcBef>
              <a:spcAft>
                <a:spcPts val="0"/>
              </a:spcAft>
              <a:buClr>
                <a:srgbClr val="357E69"/>
              </a:buClr>
              <a:buSzPts val="2200"/>
              <a:buFont typeface="Noto Sans Symbols"/>
              <a:buChar char="▪"/>
            </a:pPr>
            <a:r>
              <a:rPr lang="en-US" sz="2200" b="0" i="0" u="none" strike="noStrike" cap="none">
                <a:solidFill>
                  <a:schemeClr val="dk1"/>
                </a:solidFill>
                <a:latin typeface="Calibri"/>
                <a:ea typeface="Calibri"/>
                <a:cs typeface="Calibri"/>
                <a:sym typeface="Calibri"/>
              </a:rPr>
              <a:t>Agreement measure among judges</a:t>
            </a:r>
            <a:endParaRPr/>
          </a:p>
          <a:p>
            <a:pPr marL="742950" marR="0" lvl="1" indent="-285750" algn="l" rtl="0">
              <a:lnSpc>
                <a:spcPct val="100000"/>
              </a:lnSpc>
              <a:spcBef>
                <a:spcPts val="440"/>
              </a:spcBef>
              <a:spcAft>
                <a:spcPts val="0"/>
              </a:spcAft>
              <a:buClr>
                <a:srgbClr val="357E69"/>
              </a:buClr>
              <a:buSzPts val="2200"/>
              <a:buFont typeface="Noto Sans Symbols"/>
              <a:buChar char="▪"/>
            </a:pPr>
            <a:r>
              <a:rPr lang="en-US" sz="2200" b="0" i="0" u="none" strike="noStrike" cap="none">
                <a:solidFill>
                  <a:schemeClr val="dk1"/>
                </a:solidFill>
                <a:latin typeface="Calibri"/>
                <a:ea typeface="Calibri"/>
                <a:cs typeface="Calibri"/>
                <a:sym typeface="Calibri"/>
              </a:rPr>
              <a:t>Designed for categorical judgments</a:t>
            </a:r>
            <a:endParaRPr/>
          </a:p>
          <a:p>
            <a:pPr marL="742950" marR="0" lvl="1" indent="-285750" algn="l" rtl="0">
              <a:lnSpc>
                <a:spcPct val="100000"/>
              </a:lnSpc>
              <a:spcBef>
                <a:spcPts val="440"/>
              </a:spcBef>
              <a:spcAft>
                <a:spcPts val="0"/>
              </a:spcAft>
              <a:buClr>
                <a:srgbClr val="357E69"/>
              </a:buClr>
              <a:buSzPts val="2200"/>
              <a:buFont typeface="Noto Sans Symbols"/>
              <a:buChar char="▪"/>
            </a:pPr>
            <a:r>
              <a:rPr lang="en-US" sz="2200" b="0" i="0" u="none" strike="noStrike" cap="none">
                <a:solidFill>
                  <a:schemeClr val="dk1"/>
                </a:solidFill>
                <a:latin typeface="Calibri"/>
                <a:ea typeface="Calibri"/>
                <a:cs typeface="Calibri"/>
                <a:sym typeface="Calibri"/>
              </a:rPr>
              <a:t>Corrects for chance agreement</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Kappa = [ P(A) – P(E) ] / [ 1 – P(E) ]</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P(A) – proportion of time judges agree</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P(E) – what agreement would be by chance</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Kappa = 0 for chance agreement, 1 for total agreement.</a:t>
            </a:r>
            <a:endParaRPr/>
          </a:p>
          <a:p>
            <a:pPr marL="342900" marR="0" lvl="0" indent="-190500" algn="l" rtl="0">
              <a:spcBef>
                <a:spcPts val="480"/>
              </a:spcBef>
              <a:spcAft>
                <a:spcPts val="0"/>
              </a:spcAft>
              <a:buClr>
                <a:srgbClr val="437085"/>
              </a:buClr>
              <a:buSzPts val="2400"/>
              <a:buFont typeface="Noto Sans Symbols"/>
              <a:buNone/>
            </a:pPr>
            <a:endParaRPr sz="2400" b="0" i="0" u="none" strike="noStrike" cap="none">
              <a:solidFill>
                <a:schemeClr val="dk1"/>
              </a:solidFill>
              <a:latin typeface="Calibri"/>
              <a:ea typeface="Calibri"/>
              <a:cs typeface="Calibri"/>
              <a:sym typeface="Calibri"/>
            </a:endParaRPr>
          </a:p>
        </p:txBody>
      </p:sp>
      <p:sp>
        <p:nvSpPr>
          <p:cNvPr id="454" name="Google Shape;454;p54"/>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8.5</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5"/>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36</a:t>
            </a:fld>
            <a:endParaRPr/>
          </a:p>
        </p:txBody>
      </p:sp>
      <p:sp>
        <p:nvSpPr>
          <p:cNvPr id="461" name="Google Shape;461;p55"/>
          <p:cNvSpPr txBox="1">
            <a:spLocks noGrp="1"/>
          </p:cNvSpPr>
          <p:nvPr>
            <p:ph type="title"/>
          </p:nvPr>
        </p:nvSpPr>
        <p:spPr>
          <a:xfrm>
            <a:off x="533400" y="381000"/>
            <a:ext cx="8077200" cy="9906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Kappa Measure: Example</a:t>
            </a:r>
            <a:endParaRPr/>
          </a:p>
        </p:txBody>
      </p:sp>
      <p:graphicFrame>
        <p:nvGraphicFramePr>
          <p:cNvPr id="462" name="Google Shape;462;p55"/>
          <p:cNvGraphicFramePr/>
          <p:nvPr/>
        </p:nvGraphicFramePr>
        <p:xfrm>
          <a:off x="685800" y="1752600"/>
          <a:ext cx="7772400" cy="4876775"/>
        </p:xfrm>
        <a:graphic>
          <a:graphicData uri="http://schemas.openxmlformats.org/drawingml/2006/table">
            <a:tbl>
              <a:tblPr>
                <a:noFill/>
                <a:tableStyleId>{BE9324D3-7B99-4F20-A3CB-0C5229C6FFED}</a:tableStyleId>
              </a:tblPr>
              <a:tblGrid>
                <a:gridCol w="2590800"/>
                <a:gridCol w="2590800"/>
                <a:gridCol w="2590800"/>
              </a:tblGrid>
              <a:tr h="974725">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Number of docs</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Judge 1</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Judge 2</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976300">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300</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Relevant</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Relevant</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974725">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70</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Nonrelevant</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Nonrelevant</a:t>
                      </a:r>
                      <a:endParaRPr/>
                    </a:p>
                    <a:p>
                      <a:pPr marL="0" marR="0" lvl="0" indent="0" algn="l" rtl="0">
                        <a:spcBef>
                          <a:spcPts val="0"/>
                        </a:spcBef>
                        <a:spcAft>
                          <a:spcPts val="0"/>
                        </a:spcAft>
                        <a:buNone/>
                      </a:pPr>
                      <a:endParaRPr sz="2200" b="0" i="0" u="none">
                        <a:solidFill>
                          <a:schemeClr val="dk1"/>
                        </a:solidFill>
                        <a:latin typeface="Arial"/>
                        <a:ea typeface="Arial"/>
                        <a:cs typeface="Arial"/>
                        <a:sym typeface="Arial"/>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976300">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20</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Relevant</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Nonrelevant</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974725">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10</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Nonrelevant</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Relevant</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463" name="Google Shape;463;p55"/>
          <p:cNvSpPr txBox="1"/>
          <p:nvPr/>
        </p:nvSpPr>
        <p:spPr>
          <a:xfrm>
            <a:off x="6765925" y="268287"/>
            <a:ext cx="18272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Lucida Sans"/>
              <a:buNone/>
            </a:pPr>
            <a:r>
              <a:rPr lang="en-US" sz="2400" b="0" i="0" u="none">
                <a:solidFill>
                  <a:schemeClr val="dk1"/>
                </a:solidFill>
                <a:latin typeface="Lucida Sans"/>
                <a:ea typeface="Lucida Sans"/>
                <a:cs typeface="Lucida Sans"/>
                <a:sym typeface="Lucida Sans"/>
              </a:rPr>
              <a:t>P(A)? P(E)?</a:t>
            </a:r>
            <a:endParaRPr/>
          </a:p>
        </p:txBody>
      </p:sp>
      <p:sp>
        <p:nvSpPr>
          <p:cNvPr id="464" name="Google Shape;464;p55"/>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6"/>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37</a:t>
            </a:fld>
            <a:endParaRPr/>
          </a:p>
        </p:txBody>
      </p:sp>
      <p:sp>
        <p:nvSpPr>
          <p:cNvPr id="471" name="Google Shape;471;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Kappa Example</a:t>
            </a:r>
            <a:endParaRPr/>
          </a:p>
        </p:txBody>
      </p:sp>
      <p:sp>
        <p:nvSpPr>
          <p:cNvPr id="472" name="Google Shape;472;p56"/>
          <p:cNvSpPr txBox="1">
            <a:spLocks noGrp="1"/>
          </p:cNvSpPr>
          <p:nvPr>
            <p:ph type="body" idx="1"/>
          </p:nvPr>
        </p:nvSpPr>
        <p:spPr>
          <a:xfrm>
            <a:off x="685800" y="1911350"/>
            <a:ext cx="8077200" cy="47180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P(A) = 370/400 = 0.925</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P(nonrelevant) = (10+20+70+70)/800 = 0.2125</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P(relevant) = (10+20+300+300)/800 = 0.7878</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P(E) = 0.2125^2 + 0.7878^2 = 0.665</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Kappa = (0.925 – 0.665)/(1-0.665) = 0.776</a:t>
            </a:r>
            <a:endParaRPr/>
          </a:p>
          <a:p>
            <a:pPr marL="342900" marR="0" lvl="0" indent="-215900" algn="l" rtl="0">
              <a:lnSpc>
                <a:spcPct val="100000"/>
              </a:lnSpc>
              <a:spcBef>
                <a:spcPts val="400"/>
              </a:spcBef>
              <a:spcAft>
                <a:spcPts val="0"/>
              </a:spcAft>
              <a:buClr>
                <a:srgbClr val="437085"/>
              </a:buClr>
              <a:buSzPts val="2000"/>
              <a:buFont typeface="Noto Sans Symbols"/>
              <a:buNone/>
            </a:pPr>
            <a:endParaRPr sz="20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Kappa &gt; 0.8 = good agreement</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0.67 &lt; Kappa &lt; 0.8 -&gt; “tentative conclusions” (Carletta   ’96)</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Depends on purpose of study </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For &gt;2 judges: average pairwise kappas </a:t>
            </a:r>
            <a:endParaRPr/>
          </a:p>
        </p:txBody>
      </p:sp>
      <p:sp>
        <p:nvSpPr>
          <p:cNvPr id="473" name="Google Shape;473;p56"/>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8.5</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7"/>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38</a:t>
            </a:fld>
            <a:endParaRPr/>
          </a:p>
        </p:txBody>
      </p:sp>
      <p:sp>
        <p:nvSpPr>
          <p:cNvPr id="480" name="Google Shape;480;p5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TREC</a:t>
            </a:r>
            <a:endParaRPr/>
          </a:p>
        </p:txBody>
      </p:sp>
      <p:sp>
        <p:nvSpPr>
          <p:cNvPr id="481" name="Google Shape;481;p57"/>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200"/>
              <a:buFont typeface="Noto Sans Symbols"/>
              <a:buChar char="▪"/>
            </a:pPr>
            <a:r>
              <a:rPr lang="en-US" sz="2200" b="0" i="0" u="none" strike="noStrike" cap="none">
                <a:solidFill>
                  <a:schemeClr val="dk1"/>
                </a:solidFill>
                <a:latin typeface="Calibri"/>
                <a:ea typeface="Calibri"/>
                <a:cs typeface="Calibri"/>
                <a:sym typeface="Calibri"/>
              </a:rPr>
              <a:t>TREC Ad Hoc task from first 8 TRECs is standard IR task</a:t>
            </a:r>
            <a:endParaRPr/>
          </a:p>
          <a:p>
            <a:pPr marL="742950" marR="0" lvl="1" indent="-285750" algn="l" rtl="0">
              <a:lnSpc>
                <a:spcPct val="100000"/>
              </a:lnSpc>
              <a:spcBef>
                <a:spcPts val="400"/>
              </a:spcBef>
              <a:spcAft>
                <a:spcPts val="0"/>
              </a:spcAft>
              <a:buClr>
                <a:srgbClr val="357E69"/>
              </a:buClr>
              <a:buSzPts val="2000"/>
              <a:buFont typeface="Noto Sans Symbols"/>
              <a:buChar char="▪"/>
            </a:pPr>
            <a:r>
              <a:rPr lang="en-US" sz="2000" b="0" i="0" u="none" strike="noStrike" cap="none">
                <a:solidFill>
                  <a:schemeClr val="dk1"/>
                </a:solidFill>
                <a:latin typeface="Calibri"/>
                <a:ea typeface="Calibri"/>
                <a:cs typeface="Calibri"/>
                <a:sym typeface="Calibri"/>
              </a:rPr>
              <a:t>50 detailed information needs a year</a:t>
            </a:r>
            <a:endParaRPr/>
          </a:p>
          <a:p>
            <a:pPr marL="742950" marR="0" lvl="1" indent="-285750" algn="l" rtl="0">
              <a:lnSpc>
                <a:spcPct val="100000"/>
              </a:lnSpc>
              <a:spcBef>
                <a:spcPts val="400"/>
              </a:spcBef>
              <a:spcAft>
                <a:spcPts val="0"/>
              </a:spcAft>
              <a:buClr>
                <a:srgbClr val="357E69"/>
              </a:buClr>
              <a:buSzPts val="2000"/>
              <a:buFont typeface="Noto Sans Symbols"/>
              <a:buChar char="▪"/>
            </a:pPr>
            <a:r>
              <a:rPr lang="en-US" sz="2000" b="0" i="0" u="none" strike="noStrike" cap="none">
                <a:solidFill>
                  <a:schemeClr val="dk1"/>
                </a:solidFill>
                <a:latin typeface="Calibri"/>
                <a:ea typeface="Calibri"/>
                <a:cs typeface="Calibri"/>
                <a:sym typeface="Calibri"/>
              </a:rPr>
              <a:t>Human evaluation of pooled results returned</a:t>
            </a:r>
            <a:endParaRPr/>
          </a:p>
          <a:p>
            <a:pPr marL="742950" marR="0" lvl="1" indent="-285750" algn="l" rtl="0">
              <a:lnSpc>
                <a:spcPct val="100000"/>
              </a:lnSpc>
              <a:spcBef>
                <a:spcPts val="400"/>
              </a:spcBef>
              <a:spcAft>
                <a:spcPts val="0"/>
              </a:spcAft>
              <a:buClr>
                <a:srgbClr val="357E69"/>
              </a:buClr>
              <a:buSzPts val="2000"/>
              <a:buFont typeface="Noto Sans Symbols"/>
              <a:buChar char="▪"/>
            </a:pPr>
            <a:r>
              <a:rPr lang="en-US" sz="2000" b="0" i="0" u="none" strike="noStrike" cap="none">
                <a:solidFill>
                  <a:schemeClr val="dk1"/>
                </a:solidFill>
                <a:latin typeface="Calibri"/>
                <a:ea typeface="Calibri"/>
                <a:cs typeface="Calibri"/>
                <a:sym typeface="Calibri"/>
              </a:rPr>
              <a:t>More recently other related things: Web track, HARD</a:t>
            </a:r>
            <a:endParaRPr/>
          </a:p>
          <a:p>
            <a:pPr marL="342900" marR="0" lvl="0" indent="-342900" algn="l" rtl="0">
              <a:lnSpc>
                <a:spcPct val="100000"/>
              </a:lnSpc>
              <a:spcBef>
                <a:spcPts val="440"/>
              </a:spcBef>
              <a:spcAft>
                <a:spcPts val="0"/>
              </a:spcAft>
              <a:buClr>
                <a:srgbClr val="437085"/>
              </a:buClr>
              <a:buSzPts val="2200"/>
              <a:buFont typeface="Noto Sans Symbols"/>
              <a:buChar char="▪"/>
            </a:pPr>
            <a:r>
              <a:rPr lang="en-US" sz="2200" b="0" i="0" u="none" strike="noStrike" cap="none">
                <a:solidFill>
                  <a:schemeClr val="dk1"/>
                </a:solidFill>
                <a:latin typeface="Calibri"/>
                <a:ea typeface="Calibri"/>
                <a:cs typeface="Calibri"/>
                <a:sym typeface="Calibri"/>
              </a:rPr>
              <a:t>A TREC query (TREC 5)</a:t>
            </a:r>
            <a:endParaRPr/>
          </a:p>
          <a:p>
            <a:pPr marL="742950" marR="0" lvl="1" indent="-285750" algn="l" rtl="0">
              <a:lnSpc>
                <a:spcPct val="100000"/>
              </a:lnSpc>
              <a:spcBef>
                <a:spcPts val="400"/>
              </a:spcBef>
              <a:spcAft>
                <a:spcPts val="0"/>
              </a:spcAft>
              <a:buClr>
                <a:srgbClr val="357E69"/>
              </a:buClr>
              <a:buSzPts val="2000"/>
              <a:buFont typeface="Noto Sans Symbols"/>
              <a:buNone/>
            </a:pPr>
            <a:r>
              <a:rPr lang="en-US" sz="2000" b="0" i="0" u="none" strike="noStrike" cap="none">
                <a:solidFill>
                  <a:schemeClr val="dk1"/>
                </a:solidFill>
                <a:latin typeface="Calibri"/>
                <a:ea typeface="Calibri"/>
                <a:cs typeface="Calibri"/>
                <a:sym typeface="Calibri"/>
              </a:rPr>
              <a:t>&lt;top&gt;</a:t>
            </a:r>
            <a:endParaRPr/>
          </a:p>
          <a:p>
            <a:pPr marL="742950" marR="0" lvl="1" indent="-285750" algn="l" rtl="0">
              <a:lnSpc>
                <a:spcPct val="100000"/>
              </a:lnSpc>
              <a:spcBef>
                <a:spcPts val="400"/>
              </a:spcBef>
              <a:spcAft>
                <a:spcPts val="0"/>
              </a:spcAft>
              <a:buClr>
                <a:srgbClr val="357E69"/>
              </a:buClr>
              <a:buSzPts val="2000"/>
              <a:buFont typeface="Noto Sans Symbols"/>
              <a:buNone/>
            </a:pPr>
            <a:r>
              <a:rPr lang="en-US" sz="2000" b="0" i="0" u="none" strike="noStrike" cap="none">
                <a:solidFill>
                  <a:schemeClr val="dk1"/>
                </a:solidFill>
                <a:latin typeface="Calibri"/>
                <a:ea typeface="Calibri"/>
                <a:cs typeface="Calibri"/>
                <a:sym typeface="Calibri"/>
              </a:rPr>
              <a:t>&lt;num&gt; Number:  225</a:t>
            </a:r>
            <a:endParaRPr/>
          </a:p>
          <a:p>
            <a:pPr marL="742950" marR="0" lvl="1" indent="-285750" algn="l" rtl="0">
              <a:lnSpc>
                <a:spcPct val="100000"/>
              </a:lnSpc>
              <a:spcBef>
                <a:spcPts val="400"/>
              </a:spcBef>
              <a:spcAft>
                <a:spcPts val="0"/>
              </a:spcAft>
              <a:buClr>
                <a:srgbClr val="357E69"/>
              </a:buClr>
              <a:buSzPts val="2000"/>
              <a:buFont typeface="Noto Sans Symbols"/>
              <a:buNone/>
            </a:pPr>
            <a:r>
              <a:rPr lang="en-US" sz="2000" b="0" i="0" u="none" strike="noStrike" cap="none">
                <a:solidFill>
                  <a:schemeClr val="dk1"/>
                </a:solidFill>
                <a:latin typeface="Calibri"/>
                <a:ea typeface="Calibri"/>
                <a:cs typeface="Calibri"/>
                <a:sym typeface="Calibri"/>
              </a:rPr>
              <a:t>&lt;desc&gt; Description:</a:t>
            </a:r>
            <a:endParaRPr/>
          </a:p>
          <a:p>
            <a:pPr marL="742950" marR="0" lvl="1" indent="-285750" algn="l" rtl="0">
              <a:lnSpc>
                <a:spcPct val="100000"/>
              </a:lnSpc>
              <a:spcBef>
                <a:spcPts val="400"/>
              </a:spcBef>
              <a:spcAft>
                <a:spcPts val="0"/>
              </a:spcAft>
              <a:buClr>
                <a:srgbClr val="357E69"/>
              </a:buClr>
              <a:buSzPts val="2000"/>
              <a:buFont typeface="Noto Sans Symbols"/>
              <a:buNone/>
            </a:pPr>
            <a:r>
              <a:rPr lang="en-US" sz="2000" b="0" i="0" u="none" strike="noStrike" cap="none">
                <a:solidFill>
                  <a:schemeClr val="dk1"/>
                </a:solidFill>
                <a:latin typeface="Calibri"/>
                <a:ea typeface="Calibri"/>
                <a:cs typeface="Calibri"/>
                <a:sym typeface="Calibri"/>
              </a:rPr>
              <a:t>What is the main function of the Federal Emergency Management Agency (FEMA) and the funding level provided to meet emergencies?  Also, what resources are available to FEMA such as people, equipment, facilities?</a:t>
            </a:r>
            <a:endParaRPr/>
          </a:p>
          <a:p>
            <a:pPr marL="742950" marR="0" lvl="1" indent="-285750" algn="l" rtl="0">
              <a:lnSpc>
                <a:spcPct val="100000"/>
              </a:lnSpc>
              <a:spcBef>
                <a:spcPts val="400"/>
              </a:spcBef>
              <a:spcAft>
                <a:spcPts val="0"/>
              </a:spcAft>
              <a:buClr>
                <a:srgbClr val="357E69"/>
              </a:buClr>
              <a:buSzPts val="2000"/>
              <a:buFont typeface="Noto Sans Symbols"/>
              <a:buNone/>
            </a:pPr>
            <a:r>
              <a:rPr lang="en-US" sz="2000" b="0" i="0" u="none" strike="noStrike" cap="none">
                <a:solidFill>
                  <a:schemeClr val="dk1"/>
                </a:solidFill>
                <a:latin typeface="Calibri"/>
                <a:ea typeface="Calibri"/>
                <a:cs typeface="Calibri"/>
                <a:sym typeface="Calibri"/>
              </a:rPr>
              <a:t>&lt;/top&gt;</a:t>
            </a:r>
            <a:endParaRPr/>
          </a:p>
        </p:txBody>
      </p:sp>
      <p:sp>
        <p:nvSpPr>
          <p:cNvPr id="482" name="Google Shape;482;p57"/>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Standard relevance benchmarks: Others</a:t>
            </a:r>
            <a:endParaRPr/>
          </a:p>
        </p:txBody>
      </p:sp>
      <p:sp>
        <p:nvSpPr>
          <p:cNvPr id="489" name="Google Shape;489;p58"/>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GOV2</a:t>
            </a:r>
            <a:endParaRPr/>
          </a:p>
          <a:p>
            <a:pPr marL="742950" marR="0" lvl="1" indent="-285750" algn="l" rtl="0">
              <a:lnSpc>
                <a:spcPct val="90000"/>
              </a:lnSpc>
              <a:spcBef>
                <a:spcPts val="440"/>
              </a:spcBef>
              <a:spcAft>
                <a:spcPts val="0"/>
              </a:spcAft>
              <a:buClr>
                <a:srgbClr val="357E69"/>
              </a:buClr>
              <a:buSzPts val="2200"/>
              <a:buFont typeface="Noto Sans Symbols"/>
              <a:buChar char="▪"/>
            </a:pPr>
            <a:r>
              <a:rPr lang="en-US" sz="2200" b="0" i="0" u="none" strike="noStrike" cap="none">
                <a:solidFill>
                  <a:schemeClr val="dk1"/>
                </a:solidFill>
                <a:latin typeface="Calibri"/>
                <a:ea typeface="Calibri"/>
                <a:cs typeface="Calibri"/>
                <a:sym typeface="Calibri"/>
              </a:rPr>
              <a:t>Another TREC/NIST collection</a:t>
            </a:r>
            <a:endParaRPr/>
          </a:p>
          <a:p>
            <a:pPr marL="742950" marR="0" lvl="1" indent="-285750" algn="l" rtl="0">
              <a:lnSpc>
                <a:spcPct val="90000"/>
              </a:lnSpc>
              <a:spcBef>
                <a:spcPts val="440"/>
              </a:spcBef>
              <a:spcAft>
                <a:spcPts val="0"/>
              </a:spcAft>
              <a:buClr>
                <a:srgbClr val="357E69"/>
              </a:buClr>
              <a:buSzPts val="2200"/>
              <a:buFont typeface="Noto Sans Symbols"/>
              <a:buChar char="▪"/>
            </a:pPr>
            <a:r>
              <a:rPr lang="en-US" sz="2200" b="0" i="0" u="none" strike="noStrike" cap="none">
                <a:solidFill>
                  <a:schemeClr val="dk1"/>
                </a:solidFill>
                <a:latin typeface="Calibri"/>
                <a:ea typeface="Calibri"/>
                <a:cs typeface="Calibri"/>
                <a:sym typeface="Calibri"/>
              </a:rPr>
              <a:t>25 million web pages</a:t>
            </a:r>
            <a:endParaRPr/>
          </a:p>
          <a:p>
            <a:pPr marL="742950" marR="0" lvl="1" indent="-285750" algn="l" rtl="0">
              <a:lnSpc>
                <a:spcPct val="90000"/>
              </a:lnSpc>
              <a:spcBef>
                <a:spcPts val="440"/>
              </a:spcBef>
              <a:spcAft>
                <a:spcPts val="0"/>
              </a:spcAft>
              <a:buClr>
                <a:srgbClr val="357E69"/>
              </a:buClr>
              <a:buSzPts val="2200"/>
              <a:buFont typeface="Noto Sans Symbols"/>
              <a:buChar char="▪"/>
            </a:pPr>
            <a:r>
              <a:rPr lang="en-US" sz="2200" b="0" i="0" u="none" strike="noStrike" cap="none">
                <a:solidFill>
                  <a:schemeClr val="dk1"/>
                </a:solidFill>
                <a:latin typeface="Calibri"/>
                <a:ea typeface="Calibri"/>
                <a:cs typeface="Calibri"/>
                <a:sym typeface="Calibri"/>
              </a:rPr>
              <a:t>Largest collection that is easily available</a:t>
            </a:r>
            <a:endParaRPr/>
          </a:p>
          <a:p>
            <a:pPr marL="742950" marR="0" lvl="1" indent="-285750" algn="l" rtl="0">
              <a:lnSpc>
                <a:spcPct val="90000"/>
              </a:lnSpc>
              <a:spcBef>
                <a:spcPts val="440"/>
              </a:spcBef>
              <a:spcAft>
                <a:spcPts val="0"/>
              </a:spcAft>
              <a:buClr>
                <a:srgbClr val="357E69"/>
              </a:buClr>
              <a:buSzPts val="2200"/>
              <a:buFont typeface="Noto Sans Symbols"/>
              <a:buChar char="▪"/>
            </a:pPr>
            <a:r>
              <a:rPr lang="en-US" sz="2200" b="0" i="0" u="none" strike="noStrike" cap="none">
                <a:solidFill>
                  <a:schemeClr val="dk1"/>
                </a:solidFill>
                <a:latin typeface="Calibri"/>
                <a:ea typeface="Calibri"/>
                <a:cs typeface="Calibri"/>
                <a:sym typeface="Calibri"/>
              </a:rPr>
              <a:t>But still 3 orders of magnitude smaller than what Google/Yahoo/MSN index</a:t>
            </a:r>
            <a:endParaRPr/>
          </a:p>
          <a:p>
            <a:pPr marL="342900" marR="0" lvl="0" indent="-342900" algn="l" rtl="0">
              <a:lnSpc>
                <a:spcPct val="9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NTCIR</a:t>
            </a:r>
            <a:endParaRPr/>
          </a:p>
          <a:p>
            <a:pPr marL="742950" marR="0" lvl="1" indent="-285750" algn="l" rtl="0">
              <a:lnSpc>
                <a:spcPct val="90000"/>
              </a:lnSpc>
              <a:spcBef>
                <a:spcPts val="440"/>
              </a:spcBef>
              <a:spcAft>
                <a:spcPts val="0"/>
              </a:spcAft>
              <a:buClr>
                <a:srgbClr val="357E69"/>
              </a:buClr>
              <a:buSzPts val="2200"/>
              <a:buFont typeface="Noto Sans Symbols"/>
              <a:buChar char="▪"/>
            </a:pPr>
            <a:r>
              <a:rPr lang="en-US" sz="2200" b="0" i="0" u="none" strike="noStrike" cap="none">
                <a:solidFill>
                  <a:schemeClr val="dk1"/>
                </a:solidFill>
                <a:latin typeface="Calibri"/>
                <a:ea typeface="Calibri"/>
                <a:cs typeface="Calibri"/>
                <a:sym typeface="Calibri"/>
              </a:rPr>
              <a:t>East Asian language and cross-language information retrieval</a:t>
            </a:r>
            <a:endParaRPr/>
          </a:p>
          <a:p>
            <a:pPr marL="342900" marR="0" lvl="0" indent="-342900" algn="l" rtl="0">
              <a:lnSpc>
                <a:spcPct val="9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Cross Language Evaluation Forum (CLEF)</a:t>
            </a:r>
            <a:endParaRPr/>
          </a:p>
          <a:p>
            <a:pPr marL="742950" marR="0" lvl="1" indent="-285750" algn="l" rtl="0">
              <a:lnSpc>
                <a:spcPct val="90000"/>
              </a:lnSpc>
              <a:spcBef>
                <a:spcPts val="440"/>
              </a:spcBef>
              <a:spcAft>
                <a:spcPts val="0"/>
              </a:spcAft>
              <a:buClr>
                <a:srgbClr val="357E69"/>
              </a:buClr>
              <a:buSzPts val="2200"/>
              <a:buFont typeface="Noto Sans Symbols"/>
              <a:buChar char="▪"/>
            </a:pPr>
            <a:r>
              <a:rPr lang="en-US" sz="2200" b="0" i="0" u="none" strike="noStrike" cap="none">
                <a:solidFill>
                  <a:schemeClr val="dk1"/>
                </a:solidFill>
                <a:latin typeface="Calibri"/>
                <a:ea typeface="Calibri"/>
                <a:cs typeface="Calibri"/>
                <a:sym typeface="Calibri"/>
              </a:rPr>
              <a:t>This evaluation series has concentrated on European languages and cross-language information retrieval.</a:t>
            </a:r>
            <a:endParaRPr/>
          </a:p>
          <a:p>
            <a:pPr marL="342900" marR="0" lvl="0" indent="-342900" algn="l" rtl="0">
              <a:lnSpc>
                <a:spcPct val="90000"/>
              </a:lnSpc>
              <a:spcBef>
                <a:spcPts val="480"/>
              </a:spcBef>
              <a:spcAft>
                <a:spcPts val="0"/>
              </a:spcAft>
              <a:buClr>
                <a:srgbClr val="437085"/>
              </a:buClr>
              <a:buSzPts val="2400"/>
              <a:buFont typeface="Noto Sans Symbols"/>
              <a:buChar char="▪"/>
            </a:pPr>
            <a:r>
              <a:rPr lang="en-US" sz="2400" b="0" i="0" u="none" strike="noStrike" cap="none">
                <a:solidFill>
                  <a:schemeClr val="dk1"/>
                </a:solidFill>
                <a:latin typeface="Calibri"/>
                <a:ea typeface="Calibri"/>
                <a:cs typeface="Calibri"/>
                <a:sym typeface="Calibri"/>
              </a:rPr>
              <a:t>Many others</a:t>
            </a:r>
            <a:endParaRPr/>
          </a:p>
        </p:txBody>
      </p:sp>
      <p:sp>
        <p:nvSpPr>
          <p:cNvPr id="490" name="Google Shape;490;p58"/>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39</a:t>
            </a:fld>
            <a:endParaRPr/>
          </a:p>
        </p:txBody>
      </p:sp>
      <p:sp>
        <p:nvSpPr>
          <p:cNvPr id="491" name="Google Shape;491;p58"/>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a:t>
            </a:fld>
            <a:endParaRPr/>
          </a:p>
        </p:txBody>
      </p:sp>
      <p:sp>
        <p:nvSpPr>
          <p:cNvPr id="191" name="Google Shape;191;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Measures for a search engine</a:t>
            </a:r>
            <a:endParaRPr/>
          </a:p>
        </p:txBody>
      </p:sp>
      <p:sp>
        <p:nvSpPr>
          <p:cNvPr id="192" name="Google Shape;192;p25"/>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How fast does it index</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Number of documents/hour</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(Average document size)</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How fast does it search</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Latency as a function of index size</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Expressiveness of query language</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Ability to express complex information needs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Speed on complex queries</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Uncluttered UI</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Is it free?</a:t>
            </a:r>
            <a:endParaRPr/>
          </a:p>
        </p:txBody>
      </p:sp>
      <p:sp>
        <p:nvSpPr>
          <p:cNvPr id="193" name="Google Shape;193;p25"/>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8.6</a:t>
            </a:r>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9"/>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40</a:t>
            </a:fld>
            <a:endParaRPr/>
          </a:p>
        </p:txBody>
      </p:sp>
      <p:sp>
        <p:nvSpPr>
          <p:cNvPr id="498" name="Google Shape;498;p5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Interjudge Agreement: TREC 3</a:t>
            </a:r>
            <a:endParaRPr/>
          </a:p>
        </p:txBody>
      </p:sp>
      <p:sp>
        <p:nvSpPr>
          <p:cNvPr id="499" name="Google Shape;499;p59"/>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165100" algn="l" rtl="0">
              <a:spcBef>
                <a:spcPts val="0"/>
              </a:spcBef>
              <a:spcAft>
                <a:spcPts val="0"/>
              </a:spcAft>
              <a:buClr>
                <a:srgbClr val="437085"/>
              </a:buClr>
              <a:buSzPts val="2800"/>
              <a:buFont typeface="Noto Sans Symbols"/>
              <a:buNone/>
            </a:pPr>
            <a:endParaRPr sz="2800">
              <a:solidFill>
                <a:schemeClr val="dk1"/>
              </a:solidFill>
              <a:latin typeface="Calibri"/>
              <a:ea typeface="Calibri"/>
              <a:cs typeface="Calibri"/>
              <a:sym typeface="Calibri"/>
            </a:endParaRPr>
          </a:p>
        </p:txBody>
      </p:sp>
      <p:pic>
        <p:nvPicPr>
          <p:cNvPr id="500" name="Google Shape;500;p59"/>
          <p:cNvPicPr preferRelativeResize="0"/>
          <p:nvPr/>
        </p:nvPicPr>
        <p:blipFill rotWithShape="1">
          <a:blip r:embed="rId3">
            <a:alphaModFix/>
          </a:blip>
          <a:srcRect/>
          <a:stretch/>
        </p:blipFill>
        <p:spPr>
          <a:xfrm>
            <a:off x="228600" y="2184400"/>
            <a:ext cx="8707437" cy="3378200"/>
          </a:xfrm>
          <a:prstGeom prst="rect">
            <a:avLst/>
          </a:prstGeom>
          <a:noFill/>
          <a:ln>
            <a:noFill/>
          </a:ln>
        </p:spPr>
      </p:pic>
      <p:sp>
        <p:nvSpPr>
          <p:cNvPr id="501" name="Google Shape;501;p59"/>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8.5</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0"/>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41</a:t>
            </a:fld>
            <a:endParaRPr/>
          </a:p>
        </p:txBody>
      </p:sp>
      <p:sp>
        <p:nvSpPr>
          <p:cNvPr id="508" name="Google Shape;508;p6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Impact of Inter-judge Agreement</a:t>
            </a:r>
            <a:endParaRPr/>
          </a:p>
        </p:txBody>
      </p:sp>
      <p:sp>
        <p:nvSpPr>
          <p:cNvPr id="509" name="Google Shape;509;p60"/>
          <p:cNvSpPr txBox="1">
            <a:spLocks noGrp="1"/>
          </p:cNvSpPr>
          <p:nvPr>
            <p:ph type="body" idx="1"/>
          </p:nvPr>
        </p:nvSpPr>
        <p:spPr>
          <a:xfrm>
            <a:off x="685800" y="1911350"/>
            <a:ext cx="8077200" cy="47180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Impact on </a:t>
            </a:r>
            <a:r>
              <a:rPr lang="en-US" sz="2400" b="0" i="0" u="none">
                <a:solidFill>
                  <a:schemeClr val="folHlink"/>
                </a:solidFill>
                <a:latin typeface="Calibri"/>
                <a:ea typeface="Calibri"/>
                <a:cs typeface="Calibri"/>
                <a:sym typeface="Calibri"/>
              </a:rPr>
              <a:t>absolute</a:t>
            </a:r>
            <a:r>
              <a:rPr lang="en-US" sz="2400" b="0" i="0" u="none">
                <a:solidFill>
                  <a:schemeClr val="dk1"/>
                </a:solidFill>
                <a:latin typeface="Calibri"/>
                <a:ea typeface="Calibri"/>
                <a:cs typeface="Calibri"/>
                <a:sym typeface="Calibri"/>
              </a:rPr>
              <a:t> performance measure can be significant (0.32 vs 0.39)</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Little impact on ranking of different systems or </a:t>
            </a:r>
            <a:r>
              <a:rPr lang="en-US" sz="2400" b="0" i="0" u="none">
                <a:solidFill>
                  <a:schemeClr val="folHlink"/>
                </a:solidFill>
                <a:latin typeface="Calibri"/>
                <a:ea typeface="Calibri"/>
                <a:cs typeface="Calibri"/>
                <a:sym typeface="Calibri"/>
              </a:rPr>
              <a:t>relative</a:t>
            </a:r>
            <a:r>
              <a:rPr lang="en-US" sz="2400" b="0" i="0" u="none">
                <a:solidFill>
                  <a:schemeClr val="dk1"/>
                </a:solidFill>
                <a:latin typeface="Calibri"/>
                <a:ea typeface="Calibri"/>
                <a:cs typeface="Calibri"/>
                <a:sym typeface="Calibri"/>
              </a:rPr>
              <a:t> performance</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Suppose we want to know if algorithm A is better than algorithm B</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A standard information retrieval experiment will give us a reliable answer to this question.</a:t>
            </a:r>
            <a:endParaRPr/>
          </a:p>
          <a:p>
            <a:pPr marL="342900" marR="0" lvl="0" indent="-190500" algn="l" rtl="0">
              <a:lnSpc>
                <a:spcPct val="100000"/>
              </a:lnSpc>
              <a:spcBef>
                <a:spcPts val="480"/>
              </a:spcBef>
              <a:spcAft>
                <a:spcPts val="0"/>
              </a:spcAft>
              <a:buClr>
                <a:srgbClr val="437085"/>
              </a:buClr>
              <a:buSzPts val="2400"/>
              <a:buFont typeface="Noto Sans Symbols"/>
              <a:buNone/>
            </a:pPr>
            <a:endParaRPr sz="2400" b="0" i="0" u="none">
              <a:solidFill>
                <a:schemeClr val="dk1"/>
              </a:solidFill>
              <a:latin typeface="Calibri"/>
              <a:ea typeface="Calibri"/>
              <a:cs typeface="Calibri"/>
              <a:sym typeface="Calibri"/>
            </a:endParaRPr>
          </a:p>
          <a:p>
            <a:pPr marL="342900" marR="0" lvl="0" indent="-190500" algn="l" rtl="0">
              <a:spcBef>
                <a:spcPts val="480"/>
              </a:spcBef>
              <a:spcAft>
                <a:spcPts val="0"/>
              </a:spcAft>
              <a:buClr>
                <a:srgbClr val="437085"/>
              </a:buClr>
              <a:buSzPts val="2400"/>
              <a:buFont typeface="Noto Sans Symbols"/>
              <a:buNone/>
            </a:pPr>
            <a:endParaRPr sz="2400" b="0" i="0" u="none">
              <a:solidFill>
                <a:schemeClr val="dk1"/>
              </a:solidFill>
              <a:latin typeface="Calibri"/>
              <a:ea typeface="Calibri"/>
              <a:cs typeface="Calibri"/>
              <a:sym typeface="Calibri"/>
            </a:endParaRPr>
          </a:p>
        </p:txBody>
      </p:sp>
      <p:sp>
        <p:nvSpPr>
          <p:cNvPr id="510" name="Google Shape;510;p60"/>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8.5</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1"/>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42</a:t>
            </a:fld>
            <a:endParaRPr/>
          </a:p>
        </p:txBody>
      </p:sp>
      <p:sp>
        <p:nvSpPr>
          <p:cNvPr id="517" name="Google Shape;517;p6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Critique of pure relevance</a:t>
            </a:r>
            <a:endParaRPr/>
          </a:p>
        </p:txBody>
      </p:sp>
      <p:sp>
        <p:nvSpPr>
          <p:cNvPr id="518" name="Google Shape;518;p61"/>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Relevance vs </a:t>
            </a:r>
            <a:r>
              <a:rPr lang="en-US" sz="2800" b="0" i="0" u="none">
                <a:solidFill>
                  <a:schemeClr val="folHlink"/>
                </a:solidFill>
                <a:latin typeface="Calibri"/>
                <a:ea typeface="Calibri"/>
                <a:cs typeface="Calibri"/>
                <a:sym typeface="Calibri"/>
              </a:rPr>
              <a:t>Marginal Relevance</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A document can be redundant even if it is highly relevant</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Duplicates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The same information from different sources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Marginal relevance is a better measure of utility for the user.</a:t>
            </a:r>
            <a:endParaRPr sz="2400" b="0" i="0" u="none" strike="noStrike" cap="none">
              <a:solidFill>
                <a:schemeClr val="folHlink"/>
              </a:solidFill>
              <a:latin typeface="Calibri"/>
              <a:ea typeface="Calibri"/>
              <a:cs typeface="Calibri"/>
              <a:sym typeface="Calibri"/>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Using facts/entities as evaluation units more directly measures true relevance.</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But harder to create evaluation set</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See Carbonell reference</a:t>
            </a:r>
            <a:endParaRPr/>
          </a:p>
        </p:txBody>
      </p:sp>
      <p:sp>
        <p:nvSpPr>
          <p:cNvPr id="519" name="Google Shape;519;p61"/>
          <p:cNvSpPr txBox="1"/>
          <p:nvPr/>
        </p:nvSpPr>
        <p:spPr>
          <a:xfrm>
            <a:off x="7620000" y="-33337"/>
            <a:ext cx="1166812"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8.5.1</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2"/>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43</a:t>
            </a:fld>
            <a:endParaRPr/>
          </a:p>
        </p:txBody>
      </p:sp>
      <p:sp>
        <p:nvSpPr>
          <p:cNvPr id="526" name="Google Shape;526;p6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Can we avoid human judgment?</a:t>
            </a:r>
            <a:endParaRPr/>
          </a:p>
        </p:txBody>
      </p:sp>
      <p:sp>
        <p:nvSpPr>
          <p:cNvPr id="527" name="Google Shape;527;p62"/>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No</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Makes experimental work hard</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Especially on a large scale</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In some very specific settings, can use proxies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E.g.: for approximate vector space retrieval, we can compare the cosine distance closeness of the closest docs to those found by an approximate retrieval algorithm</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But once we have test collections, we can reuse them (so long as we don’t overtrain too badly)</a:t>
            </a:r>
            <a:endParaRPr/>
          </a:p>
        </p:txBody>
      </p:sp>
      <p:sp>
        <p:nvSpPr>
          <p:cNvPr id="528" name="Google Shape;528;p62"/>
          <p:cNvSpPr txBox="1"/>
          <p:nvPr/>
        </p:nvSpPr>
        <p:spPr>
          <a:xfrm>
            <a:off x="7620000" y="-33337"/>
            <a:ext cx="1166812"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8.6.3</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Evaluation at large search engines</a:t>
            </a:r>
            <a:endParaRPr/>
          </a:p>
        </p:txBody>
      </p:sp>
      <p:sp>
        <p:nvSpPr>
          <p:cNvPr id="535" name="Google Shape;535;p63"/>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200"/>
              <a:buFont typeface="Noto Sans Symbols"/>
              <a:buChar char="▪"/>
            </a:pPr>
            <a:r>
              <a:rPr lang="en-US" sz="2200" b="0" i="0" u="none">
                <a:solidFill>
                  <a:schemeClr val="dk1"/>
                </a:solidFill>
                <a:latin typeface="Calibri"/>
                <a:ea typeface="Calibri"/>
                <a:cs typeface="Calibri"/>
                <a:sym typeface="Calibri"/>
              </a:rPr>
              <a:t>Search engines have test collections of queries and hand-ranked results</a:t>
            </a:r>
            <a:endParaRPr/>
          </a:p>
          <a:p>
            <a:pPr marL="342900" marR="0" lvl="0" indent="-342900" algn="l" rtl="0">
              <a:lnSpc>
                <a:spcPct val="100000"/>
              </a:lnSpc>
              <a:spcBef>
                <a:spcPts val="440"/>
              </a:spcBef>
              <a:spcAft>
                <a:spcPts val="0"/>
              </a:spcAft>
              <a:buClr>
                <a:srgbClr val="437085"/>
              </a:buClr>
              <a:buSzPts val="2200"/>
              <a:buFont typeface="Noto Sans Symbols"/>
              <a:buChar char="▪"/>
            </a:pPr>
            <a:r>
              <a:rPr lang="en-US" sz="2200" b="0" i="0" u="none">
                <a:solidFill>
                  <a:schemeClr val="dk1"/>
                </a:solidFill>
                <a:latin typeface="Calibri"/>
                <a:ea typeface="Calibri"/>
                <a:cs typeface="Calibri"/>
                <a:sym typeface="Calibri"/>
              </a:rPr>
              <a:t>Recall is difficult to measure on the web</a:t>
            </a:r>
            <a:endParaRPr/>
          </a:p>
          <a:p>
            <a:pPr marL="342900" marR="0" lvl="0" indent="-342900" algn="l" rtl="0">
              <a:lnSpc>
                <a:spcPct val="100000"/>
              </a:lnSpc>
              <a:spcBef>
                <a:spcPts val="440"/>
              </a:spcBef>
              <a:spcAft>
                <a:spcPts val="0"/>
              </a:spcAft>
              <a:buClr>
                <a:srgbClr val="437085"/>
              </a:buClr>
              <a:buSzPts val="2200"/>
              <a:buFont typeface="Noto Sans Symbols"/>
              <a:buChar char="▪"/>
            </a:pPr>
            <a:r>
              <a:rPr lang="en-US" sz="2200" b="0" i="0" u="none">
                <a:solidFill>
                  <a:schemeClr val="dk1"/>
                </a:solidFill>
                <a:latin typeface="Calibri"/>
                <a:ea typeface="Calibri"/>
                <a:cs typeface="Calibri"/>
                <a:sym typeface="Calibri"/>
              </a:rPr>
              <a:t>Search engines often use precision at top k, e.g., k = 10</a:t>
            </a:r>
            <a:endParaRPr/>
          </a:p>
          <a:p>
            <a:pPr marL="342900" marR="0" lvl="0" indent="-342900" algn="l" rtl="0">
              <a:lnSpc>
                <a:spcPct val="100000"/>
              </a:lnSpc>
              <a:spcBef>
                <a:spcPts val="440"/>
              </a:spcBef>
              <a:spcAft>
                <a:spcPts val="0"/>
              </a:spcAft>
              <a:buClr>
                <a:srgbClr val="437085"/>
              </a:buClr>
              <a:buSzPts val="2200"/>
              <a:buFont typeface="Noto Sans Symbols"/>
              <a:buChar char="▪"/>
            </a:pPr>
            <a:r>
              <a:rPr lang="en-US" sz="2200" b="0" i="0" u="none">
                <a:solidFill>
                  <a:schemeClr val="dk1"/>
                </a:solidFill>
                <a:latin typeface="Calibri"/>
                <a:ea typeface="Calibri"/>
                <a:cs typeface="Calibri"/>
                <a:sym typeface="Calibri"/>
              </a:rPr>
              <a:t>. . . or measures that reward you more for getting rank 1 right than for getting rank 10 right.</a:t>
            </a:r>
            <a:endParaRPr/>
          </a:p>
          <a:p>
            <a:pPr marL="742950" marR="0" lvl="1" indent="-285750" algn="l" rtl="0">
              <a:lnSpc>
                <a:spcPct val="100000"/>
              </a:lnSpc>
              <a:spcBef>
                <a:spcPts val="380"/>
              </a:spcBef>
              <a:spcAft>
                <a:spcPts val="0"/>
              </a:spcAft>
              <a:buClr>
                <a:srgbClr val="357E69"/>
              </a:buClr>
              <a:buSzPts val="1900"/>
              <a:buFont typeface="Noto Sans Symbols"/>
              <a:buChar char="▪"/>
            </a:pPr>
            <a:r>
              <a:rPr lang="en-US" sz="1900" b="0" i="0" u="none" strike="noStrike" cap="none">
                <a:solidFill>
                  <a:schemeClr val="dk1"/>
                </a:solidFill>
                <a:latin typeface="Calibri"/>
                <a:ea typeface="Calibri"/>
                <a:cs typeface="Calibri"/>
                <a:sym typeface="Calibri"/>
              </a:rPr>
              <a:t>NDCG (Normalized Cumulative Discounted Gain)</a:t>
            </a:r>
            <a:endParaRPr/>
          </a:p>
          <a:p>
            <a:pPr marL="342900" marR="0" lvl="0" indent="-342900" algn="l" rtl="0">
              <a:lnSpc>
                <a:spcPct val="100000"/>
              </a:lnSpc>
              <a:spcBef>
                <a:spcPts val="440"/>
              </a:spcBef>
              <a:spcAft>
                <a:spcPts val="0"/>
              </a:spcAft>
              <a:buClr>
                <a:srgbClr val="437085"/>
              </a:buClr>
              <a:buSzPts val="2200"/>
              <a:buFont typeface="Noto Sans Symbols"/>
              <a:buChar char="▪"/>
            </a:pPr>
            <a:r>
              <a:rPr lang="en-US" sz="2200" b="0" i="0" u="none">
                <a:solidFill>
                  <a:schemeClr val="dk1"/>
                </a:solidFill>
                <a:latin typeface="Calibri"/>
                <a:ea typeface="Calibri"/>
                <a:cs typeface="Calibri"/>
                <a:sym typeface="Calibri"/>
              </a:rPr>
              <a:t>Search engines also use non-relevance-based measures.</a:t>
            </a:r>
            <a:endParaRPr/>
          </a:p>
          <a:p>
            <a:pPr marL="742950" marR="0" lvl="1" indent="-285750" algn="l" rtl="0">
              <a:lnSpc>
                <a:spcPct val="100000"/>
              </a:lnSpc>
              <a:spcBef>
                <a:spcPts val="380"/>
              </a:spcBef>
              <a:spcAft>
                <a:spcPts val="0"/>
              </a:spcAft>
              <a:buClr>
                <a:srgbClr val="357E69"/>
              </a:buClr>
              <a:buSzPts val="1900"/>
              <a:buFont typeface="Noto Sans Symbols"/>
              <a:buChar char="▪"/>
            </a:pPr>
            <a:r>
              <a:rPr lang="en-US" sz="1900" b="0" i="0" u="none" strike="noStrike" cap="none">
                <a:solidFill>
                  <a:schemeClr val="dk1"/>
                </a:solidFill>
                <a:latin typeface="Calibri"/>
                <a:ea typeface="Calibri"/>
                <a:cs typeface="Calibri"/>
                <a:sym typeface="Calibri"/>
              </a:rPr>
              <a:t>Clickthrough on first result</a:t>
            </a:r>
            <a:endParaRPr/>
          </a:p>
          <a:p>
            <a:pPr marL="1143000" marR="0" lvl="2" indent="-228600" algn="l" rtl="0">
              <a:lnSpc>
                <a:spcPct val="100000"/>
              </a:lnSpc>
              <a:spcBef>
                <a:spcPts val="380"/>
              </a:spcBef>
              <a:spcAft>
                <a:spcPts val="0"/>
              </a:spcAft>
              <a:buClr>
                <a:srgbClr val="918BA3"/>
              </a:buClr>
              <a:buSzPts val="1900"/>
              <a:buFont typeface="Noto Sans Symbols"/>
              <a:buChar char="▪"/>
            </a:pPr>
            <a:r>
              <a:rPr lang="en-US" sz="1900" b="0" i="0" u="none" strike="noStrike" cap="none">
                <a:solidFill>
                  <a:schemeClr val="dk1"/>
                </a:solidFill>
                <a:latin typeface="Calibri"/>
                <a:ea typeface="Calibri"/>
                <a:cs typeface="Calibri"/>
                <a:sym typeface="Calibri"/>
              </a:rPr>
              <a:t>Not very reliable if you look at a single clickthrough … but pretty reliable in the aggregate.</a:t>
            </a:r>
            <a:endParaRPr/>
          </a:p>
          <a:p>
            <a:pPr marL="742950" marR="0" lvl="1" indent="-285750" algn="l" rtl="0">
              <a:lnSpc>
                <a:spcPct val="100000"/>
              </a:lnSpc>
              <a:spcBef>
                <a:spcPts val="380"/>
              </a:spcBef>
              <a:spcAft>
                <a:spcPts val="0"/>
              </a:spcAft>
              <a:buClr>
                <a:srgbClr val="357E69"/>
              </a:buClr>
              <a:buSzPts val="1900"/>
              <a:buFont typeface="Noto Sans Symbols"/>
              <a:buChar char="▪"/>
            </a:pPr>
            <a:r>
              <a:rPr lang="en-US" sz="1900" b="0" i="0" u="none" strike="noStrike" cap="none">
                <a:solidFill>
                  <a:schemeClr val="dk1"/>
                </a:solidFill>
                <a:latin typeface="Calibri"/>
                <a:ea typeface="Calibri"/>
                <a:cs typeface="Calibri"/>
                <a:sym typeface="Calibri"/>
              </a:rPr>
              <a:t>Studies of user behavior in the lab</a:t>
            </a:r>
            <a:endParaRPr/>
          </a:p>
          <a:p>
            <a:pPr marL="742950" marR="0" lvl="1" indent="-285750" algn="l" rtl="0">
              <a:lnSpc>
                <a:spcPct val="100000"/>
              </a:lnSpc>
              <a:spcBef>
                <a:spcPts val="380"/>
              </a:spcBef>
              <a:spcAft>
                <a:spcPts val="0"/>
              </a:spcAft>
              <a:buClr>
                <a:srgbClr val="357E69"/>
              </a:buClr>
              <a:buSzPts val="1900"/>
              <a:buFont typeface="Noto Sans Symbols"/>
              <a:buChar char="▪"/>
            </a:pPr>
            <a:r>
              <a:rPr lang="en-US" sz="1900" b="0" i="0" u="none" strike="noStrike" cap="none">
                <a:solidFill>
                  <a:schemeClr val="dk1"/>
                </a:solidFill>
                <a:latin typeface="Calibri"/>
                <a:ea typeface="Calibri"/>
                <a:cs typeface="Calibri"/>
                <a:sym typeface="Calibri"/>
              </a:rPr>
              <a:t>A/B testing</a:t>
            </a:r>
            <a:endParaRPr/>
          </a:p>
        </p:txBody>
      </p:sp>
      <p:sp>
        <p:nvSpPr>
          <p:cNvPr id="536" name="Google Shape;536;p63"/>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44</a:t>
            </a:fld>
            <a:endParaRPr/>
          </a:p>
        </p:txBody>
      </p:sp>
      <p:sp>
        <p:nvSpPr>
          <p:cNvPr id="537" name="Google Shape;537;p63"/>
          <p:cNvSpPr txBox="1"/>
          <p:nvPr/>
        </p:nvSpPr>
        <p:spPr>
          <a:xfrm>
            <a:off x="7620000" y="-33337"/>
            <a:ext cx="1166812"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8.6.3</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A/B testing</a:t>
            </a:r>
            <a:endParaRPr/>
          </a:p>
        </p:txBody>
      </p:sp>
      <p:sp>
        <p:nvSpPr>
          <p:cNvPr id="544" name="Google Shape;544;p64"/>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Purpose: Test a single innovation</a:t>
            </a:r>
            <a:endParaRPr/>
          </a:p>
          <a:p>
            <a:pPr marL="342900" marR="0" lvl="0" indent="-342900" algn="l" rtl="0">
              <a:lnSpc>
                <a:spcPct val="80000"/>
              </a:lnSpc>
              <a:spcBef>
                <a:spcPts val="48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Prerequisite: You have a large search engine up and running.</a:t>
            </a:r>
            <a:endParaRPr/>
          </a:p>
          <a:p>
            <a:pPr marL="342900" marR="0" lvl="0" indent="-342900" algn="l" rtl="0">
              <a:lnSpc>
                <a:spcPct val="80000"/>
              </a:lnSpc>
              <a:spcBef>
                <a:spcPts val="48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Have most users use old system</a:t>
            </a:r>
            <a:endParaRPr/>
          </a:p>
          <a:p>
            <a:pPr marL="342900" marR="0" lvl="0" indent="-342900" algn="l" rtl="0">
              <a:lnSpc>
                <a:spcPct val="80000"/>
              </a:lnSpc>
              <a:spcBef>
                <a:spcPts val="48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Divert a small proportion of traffic (e.g., 1%) to the new system that includes the innovation</a:t>
            </a:r>
            <a:endParaRPr/>
          </a:p>
          <a:p>
            <a:pPr marL="342900" marR="0" lvl="0" indent="-342900" algn="l" rtl="0">
              <a:lnSpc>
                <a:spcPct val="80000"/>
              </a:lnSpc>
              <a:spcBef>
                <a:spcPts val="48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Evaluate with an “automatic” measure like clickthrough on first result</a:t>
            </a:r>
            <a:endParaRPr/>
          </a:p>
          <a:p>
            <a:pPr marL="342900" marR="0" lvl="0" indent="-342900" algn="l" rtl="0">
              <a:lnSpc>
                <a:spcPct val="80000"/>
              </a:lnSpc>
              <a:spcBef>
                <a:spcPts val="48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Now we can directly see if the innovation does improve user happiness.</a:t>
            </a:r>
            <a:endParaRPr/>
          </a:p>
          <a:p>
            <a:pPr marL="342900" marR="0" lvl="0" indent="-342900" algn="l" rtl="0">
              <a:lnSpc>
                <a:spcPct val="80000"/>
              </a:lnSpc>
              <a:spcBef>
                <a:spcPts val="48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Probably the evaluation methodology that large search engines trust most</a:t>
            </a:r>
            <a:endParaRPr/>
          </a:p>
          <a:p>
            <a:pPr marL="342900" marR="0" lvl="0" indent="-342900" algn="l" rtl="0">
              <a:lnSpc>
                <a:spcPct val="80000"/>
              </a:lnSpc>
              <a:spcBef>
                <a:spcPts val="48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In principle less powerful than doing a multivariate regression analysis, but easier to understand</a:t>
            </a:r>
            <a:endParaRPr/>
          </a:p>
        </p:txBody>
      </p:sp>
      <p:sp>
        <p:nvSpPr>
          <p:cNvPr id="545" name="Google Shape;545;p64"/>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45</a:t>
            </a:fld>
            <a:endParaRPr/>
          </a:p>
        </p:txBody>
      </p:sp>
      <p:sp>
        <p:nvSpPr>
          <p:cNvPr id="546" name="Google Shape;546;p64"/>
          <p:cNvSpPr txBox="1"/>
          <p:nvPr/>
        </p:nvSpPr>
        <p:spPr>
          <a:xfrm>
            <a:off x="7620000" y="-33337"/>
            <a:ext cx="1166812"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8.6.3</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5"/>
          <p:cNvSpPr txBox="1">
            <a:spLocks noGrp="1"/>
          </p:cNvSpPr>
          <p:nvPr>
            <p:ph type="title"/>
          </p:nvPr>
        </p:nvSpPr>
        <p:spPr>
          <a:xfrm>
            <a:off x="722312" y="4406900"/>
            <a:ext cx="7772400" cy="13620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1" i="0" u="none" strike="noStrike" cap="none">
                <a:solidFill>
                  <a:schemeClr val="dk1"/>
                </a:solidFill>
                <a:latin typeface="Calibri"/>
                <a:ea typeface="Calibri"/>
                <a:cs typeface="Calibri"/>
                <a:sym typeface="Calibri"/>
              </a:rPr>
              <a:t>RESULTS PRESENTATION</a:t>
            </a:r>
            <a:endParaRPr/>
          </a:p>
        </p:txBody>
      </p:sp>
      <p:sp>
        <p:nvSpPr>
          <p:cNvPr id="553" name="Google Shape;553;p65"/>
          <p:cNvSpPr txBox="1">
            <a:spLocks noGrp="1"/>
          </p:cNvSpPr>
          <p:nvPr>
            <p:ph type="body" idx="1"/>
          </p:nvPr>
        </p:nvSpPr>
        <p:spPr>
          <a:xfrm>
            <a:off x="722312" y="2906712"/>
            <a:ext cx="7772400" cy="15001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437085"/>
              </a:buClr>
              <a:buSzPts val="2000"/>
              <a:buFont typeface="Noto Sans Symbols"/>
              <a:buNone/>
            </a:pPr>
            <a:endParaRPr sz="2000" b="0" i="0" u="none" strike="noStrike" cap="none">
              <a:solidFill>
                <a:srgbClr val="888888"/>
              </a:solidFill>
              <a:latin typeface="Calibri"/>
              <a:ea typeface="Calibri"/>
              <a:cs typeface="Calibri"/>
              <a:sym typeface="Calibri"/>
            </a:endParaRPr>
          </a:p>
        </p:txBody>
      </p:sp>
      <p:sp>
        <p:nvSpPr>
          <p:cNvPr id="554" name="Google Shape;554;p65"/>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46</a:t>
            </a:fld>
            <a:endParaRPr/>
          </a:p>
        </p:txBody>
      </p:sp>
      <p:sp>
        <p:nvSpPr>
          <p:cNvPr id="555" name="Google Shape;555;p65"/>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8.7</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66"/>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47</a:t>
            </a:fld>
            <a:endParaRPr/>
          </a:p>
        </p:txBody>
      </p:sp>
      <p:sp>
        <p:nvSpPr>
          <p:cNvPr id="562" name="Google Shape;562;p6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Result Summaries</a:t>
            </a:r>
            <a:endParaRPr/>
          </a:p>
        </p:txBody>
      </p:sp>
      <p:sp>
        <p:nvSpPr>
          <p:cNvPr id="563" name="Google Shape;563;p66"/>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Having ranked the documents matching a query, we wish to present a results list</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Most commonly, a list of the document titles plus a short summary, aka “10 blue links”</a:t>
            </a:r>
            <a:endParaRPr/>
          </a:p>
        </p:txBody>
      </p:sp>
      <p:pic>
        <p:nvPicPr>
          <p:cNvPr id="564" name="Google Shape;564;p66"/>
          <p:cNvPicPr preferRelativeResize="0"/>
          <p:nvPr/>
        </p:nvPicPr>
        <p:blipFill rotWithShape="1">
          <a:blip r:embed="rId3">
            <a:alphaModFix/>
          </a:blip>
          <a:srcRect/>
          <a:stretch/>
        </p:blipFill>
        <p:spPr>
          <a:xfrm>
            <a:off x="1447800" y="3597275"/>
            <a:ext cx="5791200" cy="3184525"/>
          </a:xfrm>
          <a:prstGeom prst="rect">
            <a:avLst/>
          </a:prstGeom>
          <a:noFill/>
          <a:ln>
            <a:noFill/>
          </a:ln>
        </p:spPr>
      </p:pic>
      <p:sp>
        <p:nvSpPr>
          <p:cNvPr id="565" name="Google Shape;565;p66"/>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8.7</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7"/>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48</a:t>
            </a:fld>
            <a:endParaRPr/>
          </a:p>
        </p:txBody>
      </p:sp>
      <p:sp>
        <p:nvSpPr>
          <p:cNvPr id="572" name="Google Shape;572;p6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Summaries</a:t>
            </a:r>
            <a:endParaRPr/>
          </a:p>
        </p:txBody>
      </p:sp>
      <p:sp>
        <p:nvSpPr>
          <p:cNvPr id="573" name="Google Shape;573;p67"/>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The title is often automatically extracted from document metadata. What about the summaries?</a:t>
            </a:r>
            <a:endParaRPr/>
          </a:p>
          <a:p>
            <a:pPr marL="742950" marR="0" lvl="1" indent="-285750" algn="l" rtl="0">
              <a:lnSpc>
                <a:spcPct val="100000"/>
              </a:lnSpc>
              <a:spcBef>
                <a:spcPts val="400"/>
              </a:spcBef>
              <a:spcAft>
                <a:spcPts val="0"/>
              </a:spcAft>
              <a:buClr>
                <a:srgbClr val="357E69"/>
              </a:buClr>
              <a:buSzPts val="2000"/>
              <a:buFont typeface="Noto Sans Symbols"/>
              <a:buChar char="▪"/>
            </a:pPr>
            <a:r>
              <a:rPr lang="en-US" sz="2000" b="0" i="0" u="none" strike="noStrike" cap="none">
                <a:solidFill>
                  <a:schemeClr val="dk1"/>
                </a:solidFill>
                <a:latin typeface="Calibri"/>
                <a:ea typeface="Calibri"/>
                <a:cs typeface="Calibri"/>
                <a:sym typeface="Calibri"/>
              </a:rPr>
              <a:t>This description is crucial.</a:t>
            </a:r>
            <a:endParaRPr/>
          </a:p>
          <a:p>
            <a:pPr marL="742950" marR="0" lvl="1" indent="-285750" algn="l" rtl="0">
              <a:lnSpc>
                <a:spcPct val="100000"/>
              </a:lnSpc>
              <a:spcBef>
                <a:spcPts val="400"/>
              </a:spcBef>
              <a:spcAft>
                <a:spcPts val="0"/>
              </a:spcAft>
              <a:buClr>
                <a:srgbClr val="357E69"/>
              </a:buClr>
              <a:buSzPts val="2000"/>
              <a:buFont typeface="Noto Sans Symbols"/>
              <a:buChar char="▪"/>
            </a:pPr>
            <a:r>
              <a:rPr lang="en-US" sz="2000" b="0" i="0" u="none" strike="noStrike" cap="none">
                <a:solidFill>
                  <a:schemeClr val="dk1"/>
                </a:solidFill>
                <a:latin typeface="Calibri"/>
                <a:ea typeface="Calibri"/>
                <a:cs typeface="Calibri"/>
                <a:sym typeface="Calibri"/>
              </a:rPr>
              <a:t>User can identify good/relevant hits based on description.</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Two basic kinds:</a:t>
            </a:r>
            <a:endParaRPr/>
          </a:p>
          <a:p>
            <a:pPr marL="742950" marR="0" lvl="1" indent="-285750" algn="l" rtl="0">
              <a:lnSpc>
                <a:spcPct val="100000"/>
              </a:lnSpc>
              <a:spcBef>
                <a:spcPts val="400"/>
              </a:spcBef>
              <a:spcAft>
                <a:spcPts val="0"/>
              </a:spcAft>
              <a:buClr>
                <a:srgbClr val="357E69"/>
              </a:buClr>
              <a:buSzPts val="2000"/>
              <a:buFont typeface="Noto Sans Symbols"/>
              <a:buChar char="▪"/>
            </a:pPr>
            <a:r>
              <a:rPr lang="en-US" sz="2000" b="0" i="0" u="none" strike="noStrike" cap="none">
                <a:solidFill>
                  <a:schemeClr val="dk1"/>
                </a:solidFill>
                <a:latin typeface="Calibri"/>
                <a:ea typeface="Calibri"/>
                <a:cs typeface="Calibri"/>
                <a:sym typeface="Calibri"/>
              </a:rPr>
              <a:t>Static</a:t>
            </a:r>
            <a:endParaRPr/>
          </a:p>
          <a:p>
            <a:pPr marL="742950" marR="0" lvl="1" indent="-285750" algn="l" rtl="0">
              <a:lnSpc>
                <a:spcPct val="100000"/>
              </a:lnSpc>
              <a:spcBef>
                <a:spcPts val="400"/>
              </a:spcBef>
              <a:spcAft>
                <a:spcPts val="0"/>
              </a:spcAft>
              <a:buClr>
                <a:srgbClr val="357E69"/>
              </a:buClr>
              <a:buSzPts val="2000"/>
              <a:buFont typeface="Noto Sans Symbols"/>
              <a:buChar char="▪"/>
            </a:pPr>
            <a:r>
              <a:rPr lang="en-US" sz="2000" b="0" i="0" u="none" strike="noStrike" cap="none">
                <a:solidFill>
                  <a:schemeClr val="dk1"/>
                </a:solidFill>
                <a:latin typeface="Calibri"/>
                <a:ea typeface="Calibri"/>
                <a:cs typeface="Calibri"/>
                <a:sym typeface="Calibri"/>
              </a:rPr>
              <a:t>Dynamic</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 A </a:t>
            </a:r>
            <a:r>
              <a:rPr lang="en-US" sz="2400" b="1" i="0" u="none">
                <a:solidFill>
                  <a:schemeClr val="dk1"/>
                </a:solidFill>
                <a:latin typeface="Calibri"/>
                <a:ea typeface="Calibri"/>
                <a:cs typeface="Calibri"/>
                <a:sym typeface="Calibri"/>
              </a:rPr>
              <a:t>static summary</a:t>
            </a:r>
            <a:r>
              <a:rPr lang="en-US" sz="2400" b="0" i="0" u="none">
                <a:solidFill>
                  <a:schemeClr val="dk1"/>
                </a:solidFill>
                <a:latin typeface="Calibri"/>
                <a:ea typeface="Calibri"/>
                <a:cs typeface="Calibri"/>
                <a:sym typeface="Calibri"/>
              </a:rPr>
              <a:t> of a document is always the same, regardless of the query that hit the doc</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A </a:t>
            </a:r>
            <a:r>
              <a:rPr lang="en-US" sz="2400" b="1" i="0" u="none">
                <a:solidFill>
                  <a:schemeClr val="dk1"/>
                </a:solidFill>
                <a:latin typeface="Calibri"/>
                <a:ea typeface="Calibri"/>
                <a:cs typeface="Calibri"/>
                <a:sym typeface="Calibri"/>
              </a:rPr>
              <a:t>dynamic summary</a:t>
            </a:r>
            <a:r>
              <a:rPr lang="en-US" sz="2400" b="0" i="0" u="none">
                <a:solidFill>
                  <a:schemeClr val="dk1"/>
                </a:solidFill>
                <a:latin typeface="Calibri"/>
                <a:ea typeface="Calibri"/>
                <a:cs typeface="Calibri"/>
                <a:sym typeface="Calibri"/>
              </a:rPr>
              <a:t> is a </a:t>
            </a:r>
            <a:r>
              <a:rPr lang="en-US" sz="2400" b="0" i="1" u="none">
                <a:solidFill>
                  <a:schemeClr val="dk1"/>
                </a:solidFill>
                <a:latin typeface="Calibri"/>
                <a:ea typeface="Calibri"/>
                <a:cs typeface="Calibri"/>
                <a:sym typeface="Calibri"/>
              </a:rPr>
              <a:t>query-dependent</a:t>
            </a:r>
            <a:r>
              <a:rPr lang="en-US" sz="2400" b="0" i="0" u="none">
                <a:solidFill>
                  <a:schemeClr val="dk1"/>
                </a:solidFill>
                <a:latin typeface="Calibri"/>
                <a:ea typeface="Calibri"/>
                <a:cs typeface="Calibri"/>
                <a:sym typeface="Calibri"/>
              </a:rPr>
              <a:t> attempt to explain why the document was retrieved for the query at hand</a:t>
            </a:r>
            <a:endParaRPr/>
          </a:p>
        </p:txBody>
      </p:sp>
      <p:sp>
        <p:nvSpPr>
          <p:cNvPr id="574" name="Google Shape;574;p67"/>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8.7</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68"/>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49</a:t>
            </a:fld>
            <a:endParaRPr/>
          </a:p>
        </p:txBody>
      </p:sp>
      <p:sp>
        <p:nvSpPr>
          <p:cNvPr id="581" name="Google Shape;581;p6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Static summaries</a:t>
            </a:r>
            <a:endParaRPr/>
          </a:p>
        </p:txBody>
      </p:sp>
      <p:sp>
        <p:nvSpPr>
          <p:cNvPr id="582" name="Google Shape;582;p68"/>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In typical systems, the static summary is a subset of the document</a:t>
            </a:r>
            <a:endParaRPr/>
          </a:p>
          <a:p>
            <a:pPr marL="342900" marR="0" lvl="0" indent="-342900" algn="l" rtl="0">
              <a:lnSpc>
                <a:spcPct val="9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Simplest heuristic: the first 50 (or so – this can be varied) words of the document</a:t>
            </a:r>
            <a:endParaRPr/>
          </a:p>
          <a:p>
            <a:pPr marL="742950" marR="0" lvl="1" indent="-285750" algn="l" rtl="0">
              <a:lnSpc>
                <a:spcPct val="9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Summary cached at indexing time</a:t>
            </a:r>
            <a:endParaRPr/>
          </a:p>
          <a:p>
            <a:pPr marL="342900" marR="0" lvl="0" indent="-342900" algn="l" rtl="0">
              <a:lnSpc>
                <a:spcPct val="9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More sophisticated: extract from each document a set of “key” sentences</a:t>
            </a:r>
            <a:endParaRPr/>
          </a:p>
          <a:p>
            <a:pPr marL="742950" marR="0" lvl="1" indent="-285750" algn="l" rtl="0">
              <a:lnSpc>
                <a:spcPct val="9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Simple NLP heuristics to score each sentence</a:t>
            </a:r>
            <a:endParaRPr/>
          </a:p>
          <a:p>
            <a:pPr marL="742950" marR="0" lvl="1" indent="-285750" algn="l" rtl="0">
              <a:lnSpc>
                <a:spcPct val="9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Summary is made up of top-scoring sentences.</a:t>
            </a:r>
            <a:endParaRPr/>
          </a:p>
          <a:p>
            <a:pPr marL="342900" marR="0" lvl="0" indent="-342900" algn="l" rtl="0">
              <a:lnSpc>
                <a:spcPct val="9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Most sophisticated: NLP used to synthesize a summary</a:t>
            </a:r>
            <a:endParaRPr/>
          </a:p>
          <a:p>
            <a:pPr marL="742950" marR="0" lvl="1" indent="-285750" algn="l" rtl="0">
              <a:lnSpc>
                <a:spcPct val="9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Seldom used in IR; cf. text summarization work</a:t>
            </a:r>
            <a:endParaRPr/>
          </a:p>
        </p:txBody>
      </p:sp>
      <p:sp>
        <p:nvSpPr>
          <p:cNvPr id="583" name="Google Shape;583;p68"/>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a:t>
            </a:fld>
            <a:endParaRPr/>
          </a:p>
        </p:txBody>
      </p:sp>
      <p:sp>
        <p:nvSpPr>
          <p:cNvPr id="199" name="Google Shape;199;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Measures for a search engine</a:t>
            </a:r>
            <a:endParaRPr/>
          </a:p>
        </p:txBody>
      </p:sp>
      <p:sp>
        <p:nvSpPr>
          <p:cNvPr id="200" name="Google Shape;200;p26"/>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All of the preceding criteria are </a:t>
            </a:r>
            <a:r>
              <a:rPr lang="en-US" sz="2800" b="0" i="1" u="none" strike="noStrike" cap="none">
                <a:solidFill>
                  <a:schemeClr val="dk1"/>
                </a:solidFill>
                <a:latin typeface="Calibri"/>
                <a:ea typeface="Calibri"/>
                <a:cs typeface="Calibri"/>
                <a:sym typeface="Calibri"/>
              </a:rPr>
              <a:t>measurable</a:t>
            </a:r>
            <a:r>
              <a:rPr lang="en-US" sz="2800" b="0" i="0" u="none" strike="noStrike" cap="none">
                <a:solidFill>
                  <a:schemeClr val="dk1"/>
                </a:solidFill>
                <a:latin typeface="Calibri"/>
                <a:ea typeface="Calibri"/>
                <a:cs typeface="Calibri"/>
                <a:sym typeface="Calibri"/>
              </a:rPr>
              <a:t>: we can quantify speed/size</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we can make expressiveness precise</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The key measure: user happiness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What is this?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Speed of response/size of index are factors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But blindingly fast, useless answers won’t make a user happy</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Need a way of quantifying user happiness</a:t>
            </a:r>
            <a:endParaRPr/>
          </a:p>
        </p:txBody>
      </p:sp>
      <p:sp>
        <p:nvSpPr>
          <p:cNvPr id="201" name="Google Shape;201;p26"/>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8.6</a:t>
            </a:r>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9"/>
          <p:cNvSpPr txBox="1"/>
          <p:nvPr/>
        </p:nvSpPr>
        <p:spPr>
          <a:xfrm>
            <a:off x="6553200" y="46482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50</a:t>
            </a:fld>
            <a:endParaRPr/>
          </a:p>
        </p:txBody>
      </p:sp>
      <p:sp>
        <p:nvSpPr>
          <p:cNvPr id="590" name="Google Shape;590;p6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Dynamic summaries</a:t>
            </a:r>
            <a:endParaRPr/>
          </a:p>
        </p:txBody>
      </p:sp>
      <p:sp>
        <p:nvSpPr>
          <p:cNvPr id="591" name="Google Shape;591;p69"/>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Present one or more “windows” within the document that contain several of the query terms</a:t>
            </a:r>
            <a:endParaRPr/>
          </a:p>
          <a:p>
            <a:pPr marL="742950" marR="0" lvl="1" indent="-285750" algn="l" rtl="0">
              <a:lnSpc>
                <a:spcPct val="100000"/>
              </a:lnSpc>
              <a:spcBef>
                <a:spcPts val="400"/>
              </a:spcBef>
              <a:spcAft>
                <a:spcPts val="0"/>
              </a:spcAft>
              <a:buClr>
                <a:srgbClr val="357E69"/>
              </a:buClr>
              <a:buSzPts val="2000"/>
              <a:buFont typeface="Noto Sans Symbols"/>
              <a:buChar char="▪"/>
            </a:pPr>
            <a:r>
              <a:rPr lang="en-US" sz="2000" b="0" i="0" u="none" strike="noStrike" cap="none">
                <a:solidFill>
                  <a:schemeClr val="dk1"/>
                </a:solidFill>
                <a:latin typeface="Calibri"/>
                <a:ea typeface="Calibri"/>
                <a:cs typeface="Calibri"/>
                <a:sym typeface="Calibri"/>
              </a:rPr>
              <a:t>“KWIC” snippets: Keyword in Context presentation</a:t>
            </a:r>
            <a:endParaRPr/>
          </a:p>
        </p:txBody>
      </p:sp>
      <p:grpSp>
        <p:nvGrpSpPr>
          <p:cNvPr id="592" name="Google Shape;592;p69"/>
          <p:cNvGrpSpPr/>
          <p:nvPr/>
        </p:nvGrpSpPr>
        <p:grpSpPr>
          <a:xfrm>
            <a:off x="76200" y="4287837"/>
            <a:ext cx="8972550" cy="741362"/>
            <a:chOff x="0" y="0"/>
            <a:chExt cx="2147483647" cy="2147483647"/>
          </a:xfrm>
        </p:grpSpPr>
        <p:pic>
          <p:nvPicPr>
            <p:cNvPr id="593" name="Google Shape;593;p69"/>
            <p:cNvPicPr preferRelativeResize="0"/>
            <p:nvPr/>
          </p:nvPicPr>
          <p:blipFill rotWithShape="1">
            <a:blip r:embed="rId3">
              <a:alphaModFix/>
            </a:blip>
            <a:srcRect/>
            <a:stretch/>
          </p:blipFill>
          <p:spPr>
            <a:xfrm>
              <a:off x="0" y="91968061"/>
              <a:ext cx="930120256" cy="1614061327"/>
            </a:xfrm>
            <a:prstGeom prst="rect">
              <a:avLst/>
            </a:prstGeom>
            <a:noFill/>
            <a:ln>
              <a:noFill/>
            </a:ln>
          </p:spPr>
        </p:pic>
        <p:pic>
          <p:nvPicPr>
            <p:cNvPr id="594" name="Google Shape;594;p69"/>
            <p:cNvPicPr preferRelativeResize="0"/>
            <p:nvPr/>
          </p:nvPicPr>
          <p:blipFill rotWithShape="1">
            <a:blip r:embed="rId4">
              <a:alphaModFix/>
            </a:blip>
            <a:srcRect/>
            <a:stretch/>
          </p:blipFill>
          <p:spPr>
            <a:xfrm>
              <a:off x="930120281" y="0"/>
              <a:ext cx="1217363365" cy="2147483647"/>
            </a:xfrm>
            <a:prstGeom prst="rect">
              <a:avLst/>
            </a:prstGeom>
            <a:noFill/>
            <a:ln>
              <a:noFill/>
            </a:ln>
          </p:spPr>
        </p:pic>
      </p:grpSp>
      <p:pic>
        <p:nvPicPr>
          <p:cNvPr id="595" name="Google Shape;595;p69"/>
          <p:cNvPicPr preferRelativeResize="0"/>
          <p:nvPr/>
        </p:nvPicPr>
        <p:blipFill rotWithShape="1">
          <a:blip r:embed="rId5">
            <a:alphaModFix/>
          </a:blip>
          <a:srcRect/>
          <a:stretch/>
        </p:blipFill>
        <p:spPr>
          <a:xfrm>
            <a:off x="0" y="3505200"/>
            <a:ext cx="3962400" cy="546100"/>
          </a:xfrm>
          <a:prstGeom prst="rect">
            <a:avLst/>
          </a:prstGeom>
          <a:noFill/>
          <a:ln>
            <a:noFill/>
          </a:ln>
        </p:spPr>
      </p:pic>
      <p:pic>
        <p:nvPicPr>
          <p:cNvPr id="596" name="Google Shape;596;p69"/>
          <p:cNvPicPr preferRelativeResize="0"/>
          <p:nvPr/>
        </p:nvPicPr>
        <p:blipFill rotWithShape="1">
          <a:blip r:embed="rId6">
            <a:alphaModFix/>
          </a:blip>
          <a:srcRect/>
          <a:stretch/>
        </p:blipFill>
        <p:spPr>
          <a:xfrm>
            <a:off x="3962400" y="3514725"/>
            <a:ext cx="5092700" cy="688975"/>
          </a:xfrm>
          <a:prstGeom prst="rect">
            <a:avLst/>
          </a:prstGeom>
          <a:noFill/>
          <a:ln>
            <a:noFill/>
          </a:ln>
        </p:spPr>
      </p:pic>
      <p:sp>
        <p:nvSpPr>
          <p:cNvPr id="597" name="Google Shape;597;p69"/>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8.7</a:t>
            </a:r>
            <a:endParaRPr/>
          </a:p>
        </p:txBody>
      </p:sp>
      <p:grpSp>
        <p:nvGrpSpPr>
          <p:cNvPr id="598" name="Google Shape;598;p69"/>
          <p:cNvGrpSpPr/>
          <p:nvPr/>
        </p:nvGrpSpPr>
        <p:grpSpPr>
          <a:xfrm>
            <a:off x="66675" y="5164137"/>
            <a:ext cx="9077325" cy="855662"/>
            <a:chOff x="0" y="0"/>
            <a:chExt cx="2147483647" cy="2147483647"/>
          </a:xfrm>
        </p:grpSpPr>
        <p:pic>
          <p:nvPicPr>
            <p:cNvPr id="599" name="Google Shape;599;p69" descr="PPTAC6.png"/>
            <p:cNvPicPr preferRelativeResize="0"/>
            <p:nvPr/>
          </p:nvPicPr>
          <p:blipFill rotWithShape="1">
            <a:blip r:embed="rId7">
              <a:alphaModFix/>
            </a:blip>
            <a:srcRect/>
            <a:stretch/>
          </p:blipFill>
          <p:spPr>
            <a:xfrm>
              <a:off x="903610608" y="0"/>
              <a:ext cx="1243873037" cy="2147483647"/>
            </a:xfrm>
            <a:prstGeom prst="rect">
              <a:avLst/>
            </a:prstGeom>
            <a:noFill/>
            <a:ln>
              <a:noFill/>
            </a:ln>
          </p:spPr>
        </p:pic>
        <p:pic>
          <p:nvPicPr>
            <p:cNvPr id="600" name="Google Shape;600;p69" descr="PPTAE7.png"/>
            <p:cNvPicPr preferRelativeResize="0"/>
            <p:nvPr/>
          </p:nvPicPr>
          <p:blipFill rotWithShape="1">
            <a:blip r:embed="rId8">
              <a:alphaModFix/>
            </a:blip>
            <a:srcRect/>
            <a:stretch/>
          </p:blipFill>
          <p:spPr>
            <a:xfrm>
              <a:off x="0" y="235067256"/>
              <a:ext cx="885583525" cy="1023941170"/>
            </a:xfrm>
            <a:prstGeom prst="rect">
              <a:avLst/>
            </a:prstGeom>
            <a:noFill/>
            <a:ln>
              <a:noFill/>
            </a:ln>
          </p:spPr>
        </p:pic>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7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Techniques for dynamic summaries</a:t>
            </a:r>
            <a:endParaRPr/>
          </a:p>
        </p:txBody>
      </p:sp>
      <p:sp>
        <p:nvSpPr>
          <p:cNvPr id="607" name="Google Shape;607;p70"/>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Find small windows in doc that contain query terms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Requires fast window lookup in a document cache</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Score each window wrt query</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Use various features such as window width, position in document, etc.</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Combine features through a scoring function – methodology to be covered Nov 12</a:t>
            </a:r>
            <a:r>
              <a:rPr lang="en-US" sz="2400" b="0" i="0" u="none" strike="noStrike" cap="none" baseline="30000">
                <a:solidFill>
                  <a:schemeClr val="dk1"/>
                </a:solidFill>
                <a:latin typeface="Calibri"/>
                <a:ea typeface="Calibri"/>
                <a:cs typeface="Calibri"/>
                <a:sym typeface="Calibri"/>
              </a:rPr>
              <a:t>th</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Challenges in evaluation: judging summaries</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Easier to do pairwise comparisons rather than binary relevance assessments</a:t>
            </a:r>
            <a:endParaRPr/>
          </a:p>
        </p:txBody>
      </p:sp>
      <p:sp>
        <p:nvSpPr>
          <p:cNvPr id="608" name="Google Shape;608;p70"/>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51</a:t>
            </a:fld>
            <a:endParaRPr/>
          </a:p>
        </p:txBody>
      </p:sp>
      <p:sp>
        <p:nvSpPr>
          <p:cNvPr id="609" name="Google Shape;609;p70"/>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8.7</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7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Quicklinks</a:t>
            </a:r>
            <a:endParaRPr/>
          </a:p>
        </p:txBody>
      </p:sp>
      <p:sp>
        <p:nvSpPr>
          <p:cNvPr id="616" name="Google Shape;616;p71"/>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For a </a:t>
            </a:r>
            <a:r>
              <a:rPr lang="en-US" sz="2800" b="0" i="1" u="none">
                <a:solidFill>
                  <a:schemeClr val="dk1"/>
                </a:solidFill>
                <a:latin typeface="Calibri"/>
                <a:ea typeface="Calibri"/>
                <a:cs typeface="Calibri"/>
                <a:sym typeface="Calibri"/>
              </a:rPr>
              <a:t>navigational query </a:t>
            </a:r>
            <a:r>
              <a:rPr lang="en-US" sz="2800" b="0" i="0" u="none">
                <a:solidFill>
                  <a:schemeClr val="dk1"/>
                </a:solidFill>
                <a:latin typeface="Calibri"/>
                <a:ea typeface="Calibri"/>
                <a:cs typeface="Calibri"/>
                <a:sym typeface="Calibri"/>
              </a:rPr>
              <a:t>such as </a:t>
            </a:r>
            <a:r>
              <a:rPr lang="en-US" sz="2800" b="1" i="1" u="none">
                <a:solidFill>
                  <a:schemeClr val="dk1"/>
                </a:solidFill>
                <a:latin typeface="Calibri"/>
                <a:ea typeface="Calibri"/>
                <a:cs typeface="Calibri"/>
                <a:sym typeface="Calibri"/>
              </a:rPr>
              <a:t>united airlines</a:t>
            </a:r>
            <a:r>
              <a:rPr lang="en-US" sz="2800" b="0" i="0" u="none">
                <a:solidFill>
                  <a:schemeClr val="dk1"/>
                </a:solidFill>
                <a:latin typeface="Calibri"/>
                <a:ea typeface="Calibri"/>
                <a:cs typeface="Calibri"/>
                <a:sym typeface="Calibri"/>
              </a:rPr>
              <a:t> user’s need likely satisfied on </a:t>
            </a:r>
            <a:r>
              <a:rPr lang="en-US" sz="2800" b="0" i="0" u="sng">
                <a:solidFill>
                  <a:schemeClr val="hlink"/>
                </a:solidFill>
                <a:latin typeface="Calibri"/>
                <a:ea typeface="Calibri"/>
                <a:cs typeface="Calibri"/>
                <a:sym typeface="Calibri"/>
                <a:hlinkClick r:id="rId3"/>
              </a:rPr>
              <a:t>www.united.com</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Quicklinks provide navigational cues on that home page</a:t>
            </a:r>
            <a:endParaRPr/>
          </a:p>
        </p:txBody>
      </p:sp>
      <p:sp>
        <p:nvSpPr>
          <p:cNvPr id="617" name="Google Shape;617;p71"/>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52</a:t>
            </a:fld>
            <a:endParaRPr/>
          </a:p>
        </p:txBody>
      </p:sp>
      <p:pic>
        <p:nvPicPr>
          <p:cNvPr id="618" name="Google Shape;618;p71" descr="PPTAF9.png"/>
          <p:cNvPicPr preferRelativeResize="0"/>
          <p:nvPr/>
        </p:nvPicPr>
        <p:blipFill rotWithShape="1">
          <a:blip r:embed="rId4">
            <a:alphaModFix/>
          </a:blip>
          <a:srcRect/>
          <a:stretch/>
        </p:blipFill>
        <p:spPr>
          <a:xfrm>
            <a:off x="1752600" y="3048000"/>
            <a:ext cx="5943600" cy="37242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endParaRPr sz="4000" b="0" i="0" u="none" strike="noStrike" cap="none">
              <a:solidFill>
                <a:schemeClr val="dk1"/>
              </a:solidFill>
              <a:latin typeface="Calibri"/>
              <a:ea typeface="Calibri"/>
              <a:cs typeface="Calibri"/>
              <a:sym typeface="Calibri"/>
            </a:endParaRPr>
          </a:p>
        </p:txBody>
      </p:sp>
      <p:sp>
        <p:nvSpPr>
          <p:cNvPr id="625" name="Google Shape;625;p72"/>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165100" algn="l" rtl="0">
              <a:spcBef>
                <a:spcPts val="0"/>
              </a:spcBef>
              <a:spcAft>
                <a:spcPts val="0"/>
              </a:spcAft>
              <a:buClr>
                <a:srgbClr val="437085"/>
              </a:buClr>
              <a:buSzPts val="2800"/>
              <a:buFont typeface="Noto Sans Symbols"/>
              <a:buNone/>
            </a:pPr>
            <a:endParaRPr sz="2800">
              <a:solidFill>
                <a:schemeClr val="dk1"/>
              </a:solidFill>
              <a:latin typeface="Calibri"/>
              <a:ea typeface="Calibri"/>
              <a:cs typeface="Calibri"/>
              <a:sym typeface="Calibri"/>
            </a:endParaRPr>
          </a:p>
        </p:txBody>
      </p:sp>
      <p:sp>
        <p:nvSpPr>
          <p:cNvPr id="626" name="Google Shape;626;p72"/>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53</a:t>
            </a:fld>
            <a:endParaRPr/>
          </a:p>
        </p:txBody>
      </p:sp>
      <p:pic>
        <p:nvPicPr>
          <p:cNvPr id="627" name="Google Shape;627;p72" descr="PPTAFB.png"/>
          <p:cNvPicPr preferRelativeResize="0"/>
          <p:nvPr/>
        </p:nvPicPr>
        <p:blipFill rotWithShape="1">
          <a:blip r:embed="rId3">
            <a:alphaModFix/>
          </a:blip>
          <a:srcRect/>
          <a:stretch/>
        </p:blipFill>
        <p:spPr>
          <a:xfrm>
            <a:off x="457200" y="304800"/>
            <a:ext cx="7696200" cy="3094037"/>
          </a:xfrm>
          <a:prstGeom prst="rect">
            <a:avLst/>
          </a:prstGeom>
          <a:noFill/>
          <a:ln>
            <a:noFill/>
          </a:ln>
        </p:spPr>
      </p:pic>
      <p:pic>
        <p:nvPicPr>
          <p:cNvPr id="628" name="Google Shape;628;p72" descr="PPTAFF.png"/>
          <p:cNvPicPr preferRelativeResize="0"/>
          <p:nvPr/>
        </p:nvPicPr>
        <p:blipFill rotWithShape="1">
          <a:blip r:embed="rId4">
            <a:alphaModFix/>
          </a:blip>
          <a:srcRect/>
          <a:stretch/>
        </p:blipFill>
        <p:spPr>
          <a:xfrm>
            <a:off x="857250" y="3429000"/>
            <a:ext cx="6534150" cy="34258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7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Alternative results presentations?</a:t>
            </a:r>
            <a:endParaRPr/>
          </a:p>
        </p:txBody>
      </p:sp>
      <p:sp>
        <p:nvSpPr>
          <p:cNvPr id="635" name="Google Shape;635;p73"/>
          <p:cNvSpPr txBox="1">
            <a:spLocks noGrp="1"/>
          </p:cNvSpPr>
          <p:nvPr>
            <p:ph type="body" idx="1"/>
          </p:nvPr>
        </p:nvSpPr>
        <p:spPr>
          <a:xfrm>
            <a:off x="609600" y="1447800"/>
            <a:ext cx="79248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An active area of HCI research</a:t>
            </a:r>
            <a:endParaRPr/>
          </a:p>
          <a:p>
            <a:pPr marL="342900" marR="0" lvl="0" indent="-342900" algn="l" rtl="0">
              <a:lnSpc>
                <a:spcPct val="100000"/>
              </a:lnSpc>
              <a:spcBef>
                <a:spcPts val="480"/>
              </a:spcBef>
              <a:spcAft>
                <a:spcPts val="0"/>
              </a:spcAft>
              <a:buClr>
                <a:srgbClr val="437085"/>
              </a:buClr>
              <a:buSzPts val="2400"/>
              <a:buFont typeface="Noto Sans Symbols"/>
              <a:buChar char="▪"/>
            </a:pPr>
            <a:r>
              <a:rPr lang="en-US" sz="2400" b="0" i="0" u="none">
                <a:solidFill>
                  <a:schemeClr val="dk1"/>
                </a:solidFill>
                <a:latin typeface="Calibri"/>
                <a:ea typeface="Calibri"/>
                <a:cs typeface="Calibri"/>
                <a:sym typeface="Calibri"/>
              </a:rPr>
              <a:t>An alternative: </a:t>
            </a:r>
            <a:r>
              <a:rPr lang="en-US" sz="2400" b="0" i="0" u="sng">
                <a:solidFill>
                  <a:schemeClr val="hlink"/>
                </a:solidFill>
                <a:latin typeface="Calibri"/>
                <a:ea typeface="Calibri"/>
                <a:cs typeface="Calibri"/>
                <a:sym typeface="Calibri"/>
                <a:hlinkClick r:id="rId3"/>
              </a:rPr>
              <a:t>http://www.searchme.com /</a:t>
            </a:r>
            <a:r>
              <a:rPr lang="en-US" sz="2400" b="0" i="0" u="none">
                <a:solidFill>
                  <a:schemeClr val="dk1"/>
                </a:solidFill>
                <a:latin typeface="Calibri"/>
                <a:ea typeface="Calibri"/>
                <a:cs typeface="Calibri"/>
                <a:sym typeface="Calibri"/>
              </a:rPr>
              <a:t> copies the idea of Apple’s Cover Flow for search results</a:t>
            </a:r>
            <a:endParaRPr/>
          </a:p>
          <a:p>
            <a:pPr marL="742950" marR="0" lvl="1" indent="-285750" algn="l" rtl="0">
              <a:lnSpc>
                <a:spcPct val="100000"/>
              </a:lnSpc>
              <a:spcBef>
                <a:spcPts val="400"/>
              </a:spcBef>
              <a:spcAft>
                <a:spcPts val="0"/>
              </a:spcAft>
              <a:buClr>
                <a:srgbClr val="357E69"/>
              </a:buClr>
              <a:buSzPts val="2000"/>
              <a:buFont typeface="Noto Sans Symbols"/>
              <a:buChar char="▪"/>
            </a:pPr>
            <a:r>
              <a:rPr lang="en-US" sz="2000" b="0" i="0" u="none" strike="noStrike" cap="none">
                <a:solidFill>
                  <a:schemeClr val="dk1"/>
                </a:solidFill>
                <a:latin typeface="Calibri"/>
                <a:ea typeface="Calibri"/>
                <a:cs typeface="Calibri"/>
                <a:sym typeface="Calibri"/>
              </a:rPr>
              <a:t>(searchme recently went out of business)</a:t>
            </a:r>
            <a:endParaRPr/>
          </a:p>
          <a:p>
            <a:pPr marL="342900" marR="0" lvl="0" indent="-215900" algn="l" rtl="0">
              <a:spcBef>
                <a:spcPts val="400"/>
              </a:spcBef>
              <a:spcAft>
                <a:spcPts val="0"/>
              </a:spcAft>
              <a:buClr>
                <a:srgbClr val="437085"/>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636" name="Google Shape;636;p73"/>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54</a:t>
            </a:fld>
            <a:endParaRPr/>
          </a:p>
        </p:txBody>
      </p:sp>
      <p:pic>
        <p:nvPicPr>
          <p:cNvPr id="637" name="Google Shape;637;p73"/>
          <p:cNvPicPr preferRelativeResize="0"/>
          <p:nvPr/>
        </p:nvPicPr>
        <p:blipFill rotWithShape="1">
          <a:blip r:embed="rId4">
            <a:alphaModFix/>
          </a:blip>
          <a:srcRect/>
          <a:stretch/>
        </p:blipFill>
        <p:spPr>
          <a:xfrm>
            <a:off x="228600" y="3048000"/>
            <a:ext cx="8667750" cy="366236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74"/>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55</a:t>
            </a:fld>
            <a:endParaRPr/>
          </a:p>
        </p:txBody>
      </p:sp>
      <p:sp>
        <p:nvSpPr>
          <p:cNvPr id="644" name="Google Shape;644;p7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Resources for this lecture</a:t>
            </a:r>
            <a:endParaRPr/>
          </a:p>
        </p:txBody>
      </p:sp>
      <p:sp>
        <p:nvSpPr>
          <p:cNvPr id="645" name="Google Shape;645;p74"/>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IIR 8</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MIR Chapter 3</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MG 4.5</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a:solidFill>
                  <a:schemeClr val="dk1"/>
                </a:solidFill>
                <a:latin typeface="Calibri"/>
                <a:ea typeface="Calibri"/>
                <a:cs typeface="Calibri"/>
                <a:sym typeface="Calibri"/>
              </a:rPr>
              <a:t>Carbonell and Goldstein 1998. The use of MMR, diversity-based reranking for reordering documents and producing summaries. SIGIR 21.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a:t>
            </a:fld>
            <a:endParaRPr/>
          </a:p>
        </p:txBody>
      </p:sp>
      <p:sp>
        <p:nvSpPr>
          <p:cNvPr id="207" name="Google Shape;207;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Measuring user happiness</a:t>
            </a:r>
            <a:endParaRPr/>
          </a:p>
        </p:txBody>
      </p:sp>
      <p:sp>
        <p:nvSpPr>
          <p:cNvPr id="208" name="Google Shape;208;p27"/>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Issue: who is the user we are trying to make happy?</a:t>
            </a:r>
            <a:endParaRPr/>
          </a:p>
          <a:p>
            <a:pPr marL="742950" marR="0" lvl="1" indent="-285750" algn="l" rtl="0">
              <a:lnSpc>
                <a:spcPct val="9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Depends on the setting</a:t>
            </a:r>
            <a:endParaRPr/>
          </a:p>
          <a:p>
            <a:pPr marL="342900" marR="0" lvl="0" indent="-342900" algn="l" rtl="0">
              <a:lnSpc>
                <a:spcPct val="90000"/>
              </a:lnSpc>
              <a:spcBef>
                <a:spcPts val="560"/>
              </a:spcBef>
              <a:spcAft>
                <a:spcPts val="0"/>
              </a:spcAft>
              <a:buClr>
                <a:srgbClr val="437085"/>
              </a:buClr>
              <a:buSzPts val="2800"/>
              <a:buFont typeface="Noto Sans Symbols"/>
              <a:buChar char="▪"/>
            </a:pPr>
            <a:r>
              <a:rPr lang="en-US" sz="2800" b="0" i="0" u="sng" strike="noStrike" cap="none">
                <a:solidFill>
                  <a:schemeClr val="dk1"/>
                </a:solidFill>
                <a:latin typeface="Calibri"/>
                <a:ea typeface="Calibri"/>
                <a:cs typeface="Calibri"/>
                <a:sym typeface="Calibri"/>
              </a:rPr>
              <a:t>Web engine</a:t>
            </a:r>
            <a:r>
              <a:rPr lang="en-US" sz="2800" b="0" i="0" u="none" strike="noStrike" cap="none">
                <a:solidFill>
                  <a:schemeClr val="dk1"/>
                </a:solidFill>
                <a:latin typeface="Calibri"/>
                <a:ea typeface="Calibri"/>
                <a:cs typeface="Calibri"/>
                <a:sym typeface="Calibri"/>
              </a:rPr>
              <a:t>:</a:t>
            </a:r>
            <a:endParaRPr/>
          </a:p>
          <a:p>
            <a:pPr marL="742950" marR="0" lvl="1" indent="-285750" algn="l" rtl="0">
              <a:lnSpc>
                <a:spcPct val="9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User finds what they want and return to the engine</a:t>
            </a:r>
            <a:endParaRPr/>
          </a:p>
          <a:p>
            <a:pPr marL="1143000" marR="0" lvl="2" indent="-228600" algn="l" rtl="0">
              <a:lnSpc>
                <a:spcPct val="90000"/>
              </a:lnSpc>
              <a:spcBef>
                <a:spcPts val="400"/>
              </a:spcBef>
              <a:spcAft>
                <a:spcPts val="0"/>
              </a:spcAft>
              <a:buClr>
                <a:srgbClr val="918BA3"/>
              </a:buClr>
              <a:buSzPts val="2000"/>
              <a:buFont typeface="Noto Sans Symbols"/>
              <a:buChar char="▪"/>
            </a:pPr>
            <a:r>
              <a:rPr lang="en-US" sz="2000" b="0" i="0" u="none" strike="noStrike" cap="none">
                <a:solidFill>
                  <a:schemeClr val="dk1"/>
                </a:solidFill>
                <a:latin typeface="Calibri"/>
                <a:ea typeface="Calibri"/>
                <a:cs typeface="Calibri"/>
                <a:sym typeface="Calibri"/>
              </a:rPr>
              <a:t>Can measure rate of return users</a:t>
            </a:r>
            <a:endParaRPr/>
          </a:p>
          <a:p>
            <a:pPr marL="742950" marR="0" lvl="1" indent="-285750" algn="l" rtl="0">
              <a:lnSpc>
                <a:spcPct val="9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User completes their task – search as a means, not end</a:t>
            </a:r>
            <a:endParaRPr/>
          </a:p>
          <a:p>
            <a:pPr marL="742950" marR="0" lvl="1" indent="-285750" algn="l" rtl="0">
              <a:lnSpc>
                <a:spcPct val="9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See Russell </a:t>
            </a:r>
            <a:r>
              <a:rPr lang="en-US" sz="2400" b="0" i="0" u="sng" strike="noStrike" cap="none">
                <a:solidFill>
                  <a:schemeClr val="dk1"/>
                </a:solidFill>
                <a:latin typeface="Calibri"/>
                <a:ea typeface="Calibri"/>
                <a:cs typeface="Calibri"/>
                <a:sym typeface="Calibri"/>
              </a:rPr>
              <a:t>http://dmrussell.googlepages.com/JCDL-talk-June-2007-short.pdf</a:t>
            </a:r>
            <a:endParaRPr/>
          </a:p>
          <a:p>
            <a:pPr marL="342900" marR="0" lvl="0" indent="-342900" algn="l" rtl="0">
              <a:lnSpc>
                <a:spcPct val="90000"/>
              </a:lnSpc>
              <a:spcBef>
                <a:spcPts val="560"/>
              </a:spcBef>
              <a:spcAft>
                <a:spcPts val="0"/>
              </a:spcAft>
              <a:buClr>
                <a:srgbClr val="437085"/>
              </a:buClr>
              <a:buSzPts val="2800"/>
              <a:buFont typeface="Noto Sans Symbols"/>
              <a:buChar char="▪"/>
            </a:pPr>
            <a:r>
              <a:rPr lang="en-US" sz="2800" b="0" i="0" u="sng" strike="noStrike" cap="none">
                <a:solidFill>
                  <a:schemeClr val="dk1"/>
                </a:solidFill>
                <a:latin typeface="Calibri"/>
                <a:ea typeface="Calibri"/>
                <a:cs typeface="Calibri"/>
                <a:sym typeface="Calibri"/>
              </a:rPr>
              <a:t>eCommerce site</a:t>
            </a:r>
            <a:r>
              <a:rPr lang="en-US" sz="2800" b="0" i="0" u="none" strike="noStrike" cap="none">
                <a:solidFill>
                  <a:schemeClr val="dk1"/>
                </a:solidFill>
                <a:latin typeface="Calibri"/>
                <a:ea typeface="Calibri"/>
                <a:cs typeface="Calibri"/>
                <a:sym typeface="Calibri"/>
              </a:rPr>
              <a:t>: user finds what they want and buy</a:t>
            </a:r>
            <a:endParaRPr/>
          </a:p>
          <a:p>
            <a:pPr marL="742950" marR="0" lvl="1" indent="-285750" algn="l" rtl="0">
              <a:lnSpc>
                <a:spcPct val="9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Is it the end-user, or the eCommerce site, whose happiness we measure?</a:t>
            </a:r>
            <a:endParaRPr/>
          </a:p>
          <a:p>
            <a:pPr marL="742950" marR="0" lvl="1" indent="-285750" algn="l" rtl="0">
              <a:lnSpc>
                <a:spcPct val="9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Measure time to purchase, or fraction of searchers who become buyers?</a:t>
            </a:r>
            <a:endParaRPr/>
          </a:p>
        </p:txBody>
      </p:sp>
      <p:sp>
        <p:nvSpPr>
          <p:cNvPr id="209" name="Google Shape;209;p27"/>
          <p:cNvSpPr txBox="1"/>
          <p:nvPr/>
        </p:nvSpPr>
        <p:spPr>
          <a:xfrm>
            <a:off x="7620000" y="-33337"/>
            <a:ext cx="1166812"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8.6.2</a:t>
            </a:r>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7</a:t>
            </a:fld>
            <a:endParaRPr/>
          </a:p>
        </p:txBody>
      </p:sp>
      <p:sp>
        <p:nvSpPr>
          <p:cNvPr id="215" name="Google Shape;215;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Measuring user happiness</a:t>
            </a:r>
            <a:endParaRPr/>
          </a:p>
        </p:txBody>
      </p:sp>
      <p:sp>
        <p:nvSpPr>
          <p:cNvPr id="216" name="Google Shape;216;p28"/>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sng" strike="noStrike" cap="none">
                <a:solidFill>
                  <a:schemeClr val="dk1"/>
                </a:solidFill>
                <a:latin typeface="Calibri"/>
                <a:ea typeface="Calibri"/>
                <a:cs typeface="Calibri"/>
                <a:sym typeface="Calibri"/>
              </a:rPr>
              <a:t>Enterprise</a:t>
            </a:r>
            <a:r>
              <a:rPr lang="en-US" sz="2800" b="0" i="0" u="none" strike="noStrike" cap="none">
                <a:solidFill>
                  <a:schemeClr val="dk1"/>
                </a:solidFill>
                <a:latin typeface="Calibri"/>
                <a:ea typeface="Calibri"/>
                <a:cs typeface="Calibri"/>
                <a:sym typeface="Calibri"/>
              </a:rPr>
              <a:t> (company/govt/academic): Care about “user productivity”</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How much time do my users save when looking for information?</a:t>
            </a:r>
            <a:endParaRPr/>
          </a:p>
          <a:p>
            <a:pPr marL="742950" marR="0" lvl="1" indent="-285750" algn="l" rtl="0">
              <a:lnSpc>
                <a:spcPct val="100000"/>
              </a:lnSpc>
              <a:spcBef>
                <a:spcPts val="480"/>
              </a:spcBef>
              <a:spcAft>
                <a:spcPts val="0"/>
              </a:spcAft>
              <a:buClr>
                <a:srgbClr val="357E69"/>
              </a:buClr>
              <a:buSzPts val="2400"/>
              <a:buFont typeface="Noto Sans Symbols"/>
              <a:buChar char="▪"/>
            </a:pPr>
            <a:r>
              <a:rPr lang="en-US" sz="2400" b="0" i="0" u="none" strike="noStrike" cap="none">
                <a:solidFill>
                  <a:schemeClr val="dk1"/>
                </a:solidFill>
                <a:latin typeface="Calibri"/>
                <a:ea typeface="Calibri"/>
                <a:cs typeface="Calibri"/>
                <a:sym typeface="Calibri"/>
              </a:rPr>
              <a:t>Many other criteria having to do with breadth of access, secure access, etc.</a:t>
            </a:r>
            <a:endParaRPr/>
          </a:p>
        </p:txBody>
      </p:sp>
      <p:sp>
        <p:nvSpPr>
          <p:cNvPr id="217" name="Google Shape;217;p28"/>
          <p:cNvSpPr txBox="1"/>
          <p:nvPr/>
        </p:nvSpPr>
        <p:spPr>
          <a:xfrm>
            <a:off x="7620000" y="-33337"/>
            <a:ext cx="1166812"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8.6.2</a:t>
            </a:r>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8</a:t>
            </a:fld>
            <a:endParaRPr/>
          </a:p>
        </p:txBody>
      </p:sp>
      <p:sp>
        <p:nvSpPr>
          <p:cNvPr id="223" name="Google Shape;223;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Happiness: elusive to measure</a:t>
            </a:r>
            <a:endParaRPr/>
          </a:p>
        </p:txBody>
      </p:sp>
      <p:sp>
        <p:nvSpPr>
          <p:cNvPr id="224" name="Google Shape;224;p29"/>
          <p:cNvSpPr txBox="1">
            <a:spLocks noGrp="1"/>
          </p:cNvSpPr>
          <p:nvPr>
            <p:ph type="body" idx="1"/>
          </p:nvPr>
        </p:nvSpPr>
        <p:spPr>
          <a:xfrm>
            <a:off x="685800" y="1752600"/>
            <a:ext cx="7848600" cy="4876800"/>
          </a:xfrm>
          <a:prstGeom prst="rect">
            <a:avLst/>
          </a:prstGeom>
          <a:noFill/>
          <a:ln>
            <a:noFill/>
          </a:ln>
        </p:spPr>
        <p:txBody>
          <a:bodyPr spcFirstLastPara="1" wrap="square" lIns="91425" tIns="45700" rIns="91425" bIns="45700" anchor="t" anchorCtr="0">
            <a:noAutofit/>
          </a:bodyPr>
          <a:lstStyle/>
          <a:p>
            <a:pPr marL="495300" marR="0" lvl="0" indent="-4953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Most common proxy: </a:t>
            </a:r>
            <a:r>
              <a:rPr lang="en-US" sz="2800" b="0" i="1" u="none" strike="noStrike" cap="none">
                <a:solidFill>
                  <a:schemeClr val="dk1"/>
                </a:solidFill>
                <a:latin typeface="Calibri"/>
                <a:ea typeface="Calibri"/>
                <a:cs typeface="Calibri"/>
                <a:sym typeface="Calibri"/>
              </a:rPr>
              <a:t>relevance</a:t>
            </a:r>
            <a:r>
              <a:rPr lang="en-US" sz="2800" b="0" i="0" u="none" strike="noStrike" cap="none">
                <a:solidFill>
                  <a:schemeClr val="dk1"/>
                </a:solidFill>
                <a:latin typeface="Calibri"/>
                <a:ea typeface="Calibri"/>
                <a:cs typeface="Calibri"/>
                <a:sym typeface="Calibri"/>
              </a:rPr>
              <a:t> of search results</a:t>
            </a:r>
            <a:endParaRPr/>
          </a:p>
          <a:p>
            <a:pPr marL="495300" marR="0" lvl="0" indent="-4953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But how do you measure relevance?</a:t>
            </a:r>
            <a:endParaRPr/>
          </a:p>
          <a:p>
            <a:pPr marL="495300" marR="0" lvl="0" indent="-4953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We will detail a methodology here, then examine its issues</a:t>
            </a:r>
            <a:endParaRPr/>
          </a:p>
          <a:p>
            <a:pPr marL="495300" marR="0" lvl="0" indent="-4953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Relevance measurement requires 3 elements:</a:t>
            </a:r>
            <a:endParaRPr/>
          </a:p>
          <a:p>
            <a:pPr marL="914400" marR="0" lvl="1" indent="-457200" algn="l" rtl="0">
              <a:lnSpc>
                <a:spcPct val="100000"/>
              </a:lnSpc>
              <a:spcBef>
                <a:spcPts val="480"/>
              </a:spcBef>
              <a:spcAft>
                <a:spcPts val="0"/>
              </a:spcAft>
              <a:buClr>
                <a:srgbClr val="357E69"/>
              </a:buClr>
              <a:buSzPts val="2400"/>
              <a:buFont typeface="Noto Sans Symbols"/>
              <a:buAutoNum type="arabicPeriod"/>
            </a:pPr>
            <a:r>
              <a:rPr lang="en-US" sz="2400" b="0" i="0" u="none" strike="noStrike" cap="none">
                <a:solidFill>
                  <a:schemeClr val="dk1"/>
                </a:solidFill>
                <a:latin typeface="Calibri"/>
                <a:ea typeface="Calibri"/>
                <a:cs typeface="Calibri"/>
                <a:sym typeface="Calibri"/>
              </a:rPr>
              <a:t>A benchmark document collection</a:t>
            </a:r>
            <a:endParaRPr/>
          </a:p>
          <a:p>
            <a:pPr marL="914400" marR="0" lvl="1" indent="-457200" algn="l" rtl="0">
              <a:lnSpc>
                <a:spcPct val="100000"/>
              </a:lnSpc>
              <a:spcBef>
                <a:spcPts val="480"/>
              </a:spcBef>
              <a:spcAft>
                <a:spcPts val="0"/>
              </a:spcAft>
              <a:buClr>
                <a:srgbClr val="357E69"/>
              </a:buClr>
              <a:buSzPts val="2400"/>
              <a:buFont typeface="Noto Sans Symbols"/>
              <a:buAutoNum type="arabicPeriod"/>
            </a:pPr>
            <a:r>
              <a:rPr lang="en-US" sz="2400" b="0" i="0" u="none" strike="noStrike" cap="none">
                <a:solidFill>
                  <a:schemeClr val="dk1"/>
                </a:solidFill>
                <a:latin typeface="Calibri"/>
                <a:ea typeface="Calibri"/>
                <a:cs typeface="Calibri"/>
                <a:sym typeface="Calibri"/>
              </a:rPr>
              <a:t>A benchmark suite of queries</a:t>
            </a:r>
            <a:endParaRPr/>
          </a:p>
          <a:p>
            <a:pPr marL="914400" marR="0" lvl="1" indent="-457200" algn="l" rtl="0">
              <a:lnSpc>
                <a:spcPct val="100000"/>
              </a:lnSpc>
              <a:spcBef>
                <a:spcPts val="480"/>
              </a:spcBef>
              <a:spcAft>
                <a:spcPts val="0"/>
              </a:spcAft>
              <a:buClr>
                <a:srgbClr val="357E69"/>
              </a:buClr>
              <a:buSzPts val="2400"/>
              <a:buFont typeface="Noto Sans Symbols"/>
              <a:buAutoNum type="arabicPeriod"/>
            </a:pPr>
            <a:r>
              <a:rPr lang="en-US" sz="2400" b="0" i="0" u="none" strike="noStrike" cap="none">
                <a:solidFill>
                  <a:schemeClr val="dk1"/>
                </a:solidFill>
                <a:latin typeface="Calibri"/>
                <a:ea typeface="Calibri"/>
                <a:cs typeface="Calibri"/>
                <a:sym typeface="Calibri"/>
              </a:rPr>
              <a:t>A usually binary assessment of either </a:t>
            </a:r>
            <a:r>
              <a:rPr lang="en-US" sz="2400" b="0" i="0" u="sng" strike="noStrike" cap="none">
                <a:solidFill>
                  <a:schemeClr val="dk1"/>
                </a:solidFill>
                <a:latin typeface="Calibri"/>
                <a:ea typeface="Calibri"/>
                <a:cs typeface="Calibri"/>
                <a:sym typeface="Calibri"/>
              </a:rPr>
              <a:t>Relevant</a:t>
            </a:r>
            <a:r>
              <a:rPr lang="en-US" sz="2400" b="0" i="0" u="none" strike="noStrike" cap="none">
                <a:solidFill>
                  <a:schemeClr val="dk1"/>
                </a:solidFill>
                <a:latin typeface="Calibri"/>
                <a:ea typeface="Calibri"/>
                <a:cs typeface="Calibri"/>
                <a:sym typeface="Calibri"/>
              </a:rPr>
              <a:t> or </a:t>
            </a:r>
            <a:r>
              <a:rPr lang="en-US" sz="2400" b="0" i="0" u="sng" strike="noStrike" cap="none">
                <a:solidFill>
                  <a:schemeClr val="dk1"/>
                </a:solidFill>
                <a:latin typeface="Calibri"/>
                <a:ea typeface="Calibri"/>
                <a:cs typeface="Calibri"/>
                <a:sym typeface="Calibri"/>
              </a:rPr>
              <a:t>Nonrelevant</a:t>
            </a:r>
            <a:r>
              <a:rPr lang="en-US" sz="2400" b="0" i="0" u="none" strike="noStrike" cap="none">
                <a:solidFill>
                  <a:schemeClr val="dk1"/>
                </a:solidFill>
                <a:latin typeface="Calibri"/>
                <a:ea typeface="Calibri"/>
                <a:cs typeface="Calibri"/>
                <a:sym typeface="Calibri"/>
              </a:rPr>
              <a:t> for each query and each document</a:t>
            </a:r>
            <a:endParaRPr/>
          </a:p>
          <a:p>
            <a:pPr marL="1295400" marR="0" lvl="2" indent="-381000" algn="l" rtl="0">
              <a:lnSpc>
                <a:spcPct val="100000"/>
              </a:lnSpc>
              <a:spcBef>
                <a:spcPts val="400"/>
              </a:spcBef>
              <a:spcAft>
                <a:spcPts val="0"/>
              </a:spcAft>
              <a:buClr>
                <a:srgbClr val="918BA3"/>
              </a:buClr>
              <a:buSzPts val="2000"/>
              <a:buFont typeface="Noto Sans Symbols"/>
              <a:buChar char="▪"/>
            </a:pPr>
            <a:r>
              <a:rPr lang="en-US" sz="2000" b="0" i="0" u="none" strike="noStrike" cap="none">
                <a:solidFill>
                  <a:schemeClr val="dk1"/>
                </a:solidFill>
                <a:latin typeface="Calibri"/>
                <a:ea typeface="Calibri"/>
                <a:cs typeface="Calibri"/>
                <a:sym typeface="Calibri"/>
              </a:rPr>
              <a:t>Some work on more-than-binary, but not the standard</a:t>
            </a:r>
            <a:endParaRPr/>
          </a:p>
        </p:txBody>
      </p:sp>
      <p:sp>
        <p:nvSpPr>
          <p:cNvPr id="225" name="Google Shape;225;p29"/>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8.1</a:t>
            </a:r>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p:nvPr/>
        </p:nvSpPr>
        <p:spPr>
          <a:xfrm>
            <a:off x="6553200" y="6477000"/>
            <a:ext cx="2133600" cy="2444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9</a:t>
            </a:fld>
            <a:endParaRPr/>
          </a:p>
        </p:txBody>
      </p:sp>
      <p:sp>
        <p:nvSpPr>
          <p:cNvPr id="231" name="Google Shape;231;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4000"/>
              <a:buFont typeface="Calibri"/>
              <a:buNone/>
            </a:pPr>
            <a:r>
              <a:rPr lang="en-US" sz="4000" b="0" i="0" u="none" strike="noStrike" cap="none">
                <a:solidFill>
                  <a:schemeClr val="dk1"/>
                </a:solidFill>
                <a:latin typeface="Calibri"/>
                <a:ea typeface="Calibri"/>
                <a:cs typeface="Calibri"/>
                <a:sym typeface="Calibri"/>
              </a:rPr>
              <a:t>Evaluating an IR system</a:t>
            </a:r>
            <a:endParaRPr/>
          </a:p>
        </p:txBody>
      </p:sp>
      <p:sp>
        <p:nvSpPr>
          <p:cNvPr id="232" name="Google Shape;232;p30"/>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Note: the </a:t>
            </a:r>
            <a:r>
              <a:rPr lang="en-US" sz="2800" b="1" i="0" u="none" strike="noStrike" cap="none">
                <a:solidFill>
                  <a:schemeClr val="dk1"/>
                </a:solidFill>
                <a:latin typeface="Calibri"/>
                <a:ea typeface="Calibri"/>
                <a:cs typeface="Calibri"/>
                <a:sym typeface="Calibri"/>
              </a:rPr>
              <a:t>information need</a:t>
            </a:r>
            <a:r>
              <a:rPr lang="en-US" sz="2800" b="0" i="0" u="none" strike="noStrike" cap="none">
                <a:solidFill>
                  <a:schemeClr val="dk1"/>
                </a:solidFill>
                <a:latin typeface="Calibri"/>
                <a:ea typeface="Calibri"/>
                <a:cs typeface="Calibri"/>
                <a:sym typeface="Calibri"/>
              </a:rPr>
              <a:t> is translated into a </a:t>
            </a:r>
            <a:r>
              <a:rPr lang="en-US" sz="2800" b="1" i="0" u="none" strike="noStrike" cap="none">
                <a:solidFill>
                  <a:schemeClr val="dk1"/>
                </a:solidFill>
                <a:latin typeface="Calibri"/>
                <a:ea typeface="Calibri"/>
                <a:cs typeface="Calibri"/>
                <a:sym typeface="Calibri"/>
              </a:rPr>
              <a:t>query</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Relevance is assessed relative to the </a:t>
            </a:r>
            <a:r>
              <a:rPr lang="en-US" sz="2800" b="1" i="0" u="none" strike="noStrike" cap="none">
                <a:solidFill>
                  <a:schemeClr val="dk1"/>
                </a:solidFill>
                <a:latin typeface="Calibri"/>
                <a:ea typeface="Calibri"/>
                <a:cs typeface="Calibri"/>
                <a:sym typeface="Calibri"/>
              </a:rPr>
              <a:t>information need</a:t>
            </a:r>
            <a:r>
              <a:rPr lang="en-US" sz="2800" b="1" i="1" u="none" strike="noStrike" cap="none">
                <a:solidFill>
                  <a:schemeClr val="dk1"/>
                </a:solidFill>
                <a:latin typeface="Calibri"/>
                <a:ea typeface="Calibri"/>
                <a:cs typeface="Calibri"/>
                <a:sym typeface="Calibri"/>
              </a:rPr>
              <a:t> </a:t>
            </a:r>
            <a:r>
              <a:rPr lang="en-US" sz="2800" b="0" i="1" u="none" strike="noStrike" cap="none">
                <a:solidFill>
                  <a:schemeClr val="dk1"/>
                </a:solidFill>
                <a:latin typeface="Calibri"/>
                <a:ea typeface="Calibri"/>
                <a:cs typeface="Calibri"/>
                <a:sym typeface="Calibri"/>
              </a:rPr>
              <a:t>not </a:t>
            </a:r>
            <a:r>
              <a:rPr lang="en-US" sz="2800" b="0" i="0" u="none" strike="noStrike" cap="none">
                <a:solidFill>
                  <a:schemeClr val="dk1"/>
                </a:solidFill>
                <a:latin typeface="Calibri"/>
                <a:ea typeface="Calibri"/>
                <a:cs typeface="Calibri"/>
                <a:sym typeface="Calibri"/>
              </a:rPr>
              <a:t>the</a:t>
            </a:r>
            <a:r>
              <a:rPr lang="en-US" sz="2800" b="0" i="1" u="none" strike="noStrike" cap="none">
                <a:solidFill>
                  <a:schemeClr val="dk1"/>
                </a:solidFill>
                <a:latin typeface="Calibri"/>
                <a:ea typeface="Calibri"/>
                <a:cs typeface="Calibri"/>
                <a:sym typeface="Calibri"/>
              </a:rPr>
              <a:t> </a:t>
            </a:r>
            <a:r>
              <a:rPr lang="en-US" sz="2800" b="1" i="0" u="none" strike="noStrike" cap="none">
                <a:solidFill>
                  <a:schemeClr val="dk1"/>
                </a:solidFill>
                <a:latin typeface="Calibri"/>
                <a:ea typeface="Calibri"/>
                <a:cs typeface="Calibri"/>
                <a:sym typeface="Calibri"/>
              </a:rPr>
              <a:t>query</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E.g., </a:t>
            </a:r>
            <a:r>
              <a:rPr lang="en-US" sz="2800" b="0" i="0" u="sng" strike="noStrike" cap="none">
                <a:solidFill>
                  <a:schemeClr val="dk1"/>
                </a:solidFill>
                <a:latin typeface="Calibri"/>
                <a:ea typeface="Calibri"/>
                <a:cs typeface="Calibri"/>
                <a:sym typeface="Calibri"/>
              </a:rPr>
              <a:t>Information need</a:t>
            </a:r>
            <a:r>
              <a:rPr lang="en-US" sz="2800" b="0" i="0" u="none" strike="noStrike" cap="none">
                <a:solidFill>
                  <a:schemeClr val="dk1"/>
                </a:solidFill>
                <a:latin typeface="Calibri"/>
                <a:ea typeface="Calibri"/>
                <a:cs typeface="Calibri"/>
                <a:sym typeface="Calibri"/>
              </a:rPr>
              <a:t>: </a:t>
            </a:r>
            <a:r>
              <a:rPr lang="en-US" sz="2800" b="0" i="1" u="none" strike="noStrike" cap="none">
                <a:solidFill>
                  <a:schemeClr val="dk1"/>
                </a:solidFill>
                <a:latin typeface="Calibri"/>
                <a:ea typeface="Calibri"/>
                <a:cs typeface="Calibri"/>
                <a:sym typeface="Calibri"/>
              </a:rPr>
              <a:t>I'm looking for information on whether drinking red wine is more effective at reducing your risk of heart attacks than white wine.</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sng" strike="noStrike" cap="none">
                <a:solidFill>
                  <a:schemeClr val="dk1"/>
                </a:solidFill>
                <a:latin typeface="Calibri"/>
                <a:ea typeface="Calibri"/>
                <a:cs typeface="Calibri"/>
                <a:sym typeface="Calibri"/>
              </a:rPr>
              <a:t>Query</a:t>
            </a:r>
            <a:r>
              <a:rPr lang="en-US" sz="2800" b="0" i="0" u="none" strike="noStrike" cap="none">
                <a:solidFill>
                  <a:schemeClr val="dk1"/>
                </a:solidFill>
                <a:latin typeface="Calibri"/>
                <a:ea typeface="Calibri"/>
                <a:cs typeface="Calibri"/>
                <a:sym typeface="Calibri"/>
              </a:rPr>
              <a:t>: </a:t>
            </a:r>
            <a:r>
              <a:rPr lang="en-US" sz="2800" b="1" i="1" u="none" strike="noStrike" cap="none">
                <a:solidFill>
                  <a:schemeClr val="dk1"/>
                </a:solidFill>
                <a:latin typeface="Calibri"/>
                <a:ea typeface="Calibri"/>
                <a:cs typeface="Calibri"/>
                <a:sym typeface="Calibri"/>
              </a:rPr>
              <a:t>wine red white heart attack effective</a:t>
            </a:r>
            <a:endParaRPr/>
          </a:p>
          <a:p>
            <a:pPr marL="342900" marR="0" lvl="0" indent="-342900" algn="l" rtl="0">
              <a:lnSpc>
                <a:spcPct val="100000"/>
              </a:lnSpc>
              <a:spcBef>
                <a:spcPts val="560"/>
              </a:spcBef>
              <a:spcAft>
                <a:spcPts val="0"/>
              </a:spcAft>
              <a:buClr>
                <a:srgbClr val="437085"/>
              </a:buClr>
              <a:buSzPts val="2800"/>
              <a:buFont typeface="Noto Sans Symbols"/>
              <a:buChar char="▪"/>
            </a:pPr>
            <a:r>
              <a:rPr lang="en-US" sz="2800" b="0" i="0" u="none" strike="noStrike" cap="none">
                <a:solidFill>
                  <a:schemeClr val="dk1"/>
                </a:solidFill>
                <a:latin typeface="Calibri"/>
                <a:ea typeface="Calibri"/>
                <a:cs typeface="Calibri"/>
                <a:sym typeface="Calibri"/>
              </a:rPr>
              <a:t>You evaluate whether the doc addresses the information need, not whether it has these words</a:t>
            </a:r>
            <a:endParaRPr/>
          </a:p>
        </p:txBody>
      </p:sp>
      <p:sp>
        <p:nvSpPr>
          <p:cNvPr id="233" name="Google Shape;233;p30"/>
          <p:cNvSpPr txBox="1"/>
          <p:nvPr/>
        </p:nvSpPr>
        <p:spPr>
          <a:xfrm>
            <a:off x="7620000" y="-33337"/>
            <a:ext cx="971550" cy="33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FCFF"/>
              </a:buClr>
              <a:buSzPts val="1600"/>
              <a:buFont typeface="Lucida Sans"/>
              <a:buNone/>
            </a:pPr>
            <a:r>
              <a:rPr lang="en-US" sz="1600" b="0" i="0" u="none">
                <a:solidFill>
                  <a:srgbClr val="FBFCFF"/>
                </a:solidFill>
                <a:latin typeface="Lucida Sans"/>
                <a:ea typeface="Lucida Sans"/>
                <a:cs typeface="Lucida Sans"/>
                <a:sym typeface="Lucida Sans"/>
              </a:rPr>
              <a:t>Sec. 8.1</a:t>
            </a:r>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3051</Words>
  <Application>Microsoft Macintosh PowerPoint</Application>
  <PresentationFormat>On-screen Show (4:3)</PresentationFormat>
  <Paragraphs>495</Paragraphs>
  <Slides>55</Slides>
  <Notes>54</Notes>
  <HiddenSlides>0</HiddenSlides>
  <MMClips>0</MMClips>
  <ScaleCrop>false</ScaleCrop>
  <HeadingPairs>
    <vt:vector size="6" baseType="variant">
      <vt:variant>
        <vt:lpstr>Fonts Used</vt:lpstr>
      </vt:variant>
      <vt:variant>
        <vt:i4>1</vt:i4>
      </vt:variant>
      <vt:variant>
        <vt:lpstr>Theme</vt:lpstr>
      </vt:variant>
      <vt:variant>
        <vt:i4>8</vt:i4>
      </vt:variant>
      <vt:variant>
        <vt:lpstr>Slide Titles</vt:lpstr>
      </vt:variant>
      <vt:variant>
        <vt:i4>55</vt:i4>
      </vt:variant>
    </vt:vector>
  </HeadingPairs>
  <TitlesOfParts>
    <vt:vector size="64" baseType="lpstr">
      <vt:lpstr>Tahoma</vt:lpstr>
      <vt:lpstr>1_IIR-slides</vt:lpstr>
      <vt:lpstr>2_IIR-slides</vt:lpstr>
      <vt:lpstr>IIR-slides</vt:lpstr>
      <vt:lpstr>5_IIR-slides</vt:lpstr>
      <vt:lpstr>3_IIR-slides</vt:lpstr>
      <vt:lpstr>4_IIR-slides</vt:lpstr>
      <vt:lpstr>6_IIR-slides</vt:lpstr>
      <vt:lpstr>7_IIR-slides</vt:lpstr>
      <vt:lpstr>PowerPoint Presentation</vt:lpstr>
      <vt:lpstr>This lecture</vt:lpstr>
      <vt:lpstr>EVALUATING SEARCH ENGINES</vt:lpstr>
      <vt:lpstr>Measures for a search engine</vt:lpstr>
      <vt:lpstr>Measures for a search engine</vt:lpstr>
      <vt:lpstr>Measuring user happiness</vt:lpstr>
      <vt:lpstr>Measuring user happiness</vt:lpstr>
      <vt:lpstr>Happiness: elusive to measure</vt:lpstr>
      <vt:lpstr>Evaluating an IR system</vt:lpstr>
      <vt:lpstr>Standard relevance benchmarks</vt:lpstr>
      <vt:lpstr>Unranked retrieval evaluation: Precision and Recall</vt:lpstr>
      <vt:lpstr>Should we instead use the accuracy measure for evaluation?</vt:lpstr>
      <vt:lpstr>Why not just use accuracy?</vt:lpstr>
      <vt:lpstr>Precision/Recall</vt:lpstr>
      <vt:lpstr>Difficulties in using precision/recall</vt:lpstr>
      <vt:lpstr>A combined measure: F</vt:lpstr>
      <vt:lpstr>F1 and other averages</vt:lpstr>
      <vt:lpstr>Evaluating ranked results</vt:lpstr>
      <vt:lpstr>A precision-recall curve</vt:lpstr>
      <vt:lpstr>Averaging over queries</vt:lpstr>
      <vt:lpstr>Interpolated precision</vt:lpstr>
      <vt:lpstr>Evaluation</vt:lpstr>
      <vt:lpstr>Typical (good) 11 point precisions</vt:lpstr>
      <vt:lpstr>Yet more evaluation measures…</vt:lpstr>
      <vt:lpstr>Yet more evaluation measures…</vt:lpstr>
      <vt:lpstr>Yet more evaluation measures…</vt:lpstr>
      <vt:lpstr>ROC curve</vt:lpstr>
      <vt:lpstr>ROC : Receiver Operating Characteristics</vt:lpstr>
      <vt:lpstr>NDCG</vt:lpstr>
      <vt:lpstr>Variance</vt:lpstr>
      <vt:lpstr> CREATING TEST COLLECTIONS FOR IR EVALUATION</vt:lpstr>
      <vt:lpstr>Test Collections</vt:lpstr>
      <vt:lpstr>From document collections  to test collections</vt:lpstr>
      <vt:lpstr>Unit of Evaluation</vt:lpstr>
      <vt:lpstr>Kappa measure for inter-judge (dis)agreement</vt:lpstr>
      <vt:lpstr>Kappa Measure: Example</vt:lpstr>
      <vt:lpstr>Kappa Example</vt:lpstr>
      <vt:lpstr>TREC</vt:lpstr>
      <vt:lpstr>Standard relevance benchmarks: Others</vt:lpstr>
      <vt:lpstr>Interjudge Agreement: TREC 3</vt:lpstr>
      <vt:lpstr>Impact of Inter-judge Agreement</vt:lpstr>
      <vt:lpstr>Critique of pure relevance</vt:lpstr>
      <vt:lpstr>Can we avoid human judgment?</vt:lpstr>
      <vt:lpstr>Evaluation at large search engines</vt:lpstr>
      <vt:lpstr>A/B testing</vt:lpstr>
      <vt:lpstr>RESULTS PRESENTATION</vt:lpstr>
      <vt:lpstr>Result Summaries</vt:lpstr>
      <vt:lpstr>Summaries</vt:lpstr>
      <vt:lpstr>Static summaries</vt:lpstr>
      <vt:lpstr>Dynamic summaries</vt:lpstr>
      <vt:lpstr>Techniques for dynamic summaries</vt:lpstr>
      <vt:lpstr>Quicklinks</vt:lpstr>
      <vt:lpstr>PowerPoint Presentation</vt:lpstr>
      <vt:lpstr>Alternative results presentations?</vt:lpstr>
      <vt:lpstr>Resources for this lecture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Niloy Ganguly</cp:lastModifiedBy>
  <cp:revision>3</cp:revision>
  <dcterms:modified xsi:type="dcterms:W3CDTF">2018-08-30T09:31:08Z</dcterms:modified>
</cp:coreProperties>
</file>