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9" r:id="rId3"/>
    <p:sldId id="270" r:id="rId4"/>
    <p:sldId id="271" r:id="rId5"/>
    <p:sldId id="272" r:id="rId6"/>
    <p:sldId id="282" r:id="rId7"/>
    <p:sldId id="283" r:id="rId8"/>
    <p:sldId id="273" r:id="rId9"/>
    <p:sldId id="274" r:id="rId10"/>
    <p:sldId id="284" r:id="rId11"/>
    <p:sldId id="275" r:id="rId12"/>
    <p:sldId id="276" r:id="rId13"/>
    <p:sldId id="277" r:id="rId14"/>
    <p:sldId id="278" r:id="rId15"/>
    <p:sldId id="279" r:id="rId16"/>
    <p:sldId id="280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9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BC716-51A1-40CA-985F-219F1FBB5AF6}" type="datetimeFigureOut">
              <a:rPr lang="en-US" smtClean="0"/>
              <a:pPr/>
              <a:t>8/4/2014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1417D-6B70-4681-BEB0-700178B9EB2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1417D-6B70-4681-BEB0-700178B9EB21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D6293-74D7-476F-90AC-3F814630B47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Self explanatory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838200"/>
            <a:ext cx="7406640" cy="1472184"/>
          </a:xfrm>
        </p:spPr>
        <p:txBody>
          <a:bodyPr/>
          <a:lstStyle/>
          <a:p>
            <a:r>
              <a:rPr lang="en-IN" dirty="0" smtClean="0"/>
              <a:t>Introduction to Smartphone Energy Management</a:t>
            </a:r>
            <a:endParaRPr lang="en-IN" dirty="0"/>
          </a:p>
        </p:txBody>
      </p:sp>
      <p:pic>
        <p:nvPicPr>
          <p:cNvPr id="4" name="Picture 3" descr="conserve-battery-lif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667000"/>
            <a:ext cx="59436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7620000" cy="81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3025" tIns="36512" rIns="73025" bIns="3651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Power </a:t>
            </a:r>
            <a:r>
              <a:rPr lang="en-US" sz="48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Management Modes</a:t>
            </a:r>
            <a:endParaRPr lang="en-US" sz="48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1066800" y="1371600"/>
            <a:ext cx="8077200" cy="4844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3025" tIns="36512" rIns="73025" bIns="3651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Power consumption is always an issue with </a:t>
            </a:r>
            <a:r>
              <a:rPr lang="en-US" sz="2000" dirty="0" smtClean="0"/>
              <a:t>Mobile Devices.</a:t>
            </a:r>
            <a:endParaRPr lang="en-US" sz="2000" dirty="0"/>
          </a:p>
          <a:p>
            <a:pPr>
              <a:spcBef>
                <a:spcPct val="50000"/>
              </a:spcBef>
            </a:pPr>
            <a:r>
              <a:rPr lang="en-US" sz="2000" dirty="0"/>
              <a:t>There are </a:t>
            </a:r>
            <a:r>
              <a:rPr lang="en-US" sz="2000" b="1" dirty="0"/>
              <a:t>3 modes</a:t>
            </a:r>
            <a:r>
              <a:rPr lang="en-US" sz="2000" dirty="0"/>
              <a:t> of power for Cisco </a:t>
            </a:r>
            <a:r>
              <a:rPr lang="en-US" sz="2000" dirty="0" smtClean="0"/>
              <a:t>NIC </a:t>
            </a:r>
            <a:r>
              <a:rPr lang="en-US" sz="2000" dirty="0"/>
              <a:t>cards:</a:t>
            </a:r>
          </a:p>
          <a:p>
            <a:pPr marL="63500">
              <a:spcBef>
                <a:spcPct val="50000"/>
              </a:spcBef>
              <a:buFontTx/>
              <a:buAutoNum type="arabicPeriod"/>
            </a:pPr>
            <a:r>
              <a:rPr lang="en-US" sz="2000" b="1" dirty="0"/>
              <a:t>Constant Awake Mode (CAM)</a:t>
            </a:r>
          </a:p>
          <a:p>
            <a:pPr marL="635000" lvl="1">
              <a:spcBef>
                <a:spcPct val="50000"/>
              </a:spcBef>
            </a:pPr>
            <a:r>
              <a:rPr lang="en-US" sz="2000" dirty="0"/>
              <a:t>Mode is best when power is not an issue such as when AC power is available to the device. Default mode</a:t>
            </a:r>
          </a:p>
          <a:p>
            <a:pPr marL="63500">
              <a:spcBef>
                <a:spcPct val="50000"/>
              </a:spcBef>
              <a:buFontTx/>
              <a:buAutoNum type="arabicPeriod"/>
            </a:pPr>
            <a:r>
              <a:rPr lang="en-US" sz="2000" dirty="0"/>
              <a:t> </a:t>
            </a:r>
            <a:r>
              <a:rPr lang="en-US" sz="2000" b="1" dirty="0"/>
              <a:t>Power save mode (</a:t>
            </a:r>
            <a:r>
              <a:rPr lang="en-US" sz="2000" b="1" dirty="0" err="1" smtClean="0"/>
              <a:t>PSM</a:t>
            </a:r>
            <a:r>
              <a:rPr lang="en-US" sz="2000" dirty="0" smtClean="0"/>
              <a:t>)</a:t>
            </a:r>
            <a:endParaRPr lang="en-US" sz="2000" dirty="0"/>
          </a:p>
          <a:p>
            <a:pPr marL="635000" lvl="1">
              <a:spcBef>
                <a:spcPct val="50000"/>
              </a:spcBef>
            </a:pPr>
            <a:r>
              <a:rPr lang="en-US" sz="2000" dirty="0"/>
              <a:t>Mode is used when power conservation is the utmost importance. The wireless NIC card will go to ‘sleep’ after a period of inactivity &amp; periodically awake to retrieve buffered data from the AP.</a:t>
            </a:r>
          </a:p>
          <a:p>
            <a:pPr marL="63500">
              <a:spcBef>
                <a:spcPct val="50000"/>
              </a:spcBef>
              <a:buFontTx/>
              <a:buAutoNum type="arabicPeriod"/>
            </a:pPr>
            <a:r>
              <a:rPr lang="en-US" sz="2000" dirty="0"/>
              <a:t> </a:t>
            </a:r>
            <a:r>
              <a:rPr lang="en-US" sz="2000" b="1" dirty="0"/>
              <a:t>Fast power save mode (</a:t>
            </a:r>
            <a:r>
              <a:rPr lang="en-US" sz="2000" b="1" dirty="0" err="1" smtClean="0"/>
              <a:t>FastPSM</a:t>
            </a:r>
            <a:r>
              <a:rPr lang="en-US" sz="2000" b="1" dirty="0" smtClean="0"/>
              <a:t>)</a:t>
            </a:r>
            <a:endParaRPr lang="en-US" sz="2000" b="1" dirty="0"/>
          </a:p>
          <a:p>
            <a:pPr marL="635000" lvl="1">
              <a:spcBef>
                <a:spcPct val="50000"/>
              </a:spcBef>
            </a:pPr>
            <a:r>
              <a:rPr lang="en-US" sz="2000" dirty="0"/>
              <a:t>Combination of CAM &amp; </a:t>
            </a:r>
            <a:r>
              <a:rPr lang="en-US" sz="2000" dirty="0" err="1" smtClean="0"/>
              <a:t>PSPM</a:t>
            </a:r>
            <a:r>
              <a:rPr lang="en-US" sz="2000" dirty="0" smtClean="0"/>
              <a:t> </a:t>
            </a:r>
            <a:r>
              <a:rPr lang="en-US" sz="2000" dirty="0"/>
              <a:t>For clients who switch between AC &amp; DC power.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Computation related</a:t>
            </a:r>
            <a:endParaRPr lang="en-GB" sz="4800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Usage of CPU, main memory and disk</a:t>
            </a:r>
          </a:p>
          <a:p>
            <a:r>
              <a:rPr lang="en-US"/>
              <a:t>Data compression techniques for reduction of packet length increase power consumption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/>
              <a:t>General Guidelines and Mechanisms 1/5</a:t>
            </a:r>
            <a:endParaRPr lang="en-GB" sz="400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Reduce collisions in MAC</a:t>
            </a:r>
          </a:p>
          <a:p>
            <a:pPr lvl="1">
              <a:buFontTx/>
              <a:buChar char="o"/>
            </a:pPr>
            <a:r>
              <a:rPr lang="en-US" dirty="0"/>
              <a:t>Retransmissions lead to power consumption and delays</a:t>
            </a:r>
          </a:p>
          <a:p>
            <a:pPr lvl="1">
              <a:buFontTx/>
              <a:buChar char="o"/>
            </a:pPr>
            <a:r>
              <a:rPr lang="en-US" dirty="0"/>
              <a:t>Cannot be completely eliminated due to user mobility and varying set of </a:t>
            </a:r>
            <a:r>
              <a:rPr lang="en-US" dirty="0" smtClean="0"/>
              <a:t>mobiles</a:t>
            </a:r>
          </a:p>
          <a:p>
            <a:pPr lvl="1">
              <a:buFontTx/>
              <a:buChar char="o"/>
            </a:pPr>
            <a:endParaRPr lang="en-US" dirty="0"/>
          </a:p>
          <a:p>
            <a:r>
              <a:rPr lang="en-US" dirty="0"/>
              <a:t>Change typical broadcast mechanism</a:t>
            </a:r>
          </a:p>
          <a:p>
            <a:pPr lvl="1">
              <a:buFontTx/>
              <a:buChar char="o"/>
            </a:pPr>
            <a:r>
              <a:rPr lang="en-US" dirty="0"/>
              <a:t>802.11: Receiver keeps track of channel status through constant monitoring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/>
              <a:t>General Guidelines and Mechanisms 2/5</a:t>
            </a:r>
            <a:endParaRPr lang="en-GB" sz="400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Turnaround between transmit and receive mode spends time and power</a:t>
            </a:r>
          </a:p>
          <a:p>
            <a:pPr lvl="1">
              <a:buFontTx/>
              <a:buChar char="o"/>
            </a:pPr>
            <a:r>
              <a:rPr lang="en-US" dirty="0"/>
              <a:t>Allocate contiguous slots for transmission or reception</a:t>
            </a:r>
          </a:p>
          <a:p>
            <a:pPr lvl="1">
              <a:buFontTx/>
              <a:buChar char="o"/>
            </a:pPr>
            <a:r>
              <a:rPr lang="en-US" dirty="0"/>
              <a:t>Request multiple transmission slots with a single reservation </a:t>
            </a:r>
            <a:r>
              <a:rPr lang="en-US" dirty="0" smtClean="0"/>
              <a:t>packet</a:t>
            </a:r>
          </a:p>
          <a:p>
            <a:pPr lvl="1">
              <a:buFontTx/>
              <a:buChar char="o"/>
            </a:pPr>
            <a:endParaRPr lang="en-US" dirty="0"/>
          </a:p>
          <a:p>
            <a:r>
              <a:rPr lang="en-US" dirty="0"/>
              <a:t>Computation of transmission schedule should be relegated to base station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/>
              <a:t>General Guidelines and Mechanisms 3/5</a:t>
            </a:r>
            <a:endParaRPr lang="en-GB" sz="400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Scheduling algorithm may additionally consider battery power level</a:t>
            </a:r>
          </a:p>
          <a:p>
            <a:pPr>
              <a:lnSpc>
                <a:spcPct val="90000"/>
              </a:lnSpc>
            </a:pPr>
            <a:r>
              <a:rPr lang="en-US" dirty="0"/>
              <a:t>Allow mobile to re-arrange allocated slots under low-power </a:t>
            </a:r>
            <a:r>
              <a:rPr lang="en-US" dirty="0" smtClean="0"/>
              <a:t>conditions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At link layer:</a:t>
            </a:r>
          </a:p>
          <a:p>
            <a:pPr lvl="1">
              <a:lnSpc>
                <a:spcPct val="90000"/>
              </a:lnSpc>
              <a:buFontTx/>
              <a:buChar char="o"/>
            </a:pPr>
            <a:r>
              <a:rPr lang="en-US" dirty="0"/>
              <a:t>Avoid transmissions when channel conditions are poor</a:t>
            </a:r>
          </a:p>
          <a:p>
            <a:pPr lvl="1">
              <a:lnSpc>
                <a:spcPct val="90000"/>
              </a:lnSpc>
              <a:buFontTx/>
              <a:buChar char="o"/>
            </a:pPr>
            <a:r>
              <a:rPr lang="en-US" dirty="0"/>
              <a:t>Combine </a:t>
            </a:r>
            <a:r>
              <a:rPr lang="en-US" dirty="0" err="1" smtClean="0"/>
              <a:t>ARQ</a:t>
            </a:r>
            <a:r>
              <a:rPr lang="en-US" dirty="0" smtClean="0"/>
              <a:t> (Automatic Repeat Request) </a:t>
            </a:r>
            <a:r>
              <a:rPr lang="en-US" dirty="0"/>
              <a:t>and </a:t>
            </a:r>
            <a:r>
              <a:rPr lang="en-US" dirty="0" err="1" smtClean="0"/>
              <a:t>FEC</a:t>
            </a:r>
            <a:r>
              <a:rPr lang="en-US" dirty="0" smtClean="0"/>
              <a:t> (Flow &amp; Error Control) </a:t>
            </a:r>
            <a:r>
              <a:rPr lang="en-US" dirty="0"/>
              <a:t>mechanisms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/>
              <a:t>General Guidelines and Mechanisms 4/5</a:t>
            </a:r>
            <a:endParaRPr lang="en-GB" sz="400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Energy efficient routing protocols</a:t>
            </a:r>
          </a:p>
          <a:p>
            <a:pPr lvl="1">
              <a:buFontTx/>
              <a:buChar char="o"/>
            </a:pPr>
            <a:r>
              <a:rPr lang="en-US" sz="2400"/>
              <a:t>Ensure all nodes equally deplete their power level</a:t>
            </a:r>
          </a:p>
          <a:p>
            <a:pPr lvl="1">
              <a:buFontTx/>
              <a:buChar char="o"/>
            </a:pPr>
            <a:r>
              <a:rPr lang="en-US" sz="2400"/>
              <a:t>Avoid routing through nodes with lower battery power </a:t>
            </a:r>
          </a:p>
          <a:p>
            <a:pPr lvl="2">
              <a:buFont typeface="Wingdings" pitchFamily="2" charset="2"/>
              <a:buChar char="ü"/>
            </a:pPr>
            <a:r>
              <a:rPr lang="en-US" sz="2000"/>
              <a:t>Requires mechanism for dissemination of node battery power</a:t>
            </a:r>
          </a:p>
          <a:p>
            <a:pPr lvl="1">
              <a:buFontTx/>
              <a:buChar char="o"/>
            </a:pPr>
            <a:r>
              <a:rPr lang="en-US" sz="2400"/>
              <a:t>Periodicity of routing updates can be reduced</a:t>
            </a:r>
          </a:p>
          <a:p>
            <a:pPr lvl="2">
              <a:buFont typeface="Wingdings" pitchFamily="2" charset="2"/>
              <a:buChar char="ü"/>
            </a:pPr>
            <a:r>
              <a:rPr lang="en-US" sz="2000"/>
              <a:t>May result in inefficient routes</a:t>
            </a:r>
            <a:endParaRPr lang="en-GB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/>
              <a:t>General Guidelines and Mechanisms 5/5</a:t>
            </a:r>
            <a:endParaRPr lang="en-GB" sz="400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OS level</a:t>
            </a:r>
          </a:p>
          <a:p>
            <a:pPr lvl="1">
              <a:buFontTx/>
              <a:buChar char="o"/>
            </a:pPr>
            <a:r>
              <a:rPr lang="en-US" dirty="0" smtClean="0"/>
              <a:t>Suspension </a:t>
            </a:r>
            <a:r>
              <a:rPr lang="en-US" dirty="0"/>
              <a:t>of specific sub-unit (disk, memory, display etc.) when detect prolonged inactivity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29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927350" y="969963"/>
          <a:ext cx="2635250" cy="2305050"/>
        </p:xfrm>
        <a:graphic>
          <a:graphicData uri="http://schemas.openxmlformats.org/presentationml/2006/ole">
            <p:oleObj spid="_x0000_s1026" name="Clip" r:id="rId3" imgW="4052880" imgH="3547800" progId="">
              <p:embed/>
            </p:oleObj>
          </a:graphicData>
        </a:graphic>
      </p:graphicFrame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6800" y="3556000"/>
            <a:ext cx="7620000" cy="2549525"/>
          </a:xfrm>
          <a:noFill/>
          <a:ln/>
        </p:spPr>
        <p:txBody>
          <a:bodyPr/>
          <a:lstStyle/>
          <a:p>
            <a:r>
              <a:rPr lang="en-US" sz="2400" b="1" dirty="0">
                <a:solidFill>
                  <a:schemeClr val="accent2"/>
                </a:solidFill>
              </a:rPr>
              <a:t>Battery Management</a:t>
            </a:r>
            <a:r>
              <a:rPr lang="en-US" sz="2400"/>
              <a:t>: </a:t>
            </a:r>
            <a:r>
              <a:rPr lang="en-US" sz="2400" smtClean="0"/>
              <a:t> idling </a:t>
            </a:r>
            <a:r>
              <a:rPr lang="en-US" sz="2400" dirty="0"/>
              <a:t>increases the capacity of the battery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Transmission Power Management</a:t>
            </a:r>
            <a:r>
              <a:rPr lang="en-US" sz="2400" dirty="0"/>
              <a:t>: </a:t>
            </a:r>
            <a:r>
              <a:rPr lang="en-US" sz="2400" dirty="0" smtClean="0"/>
              <a:t> Time/Signal Strength </a:t>
            </a:r>
            <a:r>
              <a:rPr lang="en-US" sz="2400" dirty="0"/>
              <a:t>vs. Power tradeoff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System Power Management</a:t>
            </a:r>
            <a:r>
              <a:rPr lang="en-US" sz="2400" dirty="0"/>
              <a:t>: Put system/components to sleep whenever possible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 1/2</a:t>
            </a:r>
            <a:endParaRPr lang="en-GB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Rapid expansion of wireless services, mobile data and wireless LANs</a:t>
            </a:r>
          </a:p>
          <a:p>
            <a:r>
              <a:rPr lang="en-US"/>
              <a:t>Greatest limitation: finite power supplies</a:t>
            </a:r>
            <a:endParaRPr lang="en-GB"/>
          </a:p>
        </p:txBody>
      </p:sp>
      <p:pic>
        <p:nvPicPr>
          <p:cNvPr id="4" name="Picture 3" descr="smartphone-comparison-2013a-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505200"/>
            <a:ext cx="6629400" cy="2771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498080" cy="1143000"/>
          </a:xfrm>
        </p:spPr>
        <p:txBody>
          <a:bodyPr/>
          <a:lstStyle/>
          <a:p>
            <a:r>
              <a:rPr lang="en-US"/>
              <a:t>Issue 2/2</a:t>
            </a:r>
            <a:endParaRPr lang="en-GB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498080" cy="5029200"/>
          </a:xfrm>
        </p:spPr>
        <p:txBody>
          <a:bodyPr>
            <a:normAutofit/>
          </a:bodyPr>
          <a:lstStyle/>
          <a:p>
            <a:r>
              <a:rPr lang="en-US" sz="2800" dirty="0"/>
              <a:t>Typical example of power consumption from a mobile </a:t>
            </a:r>
            <a:r>
              <a:rPr lang="en-US" sz="2800" dirty="0" smtClean="0"/>
              <a:t>device: </a:t>
            </a:r>
            <a:endParaRPr lang="en-US" sz="2800" dirty="0"/>
          </a:p>
          <a:p>
            <a:pPr lvl="1">
              <a:buFontTx/>
              <a:buChar char="o"/>
            </a:pPr>
            <a:r>
              <a:rPr lang="en-US" sz="2400" dirty="0"/>
              <a:t>36% Display</a:t>
            </a:r>
          </a:p>
          <a:p>
            <a:pPr lvl="1">
              <a:buFontTx/>
              <a:buChar char="o"/>
            </a:pPr>
            <a:r>
              <a:rPr lang="en-US" sz="2400" dirty="0"/>
              <a:t>21% CPU/memory</a:t>
            </a:r>
          </a:p>
          <a:p>
            <a:pPr lvl="1">
              <a:buFontTx/>
              <a:buChar char="o"/>
            </a:pPr>
            <a:r>
              <a:rPr lang="en-US" sz="2400" dirty="0"/>
              <a:t>18% Wireless </a:t>
            </a: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    interface</a:t>
            </a:r>
            <a:endParaRPr lang="en-US" sz="2400" dirty="0"/>
          </a:p>
          <a:p>
            <a:pPr lvl="1">
              <a:buFontTx/>
              <a:buChar char="o"/>
            </a:pPr>
            <a:r>
              <a:rPr lang="en-US" sz="2400" dirty="0"/>
              <a:t>18% Hard </a:t>
            </a:r>
            <a:r>
              <a:rPr lang="en-US" sz="2400" dirty="0" smtClean="0"/>
              <a:t>drive</a:t>
            </a:r>
          </a:p>
          <a:p>
            <a:pPr lvl="1">
              <a:buNone/>
            </a:pPr>
            <a:endParaRPr lang="en-US" sz="2400" dirty="0"/>
          </a:p>
          <a:p>
            <a:r>
              <a:rPr lang="en-US" sz="2800" dirty="0"/>
              <a:t>Goal</a:t>
            </a:r>
          </a:p>
          <a:p>
            <a:pPr lvl="1">
              <a:buFontTx/>
              <a:buChar char="o"/>
            </a:pPr>
            <a:r>
              <a:rPr lang="en-US" sz="2400" dirty="0"/>
              <a:t>Incorporate energy conservation at all layers of protocol stack</a:t>
            </a:r>
            <a:endParaRPr lang="en-GB" sz="2400" dirty="0"/>
          </a:p>
        </p:txBody>
      </p:sp>
      <p:pic>
        <p:nvPicPr>
          <p:cNvPr id="4" name="Picture 3" descr="consum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438400"/>
            <a:ext cx="4953000" cy="1752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62975" cy="677863"/>
          </a:xfrm>
        </p:spPr>
        <p:txBody>
          <a:bodyPr/>
          <a:lstStyle/>
          <a:p>
            <a:pPr algn="ctr"/>
            <a:r>
              <a:rPr lang="en-US" sz="3200"/>
              <a:t>Energy Efficiency Research in Protocol Stack</a:t>
            </a:r>
          </a:p>
        </p:txBody>
      </p:sp>
      <p:pic>
        <p:nvPicPr>
          <p:cNvPr id="161795" name="Picture 3" descr="C:\Documents and Settings\nael.TKHEEN.000\Desktop\survey\survey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133600"/>
            <a:ext cx="5410200" cy="425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608" y="838200"/>
            <a:ext cx="7498080" cy="5410200"/>
          </a:xfrm>
        </p:spPr>
        <p:txBody>
          <a:bodyPr/>
          <a:lstStyle/>
          <a:p>
            <a:r>
              <a:rPr lang="en-US" sz="2800" dirty="0"/>
              <a:t>Two different perspectives</a:t>
            </a:r>
          </a:p>
          <a:p>
            <a:r>
              <a:rPr lang="en-US" sz="2800" dirty="0"/>
              <a:t>Increase battery capacity</a:t>
            </a:r>
          </a:p>
          <a:p>
            <a:pPr lvl="1">
              <a:buFontTx/>
              <a:buChar char="o"/>
            </a:pPr>
            <a:r>
              <a:rPr lang="en-US" sz="2400" dirty="0"/>
              <a:t>Increase capacity while restricting weight</a:t>
            </a:r>
          </a:p>
          <a:p>
            <a:pPr lvl="1">
              <a:buFontTx/>
              <a:buChar char="o"/>
            </a:pPr>
            <a:r>
              <a:rPr lang="en-US" sz="2400" dirty="0"/>
              <a:t>However battery technology hasn’t experienced significant advancement in the past 30 </a:t>
            </a:r>
            <a:r>
              <a:rPr lang="en-US" sz="2400" dirty="0" smtClean="0"/>
              <a:t>years</a:t>
            </a:r>
          </a:p>
          <a:p>
            <a:pPr lvl="1">
              <a:buFontTx/>
              <a:buChar char="o"/>
            </a:pPr>
            <a:endParaRPr lang="en-US" sz="2400" dirty="0"/>
          </a:p>
          <a:p>
            <a:r>
              <a:rPr lang="en-US" sz="2800" dirty="0"/>
              <a:t>Decrease of energy consumed</a:t>
            </a:r>
          </a:p>
          <a:p>
            <a:pPr lvl="1">
              <a:buFontTx/>
              <a:buChar char="o"/>
            </a:pPr>
            <a:r>
              <a:rPr lang="en-US" sz="2400" dirty="0" smtClean="0"/>
              <a:t>Run CPU at lower clock rate, lower voltages</a:t>
            </a:r>
            <a:endParaRPr lang="en-US" sz="2400" dirty="0"/>
          </a:p>
          <a:p>
            <a:pPr lvl="1">
              <a:buFontTx/>
              <a:buChar char="o"/>
            </a:pPr>
            <a:r>
              <a:rPr lang="en-US" sz="2400" dirty="0"/>
              <a:t>Flash </a:t>
            </a:r>
            <a:r>
              <a:rPr lang="en-US" sz="2400" dirty="0" smtClean="0"/>
              <a:t>memory (SD (Secure Digital) Memory Card)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Datalink Layer Battery Management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Lazy Packet Scheduling: </a:t>
            </a:r>
            <a:br>
              <a:rPr lang="en-US"/>
            </a:br>
            <a:r>
              <a:rPr lang="en-US"/>
              <a:t>Reduce the power </a:t>
            </a:r>
            <a:r>
              <a:rPr lang="en-US">
                <a:sym typeface="Symbol" pitchFamily="18" charset="2"/>
              </a:rPr>
              <a:t></a:t>
            </a:r>
            <a:r>
              <a:rPr lang="en-US"/>
              <a:t> Increase the transmission time</a:t>
            </a:r>
          </a:p>
          <a:p>
            <a:r>
              <a:rPr lang="en-US"/>
              <a:t>Battery-Aware MAC Protocol: </a:t>
            </a:r>
            <a:br>
              <a:rPr lang="en-US"/>
            </a:br>
            <a:r>
              <a:rPr lang="en-US"/>
              <a:t>Packets carry remaining charge. </a:t>
            </a:r>
            <a:br>
              <a:rPr lang="en-US"/>
            </a:br>
            <a:r>
              <a:rPr lang="en-US"/>
              <a:t>Lower back off interval for nodes with higher charge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Network Layer Battery Management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Goal: Increase the lifetime of the network</a:t>
            </a:r>
          </a:p>
          <a:p>
            <a:r>
              <a:rPr lang="en-US"/>
              <a:t>Shaping: If battery charge becomes below threshold, stop next transmission allowing battery to recover</a:t>
            </a:r>
          </a:p>
          <a:p>
            <a:r>
              <a:rPr lang="en-US"/>
              <a:t>Battery Energy Efficient (BEE) Routing Protocol:</a:t>
            </a:r>
            <a:br>
              <a:rPr lang="en-US"/>
            </a:br>
            <a:r>
              <a:rPr lang="en-US"/>
              <a:t>Minimize energy and use max battery charge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Sources of Power Consumption</a:t>
            </a:r>
            <a:endParaRPr lang="en-GB" sz="400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/>
              <a:t>Two types</a:t>
            </a:r>
          </a:p>
          <a:p>
            <a:pPr lvl="1">
              <a:buFontTx/>
              <a:buChar char="o"/>
            </a:pPr>
            <a:r>
              <a:rPr lang="en-US" sz="3200"/>
              <a:t>Communication related</a:t>
            </a:r>
          </a:p>
          <a:p>
            <a:pPr lvl="1">
              <a:buFontTx/>
              <a:buChar char="o"/>
            </a:pPr>
            <a:r>
              <a:rPr lang="en-US" sz="3200"/>
              <a:t>Computation related</a:t>
            </a:r>
          </a:p>
          <a:p>
            <a:r>
              <a:rPr lang="en-US" sz="3600"/>
              <a:t>Tradeoff between them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Communication related</a:t>
            </a:r>
            <a:endParaRPr lang="en-GB" sz="480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Three modes:</a:t>
            </a:r>
          </a:p>
          <a:p>
            <a:pPr lvl="1">
              <a:lnSpc>
                <a:spcPct val="90000"/>
              </a:lnSpc>
              <a:buFontTx/>
              <a:buChar char="o"/>
            </a:pPr>
            <a:r>
              <a:rPr lang="en-US" sz="2400" dirty="0"/>
              <a:t>Transmit</a:t>
            </a:r>
          </a:p>
          <a:p>
            <a:pPr lvl="1">
              <a:lnSpc>
                <a:spcPct val="90000"/>
              </a:lnSpc>
              <a:buFontTx/>
              <a:buChar char="o"/>
            </a:pPr>
            <a:r>
              <a:rPr lang="en-US" sz="2400" dirty="0"/>
              <a:t>Receive</a:t>
            </a:r>
          </a:p>
          <a:p>
            <a:pPr lvl="1">
              <a:lnSpc>
                <a:spcPct val="90000"/>
              </a:lnSpc>
              <a:buFontTx/>
              <a:buChar char="o"/>
            </a:pPr>
            <a:r>
              <a:rPr lang="en-US" sz="2400" dirty="0"/>
              <a:t>Standby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Example:</a:t>
            </a:r>
          </a:p>
          <a:p>
            <a:pPr lvl="1">
              <a:lnSpc>
                <a:spcPct val="90000"/>
              </a:lnSpc>
              <a:buFontTx/>
              <a:buChar char="o"/>
            </a:pPr>
            <a:r>
              <a:rPr lang="en-US" sz="2400" dirty="0" err="1"/>
              <a:t>Proxim</a:t>
            </a:r>
            <a:r>
              <a:rPr lang="en-US" sz="2400" dirty="0"/>
              <a:t> </a:t>
            </a:r>
            <a:r>
              <a:rPr lang="en-US" sz="2400" dirty="0" err="1"/>
              <a:t>RangeLAN2</a:t>
            </a:r>
            <a:r>
              <a:rPr lang="en-US" sz="2400" dirty="0"/>
              <a:t> 2.4 GHz 1.6 Mbps PCMCIA card </a:t>
            </a:r>
            <a:r>
              <a:rPr lang="en-US" sz="2400" dirty="0" err="1"/>
              <a:t>1.5W</a:t>
            </a:r>
            <a:r>
              <a:rPr lang="en-US" sz="2400" dirty="0"/>
              <a:t> transmit, </a:t>
            </a:r>
            <a:r>
              <a:rPr lang="en-US" sz="2400" dirty="0" err="1"/>
              <a:t>0.75W</a:t>
            </a:r>
            <a:r>
              <a:rPr lang="en-US" sz="2400" dirty="0"/>
              <a:t> receive, </a:t>
            </a:r>
            <a:r>
              <a:rPr lang="en-US" sz="2400" dirty="0" err="1"/>
              <a:t>0.01W</a:t>
            </a:r>
            <a:r>
              <a:rPr lang="en-US" sz="2400" dirty="0"/>
              <a:t> standby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Turnaround between transmit and receive typically takes 6 to 30 microseconds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Optimize the transceiver usage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230</TotalTime>
  <Words>590</Words>
  <Application>Microsoft Office PowerPoint</Application>
  <PresentationFormat>On-screen Show (4:3)</PresentationFormat>
  <Paragraphs>93</Paragraphs>
  <Slides>17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Solstice</vt:lpstr>
      <vt:lpstr>Clip</vt:lpstr>
      <vt:lpstr>Introduction to Smartphone Energy Management</vt:lpstr>
      <vt:lpstr>Issue 1/2</vt:lpstr>
      <vt:lpstr>Issue 2/2</vt:lpstr>
      <vt:lpstr>Energy Efficiency Research in Protocol Stack</vt:lpstr>
      <vt:lpstr>Slide 5</vt:lpstr>
      <vt:lpstr>Datalink Layer Battery Management</vt:lpstr>
      <vt:lpstr>Network Layer Battery Management</vt:lpstr>
      <vt:lpstr>Sources of Power Consumption</vt:lpstr>
      <vt:lpstr>Communication related</vt:lpstr>
      <vt:lpstr>Slide 10</vt:lpstr>
      <vt:lpstr>Computation related</vt:lpstr>
      <vt:lpstr>General Guidelines and Mechanisms 1/5</vt:lpstr>
      <vt:lpstr>General Guidelines and Mechanisms 2/5</vt:lpstr>
      <vt:lpstr>General Guidelines and Mechanisms 3/5</vt:lpstr>
      <vt:lpstr>General Guidelines and Mechanisms 4/5</vt:lpstr>
      <vt:lpstr>General Guidelines and Mechanisms 5/5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Smartphone Energy Management</dc:title>
  <dc:creator>Research</dc:creator>
  <cp:lastModifiedBy>Niloy</cp:lastModifiedBy>
  <cp:revision>18</cp:revision>
  <dcterms:created xsi:type="dcterms:W3CDTF">2006-08-16T00:00:00Z</dcterms:created>
  <dcterms:modified xsi:type="dcterms:W3CDTF">2014-08-04T14:41:04Z</dcterms:modified>
</cp:coreProperties>
</file>