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2"/>
  </p:notesMasterIdLst>
  <p:handoutMasterIdLst>
    <p:handoutMasterId r:id="rId73"/>
  </p:handoutMasterIdLst>
  <p:sldIdLst>
    <p:sldId id="256" r:id="rId2"/>
    <p:sldId id="566" r:id="rId3"/>
    <p:sldId id="285" r:id="rId4"/>
    <p:sldId id="449" r:id="rId5"/>
    <p:sldId id="450" r:id="rId6"/>
    <p:sldId id="549" r:id="rId7"/>
    <p:sldId id="451" r:id="rId8"/>
    <p:sldId id="452" r:id="rId9"/>
    <p:sldId id="453" r:id="rId10"/>
    <p:sldId id="455" r:id="rId11"/>
    <p:sldId id="499" r:id="rId12"/>
    <p:sldId id="454" r:id="rId13"/>
    <p:sldId id="456" r:id="rId14"/>
    <p:sldId id="457" r:id="rId15"/>
    <p:sldId id="501" r:id="rId16"/>
    <p:sldId id="458" r:id="rId17"/>
    <p:sldId id="502" r:id="rId18"/>
    <p:sldId id="459" r:id="rId19"/>
    <p:sldId id="504" r:id="rId20"/>
    <p:sldId id="505" r:id="rId21"/>
    <p:sldId id="506" r:id="rId22"/>
    <p:sldId id="507" r:id="rId23"/>
    <p:sldId id="503" r:id="rId24"/>
    <p:sldId id="460" r:id="rId25"/>
    <p:sldId id="461" r:id="rId26"/>
    <p:sldId id="498" r:id="rId27"/>
    <p:sldId id="462" r:id="rId28"/>
    <p:sldId id="508" r:id="rId29"/>
    <p:sldId id="466" r:id="rId30"/>
    <p:sldId id="509" r:id="rId31"/>
    <p:sldId id="467" r:id="rId32"/>
    <p:sldId id="472" r:id="rId33"/>
    <p:sldId id="510" r:id="rId34"/>
    <p:sldId id="511" r:id="rId35"/>
    <p:sldId id="527" r:id="rId36"/>
    <p:sldId id="473" r:id="rId37"/>
    <p:sldId id="512" r:id="rId38"/>
    <p:sldId id="513" r:id="rId39"/>
    <p:sldId id="525" r:id="rId40"/>
    <p:sldId id="514" r:id="rId41"/>
    <p:sldId id="526" r:id="rId42"/>
    <p:sldId id="515" r:id="rId43"/>
    <p:sldId id="516" r:id="rId44"/>
    <p:sldId id="518" r:id="rId45"/>
    <p:sldId id="528" r:id="rId46"/>
    <p:sldId id="519" r:id="rId47"/>
    <p:sldId id="520" r:id="rId48"/>
    <p:sldId id="523" r:id="rId49"/>
    <p:sldId id="474" r:id="rId50"/>
    <p:sldId id="475" r:id="rId51"/>
    <p:sldId id="476" r:id="rId52"/>
    <p:sldId id="477" r:id="rId53"/>
    <p:sldId id="530" r:id="rId54"/>
    <p:sldId id="532" r:id="rId55"/>
    <p:sldId id="533" r:id="rId56"/>
    <p:sldId id="534" r:id="rId57"/>
    <p:sldId id="535" r:id="rId58"/>
    <p:sldId id="536" r:id="rId59"/>
    <p:sldId id="537" r:id="rId60"/>
    <p:sldId id="538" r:id="rId61"/>
    <p:sldId id="540" r:id="rId62"/>
    <p:sldId id="541" r:id="rId63"/>
    <p:sldId id="546" r:id="rId64"/>
    <p:sldId id="542" r:id="rId65"/>
    <p:sldId id="543" r:id="rId66"/>
    <p:sldId id="567" r:id="rId67"/>
    <p:sldId id="544" r:id="rId68"/>
    <p:sldId id="565" r:id="rId69"/>
    <p:sldId id="545" r:id="rId70"/>
    <p:sldId id="496" r:id="rId7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>
      <p:cViewPr varScale="1">
        <p:scale>
          <a:sx n="98" d="100"/>
          <a:sy n="98" d="100"/>
        </p:scale>
        <p:origin x="-108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printerSettings" Target="printerSettings/printerSettings1.bin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185894-84A7-4F89-99FA-DFD67EE598D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25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8885DD3-FE66-4473-BF80-DF834ACB787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76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 OCHA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885DD3-FE66-4473-BF80-DF834ACB787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9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4643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7A2BE-6C8F-458C-900F-3501D076E265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643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CDAFD-0A35-4C9F-BC3B-425E7A3E7BE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9E632-7F35-42B4-A936-4EA671485CC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94E5255C-616A-46FD-B6E2-61D98407DF9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3848D2-0752-41D5-AD4E-0F116024A79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91471-E813-4F86-BC38-C6F021506E0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B3A5F6-A474-4447-BB06-6FA16D72F05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5BD92-FD31-4E6B-B079-7DD28AA0B857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0DB70-AAC5-4EF3-A449-2673693597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A1F48A-56C6-4175-B4D1-F27F71122A6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8745A-0EC9-4F84-9A84-F6DC76DD234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A32542-6AAC-49FC-B610-C6A55A71780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 dirty="0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endParaRPr lang="en-US" altLang="en-US" dirty="0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FC9853C8-C40F-4FCC-B70D-1C4807EE28B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45415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png"/><Relationship Id="rId5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4" Type="http://schemas.openxmlformats.org/officeDocument/2006/relationships/image" Target="../media/image24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4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4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eg"/><Relationship Id="rId3" Type="http://schemas.openxmlformats.org/officeDocument/2006/relationships/image" Target="../media/image3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e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.co/yrGA39P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7400" y="4191000"/>
            <a:ext cx="6400800" cy="1295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Niloy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Ganguly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 of  CSE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IIT </a:t>
            </a:r>
            <a:r>
              <a:rPr lang="en-US" sz="24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Kharagpur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India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914400" y="1447800"/>
            <a:ext cx="7772399" cy="1524000"/>
          </a:xfrm>
        </p:spPr>
        <p:txBody>
          <a:bodyPr/>
          <a:lstStyle/>
          <a:p>
            <a:r>
              <a:rPr lang="en-US" sz="3200" b="1" dirty="0" smtClean="0"/>
              <a:t>Extracting and Summarizing Information </a:t>
            </a:r>
            <a:r>
              <a:rPr lang="en-US" sz="3200" b="1" dirty="0"/>
              <a:t>from Microblogs during </a:t>
            </a:r>
            <a:r>
              <a:rPr lang="en-US" sz="3200" b="1" dirty="0" smtClean="0"/>
              <a:t>Disasters</a:t>
            </a:r>
            <a:endParaRPr lang="en-US" sz="280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Dataset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048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Events considered: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School Shooting in Sandy Hook elementary school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SHshoot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Typhoon Hagupit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Philippines 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THagupit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wo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bomb blasts in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Hyderabad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India 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HDblast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evastating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floods and landslides in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Uttarakhand, India (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UFlood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4487" lvl="1" indent="0" algn="just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Tweets collected on keyword-based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matching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Consider 5000 English tweets in chronological order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4588329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Future events:</a:t>
            </a:r>
          </a:p>
          <a:p>
            <a:pPr marL="742950" lvl="2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Earthquake in Nepal and parts of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India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Harda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rain derailment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HDerail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87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200" b="1" dirty="0" smtClean="0"/>
              <a:t>Classification results: Experimental settings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8305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Gold standard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sampling of 1000 tweets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annotators independently annotate these tweets 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ajority verdict is taken for determining the class of tweets(unanimous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agreement in 82%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cases)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~500 SA and NSA tweets per event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777" y="2590800"/>
            <a:ext cx="8520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In-domain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accuracy: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train and test over same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disaster event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Cross-domain accuracy: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train and test events are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9211" y="3657600"/>
            <a:ext cx="84352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Baseline [Bag of Words (BOW)]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 of unigrams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Frequency of bigrams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 tags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Count of subjective words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Presence of personal pronouns</a:t>
            </a:r>
          </a:p>
        </p:txBody>
      </p:sp>
    </p:spTree>
    <p:extLst>
      <p:ext uri="{BB962C8B-B14F-4D97-AF65-F5344CB8AC3E}">
        <p14:creationId xmlns:p14="http://schemas.microsoft.com/office/powerpoint/2010/main" val="3450088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 results</a:t>
            </a:r>
            <a:endParaRPr lang="en-IN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4278633"/>
              </p:ext>
            </p:extLst>
          </p:nvPr>
        </p:nvGraphicFramePr>
        <p:xfrm>
          <a:off x="372423" y="1143000"/>
          <a:ext cx="8534401" cy="3124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2746"/>
                <a:gridCol w="853440"/>
                <a:gridCol w="900854"/>
                <a:gridCol w="853440"/>
                <a:gridCol w="865401"/>
                <a:gridCol w="957130"/>
                <a:gridCol w="957130"/>
                <a:gridCol w="957130"/>
                <a:gridCol w="957130"/>
              </a:tblGrid>
              <a:tr h="814536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EVENTS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HDBlast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UFlood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SHShoot</a:t>
                      </a:r>
                      <a:endParaRPr lang="en-US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THagupit</a:t>
                      </a:r>
                    </a:p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4786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4654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HDBlast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86.89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84.26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73.65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78.22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86.68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89.58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77.26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82.33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UFlood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81.85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82.45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84.98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79.60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85.53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89.81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81.33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81.45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49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SHShoot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82.21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83.05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75.05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79.85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93.17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90.04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78.36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80.24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5449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THagupit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73.55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77.28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65.57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75.64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71.87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86.45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87.73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85.86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72422" y="4419600"/>
            <a:ext cx="853648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features perform better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cross-domain scenario</a:t>
            </a: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Cover 30% more situational tweets compared to BOW model in cross-domain setting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phase helps to improve accuracy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~4-5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%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4082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34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Summarizing situational updates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5029200" cy="3200400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Some particular types of words play an important role in disaster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Consider specific types of terms (Content words)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Numerals (number of casualties, helpline nos.)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Nouns (names of places, important context words like people, hospital)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 Verbs (killed, injured, stranded etc.)</a:t>
            </a:r>
          </a:p>
          <a:p>
            <a:pPr lvl="1"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a\Desktop\slide_preparation\slide\content_varia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990600"/>
            <a:ext cx="3644026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4108" y="4267200"/>
            <a:ext cx="8749425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Objective: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Clr>
                <a:schemeClr val="accent1"/>
              </a:buClr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coverage of these content words in final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2879518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/>
              <a:t>Summarizing situational updates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40870" y="990600"/>
            <a:ext cx="8474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ILP based solution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8020" y="1415143"/>
            <a:ext cx="3464380" cy="8708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ax(∑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j=1…m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Score(j).y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962400" y="1407548"/>
            <a:ext cx="4648200" cy="8784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binary variable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tweet indicator,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content word indicator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Score(j) = tf-idf score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0869" y="2476773"/>
            <a:ext cx="84745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6248" y="3042557"/>
            <a:ext cx="3464380" cy="595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Length(i) ≤ 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3048000"/>
            <a:ext cx="46482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Length(i) = number of words in tweet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= required summary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word length limit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8019" y="3751791"/>
            <a:ext cx="3464380" cy="576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j = [1 … m]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62400" y="3751791"/>
            <a:ext cx="4648200" cy="5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Tj 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tweets containing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content word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=1=&gt; at least one tweet covering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picked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8020" y="4419600"/>
            <a:ext cx="3472545" cy="565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|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= [1 … n]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62400" y="4419600"/>
            <a:ext cx="4648200" cy="5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content words present in tweet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=1=&gt; all content words in tweet i are selected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09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3200" b="1" dirty="0" smtClean="0"/>
              <a:t>Summarization results: Experimental settings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04799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Baselines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NAVTS: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Focus only on specific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pos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-tags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--- noun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adjective and verbs 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Socialcom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2013 (Khan et al)]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Sumblr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Real-time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cluster-based tweet stream summarization algorithm [SIGIR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2013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Shou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et al)]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APSAL: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Affinity clustering based disaster tweet summarization technique [ACL 2015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Kedzie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et al)]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TSum4Act: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Disaster specific summarization technique based on LDA, NER [PAKDD 2015 (Nguyen et al)]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4343400"/>
            <a:ext cx="8303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Experimental setting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Summarize at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breakpoints at 2k, and 5k tweets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Generate a gold standard summary of 250 words at each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breakpoint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635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Summarization results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4419600" cy="3352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143000"/>
            <a:ext cx="4086847" cy="33528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81000" y="6305550"/>
            <a:ext cx="8382000" cy="34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Classification step helps to improve the coverage of summarization step (10-12%)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176" y="4572000"/>
            <a:ext cx="78968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number of clusters increases, determining importance of different clusters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becomes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difficult 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Sumblr,TSum4act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Salient-update resolves that issue through some supervised approach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APSAL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Numerals play better role compared to adjectives [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NAVTS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in disaster scenario [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COWTS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47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 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Hindi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 (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Hindi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37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Utility of Hindi Tweets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229600" cy="1600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Hindi tweets can be useful in two ways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ontain new situational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available in English tweets [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Exclusive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Contain same information but Hindi tweet was posted earlier [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Earlier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2"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88738"/>
              </p:ext>
            </p:extLst>
          </p:nvPr>
        </p:nvGraphicFramePr>
        <p:xfrm>
          <a:off x="1447800" y="3733800"/>
          <a:ext cx="6384471" cy="129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28157"/>
                <a:gridCol w="2128157"/>
                <a:gridCol w="2128157"/>
              </a:tblGrid>
              <a:tr h="43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Exclusive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Earlier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NEquake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21.43%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14.29%</a:t>
                      </a:r>
                      <a:endParaRPr lang="en-US" dirty="0"/>
                    </a:p>
                  </a:txBody>
                  <a:tcPr/>
                </a:tc>
              </a:tr>
              <a:tr h="43180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HDerail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15.45%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8.43%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1" y="2514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 distinct situational tweets posted in Hindi and English over same time span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HDerail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60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Acknowledgment</a:t>
            </a:r>
            <a:endParaRPr lang="en-US" b="1" dirty="0"/>
          </a:p>
        </p:txBody>
      </p:sp>
      <p:pic>
        <p:nvPicPr>
          <p:cNvPr id="5" name="Picture 4" descr="C:\Users\Aa\Desktop\goy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1409700" cy="170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a\Desktop\ghosh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28" y="4332204"/>
            <a:ext cx="1404715" cy="173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a\Desktop\mimra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87339"/>
            <a:ext cx="1371600" cy="149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a\Desktop\mitrap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88625"/>
            <a:ext cx="1504950" cy="160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Portrait of Monojit Choudhur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495800"/>
            <a:ext cx="14478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33" y="1006627"/>
            <a:ext cx="1396848" cy="1396848"/>
          </a:xfrm>
          <a:prstGeom prst="rect">
            <a:avLst/>
          </a:prstGeom>
        </p:spPr>
      </p:pic>
      <p:sp>
        <p:nvSpPr>
          <p:cNvPr id="12" name="TextBox 14"/>
          <p:cNvSpPr txBox="1"/>
          <p:nvPr/>
        </p:nvSpPr>
        <p:spPr>
          <a:xfrm>
            <a:off x="1916592" y="2958524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Pawan Goyal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IIT Kharagpur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66900" y="4853548"/>
            <a:ext cx="1768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Saptarshi Ghosh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IIT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Kharagpur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09281" y="1196291"/>
            <a:ext cx="1721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Muhammad Imran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Scientist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Social Computing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QCRI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29876" y="2958524"/>
            <a:ext cx="1436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Prasenjit Mitra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Penn State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66436" y="4804201"/>
            <a:ext cx="1822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Monojit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Choudhury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Researcher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Microsoft, India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78270" y="2658133"/>
            <a:ext cx="1523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Kalika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Bali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Researcher</a:t>
            </a:r>
          </a:p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Microsoft, India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 descr="koustav.JPG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69" b="29469"/>
          <a:stretch>
            <a:fillRect/>
          </a:stretch>
        </p:blipFill>
        <p:spPr>
          <a:xfrm>
            <a:off x="533400" y="990600"/>
            <a:ext cx="2352962" cy="1295400"/>
          </a:xfrm>
        </p:spPr>
      </p:pic>
      <p:sp>
        <p:nvSpPr>
          <p:cNvPr id="11" name="TextBox 13"/>
          <p:cNvSpPr txBox="1"/>
          <p:nvPr/>
        </p:nvSpPr>
        <p:spPr>
          <a:xfrm>
            <a:off x="807511" y="1871246"/>
            <a:ext cx="1535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/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Rudra</a:t>
            </a:r>
            <a:endParaRPr lang="en-US" sz="16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81200" y="6324600"/>
            <a:ext cx="682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CIKM, 15, HIPC 16, EMNLP 17 SIGIR 18, </a:t>
            </a:r>
            <a:r>
              <a:rPr lang="en-US" dirty="0" err="1" smtClean="0"/>
              <a:t>TrascCSS</a:t>
            </a:r>
            <a:r>
              <a:rPr lang="en-US" dirty="0" smtClean="0"/>
              <a:t> 18 </a:t>
            </a:r>
            <a:r>
              <a:rPr lang="en-US" dirty="0" err="1" smtClean="0"/>
              <a:t>Tweb</a:t>
            </a:r>
            <a:r>
              <a:rPr lang="en-US" dirty="0"/>
              <a:t> </a:t>
            </a:r>
            <a:r>
              <a:rPr lang="en-US" dirty="0" smtClean="0"/>
              <a:t>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20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Classification results: Hindi Tweets</a:t>
            </a:r>
            <a:endParaRPr lang="en-IN" sz="4000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295113"/>
              </p:ext>
            </p:extLst>
          </p:nvPr>
        </p:nvGraphicFramePr>
        <p:xfrm>
          <a:off x="1470740" y="4038600"/>
          <a:ext cx="6172201" cy="16552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861"/>
                <a:gridCol w="1119366"/>
                <a:gridCol w="1181554"/>
                <a:gridCol w="1119366"/>
                <a:gridCol w="1135054"/>
              </a:tblGrid>
              <a:tr h="596002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EVENTS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HDerail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7709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BOW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PRO</a:t>
                      </a:r>
                      <a:endParaRPr lang="en-US" sz="1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4057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85.41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81.30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69.19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72.22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40573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HDerail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74.37</a:t>
                      </a:r>
                      <a:endParaRPr lang="en-US" sz="1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77.93</a:t>
                      </a:r>
                      <a:endParaRPr lang="en-US" sz="16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74.83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74.22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3941" y="1066800"/>
            <a:ext cx="83058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Gold standard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sampling of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00 tweets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annotators independently annotate these tweets 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ajority verdict is taken for determining the class of tweets(unanimous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agreement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87% cases)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281 and 120 SA tweets for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HDerail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events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41" y="328748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Performance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785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z="4000" b="1" dirty="0" smtClean="0"/>
              <a:t>Summarization results: Hindi Tweet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Baselines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NAVTS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Sumblr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APSAL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24863"/>
              </p:ext>
            </p:extLst>
          </p:nvPr>
        </p:nvGraphicFramePr>
        <p:xfrm>
          <a:off x="990600" y="2743200"/>
          <a:ext cx="7391400" cy="1905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78280"/>
                <a:gridCol w="1478280"/>
                <a:gridCol w="1478280"/>
                <a:gridCol w="1478280"/>
                <a:gridCol w="1478280"/>
              </a:tblGrid>
              <a:tr h="4762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Event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ROUGE-1 F-score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COWTS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NAVTS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Sumblr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APSAL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0.5694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0.3588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0.5539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HDerail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0.6833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0.6146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0.5495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0.6717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3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Observations and Roadmap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Low level lexical features are helpful for classification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Content words are helpful for summarization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Situational information consists of humanitarian categories like ‘infrastructure’, ‘missing’, ‘shelter’ etc. [Natural disasters]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Each of these categories contains information from multiple dimensions. [Infrastructure --- ‘road block’, ‘building damage’, ‘airport operations’]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2387" y="3429000"/>
            <a:ext cx="7772400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Publications</a:t>
            </a: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Subham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2015.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Extracting Situational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Microblogs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during Disaster Events: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Classiﬁcation-Summarization Approach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In Proc. ACM CIKM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Extracting and Summarizing Situational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Information from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Twitter Social Media during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Disasters. ACM TWEB, 2018.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57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4082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951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sz="4000" b="1" dirty="0" smtClean="0"/>
              <a:t>Humanitarian Category Detection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2766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Situational tweets contain various sort of information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Infrastructure and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utilities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Injured or dead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people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Missing, trapped, or found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people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Displaced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people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Shelter and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supplies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Caution and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advice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Volunteer or professional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services</a:t>
            </a:r>
          </a:p>
          <a:p>
            <a:pPr lvl="3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Animal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management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Unigrams, bigrams, numerals,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hashtags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verbnet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etc. used as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features [AIDR framework]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Sub-event detection and Summarization can be performed over individual classes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5216098"/>
            <a:ext cx="82296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Muhammad Imran, Carlos Castillo,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Lucas, Patrick Meier, and Sarah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Vieweg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AIDR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Artiﬁcial intelligence for disaster response. In Proceedings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companion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publication of the 23rd international conference on World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wide web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companion, pages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159–162, 2014.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669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4082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80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Nepal Earthquake [25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– 27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April, 2015]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Infrastructure damage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Missing or trapped people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Shelter and supplies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Volunteer service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Typhoon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Hagupit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[6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– 8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ecember, 2014]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Infrastructure damage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Caution and advice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Displaced people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Volunteer service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Pakistan Flood [7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-8</a:t>
            </a:r>
            <a:r>
              <a:rPr lang="en-US" sz="1600" b="1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September, 2014]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Infrastructure damage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Missing or Trapped people</a:t>
            </a:r>
          </a:p>
          <a:p>
            <a:pPr lvl="2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Volunteer service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724400" y="1295400"/>
            <a:ext cx="612648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4724400" y="2751364"/>
            <a:ext cx="612648" cy="13716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4724400" y="4210049"/>
            <a:ext cx="625058" cy="1123951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62600" y="1981200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 instances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343716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 instances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840" y="477202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 instances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11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Sub-event identification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9143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Objective: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capture small-scale sub-events such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‘power outage’, ‘bridge closure’ 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sub-event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as 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combination of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noun and a verb where noun represents a concept and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verb represents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 event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88087"/>
              </p:ext>
            </p:extLst>
          </p:nvPr>
        </p:nvGraphicFramePr>
        <p:xfrm>
          <a:off x="457200" y="1981200"/>
          <a:ext cx="8229600" cy="18288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885"/>
                <a:gridCol w="6345715"/>
              </a:tblGrid>
              <a:tr h="466531">
                <a:tc>
                  <a:txBody>
                    <a:bodyPr/>
                    <a:lstStyle/>
                    <a:p>
                      <a:r>
                        <a:rPr lang="en-US" dirty="0" smtClean="0"/>
                        <a:t>Category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Sub-event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phrases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65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Infrastructure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‘airport shut’, ‘road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crack’, ‘tower collapse’, ‘service affect’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2920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Missing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‘family stuck’, ‘tourist strand’, ‘contact number’, ‘database</a:t>
                      </a:r>
                      <a:r>
                        <a:rPr lang="en-US" sz="1600" baseline="0" dirty="0" smtClean="0"/>
                        <a:t> track’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6653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Shelter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‘material</a:t>
                      </a:r>
                      <a:r>
                        <a:rPr lang="en-US" sz="1600" baseline="0" dirty="0" smtClean="0"/>
                        <a:t> sent</a:t>
                      </a:r>
                      <a:r>
                        <a:rPr lang="en-US" sz="1600" dirty="0" smtClean="0"/>
                        <a:t>’, ‘relief</a:t>
                      </a:r>
                      <a:r>
                        <a:rPr lang="en-US" sz="1600" baseline="0" dirty="0" smtClean="0"/>
                        <a:t> provide</a:t>
                      </a:r>
                      <a:r>
                        <a:rPr lang="en-US" sz="1600" dirty="0" smtClean="0"/>
                        <a:t>’, `medicine dispatch’, ‘aircraft deploy’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4093708"/>
            <a:ext cx="8305800" cy="91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Noun-Verb association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According to China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media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buildings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toppled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Tibet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524000" y="4552267"/>
            <a:ext cx="0" cy="2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066800" y="4552267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080407" y="4552267"/>
            <a:ext cx="0" cy="2272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1981200" y="4559068"/>
            <a:ext cx="0" cy="2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600200" y="4552267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600200" y="4552267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438400" y="4513483"/>
            <a:ext cx="0" cy="303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462893" y="4540019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083379" y="4520967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08564" y="4497829"/>
            <a:ext cx="0" cy="2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08564" y="4531855"/>
            <a:ext cx="60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18164" y="4559068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343400" y="4531855"/>
            <a:ext cx="0" cy="303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033157" y="4511443"/>
            <a:ext cx="30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4038600" y="4513482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800600" y="4530490"/>
            <a:ext cx="0" cy="227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419600" y="4503946"/>
            <a:ext cx="38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419600" y="4520966"/>
            <a:ext cx="0" cy="3034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43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Sub-event identification</a:t>
            </a:r>
            <a:endParaRPr lang="en-US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1757" y="1219200"/>
            <a:ext cx="83058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Ranking sub-events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Szymkiewicz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-Simpson overlap score between noun(N) and verb(E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core(N,E) = |X∩Y|/min(|X|,|Y|),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 : set of tweets containing N, Y: set of tweets containing E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1757" y="3352799"/>
            <a:ext cx="8305800" cy="91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Discounting factor [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Pantel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2002]</a:t>
            </a:r>
          </a:p>
          <a:p>
            <a:pPr marL="0" indent="0">
              <a:buNone/>
            </a:pP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(N,E) =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|X∩Y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|/(1 +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|X∩Y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|)  *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min(|X|,|Y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|)/(1 +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min(|X|,|Y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|))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Weight(N,E) = Score(N,E) *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(N,E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6982" y="5410200"/>
            <a:ext cx="8515350" cy="5847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Patrick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Pantel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Dekang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Lin. Discovering word senses from text. 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Proc. ACM SIGKDD,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pages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613–619, 2002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757" y="2438400"/>
            <a:ext cx="7212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Does not discriminate between heavily and rarely occurring sub-events</a:t>
            </a:r>
          </a:p>
        </p:txBody>
      </p:sp>
    </p:spTree>
    <p:extLst>
      <p:ext uri="{BB962C8B-B14F-4D97-AF65-F5344CB8AC3E}">
        <p14:creationId xmlns:p14="http://schemas.microsoft.com/office/powerpoint/2010/main" val="3963730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Sub-event results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72423" y="3586843"/>
            <a:ext cx="85429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Evaluation using crowdsourcing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Which of the five methods identifies least number of irrelevant sub-events? [A sub-event is irrelevant if it is a random selection of words/terms from tweets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.] 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Which of the five methods identifies sub-events most useful for crisis responders to understand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situation/ take actions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the disaster region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Which of the five methods is able to provide a clear situational overview (through the identified sub-events) of the disaster situation stated above?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2423" y="914400"/>
            <a:ext cx="85429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Baselines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COS-clustering 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Abhik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2013] </a:t>
            </a: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SOM-clustering [Pohl 2015]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LDA-clustering 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Blei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2003]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BTM-clustering [Yan 2013]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2423" y="2514600"/>
            <a:ext cx="67746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Evaluation using crowdsourcing [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CrowdFlower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Evaluation using gold standard sub-events (formed as noun-verb pairs)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291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of Twitter during calamities</a:t>
            </a:r>
            <a:endParaRPr lang="en-IN" b="1" dirty="0"/>
          </a:p>
        </p:txBody>
      </p:sp>
      <p:pic>
        <p:nvPicPr>
          <p:cNvPr id="4" name="Content Placeholder 8" descr="JapanEQ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81000" y="990600"/>
            <a:ext cx="6019800" cy="3429000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319" y="1295400"/>
            <a:ext cx="6410681" cy="3505200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5814" y="5181600"/>
            <a:ext cx="843098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just">
              <a:buSzPct val="7000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Broad Objective: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Improve utilization of OSNs (Twitter) in the post-disaster scenario, through retrieval of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useful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information.</a:t>
            </a:r>
            <a:endParaRPr lang="en-US" sz="1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70000"/>
              <a:buFont typeface="Wingdings" pitchFamily="2" charset="2"/>
              <a:buBlip>
                <a:blip r:embed="rId4"/>
              </a:buBlip>
            </a:pPr>
            <a:endParaRPr lang="en-US" dirty="0" smtClean="0"/>
          </a:p>
          <a:p>
            <a:pPr algn="just">
              <a:buSzPct val="70000"/>
              <a:buFont typeface="Wingdings" pitchFamily="2" charset="2"/>
              <a:buBlip>
                <a:blip r:embed="rId4"/>
              </a:buBlip>
            </a:pPr>
            <a:endParaRPr lang="en-US" dirty="0" smtClean="0"/>
          </a:p>
          <a:p>
            <a:pPr algn="just">
              <a:buSzPct val="70000"/>
              <a:buFont typeface="Wingdings" pitchFamily="2" charset="2"/>
              <a:buBlip>
                <a:blip r:embed="rId4"/>
              </a:buBlip>
            </a:pPr>
            <a:endParaRPr lang="en-US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480050"/>
            <a:ext cx="4572000" cy="282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66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Sub-event results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81199"/>
            <a:ext cx="2899756" cy="1832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13856"/>
            <a:ext cx="2951465" cy="18647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51" y="1994806"/>
            <a:ext cx="2899755" cy="18320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9244" y="990600"/>
            <a:ext cx="8081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Total 30 tasks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Each task is evaluated by 15 workers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 which gets most votes is chosen as winner of a task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007" y="3826869"/>
            <a:ext cx="4188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Evaluation using gold-standard sub-events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443254"/>
              </p:ext>
            </p:extLst>
          </p:nvPr>
        </p:nvGraphicFramePr>
        <p:xfrm>
          <a:off x="166007" y="4174714"/>
          <a:ext cx="2899755" cy="16050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396"/>
                <a:gridCol w="579951"/>
                <a:gridCol w="507457"/>
                <a:gridCol w="579951"/>
              </a:tblGrid>
              <a:tr h="385849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Infrastructure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Missing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Shelter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0.96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Volunteer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876968"/>
              </p:ext>
            </p:extLst>
          </p:nvPr>
        </p:nvGraphicFramePr>
        <p:xfrm>
          <a:off x="3133651" y="4183389"/>
          <a:ext cx="2790899" cy="16050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60035"/>
                <a:gridCol w="506914"/>
                <a:gridCol w="533400"/>
                <a:gridCol w="590550"/>
              </a:tblGrid>
              <a:tr h="385849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Infrastructure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Missing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Shelter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0.68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Volunteer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0.80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41635"/>
              </p:ext>
            </p:extLst>
          </p:nvPr>
        </p:nvGraphicFramePr>
        <p:xfrm>
          <a:off x="5999465" y="4165423"/>
          <a:ext cx="3048000" cy="1300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8135"/>
                <a:gridCol w="533400"/>
                <a:gridCol w="533400"/>
                <a:gridCol w="513065"/>
              </a:tblGrid>
              <a:tr h="385849">
                <a:tc>
                  <a:txBody>
                    <a:bodyPr/>
                    <a:lstStyle/>
                    <a:p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Infrastructure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0.69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Missing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0.73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0.91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927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Volunteer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0.67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28430" y="5797720"/>
            <a:ext cx="9476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62400" y="579772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Hagupit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15200" y="5797720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PFlood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25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Perspective based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8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Perspective based summarization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458200" cy="2819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Content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words: Nouns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numerals, verbs, locations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Sub-events: Noun-Verb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pairs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Humanitarian Category information (CL(i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27025" lvl="1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maximize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coverage of these content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words, sub-events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final summary </a:t>
            </a:r>
          </a:p>
          <a:p>
            <a:pPr marL="0" indent="0" algn="just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122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Perspective based summarization: 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59228" y="926067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ILP based solution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9228" y="29718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3505200"/>
            <a:ext cx="2743200" cy="5951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*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Length(i) ≤ 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35086" y="3490730"/>
            <a:ext cx="5627914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Length(i) = number of words in tweet i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 = required summary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word length limit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1000" y="4088699"/>
            <a:ext cx="2743200" cy="565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Tj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≥ y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j = [1 … m]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135086" y="4100330"/>
            <a:ext cx="5627914" cy="5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Tj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of tweets containing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content word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=1=&gt; at least one tweet covering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picked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1950" y="4653772"/>
            <a:ext cx="2773136" cy="5650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≥ |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 = [1 … n]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56857" y="4662351"/>
            <a:ext cx="5606143" cy="5620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set of content words present in tweet i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=1=&gt; all content words in tweet i are selected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81000" y="1295399"/>
            <a:ext cx="4495800" cy="15470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max(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ICL(CL(i)).x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j=1…m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(j).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k=1…p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(k).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76800" y="1300843"/>
            <a:ext cx="3962400" cy="15416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binary variable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tweet indicator,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content word,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sub-event indicator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(j)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tf-idf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score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(k) = Sub-event weight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1,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tuning parameter [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+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 = 1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59228" y="5218845"/>
            <a:ext cx="2764971" cy="7212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TCLa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a = [1 …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135086" y="5241987"/>
            <a:ext cx="5627914" cy="6981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total number of categories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TCL</a:t>
            </a:r>
            <a:r>
              <a:rPr lang="en-US" sz="16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set of tweets present in category a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 at least δ tweets from each category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714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Perspective based summarization: Use-cases</a:t>
            </a:r>
            <a:endParaRPr lang="en-US" sz="32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533400" y="1219201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High level summarization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Set importance of each class</a:t>
            </a:r>
          </a:p>
          <a:p>
            <a:pPr lvl="2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Provide uniform weight to each class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95300" y="2322493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Humanitarian category specific summarization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focused category is 1, others 0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3276600"/>
            <a:ext cx="807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4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Missing person summarization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Importance of missing class is 1</a:t>
            </a:r>
          </a:p>
          <a:p>
            <a:pPr lvl="2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Content words – name, relation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76600"/>
            <a:ext cx="79248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2029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Sample summary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ﬂights canceled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as airport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closes down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after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quake.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Reporter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athmandu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airport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closed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following 6.7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aftershock no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planes allowed to land.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Kathmandu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airport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reopened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Nepal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quake photos show historic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buildings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to rubble as survivor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search continues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Death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toll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the earthquake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epal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exceeded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2 thousand people</a:t>
            </a:r>
          </a:p>
        </p:txBody>
      </p:sp>
    </p:spTree>
    <p:extLst>
      <p:ext uri="{BB962C8B-B14F-4D97-AF65-F5344CB8AC3E}">
        <p14:creationId xmlns:p14="http://schemas.microsoft.com/office/powerpoint/2010/main" val="3615010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Summarization results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371599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Baselines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COWTS: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Real-time disaster specific ILP based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summarization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APSAL: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Affinity clustering based disaster tweet summarization technique [ACL 2015]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TSum4act: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Disaster specific summarization technique based on LDA, NER [PAKDD 2015]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149" y="2438400"/>
            <a:ext cx="8303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Experimental setting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Summarize at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category / high level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Generate a gold standard summary of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200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words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each day and each category [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category level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 gold standard summary of 200 words for each day [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High level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052" y="4191000"/>
            <a:ext cx="79289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using ground-truth summaries</a:t>
            </a:r>
          </a:p>
          <a:p>
            <a:pPr marL="800100" lvl="1" indent="-342900"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Evaluation using Crowdsourcing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4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Summarization results: Category level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4003" y="4472956"/>
            <a:ext cx="4038600" cy="152230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Sub-events play a key role in information coverage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Overall achieves 6-30% improvement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" y="3581399"/>
            <a:ext cx="4180957" cy="2641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" y="919786"/>
            <a:ext cx="4180957" cy="2641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919786"/>
            <a:ext cx="4419600" cy="27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27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Summarization results: Category level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5486400"/>
            <a:ext cx="8301603" cy="480044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Highlighted sub-events help in the comprehension process [90% cases]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24200"/>
            <a:ext cx="2907448" cy="183692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32364"/>
            <a:ext cx="3001913" cy="18966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63" y="3155508"/>
            <a:ext cx="2808337" cy="17743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6443" y="1600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Overall, which method in your opinion has the best information coverage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Overall, which method provides the most diverse information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Overall, which summary helps you quickly understand and comprehend the situation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Overall, do you prefer summaries with highlighted topics or without them?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6507" y="990600"/>
            <a:ext cx="441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Evaluation using crowdsourcing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302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Summarization results: High level</a:t>
            </a:r>
            <a:endParaRPr lang="en-US" sz="3600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6" y="3581400"/>
            <a:ext cx="4062921" cy="2566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07" y="1011729"/>
            <a:ext cx="4062921" cy="2566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35" y="2903780"/>
            <a:ext cx="4267200" cy="25826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648200" y="1159329"/>
            <a:ext cx="426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Classes, Sub-events play a key role in information coverage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Overall achieves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13-45% improvement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categories help in comprehension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9539" y="5486400"/>
            <a:ext cx="410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Importance of classes varies over day</a:t>
            </a:r>
          </a:p>
        </p:txBody>
      </p:sp>
    </p:spTree>
    <p:extLst>
      <p:ext uri="{BB962C8B-B14F-4D97-AF65-F5344CB8AC3E}">
        <p14:creationId xmlns:p14="http://schemas.microsoft.com/office/powerpoint/2010/main" val="4016062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Sample Tweets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69349"/>
              </p:ext>
            </p:extLst>
          </p:nvPr>
        </p:nvGraphicFramePr>
        <p:xfrm>
          <a:off x="457200" y="1066800"/>
          <a:ext cx="7010400" cy="1630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10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Situational Tweets (SA)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Hyderabad blasts helpline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nos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+91 9391351543, 9963857749, 9440379926 Avoid making calls unless necessary</a:t>
                      </a:r>
                      <a:endParaRPr lang="en-US" sz="1400" b="1" dirty="0" smtClean="0">
                        <a:latin typeface="Times New Roman" pitchFamily="18" charset="0"/>
                        <a:cs typeface="Times New Roman" pitchFamily="18" charset="0"/>
                        <a:sym typeface="Wingdings" pitchFamily="2" charset="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15,000 tourists stranded due to landslide in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Uttarakhand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Typhoon now making landfall in eastern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samar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, with winds of 175 to 210 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kph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24120"/>
              </p:ext>
            </p:extLst>
          </p:nvPr>
        </p:nvGraphicFramePr>
        <p:xfrm>
          <a:off x="457200" y="2971800"/>
          <a:ext cx="7010400" cy="162559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010400"/>
              </a:tblGrid>
              <a:tr h="3403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Non-Situational Tweets (NSA)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Extremely sad day my prayers to the victims and their families affected by the Hyderabad blast.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  <a:defRPr/>
                      </a:pP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There was a shooting at an elementary school. I’m loosing all faith in humanity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Thoughts/prayers for everyone in the path of #typhoon hope lessons from #</a:t>
                      </a:r>
                      <a:r>
                        <a:rPr lang="en-US" sz="1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haiyan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 will save lives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7543800" y="1066800"/>
            <a:ext cx="1524000" cy="1752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15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bjective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5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mpersonal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 fontAlgn="auto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15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1500" b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ssertive</a:t>
            </a:r>
            <a:endParaRPr kumimoji="0" lang="en-US" sz="1500" b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7543800" y="2971800"/>
            <a:ext cx="1524000" cy="16002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285750" indent="-2857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ubjective 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Personal</a:t>
            </a:r>
          </a:p>
          <a:p>
            <a:pPr marL="285750" indent="-2857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Opinionated</a:t>
            </a:r>
          </a:p>
          <a:p>
            <a:pPr marL="285750" indent="-285750" algn="just"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motion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198" y="4724400"/>
            <a:ext cx="318882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Information Content of SA Tweets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Infrastructure damage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Missing/ trapped people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Injured/ dead people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Shelter and service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67200" y="4724400"/>
            <a:ext cx="3850734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Information Content of NSA Tweets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Opinion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Sentiment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Event Analysis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Communal (Attacking Religious communities)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88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Summarization results: Missing person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33400" y="1219201"/>
            <a:ext cx="822960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Ground-truth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--- 30 words (25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April), 305 words (26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April), 130 words (27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April)</a:t>
            </a:r>
          </a:p>
          <a:p>
            <a:pPr lvl="1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PFlood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--- 110 words (7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September), 80 words (8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September)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667000"/>
            <a:ext cx="81534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Performance (Recall score)</a:t>
            </a:r>
          </a:p>
          <a:p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38343"/>
              </p:ext>
            </p:extLst>
          </p:nvPr>
        </p:nvGraphicFramePr>
        <p:xfrm>
          <a:off x="990600" y="3124200"/>
          <a:ext cx="2819400" cy="109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9700"/>
                <a:gridCol w="1409700"/>
              </a:tblGrid>
              <a:tr h="252307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r>
                        <a:rPr lang="en-US" b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 Apr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Apr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Apr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37519"/>
              </p:ext>
            </p:extLst>
          </p:nvPr>
        </p:nvGraphicFramePr>
        <p:xfrm>
          <a:off x="4458316" y="3097530"/>
          <a:ext cx="2819400" cy="731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09700"/>
                <a:gridCol w="1409700"/>
              </a:tblGrid>
              <a:tr h="3440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Sep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5230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lang="en-US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th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Sep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05000" y="431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NEquake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199" y="392275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PFlood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800" y="4864350"/>
            <a:ext cx="7620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Spelling mistakes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Short hand expressions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 –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My bro is missing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30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Observations and Roadmap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7619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Noun-verb pair based sub-events are easy to comprehend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Small scale sub-events, Humanitarian categories are helpful for summarization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2385" y="3886200"/>
            <a:ext cx="8180613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Publications</a:t>
            </a:r>
          </a:p>
          <a:p>
            <a:pPr marL="342900" indent="-342900" algn="just">
              <a:buAutoNum type="arabicPeriod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Siddhartha  Banerjee,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Summarizing Situational and Topical Information during Crises. The Fourth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Workshop  on  Social Web  for  Disaster  Management,  2016 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Colocated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CIKM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2016)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u="sng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Muhammad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Imran. Identifying sub-events and Summarizing information during Crisis.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(SIGIR 2018)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057400"/>
            <a:ext cx="289459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38600" y="2362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detection is time consuming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Combine information from multiple tweets =&gt; Abstractive summarization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86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Abstractive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42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Reducing redundancies in final summary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Combining information from related tweets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085" y="2505929"/>
            <a:ext cx="76014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 smtClean="0"/>
              <a:t>​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Dharara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Tower  built in 1832  collapses in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Kathmandu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during earthquake.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Historic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Dharara Tower Collapses in Kathmandu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7.9 Earthquake.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Dharara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tower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built in 1832  collapses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in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Kathmandu after 7.9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earthquake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200400" y="3137197"/>
            <a:ext cx="873615" cy="7360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96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1330960"/>
            <a:ext cx="19050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historic|dharara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72200" y="3242309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1832|collapses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13000" y="1330960"/>
            <a:ext cx="16764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dharara|tower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172200" y="2293619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n|1832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03700" y="1330960"/>
            <a:ext cx="16764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ower|built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72200" y="1330959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uilt|in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72200" y="4173854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ollapses|in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172200" y="5387340"/>
            <a:ext cx="17907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n|kathmandu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" y="5410200"/>
            <a:ext cx="220472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uring|earthquake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689860" y="5410200"/>
            <a:ext cx="2057400" cy="6096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athmandu|during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203700" y="4166868"/>
            <a:ext cx="18923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  <a:r>
              <a:rPr lang="en-US" dirty="0" smtClean="0"/>
              <a:t>athmandu|after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095750" y="2341879"/>
            <a:ext cx="17907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ower|collapses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334895" y="4171948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fter|7.9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4800" y="4171948"/>
            <a:ext cx="18288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7.9|earthquake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184400" y="163576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2" idx="1"/>
          </p:cNvCxnSpPr>
          <p:nvPr/>
        </p:nvCxnSpPr>
        <p:spPr>
          <a:xfrm>
            <a:off x="4089400" y="1635760"/>
            <a:ext cx="114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3"/>
            <a:endCxn id="13" idx="1"/>
          </p:cNvCxnSpPr>
          <p:nvPr/>
        </p:nvCxnSpPr>
        <p:spPr>
          <a:xfrm flipV="1">
            <a:off x="5880100" y="1635759"/>
            <a:ext cx="29210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3" idx="2"/>
            <a:endCxn id="11" idx="0"/>
          </p:cNvCxnSpPr>
          <p:nvPr/>
        </p:nvCxnSpPr>
        <p:spPr>
          <a:xfrm>
            <a:off x="7067550" y="1940559"/>
            <a:ext cx="0" cy="353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9" idx="0"/>
          </p:cNvCxnSpPr>
          <p:nvPr/>
        </p:nvCxnSpPr>
        <p:spPr>
          <a:xfrm>
            <a:off x="7067550" y="2903219"/>
            <a:ext cx="0" cy="3390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4" idx="0"/>
          </p:cNvCxnSpPr>
          <p:nvPr/>
        </p:nvCxnSpPr>
        <p:spPr>
          <a:xfrm>
            <a:off x="7067550" y="3851909"/>
            <a:ext cx="0" cy="321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2"/>
            <a:endCxn id="15" idx="0"/>
          </p:cNvCxnSpPr>
          <p:nvPr/>
        </p:nvCxnSpPr>
        <p:spPr>
          <a:xfrm>
            <a:off x="7067550" y="4783454"/>
            <a:ext cx="0" cy="6038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7" idx="1"/>
            <a:endCxn id="16" idx="3"/>
          </p:cNvCxnSpPr>
          <p:nvPr/>
        </p:nvCxnSpPr>
        <p:spPr>
          <a:xfrm flipH="1">
            <a:off x="2509520" y="5715000"/>
            <a:ext cx="180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1"/>
            <a:endCxn id="20" idx="3"/>
          </p:cNvCxnSpPr>
          <p:nvPr/>
        </p:nvCxnSpPr>
        <p:spPr>
          <a:xfrm flipH="1">
            <a:off x="4011295" y="4471668"/>
            <a:ext cx="192405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1"/>
            <a:endCxn id="21" idx="3"/>
          </p:cNvCxnSpPr>
          <p:nvPr/>
        </p:nvCxnSpPr>
        <p:spPr>
          <a:xfrm flipH="1">
            <a:off x="2133600" y="4476748"/>
            <a:ext cx="20129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2"/>
            <a:endCxn id="19" idx="1"/>
          </p:cNvCxnSpPr>
          <p:nvPr/>
        </p:nvCxnSpPr>
        <p:spPr>
          <a:xfrm rot="16200000" flipH="1">
            <a:off x="3320416" y="1871344"/>
            <a:ext cx="706119" cy="84455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8382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Dharara Tower  built in 1832  collapses in Kathmandu during earthquake.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Historic Dharara Tower Collapses in Kathmandu after 7.9 Earthquake.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cxnSp>
        <p:nvCxnSpPr>
          <p:cNvPr id="91" name="Elbow Connector 90"/>
          <p:cNvCxnSpPr>
            <a:stCxn id="15" idx="1"/>
            <a:endCxn id="18" idx="2"/>
          </p:cNvCxnSpPr>
          <p:nvPr/>
        </p:nvCxnSpPr>
        <p:spPr>
          <a:xfrm rot="10800000">
            <a:off x="5149850" y="4776468"/>
            <a:ext cx="1022350" cy="9156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5" idx="1"/>
            <a:endCxn id="17" idx="3"/>
          </p:cNvCxnSpPr>
          <p:nvPr/>
        </p:nvCxnSpPr>
        <p:spPr>
          <a:xfrm flipH="1">
            <a:off x="4747260" y="5692140"/>
            <a:ext cx="1424940" cy="2286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19" idx="2"/>
          </p:cNvCxnSpPr>
          <p:nvPr/>
        </p:nvCxnSpPr>
        <p:spPr>
          <a:xfrm rot="16200000" flipH="1">
            <a:off x="5498624" y="2443955"/>
            <a:ext cx="1061402" cy="2076450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52400" y="1940560"/>
            <a:ext cx="457200" cy="3530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09520" y="1143000"/>
            <a:ext cx="538480" cy="18795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38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651926" cy="46482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Summarization flowchart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9290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b="1" dirty="0" smtClean="0"/>
              <a:t>ILP based formulation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55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Parameters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Score of sentences/generated paths (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(s))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Textrank/ Centroid score [tweet-paths]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Machine confidence score [tweets]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Linguistic quality(LQ(s))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Trigram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anguage model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LQ(s) = 1/(1-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,…,w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</a:t>
            </a:r>
          </a:p>
          <a:p>
            <a:pPr lvl="3">
              <a:buFont typeface="Wingdings" pitchFamily="2" charset="2"/>
              <a:buChar char="Ø"/>
            </a:pP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,…,w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= 1/Llog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∏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t =3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P(w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|w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t-2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t-1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64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7445" y="304800"/>
            <a:ext cx="43059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+mj-lt"/>
              </a:rPr>
              <a:t>ILP based </a:t>
            </a:r>
            <a:r>
              <a:rPr lang="en-US" sz="4000" b="1" dirty="0" smtClean="0">
                <a:solidFill>
                  <a:schemeClr val="tx2"/>
                </a:solidFill>
                <a:latin typeface="+mj-lt"/>
              </a:rPr>
              <a:t>solution</a:t>
            </a:r>
            <a:endParaRPr lang="en-US" sz="40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4482432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ax(∑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I(i).LQ(i).x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j=1…m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Score(j).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3432" y="1295400"/>
            <a:ext cx="3862155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binary variable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tweet / tweet-path indicator,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content word indicator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Score(j)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tf-idf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word of 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8279" y="24384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Constraints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895600"/>
            <a:ext cx="3505200" cy="533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i=1…n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Length(i) ≤ 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6200" y="2903220"/>
            <a:ext cx="4952999" cy="52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Length(i) = number of words in tweet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 = required summary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word length limit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3721" y="3429000"/>
            <a:ext cx="3505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∈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Tj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j = [1 … m]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67150" y="3425734"/>
            <a:ext cx="4972050" cy="11462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set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tweets and paths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where content word j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present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selected then at least one tweet covering that word is also selected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8279" y="4572000"/>
            <a:ext cx="3507921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∈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≥ |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i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 = [1 … n]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6200" y="4575052"/>
            <a:ext cx="4953000" cy="9875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set of content words present in tweet and path i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=1=&gt; all content words in tweet / path i are selected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3721" y="93773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odel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27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Experimental Results</a:t>
            </a:r>
            <a:endParaRPr lang="en-US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088573"/>
            <a:ext cx="82296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Baselines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COWTS: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Real-time disaster specific ILP based summarization algorithm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APSAL: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Affinity clustering based disaster tweet summarization technique [ACL 2015]</a:t>
            </a:r>
          </a:p>
          <a:p>
            <a:pPr>
              <a:buFont typeface="Wingdings" pitchFamily="2" charset="2"/>
              <a:buChar char="Ø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TSum4Act: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Disaster specific summarization technique based on LDA, NER [PAKDD 2015]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159" y="2460172"/>
            <a:ext cx="2856841" cy="1804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79" y="2432958"/>
            <a:ext cx="2856841" cy="1804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64" y="2432958"/>
            <a:ext cx="2899915" cy="1832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44958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Better than APSAL and TSum4act in 87% and 90% cases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Improvement over COWTS by 1-2%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Running time increases linearly compared to COWTS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00" y="5715000"/>
            <a:ext cx="8544158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Publication</a:t>
            </a:r>
          </a:p>
          <a:p>
            <a:pPr lvl="1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Siddhartha  Banerjee,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Summarizing Situational Tweets in Crisis Scenario. ACM Hypertext 2016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57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97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539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Sample Tweets</a:t>
            </a:r>
            <a:endParaRPr lang="en-US" b="1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213674"/>
              </p:ext>
            </p:extLst>
          </p:nvPr>
        </p:nvGraphicFramePr>
        <p:xfrm>
          <a:off x="609600" y="1447800"/>
          <a:ext cx="7848600" cy="2133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848600"/>
              </a:tblGrid>
              <a:tr h="412955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Mixed Tweets (SA + NSA)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64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ayyo</a:t>
                      </a:r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 not again!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:( Blasts in Hyderabad, 7 Killed: TV REPORTS.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70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oh no !! 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unconﬁrmed reports that the incident in #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newtown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#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ct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may be a school shooting. police on the way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67081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may god save d rest!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58 dead, over 58,000 trapped as rain batters </a:t>
                      </a:r>
                      <a:r>
                        <a:rPr 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Uttarakhand</a:t>
                      </a:r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, UP.....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9600" y="3801813"/>
            <a:ext cx="739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5-6% mixed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 on end-markers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(!, ?, .)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Separate SA/NSA components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16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Frequently changing numerals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94339"/>
              </p:ext>
            </p:extLst>
          </p:nvPr>
        </p:nvGraphicFramePr>
        <p:xfrm>
          <a:off x="446518" y="1066800"/>
          <a:ext cx="4735082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25082"/>
                <a:gridCol w="3810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Time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Tweet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14:13:55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seven killed in hyderabad blast [url]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14:16:18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at least 15 feared dead in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hyderabad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blast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14:19:01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10 killed in hyderabad blast more photos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14:20:56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hyderabad blast, 7 people are feared dead and 67 others are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missing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9654" y="3129643"/>
            <a:ext cx="82009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Associating numerals with keywords</a:t>
            </a: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particular main verbs like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killed, injured, died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Identify numerals directly modify the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verbs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Numerals modify the main verb through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object</a:t>
            </a:r>
          </a:p>
          <a:p>
            <a:pPr marL="285750" indent="-285750" algn="just">
              <a:buClr>
                <a:schemeClr val="accent1"/>
              </a:buClr>
              <a:buFont typeface="Wingdings" pitchFamily="2" charset="2"/>
              <a:buChar char="Ø"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5202" y="4267200"/>
            <a:ext cx="467739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1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killed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50 injured in Hyderabad blast</a:t>
            </a:r>
          </a:p>
          <a:p>
            <a:pPr marL="342900" lvl="1" indent="-342900">
              <a:buClr>
                <a:schemeClr val="accent1"/>
              </a:buClr>
              <a:buFont typeface="Wingdings" pitchFamily="2" charset="2"/>
              <a:buChar char="v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Killed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is modified by 15 via 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people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[direct object]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3985" y="1066800"/>
            <a:ext cx="3844636" cy="206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867400" y="3121537"/>
            <a:ext cx="3145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Information is not stable and also not monotonically increasing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Some of these information may be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rumors!</a:t>
            </a:r>
            <a:endParaRPr lang="en-US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654" y="5037858"/>
            <a:ext cx="8082662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PM visits blasts sites in Hyderabad, three days after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two powerful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bombs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killed</a:t>
            </a:r>
          </a:p>
          <a:p>
            <a:pPr marL="742950" lvl="2" indent="-285750" algn="just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Killed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is modified by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bomb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direct object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Numerals modify the main verb through direct object and that direct object is a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living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entity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Obtain 95% precision compared to three word based window approach (63%)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34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60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ommunal tweets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62637"/>
              </p:ext>
            </p:extLst>
          </p:nvPr>
        </p:nvGraphicFramePr>
        <p:xfrm>
          <a:off x="381000" y="1371600"/>
          <a:ext cx="8382000" cy="211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800"/>
                <a:gridCol w="121920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F**k these Missionaries who are scavenging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frm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whatever’s left after the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NepalEarthquake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Hav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some shame &amp; humanity.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Christian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HillaryClinton’s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reply when asked if war on terror is a war on “radical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Islam” #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DemDebate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Muslim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Who made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kashir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the heaven? they r Kashmiri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Pandits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Muslims made it Hell. 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Muslim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Slaughter. Like shooting ﬁsh in barrel. Now tell me what should</a:t>
                      </a:r>
                      <a:r>
                        <a:rPr lang="en-US" sz="16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 done with radical Muslims ?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Muslim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3886200"/>
            <a:ext cx="8305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Non-situational (Communal) tweets are posted in many languages ---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English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Devanagari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Romanized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Code-mixed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Yeh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allah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hope everybody is safe.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 must say that 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****n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jinda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goli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mar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dena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chahi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811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b="1" dirty="0"/>
              <a:t>Identifying communal tweets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320039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simple approach is to use vocabulary of the event to develop a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classifier [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Burnap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2015]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Past tweet history of users can be used to develop a classifier [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Magdy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2016]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414" y="4419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Observation: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People follow certain traits in posting different kinds of tweets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Those features/signals can be captured to develop an event independent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classifier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4414" y="5573839"/>
            <a:ext cx="83058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Peter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Burnap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Matthew Leighton Williams. Cyber hate speech 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twitter: An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application of machine classiﬁcation and statistical modeling for policy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and decision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making. Policy and Internet, 7:223–242, 2015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14" y="1752600"/>
            <a:ext cx="7086600" cy="2174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4414" y="6249459"/>
            <a:ext cx="8305800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Walid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Magdy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Kareem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Darwish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Norah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Abokhodair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Afshin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Rahimi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Timothy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Baldwin. #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isisisnotislam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or#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deportallmuslims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?: Predicting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unspoken views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Web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Science,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pages 95–106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ACM, 2016</a:t>
            </a:r>
          </a:p>
        </p:txBody>
      </p:sp>
    </p:spTree>
    <p:extLst>
      <p:ext uri="{BB962C8B-B14F-4D97-AF65-F5344CB8AC3E}">
        <p14:creationId xmlns:p14="http://schemas.microsoft.com/office/powerpoint/2010/main" val="318339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sz="3200" b="1" dirty="0" smtClean="0"/>
              <a:t>Classification of Communal tweets: </a:t>
            </a:r>
            <a:r>
              <a:rPr lang="en-US" sz="3200" b="1" dirty="0"/>
              <a:t>F</a:t>
            </a:r>
            <a:r>
              <a:rPr lang="en-US" sz="3200" b="1" dirty="0" smtClean="0"/>
              <a:t>eatures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324164"/>
              </p:ext>
            </p:extLst>
          </p:nvPr>
        </p:nvGraphicFramePr>
        <p:xfrm>
          <a:off x="457200" y="1066800"/>
          <a:ext cx="8229600" cy="3835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57912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Feature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Explanation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communal</a:t>
                      </a:r>
                    </a:p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slang phrases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Some words are not slang words itself but when they are combined with some races or religions it turns out to be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a slang (e.g.,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‘m*** pig’, ‘radical 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islam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negated religious phrases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phrases containing religious terms like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‘god’, ‘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jesus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’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sometimes contain negated/slang terms (e.g.,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‘b*****d missionaries’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communal</a:t>
                      </a:r>
                    </a:p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hashtags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Some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hashtags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are explicitly used to curse a religious community (e.g., 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‘#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SoulVultures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’, ‘#</a:t>
                      </a:r>
                      <a:r>
                        <a:rPr lang="en-US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evangelicalvultures</a:t>
                      </a:r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’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).</a:t>
                      </a:r>
                    </a:p>
                  </a:txBody>
                  <a:tcPr/>
                </a:tc>
              </a:tr>
              <a:tr h="77470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Religious sarcasm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Why do all the Muslim guys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barking endian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endian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?? If u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dnt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knw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hw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to write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english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jst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dnt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write.. #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GurdaspurAttack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5321077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Proposed a rule based classifier: presence of any one of these features indicate communal tweet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012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Dataset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84647"/>
              </p:ext>
            </p:extLst>
          </p:nvPr>
        </p:nvGraphicFramePr>
        <p:xfrm>
          <a:off x="685800" y="1143000"/>
          <a:ext cx="7620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0"/>
                <a:gridCol w="1752600"/>
                <a:gridCol w="2133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Event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#tweets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#distinct users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Nepal earthquake (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5,05,077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3,26,536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Kashmir flood (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KFlood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14,922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8,367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Gurudaspur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attack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GShoot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53,807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29,293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Paris attack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PAttack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6,48,800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5,77,888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California shooting (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CShoot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2,93,483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1,64,276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2"/>
          <p:cNvSpPr txBox="1"/>
          <p:nvPr/>
        </p:nvSpPr>
        <p:spPr>
          <a:xfrm>
            <a:off x="609600" y="3505200"/>
            <a:ext cx="7848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buClr>
                <a:schemeClr val="accent1"/>
              </a:buClr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Gold standard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sampling of 4000 tweets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Three annotators independently annotate these tweets 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ajority verdict is taken for determining the class of tweets (unanimous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agreement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81% cases)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obtain 247, 112, 203, 201, 152 communal tweets for five events respectively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Randomly sample same number of non-communal tweets from rest of the set</a:t>
            </a:r>
          </a:p>
          <a:p>
            <a:pPr marL="285750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First three datasets used for training the classifier and learning the tweet pattern</a:t>
            </a:r>
          </a:p>
        </p:txBody>
      </p:sp>
    </p:spTree>
    <p:extLst>
      <p:ext uri="{BB962C8B-B14F-4D97-AF65-F5344CB8AC3E}">
        <p14:creationId xmlns:p14="http://schemas.microsoft.com/office/powerpoint/2010/main" val="759994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b="1" dirty="0" smtClean="0"/>
              <a:t>Classification accuracy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892414"/>
              </p:ext>
            </p:extLst>
          </p:nvPr>
        </p:nvGraphicFramePr>
        <p:xfrm>
          <a:off x="533400" y="990600"/>
          <a:ext cx="8229599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276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Train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Test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 rowSpan="2">
                  <a:txBody>
                    <a:bodyPr/>
                    <a:lstStyle/>
                    <a:p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KFlood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GShoot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BUR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USR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BUR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USR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BUR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USR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0.73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0.62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0.46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0.59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KFlood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0.59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0.83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0.64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0.62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0.56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2766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GShoot</a:t>
                      </a:r>
                      <a:endParaRPr 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0.55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0.54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Times New Roman" pitchFamily="18" charset="0"/>
                          <a:cs typeface="Times New Roman" pitchFamily="18" charset="0"/>
                        </a:rPr>
                        <a:t>0.59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0.79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0.58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114800" y="3276600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of the proposed approach: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communal tweets are posted in a sarcastic way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Terrorists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 no religion but they </a:t>
            </a:r>
            <a:r>
              <a:rPr lang="en-US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hav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beard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Huh, its a Muslim behind California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62868"/>
              </p:ext>
            </p:extLst>
          </p:nvPr>
        </p:nvGraphicFramePr>
        <p:xfrm>
          <a:off x="609600" y="3810000"/>
          <a:ext cx="3505200" cy="2011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0600"/>
                <a:gridCol w="762000"/>
                <a:gridCol w="876300"/>
                <a:gridCol w="876300"/>
              </a:tblGrid>
              <a:tr h="331854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Event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F-score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Acc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NEquake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.90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KFlood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GShoot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.87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.91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0.91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PAttack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.98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.95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0.95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CShoot</a:t>
                      </a:r>
                      <a:endParaRPr lang="en-US" sz="16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.96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.93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0.93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3410341"/>
            <a:ext cx="213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Proposed Approach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5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Communal tweets: Popularity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366266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Communal tweets are retweeted more compared to random non-situational tweets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8382000" cy="3810000"/>
          </a:xfrm>
        </p:spPr>
      </p:pic>
    </p:spTree>
    <p:extLst>
      <p:ext uri="{BB962C8B-B14F-4D97-AF65-F5344CB8AC3E}">
        <p14:creationId xmlns:p14="http://schemas.microsoft.com/office/powerpoint/2010/main" val="3807948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IN" b="1" dirty="0" smtClean="0"/>
              <a:t>Communal users: Classes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199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Initiators</a:t>
            </a:r>
          </a:p>
          <a:p>
            <a:pPr marL="327025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originally publish tweets on Twitter (Originator of a Tweet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Propagators</a:t>
            </a:r>
          </a:p>
          <a:p>
            <a:pPr marL="327025" lvl="1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Retweet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copy other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user's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(initiators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tweets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26670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Who are involved?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Common users: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having &lt; 5000 followers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Popular users: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having &gt;= 10000 followers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62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636587"/>
          </a:xfrm>
        </p:spPr>
        <p:txBody>
          <a:bodyPr/>
          <a:lstStyle/>
          <a:p>
            <a:r>
              <a:rPr lang="en-US" b="1" dirty="0" smtClean="0"/>
              <a:t>Communal users: Topical interest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066799"/>
            <a:ext cx="3599815" cy="29135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36406"/>
            <a:ext cx="3124200" cy="29439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71600" y="3904248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popular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3904247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common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84379"/>
              </p:ext>
            </p:extLst>
          </p:nvPr>
        </p:nvGraphicFramePr>
        <p:xfrm>
          <a:off x="685800" y="4846320"/>
          <a:ext cx="57912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5600"/>
                <a:gridCol w="2895600"/>
              </a:tblGrid>
              <a:tr h="409904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Communal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Non-communal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80696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Hindu, Media, Muslim, Religion, Politics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Indian, Lover,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Fan, Music, Life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5006" y="4391055"/>
            <a:ext cx="372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Most frequent words in the bio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83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Talk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30725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identify situational tweets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summarize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information during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crises [Extending the framework to regional languages]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identify sub-events and summarize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diﬀerent levels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granularity [Satisfying needs of different stakeholders]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generate abstractive summaries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during disaster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analyze non-situational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tweets [Characterizing and countering communal tweets]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83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Communal users: </a:t>
            </a:r>
            <a:r>
              <a:rPr lang="en-US" b="1" dirty="0" err="1" smtClean="0"/>
              <a:t>Behaviour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Collect tweets of communal users over a period of 30 days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 = 1, user u posted a communal tweet on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d+i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where  i = [-15,15]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Regularity score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1800" baseline="-25000" dirty="0" err="1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= ∑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i = -15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15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V</a:t>
            </a:r>
            <a:r>
              <a:rPr lang="en-US" sz="1800" baseline="-2500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[i]</a:t>
            </a:r>
            <a:endParaRPr lang="en-US" sz="1800" baseline="30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62200"/>
            <a:ext cx="6705600" cy="32162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09600" y="5603499"/>
            <a:ext cx="800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Around 10% users post communal tweets in regular fashion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5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/>
              <a:t>Communal users: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DENSITY:</a:t>
            </a:r>
            <a:r>
              <a:rPr lang="en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Fraction of links present in the network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RECIPROCITY: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 Fraction of users who are mutual friends, i.e. both </a:t>
            </a: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-&gt;</a:t>
            </a:r>
            <a:r>
              <a:rPr lang="en-US" sz="1800" b="1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1800" dirty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 are present</a:t>
            </a:r>
            <a:endParaRPr lang="en" sz="1800" dirty="0">
              <a:solidFill>
                <a:srgbClr val="23373B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Shape 196"/>
          <p:cNvGraphicFramePr/>
          <p:nvPr>
            <p:extLst>
              <p:ext uri="{D42A27DB-BD31-4B8C-83A1-F6EECF244321}">
                <p14:modId xmlns:p14="http://schemas.microsoft.com/office/powerpoint/2010/main" val="1638726414"/>
              </p:ext>
            </p:extLst>
          </p:nvPr>
        </p:nvGraphicFramePr>
        <p:xfrm>
          <a:off x="304800" y="2375960"/>
          <a:ext cx="8686800" cy="2805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71413"/>
                <a:gridCol w="1724025"/>
                <a:gridCol w="1313802"/>
                <a:gridCol w="1193453"/>
                <a:gridCol w="1241207"/>
                <a:gridCol w="1042900"/>
              </a:tblGrid>
              <a:tr h="468656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I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EVENT</a:t>
                      </a:r>
                      <a:endParaRPr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USER GROUP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MENTION NETOWRK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FOLLOW</a:t>
                      </a:r>
                      <a:r>
                        <a:rPr lang="en" sz="1600" b="1" baseline="0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 </a:t>
                      </a: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NETWORK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468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Reciprocity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Density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Reciprocity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b="1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Density</a:t>
                      </a:r>
                      <a:endParaRPr lang="en" sz="1600" b="1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</a:tr>
              <a:tr h="299193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Nepal Earthquake</a:t>
                      </a:r>
                      <a:endParaRPr lang="en" sz="1600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Communal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4.20%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0.0037</a:t>
                      </a:r>
                      <a:endParaRPr lang="e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25.05%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0.0099</a:t>
                      </a:r>
                      <a:endParaRPr lang="e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</a:tr>
              <a:tr h="468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Non-Communal</a:t>
                      </a:r>
                      <a:endParaRPr lang="e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3.31%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0.0002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16.88%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0.0007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</a:tr>
              <a:tr h="299193">
                <a:tc rowSpan="2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Roboto Slab"/>
                        </a:rPr>
                        <a:t>Gurdaspur Shootout</a:t>
                      </a:r>
                      <a:endParaRPr lang="en" sz="1600" dirty="0">
                        <a:solidFill>
                          <a:srgbClr val="607D8B"/>
                        </a:solidFill>
                        <a:latin typeface="Times New Roman" pitchFamily="18" charset="0"/>
                        <a:ea typeface="Roboto Slab"/>
                        <a:cs typeface="Times New Roman" pitchFamily="18" charset="0"/>
                        <a:sym typeface="Roboto Slab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Communal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4.74%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0.0047</a:t>
                      </a:r>
                      <a:endParaRPr lang="e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26.14%</a:t>
                      </a:r>
                      <a:endParaRPr lang="en" sz="1600" b="1" dirty="0">
                        <a:solidFill>
                          <a:srgbClr val="263238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0.0133</a:t>
                      </a:r>
                      <a:endParaRPr lang="en" sz="16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</a:tr>
              <a:tr h="46865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 dirty="0" smtClean="0"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Non-Communal</a:t>
                      </a:r>
                      <a:endParaRPr lang="en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3.78%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0.0012</a:t>
                      </a:r>
                      <a:endParaRPr lang="en-IN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16.92%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sz="1600" u="none" strike="noStrike" kern="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  <a:sym typeface="Source Sans Pro"/>
                        </a:rPr>
                        <a:t>0.0038</a:t>
                      </a:r>
                      <a:endParaRPr kumimoji="0" lang="en" sz="16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Source Sans Pro"/>
                        <a:cs typeface="Times New Roman" pitchFamily="18" charset="0"/>
                        <a:sym typeface="Source Sans Pro"/>
                      </a:endParaRPr>
                    </a:p>
                  </a:txBody>
                  <a:tcPr marL="83126" marR="83126" marT="110834" marB="110834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943" y="5486400"/>
            <a:ext cx="867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3373B"/>
                </a:solidFill>
                <a:latin typeface="Times New Roman" pitchFamily="18" charset="0"/>
                <a:cs typeface="Times New Roman" pitchFamily="18" charset="0"/>
              </a:rPr>
              <a:t>Communal users form a strong social connection among themselves</a:t>
            </a:r>
            <a:endParaRPr lang="en-US" b="1" dirty="0">
              <a:solidFill>
                <a:srgbClr val="23373B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45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Countering communal tweets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971341"/>
              </p:ext>
            </p:extLst>
          </p:nvPr>
        </p:nvGraphicFramePr>
        <p:xfrm>
          <a:off x="458454" y="1135380"/>
          <a:ext cx="8229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Sad commentary of our times that people bring religion even into the devastating #NepalEarthquake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Won’t Hindus remember Shiva or Hanuman in this crisis? So what’s wrong if Christians remember Jesus?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Saddened to know abt #GurdaspurAttack, pls avoid politics on terror. Act fast, </a:t>
                      </a:r>
                      <a:r>
                        <a:rPr lang="en-US" sz="1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whatever be religion of terrorists.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1886" y="2514600"/>
            <a:ext cx="83711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Identification: Features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anti-communal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hashtags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‘#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RespectAllReligion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’, ‘#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MuslimsAreNotTerrorist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’, ‘#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NothingToDoWithIslam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Anti-communal collocations – `has no religion’, ‘terrorism defies religion’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Multiple religious terms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– ‘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WTF people are trying to save their life &amp; this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MORONs Tweeting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Hindu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christian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muslim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#earthquake #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NepalEarthquake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331" y="4495800"/>
            <a:ext cx="378306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Evaluation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Annotate 2000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tweets / datasets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Obtain 196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anti-communal tweets</a:t>
            </a:r>
          </a:p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Baseline –  Bag-of-Words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In-domain accuracy (0.75)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Cross-domain accuracy (0.64)  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22351"/>
              </p:ext>
            </p:extLst>
          </p:nvPr>
        </p:nvGraphicFramePr>
        <p:xfrm>
          <a:off x="5334000" y="4572000"/>
          <a:ext cx="350520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117600"/>
                <a:gridCol w="1168400"/>
              </a:tblGrid>
              <a:tr h="331854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Recall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F-score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NEquake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.88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.86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GShoot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.97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.77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041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PAttack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.88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91886" y="819932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Anti-communal tweets</a:t>
            </a: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0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Anti-communal tweets: Properties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85147"/>
            <a:ext cx="7535064" cy="265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24543" y="1066800"/>
            <a:ext cx="371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Popularity of anti-communal tweets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098661"/>
            <a:ext cx="586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Anti-communal tweets are less popular compared to communal ones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Popularity distribution of users is same as communal tweets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3279" y="4003357"/>
            <a:ext cx="304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Challenges –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Promoting such contents</a:t>
            </a:r>
          </a:p>
          <a:p>
            <a:pPr marL="342900" indent="-342900">
              <a:buAutoNum type="arabicPeriod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Interaction among communal and anti-communal contents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327" y="5082964"/>
            <a:ext cx="8399975" cy="1692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Publications</a:t>
            </a:r>
          </a:p>
          <a:p>
            <a:pPr marL="342900" indent="-342900" algn="just">
              <a:buAutoNum type="arabicPeriod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Sharma,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 Characterizing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 communal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microblogs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during disaster events. ASONAM 2016 </a:t>
            </a:r>
            <a:endParaRPr lang="en-US" sz="16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AutoNum type="arabicPeriod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Sharma,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 Characterizing  and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 Countering 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Communal Microblogs during Disaster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IEEE Transactions on Computational Social Systems, 2018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387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Low level lexical features can help in the identification of situational / communal tweets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Specific POS tags help in the summarization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Related noun-verb pairs represent sub-events in a comprehensible way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Vernacular languages (Hindi) provide useful information during crisis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Communal tweets are posted by common and popular users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Hindi tweets are preferred to express negative sentiments, slangs.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Anti-communal tweets provide an effective way to counter adverse effects of communal tweets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58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88987"/>
          </a:xfrm>
        </p:spPr>
        <p:txBody>
          <a:bodyPr/>
          <a:lstStyle/>
          <a:p>
            <a:r>
              <a:rPr lang="en-US" b="1" dirty="0" smtClean="0"/>
              <a:t>Future directions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11725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Extending classification-summarization framework to regional languages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Developing Twitter specific NLP tools</a:t>
            </a:r>
          </a:p>
          <a:p>
            <a:pPr lvl="2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Developing an exhaustive corpus / dictionary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false information /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rumours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Handling epidemics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Incorporating importance of Humanitarian categories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Extracting information from other social medias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Promoting anti-communal tweets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228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CNeRG, CSE Dept, IIT Kharagpur</a:t>
            </a:r>
          </a:p>
        </p:txBody>
      </p:sp>
      <p:pic>
        <p:nvPicPr>
          <p:cNvPr id="50" name="12247850_217131048619289_8977267156842094964_o.jpg" descr="C:\Users\a\Dropbox\Mobile Affective Computing\Emotion-aware User Interface\12247850_217131048619289_8977267156842094964_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012" y="1405731"/>
            <a:ext cx="8239126" cy="425994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59969259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Publications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Conferences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 smtClean="0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Subham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Situational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Information  from  Microblogs  during  Disaster  Events:  a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Classification-Summarization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ACM CIKM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Siddhartha  Banerjee,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Imran,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Summarizing Situational Tweets in Crisis Scenario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ACM Hypertext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Sharma,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Characterizing communal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microblogs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during disaster events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ASONAM 2016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Rafiya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Begum,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Kalika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Bali,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Monojit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Functions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of  Code-Switching  in  Tweets:  An  Annotation  Scheme  and  Some  Initial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Experiments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LREC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Shruti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Rijhwani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Rafiya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Begum,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Kalika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Bali,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Monojit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Understanding  Language  Preference  for Expression  of Opinion  and  Sentiment: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 Hindi-English Speakers do on Twitter?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EMNLP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Identifying sub-events and Summarizing information during Crisis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SIGIR 2018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158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Publications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Journals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Extracting  and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Summarizing 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Situational  Information  from  the  Twitter  Social  Media  during 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Disasters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, ACM TWEB, 2018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Sharma,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Characterizing  and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Countering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Communal Microblogs during Disaster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Events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IEEE Transactions on Computational Social Systems, 2018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Koustav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Rudra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Ashish Sharma,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Niloy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Ganguly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Muhammad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Imran.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Summarizing Information from Microblogs during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Epidemics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 on “Exploitation of Social Media for Emergency Relief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Preparedness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the journal Information Systems Frontiers (Springer), 2018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Koustav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Rudra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Ashish Sharma,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Monojit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Choudhury,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Niloy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Ganguly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Analyzing different Aspects of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English-Hindi Code-Switching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Twitter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(communicated)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036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b="1" dirty="0" smtClean="0"/>
              <a:t>Publications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Workshops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Anirban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Sen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Saptarshi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Ghosh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Extracting  Situational  Awareness  from </a:t>
            </a:r>
            <a:r>
              <a:rPr lang="en-US" sz="1600" b="1" u="sng" dirty="0" smtClean="0">
                <a:latin typeface="Times New Roman" pitchFamily="18" charset="0"/>
                <a:cs typeface="Times New Roman" pitchFamily="18" charset="0"/>
              </a:rPr>
              <a:t>Microblogs </a:t>
            </a:r>
            <a:r>
              <a:rPr lang="en-US" sz="1600" b="1" u="sng" dirty="0">
                <a:latin typeface="Times New Roman" pitchFamily="18" charset="0"/>
                <a:cs typeface="Times New Roman" pitchFamily="18" charset="0"/>
              </a:rPr>
              <a:t>during Disaster Events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. Social Networking Workshop,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Comsnets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smtClean="0">
                <a:latin typeface="Times New Roman" pitchFamily="18" charset="0"/>
                <a:cs typeface="Times New Roman" pitchFamily="18" charset="0"/>
              </a:rPr>
              <a:t>2015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Prabhat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Agarwal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Sharma,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Jeenu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Grover,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Mayank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Sikka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Monojit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Choudhury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 may  talk  in English but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gaali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toh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Hindi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mein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hi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denge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: A study of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English-Hindi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Code-Switching  and  Swearing  Pattern  on  Social  Networks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 Social  Networking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Workshop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Comsnets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2016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Koustav</a:t>
            </a:r>
            <a:r>
              <a:rPr lang="en-US" sz="1600" u="sng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u="sng" dirty="0" err="1">
                <a:latin typeface="Times New Roman" pitchFamily="18" charset="0"/>
                <a:cs typeface="Times New Roman" pitchFamily="18" charset="0"/>
              </a:rPr>
              <a:t>Rudra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Siddhartha  Banerjee,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Niloy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Ganguly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Pawan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Goyal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Muhammad  Imran,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Prasenjit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Mitra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Summarizing Situational and Topical Information during Crises.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The Fourth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Workshop  on  Social Web  for  Disaster  Management,  2016  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Colocated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with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CIKM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2016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1339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0" y="2438400"/>
            <a:ext cx="16764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Fragmentation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7000" y="2438400"/>
            <a:ext cx="1600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2269671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Summarization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72200" y="2985407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Handling fast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hanging actionable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318516" y="2272284"/>
            <a:ext cx="658368" cy="228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7" idx="1"/>
          </p:cNvCxnSpPr>
          <p:nvPr/>
        </p:nvCxnSpPr>
        <p:spPr>
          <a:xfrm>
            <a:off x="2438400" y="2743200"/>
            <a:ext cx="228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52400" y="144780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Tweet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Stream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Elbow Connector 19"/>
          <p:cNvCxnSpPr>
            <a:endCxn id="15" idx="1"/>
          </p:cNvCxnSpPr>
          <p:nvPr/>
        </p:nvCxnSpPr>
        <p:spPr>
          <a:xfrm rot="5400000" flipH="1" flipV="1">
            <a:off x="4011543" y="1293913"/>
            <a:ext cx="2187714" cy="76199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4405357" y="685800"/>
            <a:ext cx="0" cy="5334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35221" y="68580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381000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72200" y="4419600"/>
            <a:ext cx="2895600" cy="457200"/>
          </a:xfrm>
          <a:prstGeom prst="rect">
            <a:avLst/>
          </a:prstGeom>
          <a:ln>
            <a:solidFill>
              <a:srgbClr val="CC99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Analyzing Communal tweet</a:t>
            </a:r>
          </a:p>
          <a:p>
            <a:pPr algn="ctr"/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19600" y="3810000"/>
            <a:ext cx="457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181600" y="3941142"/>
            <a:ext cx="32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Non-situational tweets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3" name="Elbow Connector 42"/>
          <p:cNvCxnSpPr>
            <a:stCxn id="7" idx="3"/>
            <a:endCxn id="37" idx="1"/>
          </p:cNvCxnSpPr>
          <p:nvPr/>
        </p:nvCxnSpPr>
        <p:spPr>
          <a:xfrm>
            <a:off x="4267200" y="2743200"/>
            <a:ext cx="914400" cy="139799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26" idx="1"/>
          </p:cNvCxnSpPr>
          <p:nvPr/>
        </p:nvCxnSpPr>
        <p:spPr>
          <a:xfrm>
            <a:off x="5772150" y="1824710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172200" y="1519910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Sub-event Identification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5791200" y="685800"/>
            <a:ext cx="0" cy="2721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91200" y="2574471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817053" y="3407033"/>
            <a:ext cx="37419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172200" y="753053"/>
            <a:ext cx="2895600" cy="609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Humanitarian Category Detection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5772150" y="1055132"/>
            <a:ext cx="4000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825217" y="4267200"/>
            <a:ext cx="8164" cy="3891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833381" y="4648200"/>
            <a:ext cx="381000" cy="163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0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Content Placeholder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589" y="1896787"/>
            <a:ext cx="3602046" cy="3339957"/>
          </a:xfrm>
        </p:spPr>
      </p:pic>
    </p:spTree>
    <p:extLst>
      <p:ext uri="{BB962C8B-B14F-4D97-AF65-F5344CB8AC3E}">
        <p14:creationId xmlns:p14="http://schemas.microsoft.com/office/powerpoint/2010/main" val="1205273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65187"/>
          </a:xfrm>
        </p:spPr>
        <p:txBody>
          <a:bodyPr/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20574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simple approach is to use vocabulary of the event to develop a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classifier [</a:t>
            </a:r>
            <a:r>
              <a:rPr lang="en-US" sz="1800" dirty="0" err="1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2011]</a:t>
            </a:r>
          </a:p>
          <a:p>
            <a:pPr>
              <a:buFont typeface="Wingdings" pitchFamily="2" charset="2"/>
              <a:buChar char="Ø"/>
            </a:pPr>
            <a:r>
              <a:rPr lang="en-US" sz="18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Problem:</a:t>
            </a:r>
            <a:r>
              <a:rPr lang="en-US" sz="1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become an event dependent classifier i.e. we can’t use it over other kinds of events</a:t>
            </a:r>
          </a:p>
          <a:p>
            <a:pPr>
              <a:buFont typeface="Wingdings" pitchFamily="2" charset="2"/>
              <a:buChar char="Ø"/>
            </a:pPr>
            <a:r>
              <a:rPr lang="en-US" sz="1800" b="1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Challenge:</a:t>
            </a:r>
            <a:r>
              <a:rPr lang="en-US" sz="1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develop a classifier which can capture features which remain same across different </a:t>
            </a:r>
            <a:r>
              <a:rPr lang="en-US" sz="18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disaster events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814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Observation: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People follow certain traits in posting different kinds of tweets</a:t>
            </a:r>
          </a:p>
          <a:p>
            <a:pPr marL="742950" lvl="1" indent="-285750">
              <a:buClr>
                <a:schemeClr val="accent1"/>
              </a:buClr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Those features/signals can be captured to develop an event independent classifier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4414" y="5334000"/>
            <a:ext cx="8305800" cy="73866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Vieweg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W. J.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Corvey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L.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Palen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J. H. Martin, M.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Palmer, 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400" dirty="0" err="1">
                <a:latin typeface="Times New Roman" pitchFamily="18" charset="0"/>
                <a:cs typeface="Times New Roman" pitchFamily="18" charset="0"/>
              </a:rPr>
              <a:t>Schram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, and K. M. Anderson. Natural Language Processing to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Rescue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? Extracting “Situational Awareness” Tweets During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Mass Emergency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In Proc. AAAI ICWSM, 2011</a:t>
            </a:r>
          </a:p>
        </p:txBody>
      </p:sp>
    </p:spTree>
    <p:extLst>
      <p:ext uri="{BB962C8B-B14F-4D97-AF65-F5344CB8AC3E}">
        <p14:creationId xmlns:p14="http://schemas.microsoft.com/office/powerpoint/2010/main" val="842486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Classification: proposed features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5931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188854"/>
              </p:ext>
            </p:extLst>
          </p:nvPr>
        </p:nvGraphicFramePr>
        <p:xfrm>
          <a:off x="457200" y="1066800"/>
          <a:ext cx="8458200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899"/>
                <a:gridCol w="4190301"/>
              </a:tblGrid>
              <a:tr h="9144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 of numerals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urgent blood required at omni hospital please contact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8096369999 040 67369999</a:t>
                      </a:r>
                      <a:endParaRPr lang="en-US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Intensifiers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Blasts - sadly, one of the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very, very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few things that put us on world  news!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wh-words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don’t you submit your coalgate scam money to disaster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Exclamations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RT @DavaS12: RIP all you Angels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!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#sandyhook 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  <a:hlinkClick r:id="rId2"/>
                        </a:rPr>
                        <a:t>http://t.co/yrGA39Pc</a:t>
                      </a: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9646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 of personal pronouns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its just few km frm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my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place n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cant reach my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Question Marks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another school shooting</a:t>
                      </a:r>
                      <a:r>
                        <a:rPr lang="en-IN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?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what kind of sick mentality is this</a:t>
                      </a:r>
                      <a:r>
                        <a:rPr lang="en-IN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??</a:t>
                      </a:r>
                      <a:r>
                        <a:rPr lang="en-IN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#blast</a:t>
                      </a:r>
                    </a:p>
                  </a:txBody>
                  <a:tcPr/>
                </a:tc>
              </a:tr>
              <a:tr h="116093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Modal Verbs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#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HyderabadBlasts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we're talking abt it we will forget this in few days.it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should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not end here.we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should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find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 of Subjective Words [MPQA]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Beautiful, stupid, coward, …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Presence of Religious terms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Hindu, Muslim, Allah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Count of non-situational Words (condemn, donate, sympathize)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Pm </a:t>
                      </a:r>
                      <a:r>
                        <a:rPr lang="en-US" sz="1600" b="1" dirty="0" smtClean="0">
                          <a:solidFill>
                            <a:schemeClr val="accent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condemns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hyderabad</a:t>
                      </a:r>
                      <a:r>
                        <a:rPr lang="en-US" sz="1600" dirty="0" smtClean="0">
                          <a:latin typeface="Times New Roman" pitchFamily="18" charset="0"/>
                          <a:cs typeface="Times New Roman" pitchFamily="18" charset="0"/>
                        </a:rPr>
                        <a:t> blast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5126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17932</TotalTime>
  <Words>5810</Words>
  <Application>Microsoft Macintosh PowerPoint</Application>
  <PresentationFormat>On-screen Show (4:3)</PresentationFormat>
  <Paragraphs>1020</Paragraphs>
  <Slides>70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Edge</vt:lpstr>
      <vt:lpstr>Extracting and Summarizing Information from Microblogs during Disasters</vt:lpstr>
      <vt:lpstr>Acknowledgment</vt:lpstr>
      <vt:lpstr>Use of Twitter during calamities</vt:lpstr>
      <vt:lpstr>Sample Tweets</vt:lpstr>
      <vt:lpstr>Sample Tweets</vt:lpstr>
      <vt:lpstr>Talk Overview</vt:lpstr>
      <vt:lpstr>PowerPoint Presentation</vt:lpstr>
      <vt:lpstr>Classification</vt:lpstr>
      <vt:lpstr>Classification: proposed features</vt:lpstr>
      <vt:lpstr>Dataset</vt:lpstr>
      <vt:lpstr>Classification results: Experimental settings</vt:lpstr>
      <vt:lpstr>Classification results</vt:lpstr>
      <vt:lpstr>PowerPoint Presentation</vt:lpstr>
      <vt:lpstr>Summarizing situational updates</vt:lpstr>
      <vt:lpstr>Summarizing situational updates</vt:lpstr>
      <vt:lpstr>Summarization results: Experimental settings</vt:lpstr>
      <vt:lpstr>Summarization results</vt:lpstr>
      <vt:lpstr>PowerPoint Presentation</vt:lpstr>
      <vt:lpstr>Utility of Hindi Tweets</vt:lpstr>
      <vt:lpstr>Classification results: Hindi Tweets</vt:lpstr>
      <vt:lpstr>Summarization results: Hindi Tweet</vt:lpstr>
      <vt:lpstr>Observations and Roadmap</vt:lpstr>
      <vt:lpstr>PowerPoint Presentation</vt:lpstr>
      <vt:lpstr>Humanitarian Category Detection</vt:lpstr>
      <vt:lpstr>PowerPoint Presentation</vt:lpstr>
      <vt:lpstr>Dataset</vt:lpstr>
      <vt:lpstr>Sub-event identification</vt:lpstr>
      <vt:lpstr>Sub-event identification</vt:lpstr>
      <vt:lpstr>Sub-event results</vt:lpstr>
      <vt:lpstr>Sub-event results</vt:lpstr>
      <vt:lpstr>PowerPoint Presentation</vt:lpstr>
      <vt:lpstr>Perspective based summarization</vt:lpstr>
      <vt:lpstr>Perspective based summarization: Model</vt:lpstr>
      <vt:lpstr>Perspective based summarization: Use-cases</vt:lpstr>
      <vt:lpstr>Sample summary</vt:lpstr>
      <vt:lpstr>Summarization results</vt:lpstr>
      <vt:lpstr>Summarization results: Category level</vt:lpstr>
      <vt:lpstr>Summarization results: Category level</vt:lpstr>
      <vt:lpstr>Summarization results: High level</vt:lpstr>
      <vt:lpstr>Summarization results: Missing person</vt:lpstr>
      <vt:lpstr>Observations and Roadmap</vt:lpstr>
      <vt:lpstr>PowerPoint Presentation</vt:lpstr>
      <vt:lpstr>Objective</vt:lpstr>
      <vt:lpstr>PowerPoint Presentation</vt:lpstr>
      <vt:lpstr>Summarization flowchart</vt:lpstr>
      <vt:lpstr>ILP based formulation</vt:lpstr>
      <vt:lpstr>PowerPoint Presentation</vt:lpstr>
      <vt:lpstr>Experimental Results</vt:lpstr>
      <vt:lpstr>PowerPoint Presentation</vt:lpstr>
      <vt:lpstr>Frequently changing numerals</vt:lpstr>
      <vt:lpstr>PowerPoint Presentation</vt:lpstr>
      <vt:lpstr>Communal tweets</vt:lpstr>
      <vt:lpstr>Identifying communal tweets</vt:lpstr>
      <vt:lpstr>Classification of Communal tweets: Features</vt:lpstr>
      <vt:lpstr>Dataset</vt:lpstr>
      <vt:lpstr>Classification accuracy</vt:lpstr>
      <vt:lpstr>Communal tweets: Popularity</vt:lpstr>
      <vt:lpstr>Communal users: Classes</vt:lpstr>
      <vt:lpstr>Communal users: Topical interest</vt:lpstr>
      <vt:lpstr>Communal users: Behaviour</vt:lpstr>
      <vt:lpstr>Communal users: Interaction</vt:lpstr>
      <vt:lpstr>Countering communal tweets</vt:lpstr>
      <vt:lpstr>Anti-communal tweets: Properties</vt:lpstr>
      <vt:lpstr>Conclusion</vt:lpstr>
      <vt:lpstr>Future directions</vt:lpstr>
      <vt:lpstr>CNeRG, CSE Dept, IIT Kharagpur</vt:lpstr>
      <vt:lpstr>Publications</vt:lpstr>
      <vt:lpstr>Publications</vt:lpstr>
      <vt:lpstr>Publications</vt:lpstr>
      <vt:lpstr>PowerPoint Presentation</vt:lpstr>
    </vt:vector>
  </TitlesOfParts>
  <Company>IITKGP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Community Detection and Analysis</dc:title>
  <dc:creator>Bivas</dc:creator>
  <cp:lastModifiedBy>Niloy Ganguly</cp:lastModifiedBy>
  <cp:revision>785</cp:revision>
  <dcterms:created xsi:type="dcterms:W3CDTF">2011-04-17T22:10:51Z</dcterms:created>
  <dcterms:modified xsi:type="dcterms:W3CDTF">2018-05-28T07:43:30Z</dcterms:modified>
</cp:coreProperties>
</file>