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93" r:id="rId14"/>
    <p:sldId id="273" r:id="rId15"/>
    <p:sldId id="274" r:id="rId16"/>
    <p:sldId id="275" r:id="rId17"/>
    <p:sldId id="276" r:id="rId18"/>
    <p:sldId id="277" r:id="rId19"/>
    <p:sldId id="294" r:id="rId20"/>
    <p:sldId id="278" r:id="rId21"/>
    <p:sldId id="279" r:id="rId22"/>
    <p:sldId id="280" r:id="rId23"/>
    <p:sldId id="281" r:id="rId24"/>
    <p:sldId id="295" r:id="rId25"/>
    <p:sldId id="282" r:id="rId26"/>
    <p:sldId id="296" r:id="rId27"/>
    <p:sldId id="283" r:id="rId28"/>
    <p:sldId id="284" r:id="rId29"/>
    <p:sldId id="297" r:id="rId30"/>
    <p:sldId id="285" r:id="rId31"/>
    <p:sldId id="286" r:id="rId32"/>
    <p:sldId id="298" r:id="rId33"/>
    <p:sldId id="299" r:id="rId34"/>
    <p:sldId id="287" r:id="rId35"/>
    <p:sldId id="288" r:id="rId36"/>
    <p:sldId id="289" r:id="rId37"/>
    <p:sldId id="290" r:id="rId38"/>
    <p:sldId id="291" r:id="rId39"/>
    <p:sldId id="292" r:id="rId4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76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10/30/2014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14358" y="3886200"/>
            <a:ext cx="7072362" cy="94897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dirty="0" smtClean="0">
                <a:solidFill>
                  <a:srgbClr val="330065"/>
                </a:solidFill>
                <a:latin typeface="Calibri Bold"/>
                <a:cs typeface="Calibri Bold"/>
              </a:rPr>
              <a:t>Using Mobile Phones to Write in Air</a:t>
            </a:r>
          </a:p>
          <a:p>
            <a:pPr>
              <a:lnSpc>
                <a:spcPts val="3680"/>
              </a:lnSpc>
            </a:pPr>
            <a:endParaRPr lang="en-CA" sz="3197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Rotation Gyroscope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APPROACH: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43200"/>
            <a:ext cx="90551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Hold like pen or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blackboard eraser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7592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Pause between strokes</a:t>
            </a:r>
          </a:p>
          <a:p>
            <a:pPr>
              <a:lnSpc>
                <a:spcPts val="3450"/>
              </a:lnSpc>
            </a:pPr>
            <a:endParaRPr lang="en-CA" sz="296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Background Vibration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0955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ISSUE: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6416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Jitter from natural hand vibrations</a:t>
            </a:r>
          </a:p>
          <a:p>
            <a:pPr>
              <a:lnSpc>
                <a:spcPts val="3450"/>
              </a:lnSpc>
            </a:pPr>
            <a:endParaRPr lang="en-CA" sz="29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0988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Measurement errors from accelerometer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APPROACH:</a:t>
            </a:r>
          </a:p>
          <a:p>
            <a:pPr>
              <a:lnSpc>
                <a:spcPts val="43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279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Noise-reduction</a:t>
            </a:r>
          </a:p>
          <a:p>
            <a:pPr>
              <a:lnSpc>
                <a:spcPts val="3450"/>
              </a:lnSpc>
            </a:pPr>
            <a:endParaRPr lang="en-CA" sz="294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4749800"/>
            <a:ext cx="8712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Smooth with moving average over last 7 readings</a:t>
            </a:r>
            <a:r>
              <a:rPr lang="en-CA" sz="258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81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Drop data under threshold, &lt;= </a:t>
            </a:r>
            <a:r>
              <a:rPr lang="en-CA" sz="2607" b="1" smtClean="0">
                <a:solidFill>
                  <a:srgbClr val="000000"/>
                </a:solidFill>
                <a:latin typeface="Calibri Bold"/>
                <a:cs typeface="Calibri Bold"/>
              </a:rPr>
              <a:t>0.5m/s</a:t>
            </a:r>
            <a:r>
              <a:rPr lang="en-CA" sz="1744" b="1" smtClean="0">
                <a:solidFill>
                  <a:srgbClr val="000000"/>
                </a:solidFill>
                <a:latin typeface="Calibri Bold"/>
                <a:cs typeface="Calibri Bold"/>
              </a:rPr>
              <a:t>2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= noise</a:t>
            </a:r>
          </a:p>
          <a:p>
            <a:pPr>
              <a:lnSpc>
                <a:spcPts val="3700"/>
              </a:lnSpc>
            </a:pPr>
            <a:endParaRPr lang="en-CA" sz="258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Computing Displacement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ISSUE: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43200"/>
            <a:ext cx="9055100" cy="151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Phone movement can introduce errors as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integrating from Acceleration  to velocity to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displacement.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2164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APPROACH: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7498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Reset velocity to zero if previous accelerometer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readings below threshold (noise)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IIT\TA_Smartphone\Material_Romit\activity_Gesture_smartphone\phonepoint\images\p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57176"/>
            <a:ext cx="10058399" cy="7072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“A”  v.  Triangle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ISSUE: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3289300"/>
            <a:ext cx="419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400300" y="3289300"/>
            <a:ext cx="45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+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933700" y="3289300"/>
            <a:ext cx="419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\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3340100" y="3289300"/>
            <a:ext cx="45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+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470400" y="3289300"/>
            <a:ext cx="351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=   A  … or a triangle?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03300" y="4406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APPROACH: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4953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Watch for “lifting of the pen”</a:t>
            </a:r>
          </a:p>
          <a:p>
            <a:pPr>
              <a:lnSpc>
                <a:spcPts val="3450"/>
              </a:lnSpc>
            </a:pPr>
            <a:endParaRPr lang="en-CA" sz="297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54991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Monitor data, but don’t include in final output</a:t>
            </a:r>
          </a:p>
          <a:p>
            <a:pPr>
              <a:lnSpc>
                <a:spcPts val="3450"/>
              </a:lnSpc>
            </a:pPr>
            <a:endParaRPr lang="en-CA" sz="298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Character Transitions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ISSUE: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43200"/>
            <a:ext cx="90551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Can’t tell difference between B and 13 same set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gestures cause ambiguities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318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APPROACH: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8641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Use delimiter between characters - dot or pause</a:t>
            </a:r>
          </a:p>
          <a:p>
            <a:pPr>
              <a:lnSpc>
                <a:spcPts val="3450"/>
              </a:lnSpc>
            </a:pPr>
            <a:endParaRPr lang="en-CA" sz="298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5816600"/>
            <a:ext cx="76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B =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422900" y="5816600"/>
            <a:ext cx="939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13 =</a:t>
            </a:r>
          </a:p>
          <a:p>
            <a:pPr>
              <a:lnSpc>
                <a:spcPts val="345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Gesture Stroke Detection primitives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Character Recognition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Stroke grammar using decision tree</a:t>
            </a:r>
          </a:p>
          <a:p>
            <a:pPr>
              <a:lnSpc>
                <a:spcPts val="3450"/>
              </a:lnSpc>
            </a:pPr>
            <a:endParaRPr lang="en-CA" sz="297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6670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D and P - start same, but then can turn into N</a:t>
            </a:r>
            <a:r>
              <a:rPr lang="en-CA" sz="296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62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O and S - same strokes</a:t>
            </a:r>
          </a:p>
          <a:p>
            <a:pPr>
              <a:lnSpc>
                <a:spcPts val="4300"/>
              </a:lnSpc>
            </a:pPr>
            <a:endParaRPr lang="en-CA" sz="296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860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X and Y - same strokes</a:t>
            </a:r>
          </a:p>
          <a:p>
            <a:pPr>
              <a:lnSpc>
                <a:spcPts val="3450"/>
              </a:lnSpc>
            </a:pPr>
            <a:endParaRPr lang="en-CA" sz="296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406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O and 0 - cannot tell difference</a:t>
            </a:r>
          </a:p>
          <a:p>
            <a:pPr>
              <a:lnSpc>
                <a:spcPts val="3450"/>
              </a:lnSpc>
            </a:pPr>
            <a:endParaRPr lang="en-CA" sz="297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03300" y="546100"/>
            <a:ext cx="90551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4012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600"/>
              </a:lnSpc>
            </a:pPr>
            <a:endParaRPr lang="en-CA" sz="40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168400"/>
            <a:ext cx="905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330065"/>
                </a:solidFill>
                <a:latin typeface="Calibri Bold"/>
                <a:cs typeface="Calibri Bold"/>
              </a:rPr>
              <a:t>Stroke grammar for English alphabets and digits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08300" y="6819900"/>
            <a:ext cx="1803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Single gesture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5524500" y="6819900"/>
            <a:ext cx="215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Intermediate state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394700" y="68199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Final state</a:t>
            </a:r>
          </a:p>
          <a:p>
            <a:pPr>
              <a:lnSpc>
                <a:spcPts val="207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IIT\TA_Smartphone\Material_Romit\activity_Gesture_smartphone\phonepoint\images\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10" y="546605"/>
            <a:ext cx="7786742" cy="6768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03300" y="12192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Who and Where?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Systems Networking Research Group</a:t>
            </a:r>
          </a:p>
          <a:p>
            <a:pPr>
              <a:lnSpc>
                <a:spcPts val="345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667000"/>
            <a:ext cx="8712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Duke University, Durham, NC, 2009 - 2011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Word Recognition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Examples:  B and 13,  H and IT</a:t>
            </a:r>
          </a:p>
          <a:p>
            <a:pPr>
              <a:lnSpc>
                <a:spcPts val="3450"/>
              </a:lnSpc>
            </a:pPr>
            <a:endParaRPr lang="en-CA" sz="297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05100"/>
            <a:ext cx="90551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Look at sequence of previous and next strokes</a:t>
            </a:r>
            <a:r>
              <a:rPr lang="en-CA" sz="298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81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Infer previous character when see start of new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char</a:t>
            </a:r>
          </a:p>
          <a:p>
            <a:pPr>
              <a:lnSpc>
                <a:spcPts val="39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318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Watch for move back to left position</a:t>
            </a:r>
          </a:p>
          <a:p>
            <a:pPr>
              <a:lnSpc>
                <a:spcPts val="3450"/>
              </a:lnSpc>
            </a:pPr>
            <a:endParaRPr lang="en-CA" sz="29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8514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Have user pause or draw dot to delimit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characters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P3-Aware Spelling Correction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Distance for correction (replace # chars)</a:t>
            </a:r>
          </a:p>
          <a:p>
            <a:pPr>
              <a:lnSpc>
                <a:spcPts val="3450"/>
              </a:lnSpc>
            </a:pPr>
            <a:endParaRPr lang="en-CA" sz="297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55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MQM edit distance of 1 with MOM, MAM, MUM.</a:t>
            </a:r>
          </a:p>
          <a:p>
            <a:pPr>
              <a:lnSpc>
                <a:spcPts val="3450"/>
              </a:lnSpc>
            </a:pPr>
            <a:endParaRPr lang="en-CA" sz="297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32893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P3 confuses Q with O but hardly confuses Q with A or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U, can suggest MOM with high confidence.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1783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NIET - could be NET or MET</a:t>
            </a:r>
          </a:p>
          <a:p>
            <a:pPr>
              <a:lnSpc>
                <a:spcPts val="3450"/>
              </a:lnSpc>
            </a:pPr>
            <a:endParaRPr lang="en-CA" sz="296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4711700"/>
            <a:ext cx="8712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Edit distances of 1 and 2,</a:t>
            </a:r>
          </a:p>
          <a:p>
            <a:pPr>
              <a:lnSpc>
                <a:spcPts val="2990"/>
              </a:lnSpc>
            </a:pPr>
            <a:endParaRPr lang="en-CA" sz="257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5181600"/>
            <a:ext cx="87122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P3 confuses “M” as “NI” &gt; probability than “E” as “IE”.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could predict user intended MET with reasonably high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probability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P3-Aware Spelling Correction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17900" y="2489200"/>
            <a:ext cx="6540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Probability of valid word i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5232400"/>
            <a:ext cx="9207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Corrected word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17900" y="5575300"/>
            <a:ext cx="6540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Probability of valid word j</a:t>
            </a:r>
          </a:p>
          <a:p>
            <a:pPr>
              <a:lnSpc>
                <a:spcPts val="232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Assumptions and limitations of this work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146300"/>
            <a:ext cx="9055100" cy="429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1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Speed of writing = 3:02 sec/letter on average</a:t>
            </a:r>
            <a:r>
              <a:rPr lang="en-CA" sz="298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8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Repositioning pen for long words and drawing</a:t>
            </a:r>
            <a:r>
              <a:rPr lang="en-CA" sz="29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9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Cursive handwriting (continuous movement)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Can’t write AND move at same time</a:t>
            </a:r>
            <a:r>
              <a:rPr lang="en-CA" sz="29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9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Users were CS majors, but can train others</a:t>
            </a:r>
            <a:r>
              <a:rPr lang="en-CA" sz="298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82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Investigate “greater algorithmic sophistication”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for gesture recognition (Bayesian Networks and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Hidden Markov Models)</a:t>
            </a:r>
          </a:p>
          <a:p>
            <a:pPr>
              <a:lnSpc>
                <a:spcPts val="411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IIT\TA_Smartphone\Material_Romit\activity_Gesture_smartphone\phonepoint\images\pi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4588"/>
            <a:ext cx="10058400" cy="40433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168" y="67149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03300" y="12192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1971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English characters identified with average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accuracy of 91:9% … but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32131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Slow: speed = 3.02 sec</a:t>
            </a:r>
          </a:p>
          <a:p>
            <a:pPr>
              <a:lnSpc>
                <a:spcPts val="3450"/>
              </a:lnSpc>
            </a:pPr>
            <a:endParaRPr lang="en-CA" sz="296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71482" y="600052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IIT\TA_Smartphone\Material_Romit\activity_Gesture_smartphone\phonepoint\images\pic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62" y="1671622"/>
            <a:ext cx="7316787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Human Readability Accuracy (HRA)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Average readability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6670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Trained writers:  83%</a:t>
            </a:r>
            <a:r>
              <a:rPr lang="en-CA" sz="294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47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Novice writers:85:4%</a:t>
            </a:r>
          </a:p>
          <a:p>
            <a:pPr>
              <a:lnSpc>
                <a:spcPts val="43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Character Recognition Accuracy (CRA)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1209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Average character recognition (stroke grammar)</a:t>
            </a:r>
            <a:r>
              <a:rPr lang="en-CA" sz="296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64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Trained writers:  91:9%</a:t>
            </a:r>
          </a:p>
          <a:p>
            <a:pPr>
              <a:lnSpc>
                <a:spcPts val="4300"/>
              </a:lnSpc>
            </a:pPr>
            <a:endParaRPr lang="en-CA" sz="296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3302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  <a:tabLst>
                <a:tab pos="2933700" algn="l"/>
              </a:tabLst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Novice writers:	78:2%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IIT\TA_Smartphone\Material_Romit\activity_Gesture_smartphone\phonepoint\images\pic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66" y="814366"/>
            <a:ext cx="5819781" cy="1798435"/>
          </a:xfrm>
          <a:prstGeom prst="rect">
            <a:avLst/>
          </a:prstGeom>
          <a:noFill/>
        </p:spPr>
      </p:pic>
      <p:pic>
        <p:nvPicPr>
          <p:cNvPr id="6147" name="Picture 3" descr="C:\IIT\TA_Smartphone\Material_Romit\activity_Gesture_smartphone\phonepoint\images\pic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16" y="3028944"/>
            <a:ext cx="9621871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Introduction/motivation: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What was the main problem addressed?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MOTIVATION:</a:t>
            </a:r>
          </a:p>
          <a:p>
            <a:pPr>
              <a:lnSpc>
                <a:spcPts val="3450"/>
              </a:lnSpc>
            </a:pPr>
            <a:endParaRPr lang="en-CA" sz="293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7305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Phones and sensors allow for people-centric apps. Can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write in the air.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6322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MAIN POBLEM:</a:t>
            </a:r>
          </a:p>
          <a:p>
            <a:pPr>
              <a:lnSpc>
                <a:spcPts val="3450"/>
              </a:lnSpc>
            </a:pPr>
            <a:endParaRPr lang="en-CA" sz="293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4152900"/>
            <a:ext cx="87122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Alternative input method using accelerometer for text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and drawing by writing in the air - use mobile phone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to write in the air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pic>
        <p:nvPicPr>
          <p:cNvPr id="1026" name="Picture 2" descr="C:\IIT\TA_Smartphone\Material_Romit\activity_Gesture_smartphone\phonepoint\images\al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9332" y="5600712"/>
            <a:ext cx="3367093" cy="1627635"/>
          </a:xfrm>
          <a:prstGeom prst="rect">
            <a:avLst/>
          </a:prstGeom>
          <a:noFill/>
        </p:spPr>
      </p:pic>
      <p:pic>
        <p:nvPicPr>
          <p:cNvPr id="1027" name="Picture 3" descr="C:\IIT\TA_Smartphone\Material_Romit\activity_Gesture_smartphone\phonepoint\images\eq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672" y="5600712"/>
            <a:ext cx="4429156" cy="1635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Character disambiguation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Common set of strokes causes confusion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5461000"/>
            <a:ext cx="2476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correct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Median time to correctly write character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4.3 sec (all)</a:t>
            </a:r>
          </a:p>
          <a:p>
            <a:pPr>
              <a:lnSpc>
                <a:spcPts val="3450"/>
              </a:lnSpc>
            </a:pPr>
            <a:endParaRPr lang="en-CA" sz="294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55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3.02 sec (min)</a:t>
            </a:r>
          </a:p>
          <a:p>
            <a:pPr>
              <a:lnSpc>
                <a:spcPts val="3450"/>
              </a:lnSpc>
            </a:pPr>
            <a:endParaRPr lang="en-CA" sz="294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IIT\TA_Smartphone\Material_Romit\activity_Gesture_smartphone\phonepoint\images\pic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62" y="1600184"/>
            <a:ext cx="7259637" cy="5267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dirty="0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pic>
        <p:nvPicPr>
          <p:cNvPr id="8194" name="Picture 2" descr="C:\IIT\TA_Smartphone\Material_Romit\activity_Gesture_smartphone\phonepoint\images\pic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62" y="1814497"/>
            <a:ext cx="7429552" cy="5356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Results: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Hospital Patients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1717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Only 5 patients</a:t>
            </a:r>
          </a:p>
          <a:p>
            <a:pPr>
              <a:lnSpc>
                <a:spcPts val="3450"/>
              </a:lnSpc>
            </a:pPr>
            <a:endParaRPr lang="en-CA" sz="294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628900"/>
            <a:ext cx="8712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Cognitive disorders and motor impairments</a:t>
            </a:r>
            <a:r>
              <a:rPr lang="en-CA" sz="256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65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Write 8 random letters</a:t>
            </a:r>
          </a:p>
          <a:p>
            <a:pPr>
              <a:lnSpc>
                <a:spcPts val="3700"/>
              </a:lnSpc>
            </a:pPr>
            <a:endParaRPr lang="en-CA" sz="25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3581400"/>
            <a:ext cx="8712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Not allowed to observe patients</a:t>
            </a:r>
            <a:r>
              <a:rPr lang="en-CA" sz="256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66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Problem pressing button</a:t>
            </a:r>
          </a:p>
          <a:p>
            <a:pPr>
              <a:lnSpc>
                <a:spcPts val="3700"/>
              </a:lnSpc>
            </a:pPr>
            <a:endParaRPr lang="en-CA" sz="256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6108700"/>
            <a:ext cx="8978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Suggestions from doctors:  Try left-hand to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emulate speech-impaired patients.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609600"/>
            <a:ext cx="90551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Discussions/Conclusions/Future</a:t>
            </a:r>
            <a:r>
              <a:rPr lang="en-CA" sz="39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900" smtClean="0">
                <a:solidFill>
                  <a:srgbClr val="000000"/>
                </a:solidFill>
                <a:latin typeface="Times New Roman"/>
              </a:rPr>
            </a:b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Work</a:t>
            </a:r>
          </a:p>
          <a:p>
            <a:pPr>
              <a:lnSpc>
                <a:spcPts val="4700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1209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Not extensive, only 10 students, 5 patients</a:t>
            </a:r>
            <a:r>
              <a:rPr lang="en-CA" sz="297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1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Prototype, shows possibilities</a:t>
            </a:r>
          </a:p>
          <a:p>
            <a:pPr>
              <a:lnSpc>
                <a:spcPts val="4300"/>
              </a:lnSpc>
            </a:pPr>
            <a:endParaRPr lang="en-CA" sz="297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32893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Improve prototype, new user-experience “that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complements keyboards and touch-screens.”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4318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Integrate gyroscope in next PhonePoint Pen</a:t>
            </a:r>
          </a:p>
          <a:p>
            <a:pPr>
              <a:lnSpc>
                <a:spcPts val="3450"/>
              </a:lnSpc>
            </a:pPr>
            <a:endParaRPr lang="en-CA" sz="297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8514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TEDxDuke - Vansh Muttreja on the Virtual White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Board - A New Way of Remote Collaboration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5854700"/>
            <a:ext cx="8712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7D9BE8"/>
                </a:solidFill>
                <a:latin typeface="Calibri"/>
                <a:cs typeface="Calibri"/>
              </a:rPr>
              <a:t> http://www.youtube.com/watch?v=vmyXJzkfevY</a:t>
            </a:r>
          </a:p>
          <a:p>
            <a:pPr>
              <a:lnSpc>
                <a:spcPts val="2990"/>
              </a:lnSpc>
            </a:pPr>
            <a:endParaRPr lang="en-CA" sz="25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03300" y="609600"/>
            <a:ext cx="90551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Discussions/Conclusions/Future</a:t>
            </a:r>
            <a:r>
              <a:rPr lang="en-CA" sz="39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900" smtClean="0">
                <a:solidFill>
                  <a:srgbClr val="000000"/>
                </a:solidFill>
                <a:latin typeface="Times New Roman"/>
              </a:rPr>
            </a:b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Work</a:t>
            </a:r>
          </a:p>
          <a:p>
            <a:pPr>
              <a:lnSpc>
                <a:spcPts val="4700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Some other ideas</a:t>
            </a:r>
          </a:p>
          <a:p>
            <a:pPr>
              <a:lnSpc>
                <a:spcPts val="3450"/>
              </a:lnSpc>
            </a:pPr>
            <a:endParaRPr lang="en-CA" sz="29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6670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Use back camera to optically track movement?</a:t>
            </a:r>
            <a:r>
              <a:rPr lang="en-CA" sz="295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5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Write in the air</a:t>
            </a:r>
          </a:p>
          <a:p>
            <a:pPr>
              <a:lnSpc>
                <a:spcPts val="4300"/>
              </a:lnSpc>
            </a:pPr>
            <a:endParaRPr lang="en-CA" sz="29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3860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Geo-location</a:t>
            </a:r>
          </a:p>
          <a:p>
            <a:pPr>
              <a:lnSpc>
                <a:spcPts val="3450"/>
              </a:lnSpc>
            </a:pPr>
            <a:endParaRPr lang="en-CA" sz="293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406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Augmented reality</a:t>
            </a:r>
          </a:p>
          <a:p>
            <a:pPr>
              <a:lnSpc>
                <a:spcPts val="3450"/>
              </a:lnSpc>
            </a:pPr>
            <a:endParaRPr lang="en-CA" sz="295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155700" y="1447800"/>
            <a:ext cx="8902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10" b="1" smtClean="0">
                <a:solidFill>
                  <a:srgbClr val="330065"/>
                </a:solidFill>
                <a:latin typeface="Calibri Bold"/>
                <a:cs typeface="Calibri Bold"/>
              </a:rPr>
              <a:t>References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209800"/>
            <a:ext cx="905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PhonePen Video</a:t>
            </a:r>
          </a:p>
          <a:p>
            <a:pPr>
              <a:lnSpc>
                <a:spcPts val="2300"/>
              </a:lnSpc>
            </a:pPr>
            <a:endParaRPr lang="en-CA" sz="196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514600"/>
            <a:ext cx="8712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http://www.youtube.com/watch?v=Nvu2hwMFkMs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870200"/>
            <a:ext cx="905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Systems Networking Research Group (at Duke University)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	http://synrg.ee.duke.edu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543300"/>
            <a:ext cx="905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LiveMove Pro: Advanced Motion Recognition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	http://www.ailive.net/liveMovePro.html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229100"/>
            <a:ext cx="905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Zhen WANG - uWave</a:t>
            </a:r>
          </a:p>
          <a:p>
            <a:pPr>
              <a:lnSpc>
                <a:spcPts val="2300"/>
              </a:lnSpc>
            </a:pPr>
            <a:endParaRPr lang="en-CA" sz="196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4470400"/>
            <a:ext cx="9055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874">
              <a:lnSpc>
                <a:spcPts val="28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http://www.owlnet.rice.edu/~zw3/projects_uWave.html</a:t>
            </a:r>
            <a:r>
              <a:rPr lang="en-CA" sz="194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47" smtClean="0">
                <a:solidFill>
                  <a:srgbClr val="000000"/>
                </a:solidFill>
                <a:latin typeface="Times New Roman"/>
              </a:rPr>
            </a:b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Nokia N95</a:t>
            </a:r>
          </a:p>
          <a:p>
            <a:pPr>
              <a:lnSpc>
                <a:spcPts val="2800"/>
              </a:lnSpc>
            </a:pPr>
            <a:endParaRPr lang="en-CA" sz="194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5156200"/>
            <a:ext cx="9055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874">
              <a:lnSpc>
                <a:spcPts val="2650"/>
              </a:lnSpc>
              <a:tabLst>
                <a:tab pos="342900" algn="l"/>
              </a:tabLst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http://en.wikipedia.org/wiki/Nokia_N95</a:t>
            </a:r>
            <a:r>
              <a:rPr lang="en-CA" sz="198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0" smtClean="0">
                <a:solidFill>
                  <a:srgbClr val="000000"/>
                </a:solidFill>
                <a:latin typeface="Times New Roman"/>
              </a:rPr>
            </a:b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Symbian mobile operating system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	http://en.wikipedia.org/wiki/Symbian_OS</a:t>
            </a:r>
          </a:p>
          <a:p>
            <a:pPr>
              <a:lnSpc>
                <a:spcPts val="265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155700" y="1447800"/>
            <a:ext cx="8902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10" b="1" smtClean="0">
                <a:solidFill>
                  <a:srgbClr val="330065"/>
                </a:solidFill>
                <a:latin typeface="Calibri Bold"/>
                <a:cs typeface="Calibri Bold"/>
              </a:rPr>
              <a:t>References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2209800"/>
            <a:ext cx="905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Leap Motion Controller</a:t>
            </a:r>
          </a:p>
          <a:p>
            <a:pPr>
              <a:lnSpc>
                <a:spcPts val="2300"/>
              </a:lnSpc>
            </a:pPr>
            <a:endParaRPr lang="en-CA" sz="19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514600"/>
            <a:ext cx="8712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https://www.leapmotion.com/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870200"/>
            <a:ext cx="905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Magic : Write This Down in Air into your iPhone (using a magnet)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	http://www.youtube.com/watch?v=W89cpE9gFMg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556000"/>
            <a:ext cx="905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Writing in the Air for Google Glass (MessagEase)</a:t>
            </a:r>
          </a:p>
          <a:p>
            <a:pPr>
              <a:lnSpc>
                <a:spcPts val="2300"/>
              </a:lnSpc>
            </a:pPr>
            <a:endParaRPr lang="en-CA" sz="198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3797300"/>
            <a:ext cx="9055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874">
              <a:lnSpc>
                <a:spcPts val="29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http://www.youtube.com/watch?v=wfmlNuPwmS0</a:t>
            </a:r>
            <a:r>
              <a:rPr lang="en-CA" sz="196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66" smtClean="0">
                <a:solidFill>
                  <a:srgbClr val="000000"/>
                </a:solidFill>
                <a:latin typeface="Times New Roman"/>
              </a:rPr>
            </a:b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Bayesian network</a:t>
            </a:r>
          </a:p>
          <a:p>
            <a:pPr>
              <a:lnSpc>
                <a:spcPts val="2900"/>
              </a:lnSpc>
            </a:pPr>
            <a:endParaRPr lang="en-CA" sz="196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4470400"/>
            <a:ext cx="9055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900">
              <a:lnSpc>
                <a:spcPts val="28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http://en.wikipedia.org/wiki/Bayesian_network</a:t>
            </a:r>
            <a:r>
              <a:rPr lang="en-CA" sz="194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47" smtClean="0">
                <a:solidFill>
                  <a:srgbClr val="000000"/>
                </a:solidFill>
                <a:latin typeface="Times New Roman"/>
              </a:rPr>
            </a:br>
            <a:r>
              <a:rPr lang="en-CA" sz="139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1997" smtClean="0">
                <a:solidFill>
                  <a:srgbClr val="000000"/>
                </a:solidFill>
                <a:latin typeface="Calibri"/>
                <a:cs typeface="Calibri"/>
              </a:rPr>
              <a:t>  Heuristic</a:t>
            </a:r>
          </a:p>
          <a:p>
            <a:pPr>
              <a:lnSpc>
                <a:spcPts val="2800"/>
              </a:lnSpc>
            </a:pPr>
            <a:endParaRPr lang="en-CA" sz="194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5257800"/>
            <a:ext cx="8712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997" smtClean="0">
                <a:solidFill>
                  <a:srgbClr val="7D9BE8"/>
                </a:solidFill>
                <a:latin typeface="Calibri"/>
                <a:cs typeface="Calibri"/>
              </a:rPr>
              <a:t>http://en.wikipedia.org/wiki/Heuristic</a:t>
            </a:r>
          </a:p>
          <a:p>
            <a:pPr>
              <a:lnSpc>
                <a:spcPts val="18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700" y="1447800"/>
            <a:ext cx="8902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10" b="1" smtClean="0">
                <a:solidFill>
                  <a:srgbClr val="330065"/>
                </a:solidFill>
                <a:latin typeface="Calibri Bold"/>
                <a:cs typeface="Calibri Bold"/>
              </a:rPr>
              <a:t>Questions?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Introduction/motivation: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What was the main problem addressed?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WHY IMPORTANT:</a:t>
            </a:r>
          </a:p>
          <a:p>
            <a:pPr>
              <a:lnSpc>
                <a:spcPts val="3450"/>
              </a:lnSpc>
            </a:pPr>
            <a:endParaRPr lang="en-CA" sz="294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7305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Assistive technology - Allow people with disabilities to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use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36068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Don’t have to type, frees your other hand and your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eyes to watch what’s around you.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4495800"/>
            <a:ext cx="8712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Writing English alphabets/words in real-time with</a:t>
            </a:r>
          </a:p>
          <a:p>
            <a:pPr>
              <a:lnSpc>
                <a:spcPts val="2990"/>
              </a:lnSpc>
            </a:pPr>
            <a:endParaRPr lang="en-CA" sz="258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4813300"/>
            <a:ext cx="8712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7471">
              <a:lnSpc>
                <a:spcPts val="3700"/>
              </a:lnSpc>
            </a:pP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commodity phones has been an unexplored problem.</a:t>
            </a:r>
            <a:r>
              <a:rPr lang="en-CA" sz="258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80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7D9BE8"/>
                </a:solidFill>
                <a:latin typeface="Calibri"/>
                <a:cs typeface="Calibri"/>
              </a:rPr>
              <a:t> http://www.youtube.com/watch?v=Nvu2hwMFkMs</a:t>
            </a:r>
          </a:p>
          <a:p>
            <a:pPr>
              <a:lnSpc>
                <a:spcPts val="3700"/>
              </a:lnSpc>
            </a:pPr>
            <a:endParaRPr lang="en-CA" sz="258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Introduction/motivation: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Why is this problem solved important?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VISION:</a:t>
            </a:r>
          </a:p>
          <a:p>
            <a:pPr>
              <a:lnSpc>
                <a:spcPts val="3450"/>
              </a:lnSpc>
            </a:pPr>
            <a:endParaRPr lang="en-CA" sz="2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7305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PhonePoint Pen (P3) establishes feasibility and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justifies longer-term research commitment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492500"/>
            <a:ext cx="90551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4424">
              <a:lnSpc>
                <a:spcPts val="42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Write short messages, draw simple diagrams</a:t>
            </a:r>
            <a:r>
              <a:rPr lang="en-CA" sz="291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18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Use cases</a:t>
            </a:r>
          </a:p>
          <a:p>
            <a:pPr>
              <a:lnSpc>
                <a:spcPts val="4200"/>
              </a:lnSpc>
            </a:pPr>
            <a:endParaRPr lang="en-CA" sz="291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4559300"/>
            <a:ext cx="87122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Assistive technology for impaired patients</a:t>
            </a:r>
            <a:r>
              <a:rPr lang="en-CA" sz="256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66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Equations and sketching</a:t>
            </a:r>
          </a:p>
          <a:p>
            <a:pPr>
              <a:lnSpc>
                <a:spcPts val="3800"/>
              </a:lnSpc>
            </a:pPr>
            <a:endParaRPr lang="en-CA" sz="256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5511800"/>
            <a:ext cx="87122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Emergency operations and first responders</a:t>
            </a:r>
            <a:r>
              <a:rPr lang="en-CA" sz="25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74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Write message on top of picture</a:t>
            </a:r>
          </a:p>
          <a:p>
            <a:pPr>
              <a:lnSpc>
                <a:spcPts val="380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Related Work: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333500"/>
            <a:ext cx="9055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Vision based gesture recognition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120900"/>
            <a:ext cx="90551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Use cameras to track object’s 3D movements</a:t>
            </a:r>
            <a:r>
              <a:rPr lang="en-CA" sz="292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25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TinyMotion</a:t>
            </a:r>
          </a:p>
          <a:p>
            <a:pPr>
              <a:lnSpc>
                <a:spcPts val="4300"/>
              </a:lnSpc>
            </a:pPr>
            <a:endParaRPr lang="en-CA" sz="292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32893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Uses built-in cell phone camera to detect simple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movements.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4165600"/>
            <a:ext cx="8712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No character or word detection.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6355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Microsoft Research TechFest: Write in The Air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(2009)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400" y="5638800"/>
            <a:ext cx="8763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60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2297" smtClean="0">
                <a:solidFill>
                  <a:srgbClr val="000000"/>
                </a:solidFill>
                <a:latin typeface="Calibri"/>
                <a:cs typeface="Calibri"/>
              </a:rPr>
              <a:t>  Character, but no word detection.</a:t>
            </a:r>
          </a:p>
          <a:p>
            <a:pPr>
              <a:lnSpc>
                <a:spcPts val="2645"/>
              </a:lnSpc>
            </a:pPr>
            <a:endParaRPr lang="en-CA" sz="227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6057900"/>
            <a:ext cx="8763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607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2297" smtClean="0">
                <a:solidFill>
                  <a:srgbClr val="7D9BE8"/>
                </a:solidFill>
                <a:latin typeface="Calibri"/>
                <a:cs typeface="Calibri"/>
              </a:rPr>
              <a:t>  http://www.youtube.com/watch?v=WmiGtt0v9CE</a:t>
            </a:r>
          </a:p>
          <a:p>
            <a:pPr>
              <a:lnSpc>
                <a:spcPts val="2645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03300" y="6223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Related Work: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2192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Stylus-based sketch recognition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2146300"/>
            <a:ext cx="91313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Draw sketches on a pad or Tablet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PC using a stylus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3162300"/>
            <a:ext cx="8788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SketchREAD</a:t>
            </a:r>
          </a:p>
          <a:p>
            <a:pPr>
              <a:lnSpc>
                <a:spcPts val="2990"/>
              </a:lnSpc>
            </a:pPr>
            <a:endParaRPr lang="en-CA" sz="253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0" y="3632200"/>
            <a:ext cx="8788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Electronic Cocktail Napkin</a:t>
            </a:r>
          </a:p>
          <a:p>
            <a:pPr>
              <a:lnSpc>
                <a:spcPts val="2990"/>
              </a:lnSpc>
            </a:pPr>
            <a:endParaRPr lang="en-CA" sz="257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4013200"/>
            <a:ext cx="9131300" cy="157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4424">
              <a:lnSpc>
                <a:spcPts val="395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Unistrokes - single-stroke characters</a:t>
            </a:r>
            <a:r>
              <a:rPr lang="en-CA" sz="257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76" smtClean="0">
                <a:solidFill>
                  <a:srgbClr val="000000"/>
                </a:solidFill>
                <a:latin typeface="Times New Roman"/>
              </a:rPr>
            </a:b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	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Graffiti - single-stroke characters</a:t>
            </a:r>
            <a:r>
              <a:rPr lang="en-CA" sz="296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67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Pen-touch based Tablet PCs</a:t>
            </a:r>
          </a:p>
          <a:p>
            <a:pPr>
              <a:lnSpc>
                <a:spcPts val="3950"/>
              </a:lnSpc>
            </a:pPr>
            <a:endParaRPr lang="en-CA" sz="296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0000" y="5613400"/>
            <a:ext cx="8788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Can relocate pen</a:t>
            </a:r>
          </a:p>
          <a:p>
            <a:pPr>
              <a:lnSpc>
                <a:spcPts val="2990"/>
              </a:lnSpc>
            </a:pPr>
            <a:endParaRPr lang="en-CA" sz="255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70000" y="6083300"/>
            <a:ext cx="8788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Visual reference</a:t>
            </a:r>
          </a:p>
          <a:p>
            <a:pPr>
              <a:lnSpc>
                <a:spcPts val="2990"/>
              </a:lnSpc>
            </a:pPr>
            <a:endParaRPr lang="en-CA" sz="255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6578600"/>
            <a:ext cx="9131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Samsung Galaxy Note (5”, 8”, 10”)</a:t>
            </a:r>
          </a:p>
          <a:p>
            <a:pPr>
              <a:lnSpc>
                <a:spcPts val="345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Overview/Summary of approach/design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Nokia N95 phone (2007)</a:t>
            </a:r>
          </a:p>
          <a:p>
            <a:pPr>
              <a:lnSpc>
                <a:spcPts val="3450"/>
              </a:lnSpc>
            </a:pPr>
            <a:endParaRPr lang="en-CA" sz="296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55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Symbian OS</a:t>
            </a:r>
          </a:p>
          <a:p>
            <a:pPr>
              <a:lnSpc>
                <a:spcPts val="3450"/>
              </a:lnSpc>
            </a:pPr>
            <a:endParaRPr lang="en-CA" sz="292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3020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Experiments with</a:t>
            </a:r>
          </a:p>
          <a:p>
            <a:pPr>
              <a:lnSpc>
                <a:spcPts val="3450"/>
              </a:lnSpc>
            </a:pPr>
            <a:endParaRPr lang="en-CA" sz="295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848100"/>
            <a:ext cx="8712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10 CS and Engineering students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4318000"/>
            <a:ext cx="8369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607" smtClean="0">
                <a:solidFill>
                  <a:srgbClr val="CCCB00"/>
                </a:solidFill>
                <a:latin typeface="Arial Unicode MS"/>
                <a:cs typeface="Arial Unicode MS"/>
              </a:rPr>
              <a:t></a:t>
            </a:r>
            <a:r>
              <a:rPr lang="en-CA" sz="2297" smtClean="0">
                <a:solidFill>
                  <a:srgbClr val="000000"/>
                </a:solidFill>
                <a:latin typeface="Calibri"/>
                <a:cs typeface="Calibri"/>
              </a:rPr>
              <a:t> Novice (&lt;10 chars)</a:t>
            </a:r>
          </a:p>
          <a:p>
            <a:pPr>
              <a:lnSpc>
                <a:spcPts val="2645"/>
              </a:lnSpc>
            </a:pPr>
            <a:endParaRPr lang="en-CA" sz="226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737100"/>
            <a:ext cx="8369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607" smtClean="0">
                <a:solidFill>
                  <a:srgbClr val="CCCB00"/>
                </a:solidFill>
                <a:latin typeface="Arial Unicode MS"/>
                <a:cs typeface="Arial Unicode MS"/>
              </a:rPr>
              <a:t></a:t>
            </a:r>
            <a:r>
              <a:rPr lang="en-CA" sz="2297" smtClean="0">
                <a:solidFill>
                  <a:srgbClr val="000000"/>
                </a:solidFill>
                <a:latin typeface="Calibri"/>
                <a:cs typeface="Calibri"/>
              </a:rPr>
              <a:t> Trained (&gt;26 chars)</a:t>
            </a:r>
          </a:p>
          <a:p>
            <a:pPr>
              <a:lnSpc>
                <a:spcPts val="2645"/>
              </a:lnSpc>
            </a:pPr>
            <a:endParaRPr lang="en-CA" sz="226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51562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818" smtClean="0">
                <a:solidFill>
                  <a:srgbClr val="64999A"/>
                </a:solidFill>
                <a:latin typeface="Arial Unicode MS"/>
                <a:cs typeface="Arial Unicode MS"/>
              </a:rPr>
              <a:t></a:t>
            </a: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 5 patients from Duke University</a:t>
            </a:r>
            <a:r>
              <a:rPr lang="en-CA" sz="25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97" smtClean="0">
                <a:solidFill>
                  <a:srgbClr val="000000"/>
                </a:solidFill>
                <a:latin typeface="Times New Roman"/>
              </a:rPr>
            </a:br>
            <a:r>
              <a:rPr lang="en-CA" sz="2597" smtClean="0">
                <a:solidFill>
                  <a:srgbClr val="000000"/>
                </a:solidFill>
                <a:latin typeface="Calibri"/>
                <a:cs typeface="Calibri"/>
              </a:rPr>
              <a:t>	Hospital</a:t>
            </a:r>
          </a:p>
          <a:p>
            <a:pPr>
              <a:lnSpc>
                <a:spcPts val="3100"/>
              </a:lnSpc>
            </a:pPr>
            <a:endParaRPr lang="en-CA" sz="2597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03300" y="736600"/>
            <a:ext cx="905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85"/>
              </a:lnSpc>
            </a:pPr>
            <a:r>
              <a:rPr lang="en-CA" sz="3910" b="1" smtClean="0">
                <a:solidFill>
                  <a:srgbClr val="330065"/>
                </a:solidFill>
                <a:latin typeface="Calibri Bold"/>
                <a:cs typeface="Calibri Bold"/>
              </a:rPr>
              <a:t>Methodology:</a:t>
            </a:r>
          </a:p>
          <a:p>
            <a:pPr>
              <a:lnSpc>
                <a:spcPts val="4485"/>
              </a:lnSpc>
            </a:pPr>
            <a:endParaRPr lang="en-CA" sz="3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0" y="13335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7" b="1" smtClean="0">
                <a:solidFill>
                  <a:srgbClr val="330065"/>
                </a:solidFill>
                <a:latin typeface="Calibri Bold"/>
                <a:cs typeface="Calibri Bold"/>
              </a:rPr>
              <a:t>Core Challenges - Rotation Gyroscope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098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smtClean="0">
                <a:solidFill>
                  <a:srgbClr val="000000"/>
                </a:solidFill>
                <a:latin typeface="Calibri Bold"/>
                <a:cs typeface="Calibri Bold"/>
              </a:rPr>
              <a:t>ISSUE: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755900"/>
            <a:ext cx="905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Nokia N95:  cannot detect rotation</a:t>
            </a:r>
          </a:p>
          <a:p>
            <a:pPr>
              <a:lnSpc>
                <a:spcPts val="3450"/>
              </a:lnSpc>
            </a:pPr>
            <a:endParaRPr lang="en-CA" sz="29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3213100"/>
            <a:ext cx="8712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3-axis accelerometer X, Y, Z, no gyroscope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3746500"/>
            <a:ext cx="9055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100" smtClean="0">
                <a:solidFill>
                  <a:srgbClr val="330065"/>
                </a:solidFill>
                <a:latin typeface="Arial Unicode MS"/>
                <a:cs typeface="Arial Unicode MS"/>
              </a:rPr>
              <a:t></a:t>
            </a: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 Can’t tell difference between linear movements</a:t>
            </a:r>
            <a:r>
              <a:rPr lang="en-CA" sz="3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000000"/>
                </a:solidFill>
                <a:latin typeface="Calibri"/>
                <a:cs typeface="Calibri"/>
              </a:rPr>
              <a:t>and rotation using just the accelerometer.</a:t>
            </a:r>
          </a:p>
          <a:p>
            <a:pPr>
              <a:lnSpc>
                <a:spcPts val="360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943</Words>
  <Application>Microsoft Office PowerPoint</Application>
  <PresentationFormat>Custom</PresentationFormat>
  <Paragraphs>185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User-10</cp:lastModifiedBy>
  <cp:revision>3</cp:revision>
  <dcterms:created xsi:type="dcterms:W3CDTF">2014-10-30T02:03:25Z</dcterms:created>
  <dcterms:modified xsi:type="dcterms:W3CDTF">2014-10-30T06:43:16Z</dcterms:modified>
</cp:coreProperties>
</file>