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25" r:id="rId3"/>
    <p:sldId id="269" r:id="rId4"/>
    <p:sldId id="258" r:id="rId5"/>
    <p:sldId id="305" r:id="rId6"/>
    <p:sldId id="312" r:id="rId7"/>
    <p:sldId id="270" r:id="rId8"/>
    <p:sldId id="259" r:id="rId9"/>
    <p:sldId id="260" r:id="rId10"/>
    <p:sldId id="261" r:id="rId11"/>
    <p:sldId id="271" r:id="rId12"/>
    <p:sldId id="291" r:id="rId13"/>
    <p:sldId id="292" r:id="rId14"/>
    <p:sldId id="314" r:id="rId15"/>
    <p:sldId id="272" r:id="rId16"/>
    <p:sldId id="315" r:id="rId17"/>
    <p:sldId id="293" r:id="rId18"/>
    <p:sldId id="316" r:id="rId19"/>
    <p:sldId id="295" r:id="rId20"/>
    <p:sldId id="319" r:id="rId21"/>
    <p:sldId id="297" r:id="rId22"/>
    <p:sldId id="317" r:id="rId23"/>
    <p:sldId id="320" r:id="rId24"/>
    <p:sldId id="313" r:id="rId25"/>
    <p:sldId id="318" r:id="rId26"/>
    <p:sldId id="308" r:id="rId27"/>
    <p:sldId id="284" r:id="rId28"/>
    <p:sldId id="307" r:id="rId29"/>
    <p:sldId id="323" r:id="rId30"/>
    <p:sldId id="324" r:id="rId31"/>
    <p:sldId id="306" r:id="rId32"/>
    <p:sldId id="310" r:id="rId33"/>
    <p:sldId id="311" r:id="rId34"/>
    <p:sldId id="321" r:id="rId35"/>
    <p:sldId id="322"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9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CAEAAB-5030-4423-8006-9B65E79537D2}" type="datetimeFigureOut">
              <a:rPr lang="en-US" smtClean="0"/>
              <a:pPr/>
              <a:t>7/24/2014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0DB6E-4F0C-41A4-9D52-1127B180A52E}" type="slidenum">
              <a:rPr lang="en-IN" smtClean="0"/>
              <a:pPr/>
              <a:t>‹#›</a:t>
            </a:fld>
            <a:endParaRPr lang="en-IN"/>
          </a:p>
        </p:txBody>
      </p:sp>
    </p:spTree>
    <p:extLst>
      <p:ext uri="{BB962C8B-B14F-4D97-AF65-F5344CB8AC3E}">
        <p14:creationId xmlns:p14="http://schemas.microsoft.com/office/powerpoint/2010/main" xmlns="" val="98102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7/24/2014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hort_Message_Servic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yahrulsyaputra.com/chromebooks-from-samsung-and-acer-the-first-google-debut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www.androidnewsupdate.inf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330440" cy="1091184"/>
          </a:xfrm>
        </p:spPr>
        <p:txBody>
          <a:bodyPr>
            <a:noAutofit/>
          </a:bodyPr>
          <a:lstStyle/>
          <a:p>
            <a:pPr algn="ctr"/>
            <a:r>
              <a:rPr lang="en-IN" sz="5400" i="1" dirty="0" smtClean="0"/>
              <a:t>ANDROID OS Architecture</a:t>
            </a:r>
            <a:endParaRPr lang="en-IN" sz="5400" i="1" dirty="0"/>
          </a:p>
        </p:txBody>
      </p:sp>
      <p:pic>
        <p:nvPicPr>
          <p:cNvPr id="3" name="Picture 2" descr="Android1.jpg"/>
          <p:cNvPicPr>
            <a:picLocks noChangeAspect="1"/>
          </p:cNvPicPr>
          <p:nvPr/>
        </p:nvPicPr>
        <p:blipFill>
          <a:blip r:embed="rId3"/>
          <a:stretch>
            <a:fillRect/>
          </a:stretch>
        </p:blipFill>
        <p:spPr>
          <a:xfrm>
            <a:off x="2895600" y="2133600"/>
            <a:ext cx="4375415" cy="3892296"/>
          </a:xfrm>
          <a:prstGeom prst="rect">
            <a:avLst/>
          </a:prstGeom>
          <a:effectLst>
            <a:glow rad="139700">
              <a:schemeClr val="accent1">
                <a:satMod val="175000"/>
                <a:alpha val="40000"/>
              </a:schemeClr>
            </a:glow>
            <a:innerShdw blurRad="63500" dist="50800" dir="18900000">
              <a:prstClr val="black">
                <a:alpha val="50000"/>
              </a:prstClr>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egnaposto piè di pagina 3"/>
          <p:cNvSpPr>
            <a:spLocks noGrp="1"/>
          </p:cNvSpPr>
          <p:nvPr>
            <p:ph type="ftr" sz="quarter" idx="10"/>
          </p:nvPr>
        </p:nvSpPr>
        <p:spPr>
          <a:noFill/>
        </p:spPr>
        <p:txBody>
          <a:bodyPr/>
          <a:lstStyle/>
          <a:p>
            <a:fld id="{2A4C0476-EAFD-4C08-B56A-877C56B3A391}" type="slidenum">
              <a:rPr lang="en-US" altLang="zh-CN"/>
              <a:pPr/>
              <a:t>10</a:t>
            </a:fld>
            <a:endParaRPr lang="en-US" altLang="zh-CN"/>
          </a:p>
        </p:txBody>
      </p:sp>
      <p:sp>
        <p:nvSpPr>
          <p:cNvPr id="34818"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6148" name="Segnaposto contenuto 4"/>
          <p:cNvSpPr>
            <a:spLocks noGrp="1"/>
          </p:cNvSpPr>
          <p:nvPr>
            <p:ph idx="1"/>
          </p:nvPr>
        </p:nvSpPr>
        <p:spPr>
          <a:xfrm>
            <a:off x="2133601" y="1196976"/>
            <a:ext cx="6896116" cy="5432424"/>
          </a:xfrm>
        </p:spPr>
        <p:txBody>
          <a:bodyPr>
            <a:normAutofit fontScale="70000" lnSpcReduction="20000"/>
          </a:bodyPr>
          <a:lstStyle/>
          <a:p>
            <a:pPr eaLnBrk="1" hangingPunct="1">
              <a:buFont typeface="Wingdings" pitchFamily="2" charset="2"/>
              <a:buChar char="Ø"/>
            </a:pPr>
            <a:r>
              <a:rPr lang="it-IT" sz="2800" dirty="0" smtClean="0">
                <a:ea typeface="ＭＳ Ｐゴシック" pitchFamily="34" charset="-128"/>
              </a:rPr>
              <a:t>Android </a:t>
            </a:r>
            <a:r>
              <a:rPr lang="it-IT" sz="2800" b="1" dirty="0" smtClean="0">
                <a:ea typeface="ＭＳ Ｐゴシック" pitchFamily="34" charset="-128"/>
              </a:rPr>
              <a:t>4.2</a:t>
            </a:r>
            <a:r>
              <a:rPr lang="it-IT" sz="2800" dirty="0" smtClean="0">
                <a:ea typeface="ＭＳ Ｐゴシック" pitchFamily="34" charset="-128"/>
              </a:rPr>
              <a:t> (</a:t>
            </a:r>
            <a:r>
              <a:rPr lang="it-IT" sz="2800" b="1" dirty="0" smtClean="0">
                <a:ea typeface="ＭＳ Ｐゴシック" pitchFamily="34" charset="-128"/>
              </a:rPr>
              <a:t>Jelly Bean</a:t>
            </a:r>
            <a:r>
              <a:rPr lang="it-IT" sz="2800" dirty="0" smtClean="0">
                <a:ea typeface="ＭＳ Ｐゴシック" pitchFamily="34" charset="-128"/>
              </a:rPr>
              <a:t>) Released</a:t>
            </a:r>
          </a:p>
          <a:p>
            <a:pPr eaLnBrk="1" hangingPunct="1">
              <a:buFont typeface="Wingdings" pitchFamily="2" charset="2"/>
              <a:buChar char="Ø"/>
            </a:pPr>
            <a:endParaRPr lang="it-IT" sz="1000" dirty="0" smtClean="0">
              <a:ea typeface="ＭＳ Ｐゴシック" pitchFamily="34" charset="-128"/>
            </a:endParaRPr>
          </a:p>
          <a:p>
            <a:pPr lvl="1" eaLnBrk="1" hangingPunct="1">
              <a:buFont typeface="Wingdings" pitchFamily="2" charset="2"/>
              <a:buChar char="Ø"/>
            </a:pPr>
            <a:r>
              <a:rPr lang="it-IT" sz="2400" dirty="0" smtClean="0">
                <a:ea typeface="ＭＳ Ｐゴシック" pitchFamily="34" charset="-128"/>
              </a:rPr>
              <a:t>Gesture Mode for Accessibility</a:t>
            </a:r>
          </a:p>
          <a:p>
            <a:pPr lvl="1" eaLnBrk="1" hangingPunct="1">
              <a:buFont typeface="Wingdings" pitchFamily="2" charset="2"/>
              <a:buChar char="Ø"/>
            </a:pPr>
            <a:r>
              <a:rPr lang="it-IT" sz="2400" dirty="0" smtClean="0">
                <a:ea typeface="ＭＳ Ｐゴシック" pitchFamily="34" charset="-128"/>
              </a:rPr>
              <a:t>Improved browser performance</a:t>
            </a:r>
          </a:p>
          <a:p>
            <a:pPr lvl="1" eaLnBrk="1" hangingPunct="1">
              <a:buFont typeface="Wingdings" pitchFamily="2" charset="2"/>
              <a:buChar char="Ø"/>
            </a:pPr>
            <a:r>
              <a:rPr lang="it-IT" sz="2400" dirty="0" smtClean="0">
                <a:ea typeface="ＭＳ Ｐゴシック" pitchFamily="34" charset="-128"/>
              </a:rPr>
              <a:t>Easy data-sharing through NFC</a:t>
            </a:r>
          </a:p>
          <a:p>
            <a:pPr lvl="1" eaLnBrk="1" hangingPunct="1">
              <a:buFont typeface="Wingdings" pitchFamily="2" charset="2"/>
              <a:buChar char="Ø"/>
            </a:pPr>
            <a:r>
              <a:rPr lang="it-IT" sz="2400" dirty="0" smtClean="0">
                <a:ea typeface="ＭＳ Ｐゴシック" pitchFamily="34" charset="-128"/>
              </a:rPr>
              <a:t>Improved camera and face recognition</a:t>
            </a:r>
          </a:p>
          <a:p>
            <a:pPr lvl="1" eaLnBrk="1" hangingPunct="1">
              <a:buNone/>
            </a:pPr>
            <a:r>
              <a:rPr lang="it-IT" sz="2400" dirty="0" smtClean="0">
                <a:ea typeface="ＭＳ Ｐゴシック" pitchFamily="34" charset="-128"/>
              </a:rPr>
              <a:t>    functionalities</a:t>
            </a:r>
          </a:p>
          <a:p>
            <a:pPr lvl="1" eaLnBrk="1" hangingPunct="1">
              <a:buFont typeface="Wingdings" pitchFamily="2" charset="2"/>
              <a:buChar char="Ø"/>
            </a:pPr>
            <a:r>
              <a:rPr lang="it-IT" sz="2400" dirty="0" smtClean="0">
                <a:ea typeface="ＭＳ Ｐゴシック" pitchFamily="34" charset="-128"/>
              </a:rPr>
              <a:t>…</a:t>
            </a:r>
          </a:p>
          <a:p>
            <a:pPr eaLnBrk="1" hangingPunct="1">
              <a:buFont typeface="Wingdings" pitchFamily="2" charset="2"/>
              <a:buNone/>
            </a:pPr>
            <a:endParaRPr lang="it-IT" sz="2000" dirty="0" smtClean="0">
              <a:ea typeface="ＭＳ Ｐゴシック" pitchFamily="34" charset="-128"/>
            </a:endParaRPr>
          </a:p>
          <a:p>
            <a:pPr eaLnBrk="1" hangingPunct="1">
              <a:buNone/>
            </a:pPr>
            <a:endParaRPr lang="it-IT" sz="2000" dirty="0" smtClean="0">
              <a:ea typeface="ＭＳ Ｐゴシック" pitchFamily="34" charset="-128"/>
            </a:endParaRPr>
          </a:p>
          <a:p>
            <a:pPr>
              <a:buFont typeface="Wingdings" pitchFamily="2" charset="2"/>
              <a:buChar char="Ø"/>
            </a:pPr>
            <a:r>
              <a:rPr lang="it-IT" sz="2800" dirty="0" smtClean="0">
                <a:ea typeface="ＭＳ Ｐゴシック" pitchFamily="34" charset="-128"/>
              </a:rPr>
              <a:t>Android </a:t>
            </a:r>
            <a:r>
              <a:rPr lang="it-IT" sz="2800" b="1" dirty="0" smtClean="0">
                <a:ea typeface="ＭＳ Ｐゴシック" pitchFamily="34" charset="-128"/>
              </a:rPr>
              <a:t>4.4 (KitKat) </a:t>
            </a:r>
            <a:r>
              <a:rPr lang="it-IT" sz="2800" dirty="0" smtClean="0">
                <a:ea typeface="ＭＳ Ｐゴシック" pitchFamily="34" charset="-128"/>
              </a:rPr>
              <a:t>Released</a:t>
            </a:r>
          </a:p>
          <a:p>
            <a:pPr>
              <a:buFont typeface="Wingdings" pitchFamily="2" charset="2"/>
              <a:buChar char="Ø"/>
            </a:pPr>
            <a:endParaRPr lang="it-IT" sz="2800" dirty="0" smtClean="0">
              <a:ea typeface="ＭＳ Ｐゴシック" pitchFamily="34" charset="-128"/>
            </a:endParaRPr>
          </a:p>
          <a:p>
            <a:pPr lvl="1">
              <a:buFont typeface="Wingdings" pitchFamily="2" charset="2"/>
              <a:buChar char="Ø"/>
            </a:pPr>
            <a:r>
              <a:rPr lang="en-IN" sz="2400" dirty="0" smtClean="0">
                <a:ea typeface="ＭＳ Ｐゴシック" pitchFamily="34" charset="-128"/>
              </a:rPr>
              <a:t>Clock no longer shows bold hours, </a:t>
            </a:r>
          </a:p>
          <a:p>
            <a:pPr lvl="1">
              <a:buNone/>
            </a:pPr>
            <a:r>
              <a:rPr lang="en-IN" sz="2400" dirty="0" smtClean="0">
                <a:ea typeface="ＭＳ Ｐゴシック" pitchFamily="34" charset="-128"/>
              </a:rPr>
              <a:t>     all digits are thin. </a:t>
            </a:r>
          </a:p>
          <a:p>
            <a:pPr lvl="1">
              <a:buFont typeface="Wingdings" pitchFamily="2" charset="2"/>
              <a:buChar char="Ø"/>
            </a:pPr>
            <a:r>
              <a:rPr lang="en-IN" sz="2400" dirty="0" smtClean="0">
                <a:ea typeface="ＭＳ Ｐゴシック" pitchFamily="34" charset="-128"/>
              </a:rPr>
              <a:t>Wireless printing capability</a:t>
            </a:r>
          </a:p>
          <a:p>
            <a:pPr lvl="1">
              <a:buFont typeface="Wingdings" pitchFamily="2" charset="2"/>
              <a:buChar char="Ø"/>
            </a:pPr>
            <a:r>
              <a:rPr lang="en-IN" sz="2400" dirty="0" smtClean="0">
                <a:ea typeface="ＭＳ Ｐゴシック" pitchFamily="34" charset="-128"/>
              </a:rPr>
              <a:t>Public API for developing and </a:t>
            </a:r>
          </a:p>
          <a:p>
            <a:pPr lvl="1">
              <a:buNone/>
            </a:pPr>
            <a:r>
              <a:rPr lang="en-IN" sz="2400" dirty="0" smtClean="0">
                <a:ea typeface="ＭＳ Ｐゴシック" pitchFamily="34" charset="-128"/>
              </a:rPr>
              <a:t>    managing </a:t>
            </a:r>
            <a:r>
              <a:rPr lang="en-IN" sz="2400" dirty="0" smtClean="0">
                <a:ea typeface="ＭＳ Ｐゴシック" pitchFamily="34" charset="-128"/>
                <a:hlinkClick r:id="rId3" tooltip="Short Message Service"/>
              </a:rPr>
              <a:t>text messaging</a:t>
            </a:r>
            <a:r>
              <a:rPr lang="en-IN" sz="2400" dirty="0" smtClean="0">
                <a:ea typeface="ＭＳ Ｐゴシック" pitchFamily="34" charset="-128"/>
              </a:rPr>
              <a:t> clients</a:t>
            </a:r>
          </a:p>
          <a:p>
            <a:pPr lvl="1">
              <a:buFont typeface="Wingdings" pitchFamily="2" charset="2"/>
              <a:buChar char="Ø"/>
            </a:pPr>
            <a:r>
              <a:rPr lang="en-IN" sz="2400" dirty="0" smtClean="0">
                <a:ea typeface="ＭＳ Ｐゴシック" pitchFamily="34" charset="-128"/>
              </a:rPr>
              <a:t>New framework for UI transitions</a:t>
            </a:r>
            <a:endParaRPr lang="it-IT" sz="2400" dirty="0" smtClean="0">
              <a:ea typeface="ＭＳ Ｐゴシック" pitchFamily="34" charset="-128"/>
            </a:endParaRPr>
          </a:p>
          <a:p>
            <a:pPr lvl="1">
              <a:buFont typeface="Wingdings" pitchFamily="2" charset="2"/>
              <a:buChar char="Ø"/>
            </a:pPr>
            <a:r>
              <a:rPr lang="it-IT" sz="2400" dirty="0" smtClean="0">
                <a:ea typeface="ＭＳ Ｐゴシック" pitchFamily="34" charset="-128"/>
              </a:rPr>
              <a:t>.....</a:t>
            </a:r>
            <a:endParaRPr lang="en-IN" sz="2400" dirty="0" smtClean="0">
              <a:ea typeface="ＭＳ Ｐゴシック" pitchFamily="34" charset="-128"/>
            </a:endParaRPr>
          </a:p>
        </p:txBody>
      </p:sp>
      <p:cxnSp>
        <p:nvCxnSpPr>
          <p:cNvPr id="19" name="Straight Arrow Connector 1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20" name="TextBox 19"/>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2012</a:t>
            </a:r>
          </a:p>
        </p:txBody>
      </p:sp>
      <p:cxnSp>
        <p:nvCxnSpPr>
          <p:cNvPr id="21" name="Straight Connector 20"/>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2013</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34826" name="TextBox 29"/>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sp>
        <p:nvSpPr>
          <p:cNvPr id="33" name="Explosion 2 32"/>
          <p:cNvSpPr>
            <a:spLocks noChangeArrowheads="1"/>
          </p:cNvSpPr>
          <p:nvPr/>
        </p:nvSpPr>
        <p:spPr bwMode="auto">
          <a:xfrm>
            <a:off x="1404425" y="1916113"/>
            <a:ext cx="288250" cy="287337"/>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37" name="Straight Arrow Connector 36"/>
          <p:cNvCxnSpPr>
            <a:cxnSpLocks noChangeShapeType="1"/>
          </p:cNvCxnSpPr>
          <p:nvPr/>
        </p:nvCxnSpPr>
        <p:spPr bwMode="auto">
          <a:xfrm flipH="1">
            <a:off x="1577121" y="1557339"/>
            <a:ext cx="747926" cy="50323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34829" name="Picture 3" descr="Android-Jelly-Bean-Logo.jpg"/>
          <p:cNvPicPr>
            <a:picLocks noChangeAspect="1"/>
          </p:cNvPicPr>
          <p:nvPr/>
        </p:nvPicPr>
        <p:blipFill>
          <a:blip r:embed="rId4" cstate="print"/>
          <a:srcRect/>
          <a:stretch>
            <a:fillRect/>
          </a:stretch>
        </p:blipFill>
        <p:spPr bwMode="auto">
          <a:xfrm>
            <a:off x="1752600" y="1981200"/>
            <a:ext cx="827326" cy="1219200"/>
          </a:xfrm>
          <a:prstGeom prst="rect">
            <a:avLst/>
          </a:prstGeom>
          <a:noFill/>
          <a:ln w="9525">
            <a:noFill/>
            <a:miter lim="800000"/>
            <a:headEnd/>
            <a:tailEnd/>
          </a:ln>
        </p:spPr>
      </p:pic>
      <p:sp>
        <p:nvSpPr>
          <p:cNvPr id="36" name="Explosion 2 35"/>
          <p:cNvSpPr>
            <a:spLocks noChangeArrowheads="1"/>
          </p:cNvSpPr>
          <p:nvPr/>
        </p:nvSpPr>
        <p:spPr bwMode="auto">
          <a:xfrm>
            <a:off x="1346014" y="2997200"/>
            <a:ext cx="288250" cy="287338"/>
          </a:xfrm>
          <a:prstGeom prst="irregularSeal2">
            <a:avLst/>
          </a:prstGeom>
          <a:solidFill>
            <a:srgbClr val="9900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8" name="Straight Arrow Connector 7"/>
          <p:cNvCxnSpPr>
            <a:cxnSpLocks noChangeShapeType="1"/>
          </p:cNvCxnSpPr>
          <p:nvPr/>
        </p:nvCxnSpPr>
        <p:spPr bwMode="auto">
          <a:xfrm rot="16200000" flipV="1">
            <a:off x="1676402" y="3200401"/>
            <a:ext cx="457200" cy="45719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18" name="Picture 17" descr="android.png"/>
          <p:cNvPicPr>
            <a:picLocks noChangeAspect="1"/>
          </p:cNvPicPr>
          <p:nvPr/>
        </p:nvPicPr>
        <p:blipFill>
          <a:blip r:embed="rId5" cstate="print"/>
          <a:stretch>
            <a:fillRect/>
          </a:stretch>
        </p:blipFill>
        <p:spPr>
          <a:xfrm>
            <a:off x="1676400" y="4419600"/>
            <a:ext cx="663112" cy="990600"/>
          </a:xfrm>
          <a:prstGeom prst="rect">
            <a:avLst/>
          </a:prstGeom>
        </p:spPr>
      </p:pic>
      <p:pic>
        <p:nvPicPr>
          <p:cNvPr id="27" name="Picture 26" descr="api_levels.png"/>
          <p:cNvPicPr>
            <a:picLocks noChangeAspect="1"/>
          </p:cNvPicPr>
          <p:nvPr/>
        </p:nvPicPr>
        <p:blipFill>
          <a:blip r:embed="rId6"/>
          <a:stretch>
            <a:fillRect/>
          </a:stretch>
        </p:blipFill>
        <p:spPr>
          <a:xfrm>
            <a:off x="6309049" y="1219200"/>
            <a:ext cx="2758751" cy="5181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066800" y="2286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Android </a:t>
            </a:r>
            <a:r>
              <a:rPr lang="en-US" dirty="0" smtClean="0"/>
              <a:t>– At a Glance</a:t>
            </a:r>
            <a:endParaRPr lang="en-US" dirty="0"/>
          </a:p>
        </p:txBody>
      </p:sp>
      <p:sp>
        <p:nvSpPr>
          <p:cNvPr id="7170" name="Rectangle 2"/>
          <p:cNvSpPr>
            <a:spLocks noGrp="1" noChangeArrowheads="1"/>
          </p:cNvSpPr>
          <p:nvPr>
            <p:ph type="body" idx="1"/>
          </p:nvPr>
        </p:nvSpPr>
        <p:spPr>
          <a:xfrm>
            <a:off x="1066800" y="1600200"/>
            <a:ext cx="8229600" cy="4525963"/>
          </a:xfrm>
          <a:ln/>
        </p:spPr>
        <p:txBody>
          <a:bodyPr/>
          <a:lstStyle/>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a:t>
            </a:r>
            <a:r>
              <a:rPr lang="en-US" sz="2000" dirty="0" smtClean="0"/>
              <a:t>oftware </a:t>
            </a:r>
            <a:r>
              <a:rPr lang="en-US" sz="2000" dirty="0"/>
              <a:t>stack for mobile devices</a:t>
            </a:r>
          </a:p>
          <a:p>
            <a:pPr marL="741363" lvl="1" indent="-28416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incl. OS, middleware and key applications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Open source – source code is open and contributions are welcome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A</a:t>
            </a:r>
            <a:r>
              <a:rPr lang="en-US" sz="2000" dirty="0" smtClean="0"/>
              <a:t>pplication </a:t>
            </a:r>
            <a:r>
              <a:rPr lang="en-US" sz="2000" dirty="0"/>
              <a:t>framework enabling reuse/replacement of apps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a:t>Dalvik</a:t>
            </a:r>
            <a:r>
              <a:rPr lang="en-US" sz="2000" dirty="0"/>
              <a:t> virtual machine optimized for mobile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I</a:t>
            </a:r>
            <a:r>
              <a:rPr lang="en-US" sz="2000" dirty="0" smtClean="0"/>
              <a:t>ntegrated </a:t>
            </a:r>
            <a:r>
              <a:rPr lang="en-US" sz="2000" dirty="0"/>
              <a:t>browser based on </a:t>
            </a:r>
            <a:r>
              <a:rPr lang="en-US" sz="2000" dirty="0" err="1"/>
              <a:t>webkit</a:t>
            </a:r>
            <a:endParaRPr lang="en-US" sz="2000" dirty="0"/>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Optimized graphics – 2D graphics library, 3D based on OPEN GL ES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a:t>SQLite</a:t>
            </a:r>
            <a:r>
              <a:rPr lang="en-US" sz="2000" dirty="0"/>
              <a:t> for data storage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Media support (MPEG4, H.264, MP3, AAC, JPG, PNG,…)</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Support for radio interfaces, Bluetooth, </a:t>
            </a:r>
            <a:r>
              <a:rPr lang="en-US" sz="2000" dirty="0" err="1"/>
              <a:t>WiFi</a:t>
            </a:r>
            <a:r>
              <a:rPr lang="en-US" sz="2000" dirty="0"/>
              <a:t>, Camera, GPS, accelerometer</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Software Development Kit (SDK)</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Preinstalled applications from Google (GMS)</a:t>
            </a:r>
          </a:p>
          <a:p>
            <a:pPr marL="741363" lvl="1" indent="-28416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Gmail, Maps, Search, Voice Search, </a:t>
            </a:r>
            <a:r>
              <a:rPr lang="en-US" sz="1800" dirty="0" err="1"/>
              <a:t>Youtube</a:t>
            </a:r>
            <a:endParaRPr 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71538" y="2571744"/>
            <a:ext cx="7593554" cy="34163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7200" b="1" i="1" u="sng" cap="none" spc="0" dirty="0" smtClean="0">
                <a:ln/>
                <a:solidFill>
                  <a:srgbClr val="FF0000"/>
                </a:solidFill>
                <a:effectLst/>
                <a:latin typeface="Angsana New" pitchFamily="18" charset="-34"/>
                <a:cs typeface="Angsana New" pitchFamily="18" charset="-34"/>
              </a:rPr>
              <a:t>ARCHITECTURE </a:t>
            </a:r>
          </a:p>
          <a:p>
            <a:pPr algn="ctr"/>
            <a:r>
              <a:rPr lang="en-US" sz="7200" b="1" i="1" u="sng" dirty="0" smtClean="0">
                <a:ln/>
                <a:solidFill>
                  <a:srgbClr val="FF0000"/>
                </a:solidFill>
                <a:latin typeface="Angsana New" pitchFamily="18" charset="-34"/>
                <a:cs typeface="Angsana New" pitchFamily="18" charset="-34"/>
              </a:rPr>
              <a:t>OF </a:t>
            </a:r>
          </a:p>
          <a:p>
            <a:pPr algn="ctr"/>
            <a:r>
              <a:rPr lang="en-US" sz="7200" b="1" i="1" u="sng" cap="none" spc="0" dirty="0" smtClean="0">
                <a:ln/>
                <a:solidFill>
                  <a:srgbClr val="FF0000"/>
                </a:solidFill>
                <a:effectLst/>
                <a:latin typeface="Angsana New" pitchFamily="18" charset="-34"/>
                <a:cs typeface="Angsana New" pitchFamily="18" charset="-34"/>
              </a:rPr>
              <a:t>ANDROID</a:t>
            </a:r>
            <a:endParaRPr lang="en-US" sz="7200" b="1" i="1" u="sng" cap="none" spc="0" dirty="0">
              <a:ln/>
              <a:solidFill>
                <a:srgbClr val="FF0000"/>
              </a:solidFill>
              <a:effectLst/>
              <a:latin typeface="Angsana New" pitchFamily="18" charset="-34"/>
              <a:cs typeface="Angsana New" pitchFamily="18" charset="-34"/>
            </a:endParaRPr>
          </a:p>
        </p:txBody>
      </p:sp>
      <p:pic>
        <p:nvPicPr>
          <p:cNvPr id="9" name="Picture 4"/>
          <p:cNvPicPr>
            <a:picLocks noChangeAspect="1" noChangeArrowheads="1"/>
          </p:cNvPicPr>
          <p:nvPr/>
        </p:nvPicPr>
        <p:blipFill>
          <a:blip r:embed="rId3" cstate="print"/>
          <a:srcRect/>
          <a:stretch>
            <a:fillRect/>
          </a:stretch>
        </p:blipFill>
        <p:spPr bwMode="auto">
          <a:xfrm>
            <a:off x="2071670" y="285728"/>
            <a:ext cx="4714908" cy="1714512"/>
          </a:xfrm>
          <a:prstGeom prst="wedgeEllipseCallout">
            <a:avLst/>
          </a:prstGeom>
          <a:solidFill>
            <a:srgbClr val="FFFFFF"/>
          </a:solidFill>
          <a:ln w="76200" cap="sq">
            <a:solidFill>
              <a:schemeClr val="bg2">
                <a:lumMod val="2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4"/>
          <p:cNvPicPr>
            <a:picLocks noChangeAspect="1" noChangeArrowheads="1"/>
          </p:cNvPicPr>
          <p:nvPr/>
        </p:nvPicPr>
        <p:blipFill>
          <a:blip r:embed="rId3" cstate="print"/>
          <a:srcRect/>
          <a:stretch>
            <a:fillRect/>
          </a:stretch>
        </p:blipFill>
        <p:spPr bwMode="auto">
          <a:xfrm>
            <a:off x="0" y="5085184"/>
            <a:ext cx="9144000" cy="1772816"/>
          </a:xfrm>
          <a:prstGeom prst="rect">
            <a:avLst/>
          </a:prstGeom>
          <a:noFill/>
          <a:ln w="9525">
            <a:noFill/>
            <a:miter lim="800000"/>
            <a:headEnd/>
            <a:tailEnd/>
          </a:ln>
        </p:spPr>
      </p:pic>
      <p:pic>
        <p:nvPicPr>
          <p:cNvPr id="3" name="그림 5"/>
          <p:cNvPicPr>
            <a:picLocks noChangeAspect="1" noChangeArrowheads="1"/>
          </p:cNvPicPr>
          <p:nvPr/>
        </p:nvPicPr>
        <p:blipFill>
          <a:blip r:embed="rId4" cstate="print"/>
          <a:srcRect/>
          <a:stretch>
            <a:fillRect/>
          </a:stretch>
        </p:blipFill>
        <p:spPr bwMode="auto">
          <a:xfrm>
            <a:off x="0" y="2924944"/>
            <a:ext cx="5436096" cy="2211704"/>
          </a:xfrm>
          <a:prstGeom prst="rect">
            <a:avLst/>
          </a:prstGeom>
          <a:noFill/>
          <a:ln w="9525">
            <a:noFill/>
            <a:miter lim="800000"/>
            <a:headEnd/>
            <a:tailEnd/>
          </a:ln>
        </p:spPr>
      </p:pic>
      <p:pic>
        <p:nvPicPr>
          <p:cNvPr id="4" name="그림 5"/>
          <p:cNvPicPr>
            <a:picLocks noChangeAspect="1" noChangeArrowheads="1"/>
          </p:cNvPicPr>
          <p:nvPr/>
        </p:nvPicPr>
        <p:blipFill>
          <a:blip r:embed="rId5" cstate="print"/>
          <a:srcRect/>
          <a:stretch>
            <a:fillRect/>
          </a:stretch>
        </p:blipFill>
        <p:spPr bwMode="auto">
          <a:xfrm>
            <a:off x="5292080" y="2924944"/>
            <a:ext cx="3851920" cy="2213984"/>
          </a:xfrm>
          <a:prstGeom prst="rect">
            <a:avLst/>
          </a:prstGeom>
          <a:noFill/>
          <a:ln w="9525">
            <a:noFill/>
            <a:miter lim="800000"/>
            <a:headEnd/>
            <a:tailEnd/>
          </a:ln>
        </p:spPr>
      </p:pic>
      <p:pic>
        <p:nvPicPr>
          <p:cNvPr id="5" name="그림 4"/>
          <p:cNvPicPr>
            <a:picLocks noChangeAspect="1" noChangeArrowheads="1"/>
          </p:cNvPicPr>
          <p:nvPr/>
        </p:nvPicPr>
        <p:blipFill>
          <a:blip r:embed="rId6" cstate="print"/>
          <a:srcRect/>
          <a:stretch>
            <a:fillRect/>
          </a:stretch>
        </p:blipFill>
        <p:spPr bwMode="auto">
          <a:xfrm>
            <a:off x="0" y="1268760"/>
            <a:ext cx="9144000" cy="1712208"/>
          </a:xfrm>
          <a:prstGeom prst="rect">
            <a:avLst/>
          </a:prstGeom>
          <a:noFill/>
          <a:ln w="9525">
            <a:noFill/>
            <a:miter lim="800000"/>
            <a:headEnd/>
            <a:tailEnd/>
          </a:ln>
        </p:spPr>
      </p:pic>
      <p:pic>
        <p:nvPicPr>
          <p:cNvPr id="6" name="그림 4"/>
          <p:cNvPicPr>
            <a:picLocks noChangeAspect="1" noChangeArrowheads="1"/>
          </p:cNvPicPr>
          <p:nvPr/>
        </p:nvPicPr>
        <p:blipFill>
          <a:blip r:embed="rId7" cstate="print"/>
          <a:srcRect/>
          <a:stretch>
            <a:fillRect/>
          </a:stretch>
        </p:blipFill>
        <p:spPr bwMode="auto">
          <a:xfrm>
            <a:off x="0" y="0"/>
            <a:ext cx="9144000" cy="12687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ppt_x"/>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ppt_x"/>
                                          </p:val>
                                        </p:tav>
                                        <p:tav tm="100000">
                                          <p:val>
                                            <p:strVal val="#ppt_x"/>
                                          </p:val>
                                        </p:tav>
                                      </p:tavLst>
                                    </p:anim>
                                    <p:anim calcmode="lin" valueType="num">
                                      <p:cBhvr additive="base">
                                        <p:cTn id="32"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egnaposto piè di pagina 3"/>
          <p:cNvSpPr>
            <a:spLocks noGrp="1"/>
          </p:cNvSpPr>
          <p:nvPr>
            <p:ph type="ftr" sz="quarter" idx="10"/>
          </p:nvPr>
        </p:nvSpPr>
        <p:spPr>
          <a:noFill/>
        </p:spPr>
        <p:txBody>
          <a:bodyPr/>
          <a:lstStyle/>
          <a:p>
            <a:fld id="{E8F0F022-24CF-4503-98E7-F120C47DD224}" type="slidenum">
              <a:rPr lang="en-US" altLang="zh-CN"/>
              <a:pPr/>
              <a:t>14</a:t>
            </a:fld>
            <a:endParaRPr lang="en-US" altLang="zh-CN"/>
          </a:p>
        </p:txBody>
      </p:sp>
      <p:sp>
        <p:nvSpPr>
          <p:cNvPr id="37890" name="Rectangle 4"/>
          <p:cNvSpPr>
            <a:spLocks noGrp="1" noChangeArrowheads="1"/>
          </p:cNvSpPr>
          <p:nvPr>
            <p:ph type="title"/>
          </p:nvPr>
        </p:nvSpPr>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37892" name="TextBox 2"/>
          <p:cNvSpPr txBox="1">
            <a:spLocks noChangeArrowheads="1"/>
          </p:cNvSpPr>
          <p:nvPr/>
        </p:nvSpPr>
        <p:spPr bwMode="auto">
          <a:xfrm>
            <a:off x="6299595" y="1989138"/>
            <a:ext cx="954107" cy="2862322"/>
          </a:xfrm>
          <a:prstGeom prst="rect">
            <a:avLst/>
          </a:prstGeom>
          <a:noFill/>
          <a:ln w="9525">
            <a:noFill/>
            <a:miter lim="800000"/>
            <a:headEnd/>
            <a:tailEnd/>
          </a:ln>
        </p:spPr>
        <p:txBody>
          <a:bodyPr wrap="none">
            <a:spAutoFit/>
          </a:bodyPr>
          <a:lstStyle/>
          <a:p>
            <a:r>
              <a:rPr lang="en-US" sz="18000"/>
              <a:t>}</a:t>
            </a:r>
          </a:p>
        </p:txBody>
      </p:sp>
      <p:sp>
        <p:nvSpPr>
          <p:cNvPr id="4" name="TextBox 3"/>
          <p:cNvSpPr txBox="1">
            <a:spLocks noChangeArrowheads="1"/>
          </p:cNvSpPr>
          <p:nvPr/>
        </p:nvSpPr>
        <p:spPr bwMode="auto">
          <a:xfrm>
            <a:off x="7105933" y="3286125"/>
            <a:ext cx="1785372" cy="954088"/>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dist="20000" dir="5400000" rotWithShape="0">
              <a:srgbClr val="808080">
                <a:alpha val="37999"/>
              </a:srgbClr>
            </a:outerShdw>
          </a:effectLst>
        </p:spPr>
        <p:txBody>
          <a:bodyPr>
            <a:spAutoFit/>
          </a:bodyPr>
          <a:lstStyle/>
          <a:p>
            <a:pPr algn="ctr">
              <a:defRPr/>
            </a:pPr>
            <a:r>
              <a:rPr lang="en-US" sz="2800" b="1" dirty="0">
                <a:solidFill>
                  <a:schemeClr val="dk1"/>
                </a:solidFill>
                <a:latin typeface="+mn-lt"/>
                <a:ea typeface="+mn-ea"/>
              </a:rPr>
              <a:t>Stack</a:t>
            </a:r>
          </a:p>
          <a:p>
            <a:pPr algn="ctr">
              <a:defRPr/>
            </a:pPr>
            <a:r>
              <a:rPr lang="en-US" sz="2800" i="1" dirty="0">
                <a:solidFill>
                  <a:schemeClr val="dk1"/>
                </a:solidFill>
                <a:latin typeface="+mn-lt"/>
                <a:ea typeface="+mn-ea"/>
              </a:rPr>
              <a:t>Architecture</a:t>
            </a:r>
          </a:p>
        </p:txBody>
      </p:sp>
      <p:sp>
        <p:nvSpPr>
          <p:cNvPr id="5" name="TextBox 4"/>
          <p:cNvSpPr txBox="1"/>
          <p:nvPr/>
        </p:nvSpPr>
        <p:spPr>
          <a:xfrm>
            <a:off x="6703399" y="5013326"/>
            <a:ext cx="2303460" cy="156966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600" b="1" dirty="0"/>
              <a:t>Open Source Architecture </a:t>
            </a:r>
          </a:p>
          <a:p>
            <a:pPr>
              <a:defRPr/>
            </a:pPr>
            <a:r>
              <a:rPr lang="en-US" sz="1600" dirty="0"/>
              <a:t>(Apache/MIT License v. 2.0)</a:t>
            </a:r>
          </a:p>
          <a:p>
            <a:pPr>
              <a:defRPr/>
            </a:pPr>
            <a:endParaRPr lang="en-US" sz="1600" dirty="0"/>
          </a:p>
          <a:p>
            <a:pPr>
              <a:defRPr/>
            </a:pPr>
            <a:r>
              <a:rPr lang="en-US" sz="1600" i="1" dirty="0"/>
              <a:t>Business-friendly License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066800" y="3048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Software Stack</a:t>
            </a:r>
          </a:p>
        </p:txBody>
      </p:sp>
      <p:sp>
        <p:nvSpPr>
          <p:cNvPr id="8194" name="Rectangle 2"/>
          <p:cNvSpPr>
            <a:spLocks noGrp="1" noChangeArrowheads="1"/>
          </p:cNvSpPr>
          <p:nvPr>
            <p:ph type="body" idx="1"/>
          </p:nvPr>
        </p:nvSpPr>
        <p:spPr>
          <a:xfrm>
            <a:off x="1066800" y="1600200"/>
            <a:ext cx="82296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Linux kernel</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Libraries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Android run time</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core libraries</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Dalvik</a:t>
            </a:r>
            <a:r>
              <a:rPr lang="en-US" dirty="0"/>
              <a:t> virtual machine</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application layer</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application protocol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egnaposto piè di pagina 3"/>
          <p:cNvSpPr>
            <a:spLocks noGrp="1"/>
          </p:cNvSpPr>
          <p:nvPr>
            <p:ph type="ftr" sz="quarter" idx="10"/>
          </p:nvPr>
        </p:nvSpPr>
        <p:spPr>
          <a:noFill/>
        </p:spPr>
        <p:txBody>
          <a:bodyPr/>
          <a:lstStyle/>
          <a:p>
            <a:fld id="{7CB7E998-7182-474A-8D45-583908DE10FD}" type="slidenum">
              <a:rPr lang="en-US" altLang="zh-CN"/>
              <a:pPr/>
              <a:t>16</a:t>
            </a:fld>
            <a:endParaRPr lang="en-US" altLang="zh-CN"/>
          </a:p>
        </p:txBody>
      </p:sp>
      <p:sp>
        <p:nvSpPr>
          <p:cNvPr id="38914" name="Rectangle 4"/>
          <p:cNvSpPr>
            <a:spLocks noGrp="1" noChangeArrowheads="1"/>
          </p:cNvSpPr>
          <p:nvPr>
            <p:ph type="title"/>
          </p:nvPr>
        </p:nvSpPr>
        <p:spPr/>
        <p:txBody>
          <a:bodyPr/>
          <a:lstStyle/>
          <a:p>
            <a:pPr algn="l" eaLnBrk="1" hangingPunct="1"/>
            <a:r>
              <a:rPr lang="en-US" altLang="zh-CN" smtClean="0">
                <a:ea typeface="SimSun" pitchFamily="2" charset="-122"/>
              </a:rPr>
              <a:t>The Android </a:t>
            </a:r>
            <a:r>
              <a:rPr lang="en-US" altLang="zh-CN" smtClean="0">
                <a:solidFill>
                  <a:srgbClr val="FFFF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700213"/>
            <a:ext cx="2419014" cy="49244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400" dirty="0"/>
              <a:t>Built on top of </a:t>
            </a:r>
            <a:r>
              <a:rPr lang="en-US" sz="2400" b="1" dirty="0"/>
              <a:t>Linux kernel</a:t>
            </a:r>
            <a:r>
              <a:rPr lang="en-US" sz="2400" dirty="0"/>
              <a:t> (v. 2.6-3.0) </a:t>
            </a:r>
          </a:p>
          <a:p>
            <a:pPr>
              <a:defRPr/>
            </a:pPr>
            <a:endParaRPr lang="en-US" dirty="0"/>
          </a:p>
          <a:p>
            <a:pPr>
              <a:defRPr/>
            </a:pPr>
            <a:r>
              <a:rPr lang="en-US" dirty="0"/>
              <a:t>Advantages:</a:t>
            </a:r>
          </a:p>
          <a:p>
            <a:pPr>
              <a:defRPr/>
            </a:pPr>
            <a:endParaRPr lang="en-US" dirty="0"/>
          </a:p>
          <a:p>
            <a:pPr marL="285750" indent="-285750">
              <a:buFont typeface="Wingdings" charset="2"/>
              <a:buChar char="Ø"/>
              <a:defRPr/>
            </a:pPr>
            <a:r>
              <a:rPr lang="en-US" b="1" dirty="0"/>
              <a:t>Portability</a:t>
            </a:r>
            <a:r>
              <a:rPr lang="en-US" dirty="0"/>
              <a:t> </a:t>
            </a:r>
            <a:r>
              <a:rPr lang="en-US" sz="1600" dirty="0"/>
              <a:t>(i.e. easy to compile on different </a:t>
            </a:r>
            <a:r>
              <a:rPr lang="en-US" sz="1600" dirty="0" err="1"/>
              <a:t>harwdare</a:t>
            </a:r>
            <a:r>
              <a:rPr lang="en-US" sz="1600" dirty="0"/>
              <a:t> architectures)</a:t>
            </a:r>
          </a:p>
          <a:p>
            <a:pPr marL="285750" indent="-285750">
              <a:buFont typeface="Wingdings" charset="2"/>
              <a:buChar char="Ø"/>
              <a:defRPr/>
            </a:pPr>
            <a:endParaRPr lang="en-US" dirty="0"/>
          </a:p>
          <a:p>
            <a:pPr marL="285750" indent="-285750">
              <a:buFont typeface="Wingdings" charset="2"/>
              <a:buChar char="Ø"/>
              <a:defRPr/>
            </a:pPr>
            <a:r>
              <a:rPr lang="en-US" b="1" dirty="0"/>
              <a:t>Security</a:t>
            </a:r>
            <a:r>
              <a:rPr lang="en-US" dirty="0"/>
              <a:t> </a:t>
            </a:r>
            <a:r>
              <a:rPr lang="en-US" sz="1600" dirty="0"/>
              <a:t>(e.g. secure multi-process environment)</a:t>
            </a:r>
          </a:p>
          <a:p>
            <a:pPr marL="285750" indent="-285750">
              <a:buFont typeface="Wingdings" charset="2"/>
              <a:buChar char="Ø"/>
              <a:defRPr/>
            </a:pPr>
            <a:endParaRPr lang="en-US" dirty="0"/>
          </a:p>
          <a:p>
            <a:pPr marL="285750" indent="-285750">
              <a:buFont typeface="Wingdings" charset="2"/>
              <a:buChar char="Ø"/>
              <a:defRPr/>
            </a:pPr>
            <a:r>
              <a:rPr lang="en-US" b="1" dirty="0"/>
              <a:t>Power</a:t>
            </a:r>
            <a:r>
              <a:rPr lang="en-US" dirty="0"/>
              <a:t> Management</a:t>
            </a:r>
          </a:p>
          <a:p>
            <a:pPr>
              <a:defRPr/>
            </a:pPr>
            <a:endParaRPr lang="en-US" dirty="0"/>
          </a:p>
        </p:txBody>
      </p:sp>
      <p:cxnSp>
        <p:nvCxnSpPr>
          <p:cNvPr id="6" name="Straight Connector 5"/>
          <p:cNvCxnSpPr>
            <a:cxnSpLocks noChangeShapeType="1"/>
          </p:cNvCxnSpPr>
          <p:nvPr/>
        </p:nvCxnSpPr>
        <p:spPr bwMode="auto">
          <a:xfrm flipV="1">
            <a:off x="6358007" y="2276476"/>
            <a:ext cx="0" cy="3529013"/>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5805488"/>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ux.PNG"/>
          <p:cNvPicPr>
            <a:picLocks noChangeAspect="1"/>
          </p:cNvPicPr>
          <p:nvPr/>
        </p:nvPicPr>
        <p:blipFill>
          <a:blip r:embed="rId2" cstate="print"/>
          <a:stretch>
            <a:fillRect/>
          </a:stretch>
        </p:blipFill>
        <p:spPr>
          <a:xfrm>
            <a:off x="0" y="260648"/>
            <a:ext cx="9107172" cy="16575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4"/>
          <p:cNvSpPr>
            <a:spLocks noGrp="1"/>
          </p:cNvSpPr>
          <p:nvPr>
            <p:ph idx="1"/>
          </p:nvPr>
        </p:nvSpPr>
        <p:spPr>
          <a:xfrm>
            <a:off x="1219200" y="2286000"/>
            <a:ext cx="7924800" cy="4091285"/>
          </a:xfrm>
        </p:spPr>
        <p:txBody>
          <a:bodyPr/>
          <a:lstStyle/>
          <a:p>
            <a:r>
              <a:rPr lang="en-US" dirty="0" smtClean="0">
                <a:solidFill>
                  <a:schemeClr val="tx1"/>
                </a:solidFill>
                <a:cs typeface="Angsana New" pitchFamily="18" charset="-34"/>
              </a:rPr>
              <a:t>Linux version 2.6.x for core system services.</a:t>
            </a:r>
          </a:p>
          <a:p>
            <a:r>
              <a:rPr lang="en-US" dirty="0" smtClean="0">
                <a:solidFill>
                  <a:schemeClr val="tx1"/>
                </a:solidFill>
                <a:cs typeface="Angsana New" pitchFamily="18" charset="-34"/>
              </a:rPr>
              <a:t>Provides proven driver model.</a:t>
            </a:r>
          </a:p>
          <a:p>
            <a:r>
              <a:rPr lang="en-US" dirty="0" smtClean="0">
                <a:solidFill>
                  <a:schemeClr val="tx1"/>
                </a:solidFill>
                <a:cs typeface="Angsana New" pitchFamily="18" charset="-34"/>
              </a:rPr>
              <a:t>Provides memory management, process management, security model, networking and lot of core OS infrastructure</a:t>
            </a:r>
            <a:endParaRPr lang="en-IN" dirty="0">
              <a:solidFill>
                <a:schemeClr val="tx1"/>
              </a:solidFill>
              <a:cs typeface="Angsana New" pitchFamily="18" charset="-3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egnaposto piè di pagina 3"/>
          <p:cNvSpPr>
            <a:spLocks noGrp="1"/>
          </p:cNvSpPr>
          <p:nvPr>
            <p:ph type="ftr" sz="quarter" idx="10"/>
          </p:nvPr>
        </p:nvSpPr>
        <p:spPr>
          <a:noFill/>
        </p:spPr>
        <p:txBody>
          <a:bodyPr/>
          <a:lstStyle/>
          <a:p>
            <a:fld id="{0DBF8B34-AAB4-46CE-95C8-1404EA7CD800}" type="slidenum">
              <a:rPr lang="en-US" altLang="zh-CN"/>
              <a:pPr/>
              <a:t>18</a:t>
            </a:fld>
            <a:endParaRPr lang="en-US" altLang="zh-CN"/>
          </a:p>
        </p:txBody>
      </p:sp>
      <p:sp>
        <p:nvSpPr>
          <p:cNvPr id="39938" name="Rectangle 4"/>
          <p:cNvSpPr>
            <a:spLocks noGrp="1" noChangeArrowheads="1"/>
          </p:cNvSpPr>
          <p:nvPr>
            <p:ph type="title"/>
          </p:nvPr>
        </p:nvSpPr>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268413"/>
            <a:ext cx="510073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412875"/>
            <a:ext cx="2419014" cy="533992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a:solidFill>
                  <a:srgbClr val="163794"/>
                </a:solidFill>
                <a:ea typeface="ＭＳ Ｐゴシック" pitchFamily="34" charset="-128"/>
              </a:rPr>
              <a:t>Native </a:t>
            </a:r>
            <a:r>
              <a:rPr lang="en-US" sz="2400" b="1">
                <a:solidFill>
                  <a:srgbClr val="163794"/>
                </a:solidFill>
                <a:ea typeface="ＭＳ Ｐゴシック" pitchFamily="34" charset="-128"/>
              </a:rPr>
              <a:t>Libraries </a:t>
            </a:r>
          </a:p>
          <a:p>
            <a:r>
              <a:rPr lang="en-US">
                <a:solidFill>
                  <a:srgbClr val="163794"/>
                </a:solidFill>
                <a:ea typeface="ＭＳ Ｐゴシック" pitchFamily="34" charset="-128"/>
              </a:rPr>
              <a:t>(C/C++ code)</a:t>
            </a:r>
          </a:p>
          <a:p>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Graphics </a:t>
            </a:r>
            <a:r>
              <a:rPr lang="en-US" sz="1200">
                <a:solidFill>
                  <a:srgbClr val="163794"/>
                </a:solidFill>
                <a:ea typeface="ＭＳ Ｐゴシック" pitchFamily="34" charset="-128"/>
              </a:rPr>
              <a:t>(Surface Manager)</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Multimedia </a:t>
            </a:r>
            <a:r>
              <a:rPr lang="en-US" sz="1100">
                <a:solidFill>
                  <a:srgbClr val="163794"/>
                </a:solidFill>
                <a:ea typeface="ＭＳ Ｐゴシック" pitchFamily="34" charset="-128"/>
              </a:rPr>
              <a:t>(Media Framework)</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Database DBMS </a:t>
            </a:r>
            <a:r>
              <a:rPr lang="en-US" sz="1200">
                <a:solidFill>
                  <a:srgbClr val="163794"/>
                </a:solidFill>
                <a:ea typeface="ＭＳ Ｐゴシック" pitchFamily="34" charset="-128"/>
              </a:rPr>
              <a:t>(SQLite)</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Font Management </a:t>
            </a:r>
            <a:r>
              <a:rPr lang="en-US" sz="1200">
                <a:solidFill>
                  <a:srgbClr val="163794"/>
                </a:solidFill>
                <a:ea typeface="ＭＳ Ｐゴシック" pitchFamily="34" charset="-128"/>
              </a:rPr>
              <a:t>(FreeType)</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 WebKit</a:t>
            </a: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C libraries </a:t>
            </a:r>
            <a:r>
              <a:rPr lang="en-US" sz="1200">
                <a:solidFill>
                  <a:srgbClr val="163794"/>
                </a:solidFill>
                <a:ea typeface="ＭＳ Ｐゴシック" pitchFamily="34" charset="-128"/>
              </a:rPr>
              <a:t>(Bionic)</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t>
            </a:r>
            <a:endParaRPr lang="en-US">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2276475"/>
            <a:ext cx="0" cy="2592388"/>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4868863"/>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b.PNG"/>
          <p:cNvPicPr>
            <a:picLocks noChangeAspect="1"/>
          </p:cNvPicPr>
          <p:nvPr/>
        </p:nvPicPr>
        <p:blipFill>
          <a:blip r:embed="rId2" cstate="print"/>
          <a:stretch>
            <a:fillRect/>
          </a:stretch>
        </p:blipFill>
        <p:spPr>
          <a:xfrm>
            <a:off x="4355976" y="163278"/>
            <a:ext cx="4483224" cy="2401625"/>
          </a:xfrm>
          <a:prstGeom prst="rect">
            <a:avLst/>
          </a:prstGeom>
        </p:spPr>
      </p:pic>
      <p:sp>
        <p:nvSpPr>
          <p:cNvPr id="4" name="Content Placeholder 3"/>
          <p:cNvSpPr>
            <a:spLocks noGrp="1"/>
          </p:cNvSpPr>
          <p:nvPr>
            <p:ph idx="1"/>
          </p:nvPr>
        </p:nvSpPr>
        <p:spPr>
          <a:xfrm>
            <a:off x="914400" y="381000"/>
            <a:ext cx="8229600" cy="5943600"/>
          </a:xfrm>
        </p:spPr>
        <p:txBody>
          <a:bodyPr>
            <a:normAutofit fontScale="77500" lnSpcReduction="20000"/>
          </a:bodyPr>
          <a:lstStyle/>
          <a:p>
            <a:r>
              <a:rPr lang="en-US" sz="2600" u="sng" dirty="0" smtClean="0">
                <a:solidFill>
                  <a:srgbClr val="C00000"/>
                </a:solidFill>
              </a:rPr>
              <a:t>Libc:</a:t>
            </a:r>
            <a:r>
              <a:rPr lang="en-US" sz="2600" dirty="0" smtClean="0"/>
              <a:t>c standard library</a:t>
            </a:r>
          </a:p>
          <a:p>
            <a:r>
              <a:rPr lang="en-US" sz="2600" u="sng" dirty="0" smtClean="0">
                <a:solidFill>
                  <a:srgbClr val="C00000"/>
                </a:solidFill>
              </a:rPr>
              <a:t>SSL:</a:t>
            </a:r>
            <a:r>
              <a:rPr lang="en-US" sz="2600" dirty="0" smtClean="0"/>
              <a:t> Secure  Socket Layer</a:t>
            </a:r>
          </a:p>
          <a:p>
            <a:endParaRPr lang="en-US" sz="2600" u="sng" dirty="0" smtClean="0">
              <a:solidFill>
                <a:srgbClr val="C00000"/>
              </a:solidFill>
            </a:endParaRPr>
          </a:p>
          <a:p>
            <a:r>
              <a:rPr lang="en-US" sz="2600" u="sng" dirty="0" smtClean="0">
                <a:solidFill>
                  <a:srgbClr val="C00000"/>
                </a:solidFill>
              </a:rPr>
              <a:t>Surface Manager:</a:t>
            </a:r>
          </a:p>
          <a:p>
            <a:pPr>
              <a:buNone/>
            </a:pPr>
            <a:r>
              <a:rPr lang="en-US" sz="2600" dirty="0" smtClean="0"/>
              <a:t>  responsible for </a:t>
            </a:r>
          </a:p>
          <a:p>
            <a:pPr>
              <a:buNone/>
            </a:pPr>
            <a:r>
              <a:rPr lang="en-US" sz="2600" dirty="0" smtClean="0"/>
              <a:t>composing different</a:t>
            </a:r>
          </a:p>
          <a:p>
            <a:pPr>
              <a:buNone/>
            </a:pPr>
            <a:r>
              <a:rPr lang="en-US" sz="2600" dirty="0" smtClean="0"/>
              <a:t> drawing surfaces onto the </a:t>
            </a:r>
          </a:p>
          <a:p>
            <a:pPr>
              <a:buNone/>
            </a:pPr>
            <a:r>
              <a:rPr lang="en-US" sz="2600" dirty="0" smtClean="0"/>
              <a:t>screen.</a:t>
            </a:r>
          </a:p>
          <a:p>
            <a:r>
              <a:rPr lang="en-US" sz="2600" u="sng" dirty="0" smtClean="0">
                <a:solidFill>
                  <a:srgbClr val="C00000"/>
                </a:solidFill>
              </a:rPr>
              <a:t>OpenGL|ES :</a:t>
            </a:r>
            <a:r>
              <a:rPr lang="en-US" sz="2600" dirty="0" smtClean="0"/>
              <a:t> 3D Image Engine</a:t>
            </a:r>
          </a:p>
          <a:p>
            <a:r>
              <a:rPr lang="en-US" sz="2600" u="sng" dirty="0" smtClean="0">
                <a:solidFill>
                  <a:srgbClr val="C00000"/>
                </a:solidFill>
              </a:rPr>
              <a:t>SGL :</a:t>
            </a:r>
            <a:r>
              <a:rPr lang="en-US" sz="2600" dirty="0" smtClean="0"/>
              <a:t> 2D image Engine.</a:t>
            </a:r>
          </a:p>
          <a:p>
            <a:pPr>
              <a:buFont typeface="Wingdings"/>
              <a:buChar char="è"/>
            </a:pPr>
            <a:r>
              <a:rPr lang="en-US" sz="2600" dirty="0" smtClean="0">
                <a:sym typeface="Wingdings" pitchFamily="2" charset="2"/>
              </a:rPr>
              <a:t>Hence we can combine 3D and 2D graphics in the same application.</a:t>
            </a:r>
          </a:p>
          <a:p>
            <a:r>
              <a:rPr lang="en-US" sz="2600" u="sng" dirty="0" smtClean="0">
                <a:solidFill>
                  <a:srgbClr val="C00000"/>
                </a:solidFill>
                <a:sym typeface="Wingdings" pitchFamily="2" charset="2"/>
              </a:rPr>
              <a:t>Media Framework :</a:t>
            </a:r>
            <a:r>
              <a:rPr lang="en-US" sz="2600" dirty="0" smtClean="0">
                <a:sym typeface="Wingdings" pitchFamily="2" charset="2"/>
              </a:rPr>
              <a:t> Core part of the android multimedia. MPEG4,H264,MP3,AAC…..</a:t>
            </a:r>
          </a:p>
          <a:p>
            <a:endParaRPr lang="en-US" sz="2600" u="sng" dirty="0" smtClean="0">
              <a:solidFill>
                <a:srgbClr val="C00000"/>
              </a:solidFill>
            </a:endParaRPr>
          </a:p>
          <a:p>
            <a:r>
              <a:rPr lang="en-US" sz="2600" u="sng" dirty="0" smtClean="0">
                <a:solidFill>
                  <a:srgbClr val="C00000"/>
                </a:solidFill>
              </a:rPr>
              <a:t>FreeType:</a:t>
            </a:r>
            <a:r>
              <a:rPr lang="en-US" sz="2600" dirty="0" smtClean="0"/>
              <a:t> To render the fonts.</a:t>
            </a:r>
          </a:p>
          <a:p>
            <a:r>
              <a:rPr lang="en-US" sz="2600" u="sng" dirty="0" smtClean="0">
                <a:solidFill>
                  <a:srgbClr val="C00000"/>
                </a:solidFill>
              </a:rPr>
              <a:t>WebKit:</a:t>
            </a:r>
            <a:r>
              <a:rPr lang="en-US" sz="2600" dirty="0" smtClean="0"/>
              <a:t>open source browser engine. Helps to work well on small screen.</a:t>
            </a:r>
          </a:p>
          <a:p>
            <a:r>
              <a:rPr lang="en-US" sz="2600" u="sng" dirty="0" smtClean="0">
                <a:solidFill>
                  <a:srgbClr val="C00000"/>
                </a:solidFill>
              </a:rPr>
              <a:t>SQLite:</a:t>
            </a:r>
            <a:r>
              <a:rPr lang="en-US" sz="2600" dirty="0" smtClean="0"/>
              <a:t> Embedded Database</a:t>
            </a:r>
            <a:br>
              <a:rPr lang="en-US" sz="2600" dirty="0" smtClean="0"/>
            </a:br>
            <a:r>
              <a:rPr lang="en-US" sz="2600" b="1" dirty="0" smtClean="0">
                <a:latin typeface="Segoe Print" pitchFamily="2" charset="0"/>
              </a:rPr>
              <a:t/>
            </a:r>
            <a:br>
              <a:rPr lang="en-US" sz="2600" b="1" dirty="0" smtClean="0">
                <a:latin typeface="Segoe Print" pitchFamily="2" charset="0"/>
              </a:rPr>
            </a:br>
            <a:endParaRPr lang="en-US" sz="2600"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IN" b="1" dirty="0">
              <a:latin typeface="Segoe Print"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427521" y="1524000"/>
            <a:ext cx="6878279" cy="4876800"/>
          </a:xfrm>
          <a:prstGeom prst="rect">
            <a:avLst/>
          </a:prstGeom>
          <a:noFill/>
          <a:ln w="9525">
            <a:noFill/>
            <a:miter lim="800000"/>
            <a:headEnd/>
            <a:tailEnd/>
          </a:ln>
          <a:effectLst/>
        </p:spPr>
      </p:pic>
      <p:sp>
        <p:nvSpPr>
          <p:cNvPr id="6" name="Rectangle 5"/>
          <p:cNvSpPr/>
          <p:nvPr/>
        </p:nvSpPr>
        <p:spPr>
          <a:xfrm>
            <a:off x="1905000" y="457200"/>
            <a:ext cx="6324600" cy="954107"/>
          </a:xfrm>
          <a:prstGeom prst="rect">
            <a:avLst/>
          </a:prstGeom>
        </p:spPr>
        <p:txBody>
          <a:bodyPr wrap="square">
            <a:spAutoFit/>
          </a:bodyPr>
          <a:lstStyle/>
          <a:p>
            <a:pPr algn="ctr"/>
            <a:r>
              <a:rPr lang="en-US" sz="2800" b="1" dirty="0" smtClean="0"/>
              <a:t>Mobile Computing </a:t>
            </a:r>
            <a:r>
              <a:rPr lang="en-US" sz="2800" b="1" dirty="0" smtClean="0"/>
              <a:t>Architectural   Layers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egnaposto piè di pagina 3"/>
          <p:cNvSpPr>
            <a:spLocks noGrp="1"/>
          </p:cNvSpPr>
          <p:nvPr>
            <p:ph type="ftr" sz="quarter" idx="10"/>
          </p:nvPr>
        </p:nvSpPr>
        <p:spPr>
          <a:noFill/>
        </p:spPr>
        <p:txBody>
          <a:bodyPr/>
          <a:lstStyle/>
          <a:p>
            <a:fld id="{1E8FD4C5-D616-4924-9D8F-0AA0B52CB1BD}" type="slidenum">
              <a:rPr lang="en-US" altLang="zh-CN"/>
              <a:pPr/>
              <a:t>20</a:t>
            </a:fld>
            <a:endParaRPr lang="en-US" altLang="zh-CN"/>
          </a:p>
        </p:txBody>
      </p:sp>
      <p:sp>
        <p:nvSpPr>
          <p:cNvPr id="43010" name="Rectangle 4"/>
          <p:cNvSpPr>
            <a:spLocks noGrp="1" noChangeArrowheads="1"/>
          </p:cNvSpPr>
          <p:nvPr>
            <p:ph type="title"/>
          </p:nvPr>
        </p:nvSpPr>
        <p:spPr>
          <a:xfrm>
            <a:off x="1447800" y="152400"/>
            <a:ext cx="7498080" cy="1143000"/>
          </a:xfrm>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53200" y="1041023"/>
            <a:ext cx="2419014" cy="58169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b="1" dirty="0" err="1">
                <a:solidFill>
                  <a:srgbClr val="163794"/>
                </a:solidFill>
                <a:ea typeface="ＭＳ Ｐゴシック" pitchFamily="34" charset="-128"/>
              </a:rPr>
              <a:t>Dalvik</a:t>
            </a:r>
            <a:r>
              <a:rPr lang="en-US" sz="2400" b="1" dirty="0">
                <a:solidFill>
                  <a:srgbClr val="163794"/>
                </a:solidFill>
                <a:ea typeface="ＭＳ Ｐゴシック" pitchFamily="34" charset="-128"/>
              </a:rPr>
              <a:t> Virtual Machine (VM)</a:t>
            </a:r>
            <a:endParaRPr lang="en-US" sz="2400" dirty="0">
              <a:solidFill>
                <a:srgbClr val="163794"/>
              </a:solidFill>
              <a:ea typeface="ＭＳ Ｐゴシック" pitchFamily="34" charset="-128"/>
            </a:endParaRPr>
          </a:p>
          <a:p>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Novel</a:t>
            </a:r>
            <a:r>
              <a:rPr lang="en-US" dirty="0">
                <a:solidFill>
                  <a:srgbClr val="163794"/>
                </a:solidFill>
                <a:ea typeface="ＭＳ Ｐゴシック" pitchFamily="34" charset="-128"/>
              </a:rPr>
              <a:t> Java Virtual Machine implementation (</a:t>
            </a:r>
            <a:r>
              <a:rPr lang="en-US" u="sng" dirty="0">
                <a:solidFill>
                  <a:srgbClr val="163794"/>
                </a:solidFill>
                <a:ea typeface="ＭＳ Ｐゴシック" pitchFamily="34" charset="-128"/>
              </a:rPr>
              <a:t>not using the Oracle JVM</a:t>
            </a:r>
            <a:r>
              <a:rPr lang="en-US" dirty="0">
                <a:solidFill>
                  <a:srgbClr val="163794"/>
                </a:solidFill>
                <a:ea typeface="ＭＳ Ｐゴシック" pitchFamily="34" charset="-128"/>
              </a:rPr>
              <a:t>)</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dirty="0">
                <a:solidFill>
                  <a:srgbClr val="163794"/>
                </a:solidFill>
                <a:ea typeface="ＭＳ Ｐゴシック" pitchFamily="34" charset="-128"/>
              </a:rPr>
              <a:t>Open</a:t>
            </a:r>
            <a:r>
              <a:rPr lang="en-US" b="1" dirty="0">
                <a:solidFill>
                  <a:srgbClr val="163794"/>
                </a:solidFill>
                <a:ea typeface="ＭＳ Ｐゴシック" pitchFamily="34" charset="-128"/>
              </a:rPr>
              <a:t> License</a:t>
            </a:r>
            <a:r>
              <a:rPr lang="en-US" dirty="0">
                <a:solidFill>
                  <a:srgbClr val="163794"/>
                </a:solidFill>
                <a:ea typeface="ＭＳ Ｐゴシック" pitchFamily="34" charset="-128"/>
              </a:rPr>
              <a:t> (Oracle JVM is not open!)</a:t>
            </a:r>
            <a:endParaRPr lang="en-US" sz="1600" dirty="0">
              <a:solidFill>
                <a:srgbClr val="163794"/>
              </a:solidFill>
              <a:ea typeface="ＭＳ Ｐゴシック" pitchFamily="34" charset="-128"/>
            </a:endParaRP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Optimized </a:t>
            </a:r>
            <a:r>
              <a:rPr lang="en-US" dirty="0">
                <a:solidFill>
                  <a:srgbClr val="163794"/>
                </a:solidFill>
                <a:ea typeface="ＭＳ Ｐゴシック" pitchFamily="34" charset="-128"/>
              </a:rPr>
              <a:t>for memory-constrained devices</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Faster</a:t>
            </a:r>
            <a:r>
              <a:rPr lang="en-US" dirty="0">
                <a:solidFill>
                  <a:srgbClr val="163794"/>
                </a:solidFill>
                <a:ea typeface="ＭＳ Ｐゴシック" pitchFamily="34" charset="-128"/>
              </a:rPr>
              <a:t> than Oracle JVM</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dirty="0">
                <a:solidFill>
                  <a:srgbClr val="163794"/>
                </a:solidFill>
                <a:ea typeface="ＭＳ Ｐゴシック" pitchFamily="34" charset="-128"/>
              </a:rPr>
              <a:t>….</a:t>
            </a:r>
          </a:p>
        </p:txBody>
      </p:sp>
      <p:cxnSp>
        <p:nvCxnSpPr>
          <p:cNvPr id="6" name="Straight Connector 5"/>
          <p:cNvCxnSpPr>
            <a:cxnSpLocks noChangeShapeType="1"/>
          </p:cNvCxnSpPr>
          <p:nvPr/>
        </p:nvCxnSpPr>
        <p:spPr bwMode="auto">
          <a:xfrm flipV="1">
            <a:off x="6358007" y="2276476"/>
            <a:ext cx="0" cy="1800225"/>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4076700"/>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un.PNG"/>
          <p:cNvPicPr>
            <a:picLocks noGrp="1" noChangeAspect="1"/>
          </p:cNvPicPr>
          <p:nvPr>
            <p:ph idx="1"/>
          </p:nvPr>
        </p:nvPicPr>
        <p:blipFill>
          <a:blip r:embed="rId2" cstate="print"/>
          <a:stretch>
            <a:fillRect/>
          </a:stretch>
        </p:blipFill>
        <p:spPr>
          <a:xfrm>
            <a:off x="1066800" y="4419600"/>
            <a:ext cx="3034465" cy="1981200"/>
          </a:xfrm>
        </p:spPr>
      </p:pic>
      <p:sp>
        <p:nvSpPr>
          <p:cNvPr id="8" name="TextBox 7"/>
          <p:cNvSpPr txBox="1"/>
          <p:nvPr/>
        </p:nvSpPr>
        <p:spPr>
          <a:xfrm>
            <a:off x="1066800" y="188640"/>
            <a:ext cx="8077200" cy="6247864"/>
          </a:xfrm>
          <a:prstGeom prst="rect">
            <a:avLst/>
          </a:prstGeom>
          <a:noFill/>
        </p:spPr>
        <p:txBody>
          <a:bodyPr wrap="square" rtlCol="0">
            <a:spAutoFit/>
          </a:bodyPr>
          <a:lstStyle/>
          <a:p>
            <a:pPr>
              <a:buClr>
                <a:schemeClr val="accent1">
                  <a:lumMod val="50000"/>
                </a:schemeClr>
              </a:buClr>
              <a:buFont typeface="Arial" pitchFamily="34" charset="0"/>
              <a:buChar char="•"/>
            </a:pPr>
            <a:r>
              <a:rPr lang="en-US" sz="2000" u="sng" dirty="0" smtClean="0">
                <a:solidFill>
                  <a:srgbClr val="C00000"/>
                </a:solidFill>
              </a:rPr>
              <a:t>Android runtime </a:t>
            </a:r>
            <a:r>
              <a:rPr lang="en-US" sz="2000" dirty="0" smtClean="0"/>
              <a:t>meet the needs of running in an embedded environment ,i.e., where is limited battery, limited</a:t>
            </a:r>
          </a:p>
          <a:p>
            <a:pPr>
              <a:buClr>
                <a:schemeClr val="accent1">
                  <a:lumMod val="50000"/>
                </a:schemeClr>
              </a:buClr>
            </a:pPr>
            <a:r>
              <a:rPr lang="en-US" sz="2000" dirty="0" smtClean="0"/>
              <a:t>Memory and limited CPU.</a:t>
            </a:r>
          </a:p>
          <a:p>
            <a:pPr>
              <a:buClr>
                <a:schemeClr val="accent1">
                  <a:lumMod val="50000"/>
                </a:schemeClr>
              </a:buClr>
            </a:pPr>
            <a:endParaRPr lang="en-US" sz="2000" u="sng" dirty="0" smtClean="0">
              <a:solidFill>
                <a:srgbClr val="C00000"/>
              </a:solidFill>
            </a:endParaRPr>
          </a:p>
          <a:p>
            <a:pPr>
              <a:buClr>
                <a:schemeClr val="accent1">
                  <a:lumMod val="50000"/>
                </a:schemeClr>
              </a:buClr>
              <a:buFont typeface="Arial" pitchFamily="34" charset="0"/>
              <a:buChar char="•"/>
            </a:pPr>
            <a:r>
              <a:rPr lang="en-US" sz="2000" u="sng" dirty="0" smtClean="0">
                <a:solidFill>
                  <a:srgbClr val="C00000"/>
                </a:solidFill>
              </a:rPr>
              <a:t> CORE LIBRARIES:</a:t>
            </a:r>
          </a:p>
          <a:p>
            <a:pPr>
              <a:buClr>
                <a:schemeClr val="accent1">
                  <a:lumMod val="50000"/>
                </a:schemeClr>
              </a:buClr>
              <a:buFont typeface="Wingdings"/>
              <a:buChar char="è"/>
            </a:pPr>
            <a:r>
              <a:rPr lang="en-US" sz="2000" dirty="0" smtClean="0">
                <a:sym typeface="Wingdings" pitchFamily="2" charset="2"/>
              </a:rPr>
              <a:t>Java Programming Language</a:t>
            </a:r>
          </a:p>
          <a:p>
            <a:pPr>
              <a:buClr>
                <a:schemeClr val="accent1">
                  <a:lumMod val="50000"/>
                </a:schemeClr>
              </a:buClr>
              <a:buFont typeface="Wingdings"/>
              <a:buChar char="è"/>
            </a:pPr>
            <a:r>
              <a:rPr lang="en-US" sz="2000" dirty="0" smtClean="0">
                <a:sym typeface="Wingdings" pitchFamily="2" charset="2"/>
              </a:rPr>
              <a:t> contains all the collection classes, utilities, IO..all these utilities which you come across and expect to use.</a:t>
            </a:r>
          </a:p>
          <a:p>
            <a:pPr>
              <a:buClr>
                <a:schemeClr val="accent1">
                  <a:lumMod val="50000"/>
                </a:schemeClr>
              </a:buClr>
            </a:pPr>
            <a:r>
              <a:rPr lang="en-US" sz="2000" dirty="0" smtClean="0">
                <a:sym typeface="Wingdings" pitchFamily="2" charset="2"/>
              </a:rPr>
              <a:t> </a:t>
            </a:r>
          </a:p>
          <a:p>
            <a:pPr>
              <a:buClr>
                <a:schemeClr val="accent1">
                  <a:lumMod val="50000"/>
                </a:schemeClr>
              </a:buClr>
              <a:buFont typeface="Arial" pitchFamily="34" charset="0"/>
              <a:buChar char="•"/>
            </a:pPr>
            <a:r>
              <a:rPr lang="en-US" sz="2000" u="sng" dirty="0" smtClean="0">
                <a:solidFill>
                  <a:srgbClr val="C00000"/>
                </a:solidFill>
                <a:sym typeface="Wingdings" pitchFamily="2" charset="2"/>
              </a:rPr>
              <a:t>DALVIK VIRTUAL MACHINE:</a:t>
            </a:r>
          </a:p>
          <a:p>
            <a:pPr>
              <a:buClr>
                <a:schemeClr val="accent1">
                  <a:lumMod val="50000"/>
                </a:schemeClr>
              </a:buClr>
              <a:buFont typeface="Wingdings"/>
              <a:buChar char="è"/>
            </a:pPr>
            <a:r>
              <a:rPr lang="en-US" sz="2000" dirty="0" smtClean="0">
                <a:sym typeface="Wingdings" pitchFamily="2" charset="2"/>
              </a:rPr>
              <a:t>Java based license free VM</a:t>
            </a:r>
          </a:p>
          <a:p>
            <a:pPr>
              <a:buClr>
                <a:schemeClr val="accent1">
                  <a:lumMod val="50000"/>
                </a:schemeClr>
              </a:buClr>
              <a:buFont typeface="Wingdings"/>
              <a:buChar char="è"/>
            </a:pPr>
            <a:r>
              <a:rPr lang="en-US" sz="2000" dirty="0" smtClean="0">
                <a:sym typeface="Wingdings" pitchFamily="2" charset="2"/>
              </a:rPr>
              <a:t>Optimization for low memory requirements.</a:t>
            </a:r>
          </a:p>
          <a:p>
            <a:pPr>
              <a:buClr>
                <a:schemeClr val="accent1">
                  <a:lumMod val="50000"/>
                </a:schemeClr>
              </a:buClr>
              <a:buFont typeface="Wingdings"/>
              <a:buChar char="è"/>
            </a:pPr>
            <a:r>
              <a:rPr lang="en-US" sz="2000" dirty="0" smtClean="0">
                <a:sym typeface="Wingdings" pitchFamily="2" charset="2"/>
              </a:rPr>
              <a:t>DVM runs </a:t>
            </a:r>
            <a:r>
              <a:rPr lang="en-US" sz="2000" u="sng" dirty="0" smtClean="0">
                <a:solidFill>
                  <a:srgbClr val="C00000"/>
                </a:solidFill>
                <a:sym typeface="Wingdings" pitchFamily="2" charset="2"/>
              </a:rPr>
              <a:t>.dex files </a:t>
            </a:r>
            <a:r>
              <a:rPr lang="en-US" sz="2000" dirty="0" smtClean="0">
                <a:sym typeface="Wingdings" pitchFamily="2" charset="2"/>
              </a:rPr>
              <a:t>(byte codes) that converts during built time.</a:t>
            </a:r>
          </a:p>
          <a:p>
            <a:pPr>
              <a:buClr>
                <a:schemeClr val="accent1">
                  <a:lumMod val="50000"/>
                </a:schemeClr>
              </a:buClr>
            </a:pPr>
            <a:r>
              <a:rPr lang="en-US" sz="2000" dirty="0" smtClean="0">
                <a:sym typeface="Wingdings" pitchFamily="2" charset="2"/>
              </a:rPr>
              <a:t>                                                     more efficient and run very well on                         				small processors.</a:t>
            </a:r>
          </a:p>
          <a:p>
            <a:pPr>
              <a:buClr>
                <a:schemeClr val="accent1">
                  <a:lumMod val="50000"/>
                </a:schemeClr>
              </a:buClr>
            </a:pPr>
            <a:r>
              <a:rPr lang="en-US" sz="2000" dirty="0" smtClean="0">
                <a:sym typeface="Wingdings" pitchFamily="2" charset="2"/>
              </a:rPr>
              <a:t>				structure are designed to be shared 				across processes due to which multiple 				instance of DVM running on device at 				the same time one in several processes  </a:t>
            </a:r>
            <a:r>
              <a:rPr lang="en-US" sz="2000" b="1" dirty="0" smtClean="0">
                <a:latin typeface="Segoe Print" pitchFamily="2" charset="0"/>
                <a:sym typeface="Wingdings" pitchFamily="2" charset="2"/>
              </a:rPr>
              <a:t>                         </a:t>
            </a:r>
          </a:p>
          <a:p>
            <a:pPr>
              <a:buClr>
                <a:schemeClr val="accent1">
                  <a:lumMod val="50000"/>
                </a:schemeClr>
              </a:buClr>
              <a:buFont typeface="Wingdings"/>
              <a:buChar char="è"/>
            </a:pPr>
            <a:endParaRPr lang="en-IN" sz="2000" b="1" dirty="0">
              <a:latin typeface="Segoe Print"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egnaposto piè di pagina 3"/>
          <p:cNvSpPr>
            <a:spLocks noGrp="1"/>
          </p:cNvSpPr>
          <p:nvPr>
            <p:ph type="ftr" sz="quarter" idx="10"/>
          </p:nvPr>
        </p:nvSpPr>
        <p:spPr>
          <a:noFill/>
        </p:spPr>
        <p:txBody>
          <a:bodyPr/>
          <a:lstStyle/>
          <a:p>
            <a:fld id="{1F709978-794D-4266-A7EB-01392DD99684}" type="slidenum">
              <a:rPr lang="en-US" altLang="zh-CN"/>
              <a:pPr/>
              <a:t>22</a:t>
            </a:fld>
            <a:endParaRPr lang="en-US" altLang="zh-CN"/>
          </a:p>
        </p:txBody>
      </p:sp>
      <p:sp>
        <p:nvSpPr>
          <p:cNvPr id="40962" name="Rectangle 4"/>
          <p:cNvSpPr>
            <a:spLocks noGrp="1" noChangeArrowheads="1"/>
          </p:cNvSpPr>
          <p:nvPr>
            <p:ph type="title"/>
          </p:nvPr>
        </p:nvSpPr>
        <p:spPr>
          <a:xfrm>
            <a:off x="1371600" y="0"/>
            <a:ext cx="7498080" cy="1143000"/>
          </a:xfrm>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477000" y="1164134"/>
            <a:ext cx="2419014" cy="56938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163794"/>
                </a:solidFill>
                <a:ea typeface="ＭＳ Ｐゴシック" pitchFamily="34" charset="-128"/>
              </a:rPr>
              <a:t>Application Libraries</a:t>
            </a:r>
          </a:p>
          <a:p>
            <a:r>
              <a:rPr lang="en-US" sz="1400" dirty="0">
                <a:solidFill>
                  <a:srgbClr val="163794"/>
                </a:solidFill>
                <a:ea typeface="ＭＳ Ｐゴシック" pitchFamily="34" charset="-128"/>
              </a:rPr>
              <a:t>(Core Components of Android)</a:t>
            </a:r>
          </a:p>
          <a:p>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Activity Manager</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Packet Manager</a:t>
            </a:r>
            <a:endParaRPr lang="en-US" sz="1600" dirty="0">
              <a:solidFill>
                <a:srgbClr val="163794"/>
              </a:solidFill>
              <a:ea typeface="ＭＳ Ｐゴシック" pitchFamily="34" charset="-128"/>
            </a:endParaRP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Telephony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Location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Contents Provider</a:t>
            </a: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Notification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a:t>
            </a:r>
            <a:endParaRPr lang="en-US" dirty="0">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2276475"/>
            <a:ext cx="0" cy="865188"/>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3141663"/>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90600" y="274638"/>
            <a:ext cx="7696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t>Dalvik</a:t>
            </a:r>
            <a:r>
              <a:rPr lang="en-US" dirty="0"/>
              <a:t> VM</a:t>
            </a:r>
          </a:p>
        </p:txBody>
      </p:sp>
      <p:sp>
        <p:nvSpPr>
          <p:cNvPr id="11266" name="Rectangle 2"/>
          <p:cNvSpPr>
            <a:spLocks noGrp="1" noChangeArrowheads="1"/>
          </p:cNvSpPr>
          <p:nvPr>
            <p:ph type="body" idx="1"/>
          </p:nvPr>
        </p:nvSpPr>
        <p:spPr>
          <a:xfrm>
            <a:off x="914400" y="1600200"/>
            <a:ext cx="8229600" cy="4679950"/>
          </a:xfrm>
          <a:ln/>
        </p:spPr>
        <p:txBody>
          <a:bodyPr/>
          <a:lstStyle/>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applications written in Java </a:t>
            </a:r>
            <a:r>
              <a:rPr lang="en-US" sz="2800" dirty="0" smtClean="0"/>
              <a:t>are converted </a:t>
            </a:r>
            <a:r>
              <a:rPr lang="en-US" sz="2800" dirty="0"/>
              <a:t>to the </a:t>
            </a:r>
            <a:r>
              <a:rPr lang="en-US" sz="2800" dirty="0" err="1"/>
              <a:t>dalvik</a:t>
            </a:r>
            <a:r>
              <a:rPr lang="en-US" sz="2800" dirty="0"/>
              <a:t> executable .</a:t>
            </a:r>
            <a:r>
              <a:rPr lang="en-US" sz="2800" dirty="0" err="1"/>
              <a:t>dex</a:t>
            </a:r>
            <a:endParaRPr lang="en-US" sz="2800" dirty="0"/>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Every android app runs its own process, with its own instance of the </a:t>
            </a:r>
            <a:r>
              <a:rPr lang="en-US" sz="2800" dirty="0" err="1"/>
              <a:t>dalvik</a:t>
            </a:r>
            <a:r>
              <a:rPr lang="en-US" sz="2800" dirty="0"/>
              <a:t> virtual machine</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Not a traditional JVM, but a custom VM designed to run multiple instances efficiently on a single device</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VM uses </a:t>
            </a:r>
            <a:r>
              <a:rPr lang="en-US" sz="2800" dirty="0" err="1"/>
              <a:t>linux</a:t>
            </a:r>
            <a:r>
              <a:rPr lang="en-US" sz="2800" dirty="0"/>
              <a:t> kernel to handle low-level functionality incl. security, threading, process and memory management</a:t>
            </a:r>
          </a:p>
          <a:p>
            <a:pPr marL="341313" indent="-341313">
              <a:lnSpc>
                <a:spcPct val="90000"/>
              </a:lnSpc>
              <a:spcBef>
                <a:spcPts val="7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egnaposto piè di pagina 3"/>
          <p:cNvSpPr>
            <a:spLocks noGrp="1"/>
          </p:cNvSpPr>
          <p:nvPr>
            <p:ph type="ftr" sz="quarter" idx="10"/>
          </p:nvPr>
        </p:nvSpPr>
        <p:spPr>
          <a:noFill/>
        </p:spPr>
        <p:txBody>
          <a:bodyPr/>
          <a:lstStyle/>
          <a:p>
            <a:fld id="{6329481F-D492-4130-870B-0334F0E48ACD}" type="slidenum">
              <a:rPr lang="en-US" altLang="zh-CN"/>
              <a:pPr/>
              <a:t>24</a:t>
            </a:fld>
            <a:endParaRPr lang="en-US" altLang="zh-CN" dirty="0"/>
          </a:p>
        </p:txBody>
      </p:sp>
      <p:sp>
        <p:nvSpPr>
          <p:cNvPr id="44034" name="Rectangle 4"/>
          <p:cNvSpPr>
            <a:spLocks noGrp="1" noChangeArrowheads="1"/>
          </p:cNvSpPr>
          <p:nvPr>
            <p:ph type="title"/>
          </p:nvPr>
        </p:nvSpPr>
        <p:spPr/>
        <p:txBody>
          <a:bodyPr/>
          <a:lstStyle/>
          <a:p>
            <a:pPr algn="l" eaLnBrk="1" hangingPunct="1"/>
            <a:r>
              <a:rPr lang="en-US" altLang="zh-CN" dirty="0" err="1" smtClean="0">
                <a:ea typeface="SimSun" pitchFamily="2" charset="-122"/>
              </a:rPr>
              <a:t>Dalvik</a:t>
            </a:r>
            <a:r>
              <a:rPr lang="en-US" altLang="zh-CN" dirty="0" smtClean="0">
                <a:ea typeface="SimSun" pitchFamily="2" charset="-122"/>
              </a:rPr>
              <a:t> </a:t>
            </a:r>
            <a:r>
              <a:rPr lang="en-US" altLang="zh-CN" dirty="0" smtClean="0">
                <a:solidFill>
                  <a:srgbClr val="FF0000"/>
                </a:solidFill>
                <a:ea typeface="SimSun" pitchFamily="2" charset="-122"/>
              </a:rPr>
              <a:t>Java Virtual Machine </a:t>
            </a:r>
            <a:r>
              <a:rPr lang="en-US" altLang="zh-CN" dirty="0" smtClean="0">
                <a:ea typeface="SimSun" pitchFamily="2" charset="-122"/>
              </a:rPr>
              <a:t>(JVM)</a:t>
            </a:r>
            <a:endParaRPr lang="en-US" altLang="zh-CN" dirty="0" smtClean="0">
              <a:solidFill>
                <a:srgbClr val="FFFF00"/>
              </a:solidFill>
              <a:ea typeface="SimSun" pitchFamily="2" charset="-122"/>
            </a:endParaRPr>
          </a:p>
        </p:txBody>
      </p:sp>
      <p:sp>
        <p:nvSpPr>
          <p:cNvPr id="3" name="Rounded Rectangle 2"/>
          <p:cNvSpPr>
            <a:spLocks noChangeArrowheads="1"/>
          </p:cNvSpPr>
          <p:nvPr/>
        </p:nvSpPr>
        <p:spPr bwMode="auto">
          <a:xfrm>
            <a:off x="1231729" y="14128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Source </a:t>
            </a:r>
          </a:p>
          <a:p>
            <a:pPr algn="ctr">
              <a:defRPr/>
            </a:pPr>
            <a:r>
              <a:rPr lang="en-US" dirty="0">
                <a:solidFill>
                  <a:schemeClr val="dk1"/>
                </a:solidFill>
                <a:latin typeface="+mn-lt"/>
                <a:ea typeface="+mn-ea"/>
              </a:rPr>
              <a:t>Code</a:t>
            </a:r>
          </a:p>
        </p:txBody>
      </p:sp>
      <p:sp>
        <p:nvSpPr>
          <p:cNvPr id="29" name="Rounded Rectangle 28"/>
          <p:cNvSpPr>
            <a:spLocks noChangeArrowheads="1"/>
          </p:cNvSpPr>
          <p:nvPr/>
        </p:nvSpPr>
        <p:spPr bwMode="auto">
          <a:xfrm>
            <a:off x="1231729" y="27082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Byte </a:t>
            </a:r>
          </a:p>
          <a:p>
            <a:pPr algn="ctr">
              <a:defRPr/>
            </a:pPr>
            <a:r>
              <a:rPr lang="en-US" dirty="0">
                <a:solidFill>
                  <a:schemeClr val="dk1"/>
                </a:solidFill>
                <a:latin typeface="+mn-lt"/>
                <a:ea typeface="+mn-ea"/>
              </a:rPr>
              <a:t>Code</a:t>
            </a:r>
          </a:p>
        </p:txBody>
      </p:sp>
      <p:sp>
        <p:nvSpPr>
          <p:cNvPr id="4" name="Rectangle 3"/>
          <p:cNvSpPr/>
          <p:nvPr/>
        </p:nvSpPr>
        <p:spPr>
          <a:xfrm>
            <a:off x="1288891" y="5229200"/>
            <a:ext cx="1439960" cy="936104"/>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t>Java Virtual Machine (JVM)</a:t>
            </a:r>
          </a:p>
        </p:txBody>
      </p:sp>
      <p:sp>
        <p:nvSpPr>
          <p:cNvPr id="33" name="Rounded Rectangle 32"/>
          <p:cNvSpPr>
            <a:spLocks noChangeArrowheads="1"/>
          </p:cNvSpPr>
          <p:nvPr/>
        </p:nvSpPr>
        <p:spPr bwMode="auto">
          <a:xfrm>
            <a:off x="5378973" y="14128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Source </a:t>
            </a:r>
          </a:p>
          <a:p>
            <a:pPr algn="ctr">
              <a:defRPr/>
            </a:pPr>
            <a:r>
              <a:rPr lang="en-US" dirty="0">
                <a:solidFill>
                  <a:schemeClr val="dk1"/>
                </a:solidFill>
                <a:latin typeface="+mn-lt"/>
                <a:ea typeface="+mn-ea"/>
              </a:rPr>
              <a:t>Code</a:t>
            </a:r>
          </a:p>
        </p:txBody>
      </p:sp>
      <p:sp>
        <p:nvSpPr>
          <p:cNvPr id="35" name="Rounded Rectangle 34"/>
          <p:cNvSpPr>
            <a:spLocks noChangeArrowheads="1"/>
          </p:cNvSpPr>
          <p:nvPr/>
        </p:nvSpPr>
        <p:spPr bwMode="auto">
          <a:xfrm>
            <a:off x="5378973" y="27082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Byte </a:t>
            </a:r>
          </a:p>
          <a:p>
            <a:pPr algn="ctr">
              <a:defRPr/>
            </a:pPr>
            <a:r>
              <a:rPr lang="en-US" dirty="0">
                <a:solidFill>
                  <a:schemeClr val="dk1"/>
                </a:solidFill>
                <a:latin typeface="+mn-lt"/>
                <a:ea typeface="+mn-ea"/>
              </a:rPr>
              <a:t>Code</a:t>
            </a:r>
          </a:p>
        </p:txBody>
      </p:sp>
      <p:sp>
        <p:nvSpPr>
          <p:cNvPr id="36" name="Rounded Rectangle 35"/>
          <p:cNvSpPr>
            <a:spLocks noChangeArrowheads="1"/>
          </p:cNvSpPr>
          <p:nvPr/>
        </p:nvSpPr>
        <p:spPr bwMode="auto">
          <a:xfrm>
            <a:off x="5378973" y="4005263"/>
            <a:ext cx="1381568" cy="792162"/>
          </a:xfrm>
          <a:prstGeom prst="roundRect">
            <a:avLst>
              <a:gd name="adj" fmla="val 16667"/>
            </a:avLst>
          </a:prstGeom>
          <a:gradFill rotWithShape="1">
            <a:gsLst>
              <a:gs pos="0">
                <a:srgbClr val="E9EAF6"/>
              </a:gs>
              <a:gs pos="64999">
                <a:srgbClr val="C6C9E5"/>
              </a:gs>
              <a:gs pos="100000">
                <a:srgbClr val="ACB1DC"/>
              </a:gs>
            </a:gsLst>
            <a:lin ang="5400000" scaled="1"/>
          </a:gradFill>
          <a:ln w="9525">
            <a:solidFill>
              <a:srgbClr val="0E2A7E"/>
            </a:solidFill>
            <a:round/>
            <a:headEnd/>
            <a:tailEnd/>
          </a:ln>
          <a:effectLst>
            <a:outerShdw dist="20000" dir="5400000" rotWithShape="0">
              <a:srgbClr val="808080">
                <a:alpha val="37999"/>
              </a:srgbClr>
            </a:outerShdw>
          </a:effectLst>
        </p:spPr>
        <p:txBody>
          <a:bodyPr anchor="ctr"/>
          <a:lstStyle/>
          <a:p>
            <a:pPr algn="ctr">
              <a:defRPr/>
            </a:pPr>
            <a:r>
              <a:rPr lang="en-US" dirty="0" err="1">
                <a:solidFill>
                  <a:schemeClr val="dk1"/>
                </a:solidFill>
                <a:latin typeface="+mn-lt"/>
                <a:ea typeface="+mn-ea"/>
              </a:rPr>
              <a:t>Dalvik</a:t>
            </a:r>
            <a:r>
              <a:rPr lang="en-US" dirty="0">
                <a:solidFill>
                  <a:schemeClr val="dk1"/>
                </a:solidFill>
                <a:latin typeface="+mn-lt"/>
                <a:ea typeface="+mn-ea"/>
              </a:rPr>
              <a:t> Byte </a:t>
            </a:r>
          </a:p>
          <a:p>
            <a:pPr algn="ctr">
              <a:defRPr/>
            </a:pPr>
            <a:r>
              <a:rPr lang="en-US" dirty="0">
                <a:solidFill>
                  <a:schemeClr val="dk1"/>
                </a:solidFill>
                <a:latin typeface="+mn-lt"/>
                <a:ea typeface="+mn-ea"/>
              </a:rPr>
              <a:t>Code</a:t>
            </a:r>
          </a:p>
        </p:txBody>
      </p:sp>
      <p:sp>
        <p:nvSpPr>
          <p:cNvPr id="40" name="Rectangle 39"/>
          <p:cNvSpPr>
            <a:spLocks noChangeArrowheads="1"/>
          </p:cNvSpPr>
          <p:nvPr/>
        </p:nvSpPr>
        <p:spPr bwMode="auto">
          <a:xfrm>
            <a:off x="5378973" y="5229226"/>
            <a:ext cx="1439980" cy="936625"/>
          </a:xfrm>
          <a:prstGeom prst="rect">
            <a:avLst/>
          </a:prstGeom>
          <a:gradFill rotWithShape="1">
            <a:gsLst>
              <a:gs pos="0">
                <a:srgbClr val="002BA5"/>
              </a:gs>
              <a:gs pos="20000">
                <a:srgbClr val="032CA2"/>
              </a:gs>
              <a:gs pos="100000">
                <a:srgbClr val="001F7B"/>
              </a:gs>
            </a:gsLst>
            <a:lin ang="5400000"/>
          </a:gradFill>
          <a:ln w="9525">
            <a:solidFill>
              <a:srgbClr val="123494"/>
            </a:solidFill>
            <a:miter lim="800000"/>
            <a:headEnd/>
            <a:tailEnd/>
          </a:ln>
          <a:effectLst>
            <a:outerShdw dist="23000" dir="5400000" rotWithShape="0">
              <a:srgbClr val="808080">
                <a:alpha val="34999"/>
              </a:srgbClr>
            </a:outerShdw>
          </a:effectLst>
        </p:spPr>
        <p:txBody>
          <a:bodyPr anchor="ctr"/>
          <a:lstStyle/>
          <a:p>
            <a:pPr algn="ctr">
              <a:defRPr/>
            </a:pPr>
            <a:r>
              <a:rPr lang="en-US" dirty="0" err="1">
                <a:solidFill>
                  <a:schemeClr val="lt1"/>
                </a:solidFill>
                <a:latin typeface="+mn-lt"/>
                <a:ea typeface="+mn-ea"/>
              </a:rPr>
              <a:t>Dalvik</a:t>
            </a:r>
            <a:r>
              <a:rPr lang="en-US" dirty="0">
                <a:solidFill>
                  <a:schemeClr val="lt1"/>
                </a:solidFill>
                <a:latin typeface="+mn-lt"/>
                <a:ea typeface="+mn-ea"/>
              </a:rPr>
              <a:t> Virtual Machine (VM)</a:t>
            </a:r>
          </a:p>
        </p:txBody>
      </p:sp>
      <p:sp>
        <p:nvSpPr>
          <p:cNvPr id="5" name="Down Arrow 4"/>
          <p:cNvSpPr>
            <a:spLocks noChangeArrowheads="1"/>
          </p:cNvSpPr>
          <p:nvPr/>
        </p:nvSpPr>
        <p:spPr bwMode="auto">
          <a:xfrm>
            <a:off x="1749817" y="2349500"/>
            <a:ext cx="402534" cy="287338"/>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3" name="Down Arrow 42"/>
          <p:cNvSpPr>
            <a:spLocks noChangeArrowheads="1"/>
          </p:cNvSpPr>
          <p:nvPr/>
        </p:nvSpPr>
        <p:spPr bwMode="auto">
          <a:xfrm>
            <a:off x="5897061" y="2349500"/>
            <a:ext cx="402534" cy="287338"/>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4" name="Down Arrow 43"/>
          <p:cNvSpPr>
            <a:spLocks noChangeArrowheads="1"/>
          </p:cNvSpPr>
          <p:nvPr/>
        </p:nvSpPr>
        <p:spPr bwMode="auto">
          <a:xfrm>
            <a:off x="5926267" y="3644900"/>
            <a:ext cx="403804" cy="288925"/>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5" name="Down Arrow 44"/>
          <p:cNvSpPr>
            <a:spLocks noChangeArrowheads="1"/>
          </p:cNvSpPr>
          <p:nvPr/>
        </p:nvSpPr>
        <p:spPr bwMode="auto">
          <a:xfrm>
            <a:off x="5926267" y="4868864"/>
            <a:ext cx="403804" cy="288925"/>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7" name="Straight Arrow Connector 6"/>
          <p:cNvCxnSpPr>
            <a:cxnSpLocks noChangeShapeType="1"/>
          </p:cNvCxnSpPr>
          <p:nvPr/>
        </p:nvCxnSpPr>
        <p:spPr bwMode="auto">
          <a:xfrm>
            <a:off x="1922513" y="3716339"/>
            <a:ext cx="0" cy="1368425"/>
          </a:xfrm>
          <a:prstGeom prst="straightConnector1">
            <a:avLst/>
          </a:prstGeom>
          <a:noFill/>
          <a:ln w="38100">
            <a:solidFill>
              <a:schemeClr val="accent1"/>
            </a:solidFill>
            <a:round/>
            <a:headEnd/>
            <a:tailEnd type="arrow" w="med" len="med"/>
          </a:ln>
          <a:effectLst>
            <a:outerShdw dist="23000" dir="5400000" rotWithShape="0">
              <a:srgbClr val="808080">
                <a:alpha val="34999"/>
              </a:srgbClr>
            </a:outerShdw>
          </a:effectLst>
        </p:spPr>
      </p:cxnSp>
      <p:sp>
        <p:nvSpPr>
          <p:cNvPr id="44049" name="TextBox 7"/>
          <p:cNvSpPr txBox="1">
            <a:spLocks noChangeArrowheads="1"/>
          </p:cNvSpPr>
          <p:nvPr/>
        </p:nvSpPr>
        <p:spPr bwMode="auto">
          <a:xfrm>
            <a:off x="2613297" y="2133601"/>
            <a:ext cx="1072730" cy="646331"/>
          </a:xfrm>
          <a:prstGeom prst="rect">
            <a:avLst/>
          </a:prstGeom>
          <a:noFill/>
          <a:ln w="9525">
            <a:noFill/>
            <a:miter lim="800000"/>
            <a:headEnd/>
            <a:tailEnd/>
          </a:ln>
        </p:spPr>
        <p:txBody>
          <a:bodyPr wrap="none">
            <a:spAutoFit/>
          </a:bodyPr>
          <a:lstStyle/>
          <a:p>
            <a:r>
              <a:rPr lang="en-US" b="1"/>
              <a:t>Java</a:t>
            </a:r>
          </a:p>
          <a:p>
            <a:r>
              <a:rPr lang="en-US"/>
              <a:t>Compiler</a:t>
            </a:r>
          </a:p>
        </p:txBody>
      </p:sp>
      <p:sp>
        <p:nvSpPr>
          <p:cNvPr id="44050" name="TextBox 46"/>
          <p:cNvSpPr txBox="1">
            <a:spLocks noChangeArrowheads="1"/>
          </p:cNvSpPr>
          <p:nvPr/>
        </p:nvSpPr>
        <p:spPr bwMode="auto">
          <a:xfrm>
            <a:off x="6934507" y="2060576"/>
            <a:ext cx="1072730" cy="646331"/>
          </a:xfrm>
          <a:prstGeom prst="rect">
            <a:avLst/>
          </a:prstGeom>
          <a:noFill/>
          <a:ln w="9525">
            <a:noFill/>
            <a:miter lim="800000"/>
            <a:headEnd/>
            <a:tailEnd/>
          </a:ln>
        </p:spPr>
        <p:txBody>
          <a:bodyPr wrap="none">
            <a:spAutoFit/>
          </a:bodyPr>
          <a:lstStyle/>
          <a:p>
            <a:r>
              <a:rPr lang="en-US" b="1"/>
              <a:t>Java</a:t>
            </a:r>
          </a:p>
          <a:p>
            <a:r>
              <a:rPr lang="en-US"/>
              <a:t>Compiler</a:t>
            </a:r>
          </a:p>
        </p:txBody>
      </p:sp>
      <p:sp>
        <p:nvSpPr>
          <p:cNvPr id="44051" name="TextBox 48"/>
          <p:cNvSpPr txBox="1">
            <a:spLocks noChangeArrowheads="1"/>
          </p:cNvSpPr>
          <p:nvPr/>
        </p:nvSpPr>
        <p:spPr bwMode="auto">
          <a:xfrm>
            <a:off x="6937047" y="3500438"/>
            <a:ext cx="1072730" cy="646331"/>
          </a:xfrm>
          <a:prstGeom prst="rect">
            <a:avLst/>
          </a:prstGeom>
          <a:noFill/>
          <a:ln w="9525">
            <a:noFill/>
            <a:miter lim="800000"/>
            <a:headEnd/>
            <a:tailEnd/>
          </a:ln>
        </p:spPr>
        <p:txBody>
          <a:bodyPr wrap="none">
            <a:spAutoFit/>
          </a:bodyPr>
          <a:lstStyle/>
          <a:p>
            <a:r>
              <a:rPr lang="en-US" b="1"/>
              <a:t>Dex</a:t>
            </a:r>
          </a:p>
          <a:p>
            <a:r>
              <a:rPr lang="en-US"/>
              <a:t>Compiler</a:t>
            </a:r>
          </a:p>
        </p:txBody>
      </p:sp>
      <p:sp>
        <p:nvSpPr>
          <p:cNvPr id="10" name="TextBox 9"/>
          <p:cNvSpPr txBox="1">
            <a:spLocks noChangeArrowheads="1"/>
          </p:cNvSpPr>
          <p:nvPr/>
        </p:nvSpPr>
        <p:spPr bwMode="auto">
          <a:xfrm>
            <a:off x="2325048" y="4005263"/>
            <a:ext cx="1473480" cy="646331"/>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dist="20000" dir="5400000" rotWithShape="0">
              <a:srgbClr val="808080">
                <a:alpha val="37999"/>
              </a:srgbClr>
            </a:outerShdw>
          </a:effectLst>
        </p:spPr>
        <p:txBody>
          <a:bodyPr wrap="none">
            <a:spAutoFit/>
          </a:bodyPr>
          <a:lstStyle/>
          <a:p>
            <a:pPr>
              <a:defRPr/>
            </a:pPr>
            <a:r>
              <a:rPr lang="en-US" b="1" dirty="0">
                <a:solidFill>
                  <a:schemeClr val="dk1"/>
                </a:solidFill>
                <a:latin typeface="+mn-lt"/>
                <a:ea typeface="+mn-ea"/>
              </a:rPr>
              <a:t>Stack-based</a:t>
            </a:r>
          </a:p>
          <a:p>
            <a:pPr>
              <a:defRPr/>
            </a:pPr>
            <a:r>
              <a:rPr lang="en-US" dirty="0">
                <a:solidFill>
                  <a:schemeClr val="dk1"/>
                </a:solidFill>
                <a:latin typeface="+mn-lt"/>
                <a:ea typeface="+mn-ea"/>
              </a:rPr>
              <a:t>byte-code</a:t>
            </a:r>
          </a:p>
        </p:txBody>
      </p:sp>
      <p:sp>
        <p:nvSpPr>
          <p:cNvPr id="51" name="TextBox 50"/>
          <p:cNvSpPr txBox="1">
            <a:spLocks noChangeArrowheads="1"/>
          </p:cNvSpPr>
          <p:nvPr/>
        </p:nvSpPr>
        <p:spPr bwMode="auto">
          <a:xfrm>
            <a:off x="6951015" y="4652963"/>
            <a:ext cx="1749966" cy="646331"/>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dist="20000" dir="5400000" rotWithShape="0">
              <a:srgbClr val="808080">
                <a:alpha val="37999"/>
              </a:srgbClr>
            </a:outerShdw>
          </a:effectLst>
        </p:spPr>
        <p:txBody>
          <a:bodyPr wrap="none">
            <a:spAutoFit/>
          </a:bodyPr>
          <a:lstStyle/>
          <a:p>
            <a:pPr>
              <a:defRPr/>
            </a:pPr>
            <a:r>
              <a:rPr lang="en-US" b="1" dirty="0">
                <a:solidFill>
                  <a:schemeClr val="dk1"/>
                </a:solidFill>
                <a:latin typeface="+mn-lt"/>
                <a:ea typeface="+mn-ea"/>
              </a:rPr>
              <a:t>Register-based</a:t>
            </a:r>
          </a:p>
          <a:p>
            <a:pPr>
              <a:defRPr/>
            </a:pPr>
            <a:r>
              <a:rPr lang="en-US" dirty="0">
                <a:solidFill>
                  <a:schemeClr val="dk1"/>
                </a:solidFill>
                <a:latin typeface="+mn-lt"/>
                <a:ea typeface="+mn-ea"/>
              </a:rPr>
              <a:t>byte-code</a:t>
            </a:r>
          </a:p>
        </p:txBody>
      </p:sp>
      <p:cxnSp>
        <p:nvCxnSpPr>
          <p:cNvPr id="12" name="Straight Connector 11"/>
          <p:cNvCxnSpPr>
            <a:cxnSpLocks noChangeShapeType="1"/>
          </p:cNvCxnSpPr>
          <p:nvPr/>
        </p:nvCxnSpPr>
        <p:spPr bwMode="auto">
          <a:xfrm flipV="1">
            <a:off x="194284" y="2420939"/>
            <a:ext cx="8063380" cy="71437"/>
          </a:xfrm>
          <a:prstGeom prst="line">
            <a:avLst/>
          </a:prstGeom>
          <a:noFill/>
          <a:ln w="25400">
            <a:solidFill>
              <a:schemeClr val="accent1"/>
            </a:solidFill>
            <a:prstDash val="sysDash"/>
            <a:round/>
            <a:headEnd/>
            <a:tailEnd/>
          </a:ln>
          <a:effectLst>
            <a:outerShdw dist="20000" dir="5400000" rotWithShape="0">
              <a:srgbClr val="808080">
                <a:alpha val="37999"/>
              </a:srgbClr>
            </a:outerShdw>
          </a:effectLst>
        </p:spPr>
      </p:cxnSp>
      <p:sp>
        <p:nvSpPr>
          <p:cNvPr id="14" name="TextBox 13"/>
          <p:cNvSpPr txBox="1"/>
          <p:nvPr/>
        </p:nvSpPr>
        <p:spPr>
          <a:xfrm>
            <a:off x="3074243" y="1628775"/>
            <a:ext cx="2128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Java Standard Edition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egnaposto piè di pagina 3"/>
          <p:cNvSpPr>
            <a:spLocks noGrp="1"/>
          </p:cNvSpPr>
          <p:nvPr>
            <p:ph type="ftr" sz="quarter" idx="10"/>
          </p:nvPr>
        </p:nvSpPr>
        <p:spPr>
          <a:noFill/>
        </p:spPr>
        <p:txBody>
          <a:bodyPr/>
          <a:lstStyle/>
          <a:p>
            <a:fld id="{5A55A6EA-2C0D-468C-AA9B-2EC42C756C92}" type="slidenum">
              <a:rPr lang="en-US" altLang="zh-CN"/>
              <a:pPr/>
              <a:t>25</a:t>
            </a:fld>
            <a:endParaRPr lang="en-US" altLang="zh-CN"/>
          </a:p>
        </p:txBody>
      </p:sp>
      <p:sp>
        <p:nvSpPr>
          <p:cNvPr id="41986" name="Rectangle 4"/>
          <p:cNvSpPr>
            <a:spLocks noGrp="1" noChangeArrowheads="1"/>
          </p:cNvSpPr>
          <p:nvPr>
            <p:ph type="title"/>
          </p:nvPr>
        </p:nvSpPr>
        <p:spPr/>
        <p:txBody>
          <a:bodyPr/>
          <a:lstStyle/>
          <a:p>
            <a:pPr algn="l" eaLnBrk="1" hangingPunct="1"/>
            <a:r>
              <a:rPr lang="en-US" altLang="zh-CN" smtClean="0">
                <a:ea typeface="SimSun" pitchFamily="2" charset="-122"/>
              </a:rPr>
              <a:t>The Android </a:t>
            </a:r>
            <a:r>
              <a:rPr lang="en-US" altLang="zh-CN" smtClean="0">
                <a:solidFill>
                  <a:srgbClr val="FFFF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412875"/>
            <a:ext cx="2419014" cy="483209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b="1">
                <a:solidFill>
                  <a:srgbClr val="163794"/>
                </a:solidFill>
                <a:ea typeface="ＭＳ Ｐゴシック" pitchFamily="34" charset="-128"/>
              </a:rPr>
              <a:t>Applications</a:t>
            </a:r>
            <a:r>
              <a:rPr lang="en-US" sz="2400">
                <a:solidFill>
                  <a:srgbClr val="163794"/>
                </a:solidFill>
                <a:ea typeface="ＭＳ Ｐゴシック" pitchFamily="34" charset="-128"/>
              </a:rPr>
              <a:t> </a:t>
            </a:r>
          </a:p>
          <a:p>
            <a:r>
              <a:rPr lang="en-US" sz="1400">
                <a:solidFill>
                  <a:srgbClr val="163794"/>
                </a:solidFill>
                <a:ea typeface="ＭＳ Ｐゴシック" pitchFamily="34" charset="-128"/>
              </a:rPr>
              <a:t>(Written in </a:t>
            </a:r>
            <a:r>
              <a:rPr lang="en-US" sz="1400" b="1">
                <a:solidFill>
                  <a:srgbClr val="163794"/>
                </a:solidFill>
                <a:ea typeface="ＭＳ Ｐゴシック" pitchFamily="34" charset="-128"/>
              </a:rPr>
              <a:t>Java</a:t>
            </a:r>
            <a:r>
              <a:rPr lang="en-US" sz="1400">
                <a:solidFill>
                  <a:srgbClr val="163794"/>
                </a:solidFill>
                <a:ea typeface="ＭＳ Ｐゴシック" pitchFamily="34" charset="-128"/>
              </a:rPr>
              <a:t> code)</a:t>
            </a:r>
          </a:p>
          <a:p>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Android Play Store</a:t>
            </a: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Entertainment</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Productivity</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Personalization</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Education</a:t>
            </a: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Geo-communication</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t>
            </a:r>
            <a:endParaRPr lang="en-US">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1844675"/>
            <a:ext cx="0" cy="43180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1844675"/>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Applications</a:t>
            </a:r>
          </a:p>
        </p:txBody>
      </p:sp>
      <p:sp>
        <p:nvSpPr>
          <p:cNvPr id="14338" name="Rectangle 2"/>
          <p:cNvSpPr>
            <a:spLocks noGrp="1" noChangeArrowheads="1"/>
          </p:cNvSpPr>
          <p:nvPr>
            <p:ph type="body" idx="1"/>
          </p:nvPr>
        </p:nvSpPr>
        <p:spPr>
          <a:xfrm>
            <a:off x="1066800" y="1600200"/>
            <a:ext cx="7620000" cy="4525963"/>
          </a:xfrm>
          <a:ln/>
        </p:spPr>
        <p:txBody>
          <a:bodyPr/>
          <a:lstStyle/>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apps (native and 3</a:t>
            </a:r>
            <a:r>
              <a:rPr lang="en-US" sz="2800" baseline="30000" dirty="0"/>
              <a:t>rd</a:t>
            </a:r>
            <a:r>
              <a:rPr lang="en-US" sz="2800" dirty="0"/>
              <a:t> party) are written using the same APIs and run on the same run time executable</a:t>
            </a:r>
          </a:p>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apps have APIs for hardware access, location-based services, support for background services, map-based activities, 2D and 3D graphics.</a:t>
            </a:r>
          </a:p>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App Widgets are miniature app views that can be embedded in other apps like Home Screen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en.png"/>
          <p:cNvPicPr>
            <a:picLocks noChangeAspect="1"/>
          </p:cNvPicPr>
          <p:nvPr/>
        </p:nvPicPr>
        <p:blipFill>
          <a:blip r:embed="rId2" cstate="print"/>
          <a:stretch>
            <a:fillRect/>
          </a:stretch>
        </p:blipFill>
        <p:spPr>
          <a:xfrm>
            <a:off x="-1404664" y="0"/>
            <a:ext cx="11449272" cy="6857999"/>
          </a:xfrm>
          <a:prstGeom prst="roundRect">
            <a:avLst>
              <a:gd name="adj" fmla="val 4167"/>
            </a:avLst>
          </a:prstGeom>
          <a:solidFill>
            <a:srgbClr val="FFFFFF"/>
          </a:solidFill>
          <a:ln w="76200" cap="sq">
            <a:solidFill>
              <a:schemeClr val="bg1">
                <a:lumMod val="9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90600" y="274638"/>
            <a:ext cx="7696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 Fundamentals</a:t>
            </a:r>
          </a:p>
        </p:txBody>
      </p:sp>
      <p:sp>
        <p:nvSpPr>
          <p:cNvPr id="13314" name="Rectangle 2"/>
          <p:cNvSpPr>
            <a:spLocks noGrp="1" noChangeArrowheads="1"/>
          </p:cNvSpPr>
          <p:nvPr>
            <p:ph type="body" idx="1"/>
          </p:nvPr>
        </p:nvSpPr>
        <p:spPr>
          <a:xfrm>
            <a:off x="1066800" y="1600200"/>
            <a:ext cx="7620000" cy="5016500"/>
          </a:xfrm>
          <a:ln/>
        </p:spPr>
        <p:txBody>
          <a:bodyPr/>
          <a:lstStyle/>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Activities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application presentation layer</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Services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invisible components, update data sources, visible activities, trigger notifications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perform regular processing even when app is not active or invisible</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Content Providers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shareable data store</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Intents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message passing framework</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smtClean="0"/>
              <a:t>broadcast </a:t>
            </a:r>
            <a:r>
              <a:rPr lang="en-US" sz="1600" dirty="0"/>
              <a:t>messages system wide, for an action to be performed</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Broadcast receivers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consume intent broadcasts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lets app listen for intents matching a specific criteria like location</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Notifications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Toast notification</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Status Bar Notification</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Dialog notification</a:t>
            </a:r>
          </a:p>
          <a:p>
            <a:pPr marL="341313" indent="-341313">
              <a:lnSpc>
                <a:spcPct val="80000"/>
              </a:lnSpc>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dirty="0"/>
          </a:p>
          <a:p>
            <a:pPr marL="741363" lvl="1" indent="-284163">
              <a:lnSpc>
                <a:spcPct val="80000"/>
              </a:lnSpc>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is a Intent </a:t>
            </a:r>
          </a:p>
        </p:txBody>
      </p:sp>
      <p:sp>
        <p:nvSpPr>
          <p:cNvPr id="4" name="Rectangle 3"/>
          <p:cNvSpPr/>
          <p:nvPr/>
        </p:nvSpPr>
        <p:spPr>
          <a:xfrm>
            <a:off x="1066800" y="1752600"/>
            <a:ext cx="7239000" cy="8679298"/>
          </a:xfrm>
          <a:prstGeom prst="rect">
            <a:avLst/>
          </a:prstGeom>
        </p:spPr>
        <p:txBody>
          <a:bodyPr wrap="square">
            <a:spAutoFit/>
          </a:bodyPr>
          <a:lstStyle/>
          <a:p>
            <a:r>
              <a:rPr lang="en-US" dirty="0" smtClean="0"/>
              <a:t>Intent </a:t>
            </a:r>
            <a:r>
              <a:rPr lang="en-US" dirty="0"/>
              <a:t>is basically a message that is passed between components (such as Activities, Services, Broadcast Receivers, and Content Providers). So, it is almost equivalent to parameters passed to API calls. The fundamental differences between API calls and intents’ way of invoking components are:</a:t>
            </a:r>
          </a:p>
          <a:p>
            <a:endParaRPr lang="en-US" dirty="0"/>
          </a:p>
          <a:p>
            <a:r>
              <a:rPr lang="en-US" dirty="0"/>
              <a:t>API calls are synchronous while intent-based invocations are asynchronous.</a:t>
            </a:r>
          </a:p>
          <a:p>
            <a:r>
              <a:rPr lang="en-US" dirty="0"/>
              <a:t>API calls are compile time binding while intent-based calls are run-time </a:t>
            </a:r>
            <a:r>
              <a:rPr lang="en-US" dirty="0" smtClean="0"/>
              <a:t>binding. Of </a:t>
            </a:r>
            <a:r>
              <a:rPr lang="en-US" dirty="0"/>
              <a:t>course, Intents can be made to work exactly like API calls by using what are called explicit intents, which will be explained later. But more often than not, implicit intents are the way to go and that is what is explained here.</a:t>
            </a:r>
          </a:p>
          <a:p>
            <a:endParaRPr lang="en-US" dirty="0"/>
          </a:p>
          <a:p>
            <a:r>
              <a:rPr lang="en-US" dirty="0"/>
              <a:t>One component that wants to invoke another has to only express its’ intent to do a job. And any other component that exists and has claimed that it can do such a job through intent-filters, is invoked by the android platform to accomplish the job. This means, both the components are not aware of each other’s existence and can still work together to give the desired result for the end-user.</a:t>
            </a:r>
          </a:p>
          <a:p>
            <a:endParaRPr lang="en-US" dirty="0"/>
          </a:p>
          <a:p>
            <a:r>
              <a:rPr lang="en-US" dirty="0"/>
              <a:t>This invisible connection between components is achieved through the combination of intents, intent-filters and the android platform.</a:t>
            </a:r>
          </a:p>
          <a:p>
            <a:endParaRPr lang="en-US" dirty="0"/>
          </a:p>
          <a:p>
            <a:r>
              <a:rPr lang="en-US" dirty="0"/>
              <a:t>This leads to huge possibilities like:</a:t>
            </a:r>
          </a:p>
          <a:p>
            <a:endParaRPr lang="en-US" dirty="0"/>
          </a:p>
          <a:p>
            <a:r>
              <a:rPr lang="en-US" dirty="0"/>
              <a:t>Mix and match or rather plug and play of components at runtime.</a:t>
            </a:r>
          </a:p>
          <a:p>
            <a:r>
              <a:rPr lang="en-US" dirty="0"/>
              <a:t>Replacing the inbuilt android applications with custom developed applications.</a:t>
            </a:r>
          </a:p>
          <a:p>
            <a:r>
              <a:rPr lang="en-US" dirty="0"/>
              <a:t>Component level reuse within and across applications.</a:t>
            </a:r>
          </a:p>
          <a:p>
            <a:r>
              <a:rPr lang="en-US" dirty="0"/>
              <a:t>Service orientation to the most granular level, if I may say.</a:t>
            </a:r>
          </a:p>
          <a:p>
            <a:r>
              <a:rPr lang="en-US" dirty="0"/>
              <a:t>Here is additional description about intent, almost formal.</a:t>
            </a:r>
          </a:p>
        </p:txBody>
      </p:sp>
    </p:spTree>
    <p:extLst>
      <p:ext uri="{BB962C8B-B14F-4D97-AF65-F5344CB8AC3E}">
        <p14:creationId xmlns:p14="http://schemas.microsoft.com/office/powerpoint/2010/main" xmlns="" val="240283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066800" y="304800"/>
            <a:ext cx="6934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Smartphone OS</a:t>
            </a:r>
          </a:p>
        </p:txBody>
      </p:sp>
      <p:sp>
        <p:nvSpPr>
          <p:cNvPr id="5122" name="Rectangle 2"/>
          <p:cNvSpPr>
            <a:spLocks noGrp="1" noChangeArrowheads="1"/>
          </p:cNvSpPr>
          <p:nvPr>
            <p:ph type="body" idx="1"/>
          </p:nvPr>
        </p:nvSpPr>
        <p:spPr>
          <a:xfrm>
            <a:off x="1066800" y="1676400"/>
            <a:ext cx="73152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Symbian</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Windows Mobile</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RIM Blackberry OS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Apple </a:t>
            </a:r>
            <a:r>
              <a:rPr lang="en-US" dirty="0" err="1"/>
              <a:t>iOS</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Google Android</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Palm </a:t>
            </a:r>
            <a:r>
              <a:rPr lang="en-US" dirty="0" err="1"/>
              <a:t>WebOS</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Windows Phone 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is a Intent </a:t>
            </a:r>
          </a:p>
        </p:txBody>
      </p:sp>
      <p:sp>
        <p:nvSpPr>
          <p:cNvPr id="4" name="Rectangle 3"/>
          <p:cNvSpPr/>
          <p:nvPr/>
        </p:nvSpPr>
        <p:spPr>
          <a:xfrm>
            <a:off x="1066800" y="1981200"/>
            <a:ext cx="7848600" cy="3416320"/>
          </a:xfrm>
          <a:prstGeom prst="rect">
            <a:avLst/>
          </a:prstGeom>
        </p:spPr>
        <p:txBody>
          <a:bodyPr wrap="square">
            <a:spAutoFit/>
          </a:bodyPr>
          <a:lstStyle/>
          <a:p>
            <a:endParaRPr lang="en-US" dirty="0"/>
          </a:p>
          <a:p>
            <a:r>
              <a:rPr lang="en-US" dirty="0"/>
              <a:t>This invisible connection between components is achieved through the combination of intents, intent-filters and the android platform.</a:t>
            </a:r>
          </a:p>
          <a:p>
            <a:endParaRPr lang="en-US" dirty="0"/>
          </a:p>
          <a:p>
            <a:r>
              <a:rPr lang="en-US" dirty="0"/>
              <a:t>This leads to huge possibilities like:</a:t>
            </a:r>
          </a:p>
          <a:p>
            <a:endParaRPr lang="en-US" dirty="0"/>
          </a:p>
          <a:p>
            <a:r>
              <a:rPr lang="en-US" dirty="0"/>
              <a:t>Mix and match or rather plug and play of components at runtime.</a:t>
            </a:r>
          </a:p>
          <a:p>
            <a:r>
              <a:rPr lang="en-US" dirty="0"/>
              <a:t>Replacing the inbuilt android applications with custom developed applications</a:t>
            </a:r>
            <a:r>
              <a:rPr lang="en-US" dirty="0" smtClean="0"/>
              <a:t>.</a:t>
            </a:r>
          </a:p>
          <a:p>
            <a:endParaRPr lang="en-US" dirty="0"/>
          </a:p>
          <a:p>
            <a:r>
              <a:rPr lang="en-US" dirty="0"/>
              <a:t>Component level reuse within and across applications</a:t>
            </a:r>
            <a:r>
              <a:rPr lang="en-US" dirty="0" smtClean="0"/>
              <a:t>. </a:t>
            </a:r>
            <a:r>
              <a:rPr lang="en-US" smtClean="0"/>
              <a:t>Service </a:t>
            </a:r>
            <a:r>
              <a:rPr lang="en-US" dirty="0"/>
              <a:t>orientation to the most granular level, if I may </a:t>
            </a:r>
            <a:r>
              <a:rPr lang="en-US"/>
              <a:t>say</a:t>
            </a:r>
            <a:r>
              <a:rPr lang="en-US" smtClean="0"/>
              <a:t>. Here </a:t>
            </a:r>
            <a:r>
              <a:rPr lang="en-US" dirty="0"/>
              <a:t>is additional description about intent, almost formal.</a:t>
            </a:r>
          </a:p>
        </p:txBody>
      </p:sp>
    </p:spTree>
    <p:extLst>
      <p:ext uri="{BB962C8B-B14F-4D97-AF65-F5344CB8AC3E}">
        <p14:creationId xmlns:p14="http://schemas.microsoft.com/office/powerpoint/2010/main" xmlns="" val="54219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1524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 Framework</a:t>
            </a:r>
          </a:p>
        </p:txBody>
      </p:sp>
      <p:sp>
        <p:nvSpPr>
          <p:cNvPr id="12290" name="Rectangle 2"/>
          <p:cNvSpPr>
            <a:spLocks noGrp="1" noChangeArrowheads="1"/>
          </p:cNvSpPr>
          <p:nvPr>
            <p:ph type="body" idx="1"/>
          </p:nvPr>
        </p:nvSpPr>
        <p:spPr>
          <a:xfrm>
            <a:off x="990600" y="1371600"/>
            <a:ext cx="7772400" cy="4906963"/>
          </a:xfrm>
          <a:ln/>
        </p:spPr>
        <p:txBody>
          <a:bodyPr/>
          <a:lstStyle/>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Rich, extensible set of Views</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apps can </a:t>
            </a:r>
            <a:r>
              <a:rPr lang="en-US" sz="2400" dirty="0" smtClean="0"/>
              <a:t>include </a:t>
            </a:r>
            <a:r>
              <a:rPr lang="en-US" sz="2400" dirty="0"/>
              <a:t>lists, grids, text boxes, buttons, web browser</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Content Providers</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allows data access from other applications or share own data</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Resource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access to localized strings, graphics, layout files</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Notification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enables custom alerts to be displayed in status bar</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Activity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Manages lifecycle of applications and provides navigation </a:t>
            </a:r>
            <a:r>
              <a:rPr lang="en-US" sz="2400" dirty="0" err="1"/>
              <a:t>backstack</a:t>
            </a:r>
            <a:endParaRPr lang="en-US"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Client apps</a:t>
            </a:r>
          </a:p>
        </p:txBody>
      </p:sp>
      <p:sp>
        <p:nvSpPr>
          <p:cNvPr id="16386" name="Rectangle 2"/>
          <p:cNvSpPr>
            <a:spLocks noGrp="1" noChangeArrowheads="1"/>
          </p:cNvSpPr>
          <p:nvPr>
            <p:ph type="body" idx="1"/>
          </p:nvPr>
        </p:nvSpPr>
        <p:spPr>
          <a:xfrm>
            <a:off x="1066800" y="1600200"/>
            <a:ext cx="7620000" cy="4525963"/>
          </a:xfrm>
          <a:ln/>
        </p:spPr>
        <p:txBody>
          <a:bodyPr/>
          <a:lstStyle/>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Developed using the Android SDK and installed on user devices </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Compiled Java code, with data and resource – bundled by Android Asset Packaging tool (AAPT) into Android package or .</a:t>
            </a:r>
            <a:r>
              <a:rPr lang="en-US" sz="2800" dirty="0" err="1"/>
              <a:t>apk</a:t>
            </a:r>
            <a:endParaRPr lang="en-US" sz="2800" dirty="0"/>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applications have Android Manifest file in its root directory</a:t>
            </a: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provides essential information about app</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Could be installed directly on phone, but necessary to be distributed thru Market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Web Apps</a:t>
            </a:r>
          </a:p>
        </p:txBody>
      </p:sp>
      <p:sp>
        <p:nvSpPr>
          <p:cNvPr id="17410" name="Rectangle 2"/>
          <p:cNvSpPr>
            <a:spLocks noGrp="1" noChangeArrowheads="1"/>
          </p:cNvSpPr>
          <p:nvPr>
            <p:ph type="body" idx="1"/>
          </p:nvPr>
        </p:nvSpPr>
        <p:spPr>
          <a:xfrm>
            <a:off x="1066800" y="1600200"/>
            <a:ext cx="76200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An alternative to standalone apps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Developed using web standards and accessed through browser – nothing to install on devices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Mixing client and web apps is also possible – Client apps can embed web pages using “</a:t>
            </a:r>
            <a:r>
              <a:rPr lang="en-US" dirty="0" err="1"/>
              <a:t>Webview</a:t>
            </a:r>
            <a:r>
              <a:rPr lang="en-US" dirty="0"/>
              <a:t>” in Android app </a:t>
            </a:r>
          </a:p>
          <a:p>
            <a:pPr marL="341313" indent="-341313">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u="sng" dirty="0" smtClean="0">
                <a:solidFill>
                  <a:srgbClr val="FF0000"/>
                </a:solidFill>
                <a:latin typeface="Andalus" pitchFamily="18" charset="-78"/>
                <a:cs typeface="Andalus" pitchFamily="18" charset="-78"/>
              </a:rPr>
              <a:t>NETWORK CONNECTIVITY:</a:t>
            </a:r>
            <a:endParaRPr lang="en-IN" sz="4800" u="sng" dirty="0">
              <a:solidFill>
                <a:srgbClr val="FF0000"/>
              </a:solidFill>
              <a:latin typeface="Andalus" pitchFamily="18" charset="-78"/>
              <a:cs typeface="Andalus" pitchFamily="18" charset="-78"/>
            </a:endParaRPr>
          </a:p>
        </p:txBody>
      </p:sp>
      <p:sp>
        <p:nvSpPr>
          <p:cNvPr id="3" name="Content Placeholder 2"/>
          <p:cNvSpPr>
            <a:spLocks noGrp="1"/>
          </p:cNvSpPr>
          <p:nvPr>
            <p:ph idx="1"/>
          </p:nvPr>
        </p:nvSpPr>
        <p:spPr>
          <a:xfrm>
            <a:off x="1219200" y="1752600"/>
            <a:ext cx="7239000" cy="4572000"/>
          </a:xfrm>
        </p:spPr>
        <p:txBody>
          <a:bodyPr>
            <a:normAutofit/>
          </a:bodyPr>
          <a:lstStyle/>
          <a:p>
            <a:pPr>
              <a:lnSpc>
                <a:spcPct val="95000"/>
              </a:lnSpc>
              <a:buClr>
                <a:schemeClr val="tx1"/>
              </a:buClr>
              <a:buSzPct val="100000"/>
              <a:buNone/>
            </a:pPr>
            <a:r>
              <a:rPr lang="en-US" sz="2800" dirty="0" smtClean="0">
                <a:cs typeface="Arabic Typesetting" pitchFamily="66" charset="-78"/>
              </a:rPr>
              <a:t>It supports wireless communications using</a:t>
            </a:r>
          </a:p>
          <a:p>
            <a:pPr>
              <a:lnSpc>
                <a:spcPct val="95000"/>
              </a:lnSpc>
              <a:buClr>
                <a:schemeClr val="tx1"/>
              </a:buClr>
              <a:buSzPct val="100000"/>
              <a:buNone/>
            </a:pPr>
            <a:endParaRPr lang="en-US" sz="2800" dirty="0" smtClean="0">
              <a:cs typeface="Arabic Typesetting" pitchFamily="66" charset="-78"/>
            </a:endParaRP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GSM mobile-phone technology </a:t>
            </a: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3G</a:t>
            </a: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802.11 Wi-Fi networks </a:t>
            </a:r>
          </a:p>
          <a:p>
            <a:pPr marL="58293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PERFORMANCE:</a:t>
            </a:r>
            <a:endParaRPr lang="en-IN" u="sng" dirty="0">
              <a:solidFill>
                <a:srgbClr val="FF0000"/>
              </a:solidFill>
            </a:endParaRPr>
          </a:p>
        </p:txBody>
      </p:sp>
      <p:pic>
        <p:nvPicPr>
          <p:cNvPr id="4" name="Picture 5"/>
          <p:cNvPicPr>
            <a:picLocks noGrp="1" noChangeAspect="1" noChangeArrowheads="1"/>
          </p:cNvPicPr>
          <p:nvPr>
            <p:ph idx="1"/>
          </p:nvPr>
        </p:nvPicPr>
        <p:blipFill>
          <a:blip r:embed="rId2" cstate="print"/>
          <a:stretch>
            <a:fillRect/>
          </a:stretch>
        </p:blipFill>
        <p:spPr bwMode="auto">
          <a:xfrm>
            <a:off x="1219200" y="1676400"/>
            <a:ext cx="7595053"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836712"/>
          </a:xfrm>
        </p:spPr>
        <p:txBody>
          <a:bodyPr/>
          <a:lstStyle/>
          <a:p>
            <a:r>
              <a:rPr lang="en-US" dirty="0" smtClean="0">
                <a:solidFill>
                  <a:srgbClr val="FF0000"/>
                </a:solidFill>
                <a:latin typeface="Algerian" pitchFamily="82" charset="0"/>
              </a:rPr>
              <a:t>Advantages of android:</a:t>
            </a:r>
            <a:endParaRPr lang="en-IN" dirty="0">
              <a:solidFill>
                <a:srgbClr val="FF0000"/>
              </a:solidFill>
              <a:latin typeface="Algerian" pitchFamily="82" charset="0"/>
            </a:endParaRPr>
          </a:p>
        </p:txBody>
      </p:sp>
      <p:sp>
        <p:nvSpPr>
          <p:cNvPr id="3" name="Content Placeholder 2"/>
          <p:cNvSpPr>
            <a:spLocks noGrp="1"/>
          </p:cNvSpPr>
          <p:nvPr>
            <p:ph idx="1"/>
          </p:nvPr>
        </p:nvSpPr>
        <p:spPr>
          <a:xfrm>
            <a:off x="990600" y="838200"/>
            <a:ext cx="8153400" cy="5715000"/>
          </a:xfrm>
        </p:spPr>
        <p:txBody>
          <a:bodyPr>
            <a:normAutofit fontScale="70000" lnSpcReduction="20000"/>
          </a:bodyPr>
          <a:lstStyle/>
          <a:p>
            <a:r>
              <a:rPr lang="en-IN" dirty="0" smtClean="0"/>
              <a:t> </a:t>
            </a:r>
            <a:r>
              <a:rPr lang="en-IN" sz="3400" dirty="0" smtClean="0"/>
              <a:t>open platform and free. So many manufacturers that can design a variety of software is loaded on the Android system.</a:t>
            </a:r>
            <a:br>
              <a:rPr lang="en-IN" sz="3400" dirty="0" smtClean="0"/>
            </a:br>
            <a:endParaRPr lang="en-IN" sz="3400" dirty="0" smtClean="0"/>
          </a:p>
          <a:p>
            <a:r>
              <a:rPr lang="en-IN" sz="3400" dirty="0" smtClean="0"/>
              <a:t>Android display system can be changed to horizontal or vertical, making it easier for the user in finding an adequate picture you want.</a:t>
            </a:r>
            <a:br>
              <a:rPr lang="en-IN" sz="3400" dirty="0" smtClean="0"/>
            </a:br>
            <a:endParaRPr lang="en-IN" sz="3400" dirty="0" smtClean="0"/>
          </a:p>
          <a:p>
            <a:r>
              <a:rPr lang="en-IN" sz="3400" dirty="0" smtClean="0"/>
              <a:t>If you have a phone with Android consistently then you can download and install several free programs for Android. You can see in the Android Market through applications based on Android,</a:t>
            </a:r>
            <a:r>
              <a:rPr lang="en-IN" sz="3400" dirty="0" smtClean="0">
                <a:hlinkClick r:id="rId2" tooltip="the best chromebook"/>
              </a:rPr>
              <a:t> Google Chrome</a:t>
            </a:r>
            <a:r>
              <a:rPr lang="en-IN" sz="3400" dirty="0" smtClean="0"/>
              <a:t>.</a:t>
            </a:r>
            <a:br>
              <a:rPr lang="en-IN" sz="3400" dirty="0" smtClean="0"/>
            </a:br>
            <a:endParaRPr lang="en-IN" sz="3400" dirty="0" smtClean="0"/>
          </a:p>
          <a:p>
            <a:r>
              <a:rPr lang="en-IN" sz="3400" dirty="0" smtClean="0"/>
              <a:t>With Google Chrome you can open many windows at once.</a:t>
            </a:r>
            <a:br>
              <a:rPr lang="en-IN" sz="3400" dirty="0" smtClean="0"/>
            </a:br>
            <a:r>
              <a:rPr lang="en-IN" sz="3400" dirty="0" smtClean="0"/>
              <a:t>Many Android applications have been, until April 2011 has reached 250,000 applications for Android. With the support of many applications, the user can change the screen display.</a:t>
            </a:r>
            <a:br>
              <a:rPr lang="en-IN" sz="3400" dirty="0" smtClean="0"/>
            </a:br>
            <a:r>
              <a:rPr lang="en-IN" sz="3400" dirty="0" smtClean="0"/>
              <a:t>Android phones can also function as a router to share Internet</a:t>
            </a:r>
            <a:r>
              <a:rPr lang="en-IN" dirty="0" smtClean="0"/>
              <a:t>.</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620688"/>
          </a:xfrm>
        </p:spPr>
        <p:txBody>
          <a:bodyPr>
            <a:normAutofit fontScale="90000"/>
          </a:bodyPr>
          <a:lstStyle/>
          <a:p>
            <a:r>
              <a:rPr lang="en-US" dirty="0" smtClean="0">
                <a:solidFill>
                  <a:srgbClr val="FF0000"/>
                </a:solidFill>
                <a:latin typeface="Algerian" pitchFamily="82" charset="0"/>
              </a:rPr>
              <a:t>disadvantages of android:</a:t>
            </a:r>
            <a:endParaRPr lang="en-IN" dirty="0">
              <a:solidFill>
                <a:srgbClr val="FF0000"/>
              </a:solidFill>
            </a:endParaRPr>
          </a:p>
        </p:txBody>
      </p:sp>
      <p:sp>
        <p:nvSpPr>
          <p:cNvPr id="3" name="Content Placeholder 2"/>
          <p:cNvSpPr>
            <a:spLocks noGrp="1"/>
          </p:cNvSpPr>
          <p:nvPr>
            <p:ph idx="1"/>
          </p:nvPr>
        </p:nvSpPr>
        <p:spPr>
          <a:xfrm>
            <a:off x="1219200" y="1097360"/>
            <a:ext cx="7924800" cy="5760640"/>
          </a:xfrm>
        </p:spPr>
        <p:txBody>
          <a:bodyPr>
            <a:normAutofit fontScale="85000" lnSpcReduction="20000"/>
          </a:bodyPr>
          <a:lstStyle/>
          <a:p>
            <a:r>
              <a:rPr lang="en-IN" dirty="0" smtClean="0"/>
              <a:t>Android Linux-based system, so as to modify Android, the user must know the commands on the Linux system, and should log on as administrator.</a:t>
            </a:r>
            <a:br>
              <a:rPr lang="en-IN" dirty="0" smtClean="0"/>
            </a:br>
            <a:endParaRPr lang="en-IN" dirty="0" smtClean="0"/>
          </a:p>
          <a:p>
            <a:r>
              <a:rPr lang="en-IN" dirty="0" smtClean="0"/>
              <a:t>Not only is the installation of Program, each phone has a different way. The lack of compatibility all users of Android phones, we must learn again if Android phones to replace with other brands.</a:t>
            </a:r>
            <a:br>
              <a:rPr lang="en-IN" dirty="0" smtClean="0"/>
            </a:br>
            <a:endParaRPr lang="en-IN" dirty="0" smtClean="0"/>
          </a:p>
          <a:p>
            <a:r>
              <a:rPr lang="en-IN" dirty="0" smtClean="0"/>
              <a:t>Even to show any recovery mode, an Android phone has a different way.</a:t>
            </a:r>
            <a:br>
              <a:rPr lang="en-IN" dirty="0" smtClean="0"/>
            </a:br>
            <a:endParaRPr lang="en-IN" dirty="0" smtClean="0"/>
          </a:p>
          <a:p>
            <a:r>
              <a:rPr lang="en-IN" dirty="0" smtClean="0"/>
              <a:t>So in conclusion, if you are a person who likes to tinker with the phone, then you should not use mobile phones for Android.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egnaposto piè di pagina 3"/>
          <p:cNvSpPr>
            <a:spLocks noGrp="1"/>
          </p:cNvSpPr>
          <p:nvPr>
            <p:ph type="ftr" sz="quarter" idx="10"/>
          </p:nvPr>
        </p:nvSpPr>
        <p:spPr>
          <a:noFill/>
        </p:spPr>
        <p:txBody>
          <a:bodyPr/>
          <a:lstStyle/>
          <a:p>
            <a:fld id="{C0B3C632-0FFD-41F0-96C3-78366DC3C418}" type="slidenum">
              <a:rPr lang="en-US" altLang="zh-CN"/>
              <a:pPr/>
              <a:t>4</a:t>
            </a:fld>
            <a:endParaRPr lang="en-US" altLang="zh-CN"/>
          </a:p>
        </p:txBody>
      </p:sp>
      <p:sp>
        <p:nvSpPr>
          <p:cNvPr id="31746"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What?</a:t>
            </a:r>
          </a:p>
        </p:txBody>
      </p:sp>
      <p:sp>
        <p:nvSpPr>
          <p:cNvPr id="6148" name="Segnaposto contenuto 4"/>
          <p:cNvSpPr>
            <a:spLocks noGrp="1"/>
          </p:cNvSpPr>
          <p:nvPr>
            <p:ph idx="1"/>
          </p:nvPr>
        </p:nvSpPr>
        <p:spPr>
          <a:xfrm>
            <a:off x="2743200" y="838200"/>
            <a:ext cx="6243723" cy="5256212"/>
          </a:xfrm>
        </p:spPr>
        <p:txBody>
          <a:bodyPr/>
          <a:lstStyle/>
          <a:p>
            <a:pPr eaLnBrk="1" hangingPunct="1">
              <a:buFont typeface="Wingdings" pitchFamily="2" charset="2"/>
              <a:buNone/>
            </a:pPr>
            <a:endParaRPr lang="it-IT" sz="2800" dirty="0" smtClean="0">
              <a:ea typeface="ＭＳ Ｐゴシック" pitchFamily="34" charset="-128"/>
            </a:endParaRPr>
          </a:p>
          <a:p>
            <a:pPr eaLnBrk="1" hangingPunct="1"/>
            <a:r>
              <a:rPr lang="it-IT" sz="2800" b="1" dirty="0" smtClean="0">
                <a:ea typeface="ＭＳ Ｐゴシック" pitchFamily="34" charset="-128"/>
              </a:rPr>
              <a:t>Android</a:t>
            </a:r>
            <a:r>
              <a:rPr lang="it-IT" sz="2800" dirty="0" smtClean="0">
                <a:ea typeface="ＭＳ Ｐゴシック" pitchFamily="34" charset="-128"/>
              </a:rPr>
              <a:t> is a </a:t>
            </a:r>
            <a:r>
              <a:rPr lang="it-IT" sz="2800" i="1" dirty="0" smtClean="0">
                <a:ea typeface="ＭＳ Ｐゴシック" pitchFamily="34" charset="-128"/>
              </a:rPr>
              <a:t>Linux-based </a:t>
            </a:r>
            <a:r>
              <a:rPr lang="it-IT" sz="2800" u="sng" dirty="0" smtClean="0">
                <a:ea typeface="ＭＳ Ｐゴシック" pitchFamily="34" charset="-128"/>
              </a:rPr>
              <a:t>platform </a:t>
            </a:r>
            <a:r>
              <a:rPr lang="it-IT" sz="2800" dirty="0" smtClean="0">
                <a:ea typeface="ＭＳ Ｐゴシック" pitchFamily="34" charset="-128"/>
              </a:rPr>
              <a:t>for </a:t>
            </a:r>
            <a:r>
              <a:rPr lang="it-IT" sz="2800" i="1" dirty="0" smtClean="0">
                <a:ea typeface="ＭＳ Ｐゴシック" pitchFamily="34" charset="-128"/>
              </a:rPr>
              <a:t>mobile devices </a:t>
            </a:r>
            <a:r>
              <a:rPr lang="it-IT" sz="2800" dirty="0" smtClean="0">
                <a:ea typeface="ＭＳ Ｐゴシック" pitchFamily="34" charset="-128"/>
              </a:rPr>
              <a:t>…</a:t>
            </a:r>
          </a:p>
          <a:p>
            <a:pPr eaLnBrk="1" hangingPunct="1">
              <a:buFont typeface="Wingdings" pitchFamily="2" charset="2"/>
              <a:buNone/>
            </a:pPr>
            <a:endParaRPr lang="it-IT" sz="1000" dirty="0" smtClean="0">
              <a:ea typeface="ＭＳ Ｐゴシック" pitchFamily="34" charset="-128"/>
            </a:endParaRPr>
          </a:p>
          <a:p>
            <a:pPr lvl="1" eaLnBrk="1" hangingPunct="1"/>
            <a:r>
              <a:rPr lang="it-IT" sz="2400" i="1" dirty="0" smtClean="0">
                <a:ea typeface="ＭＳ Ｐゴシック" pitchFamily="34" charset="-128"/>
              </a:rPr>
              <a:t>Operating System</a:t>
            </a:r>
          </a:p>
          <a:p>
            <a:pPr lvl="1" eaLnBrk="1" hangingPunct="1"/>
            <a:r>
              <a:rPr lang="it-IT" sz="2400" i="1" dirty="0" smtClean="0">
                <a:ea typeface="ＭＳ Ｐゴシック" pitchFamily="34" charset="-128"/>
              </a:rPr>
              <a:t>Middleware</a:t>
            </a:r>
          </a:p>
          <a:p>
            <a:pPr lvl="1" eaLnBrk="1" hangingPunct="1"/>
            <a:r>
              <a:rPr lang="it-IT" sz="2400" i="1" dirty="0" smtClean="0">
                <a:ea typeface="ＭＳ Ｐゴシック" pitchFamily="34" charset="-128"/>
              </a:rPr>
              <a:t>Applications</a:t>
            </a:r>
          </a:p>
          <a:p>
            <a:pPr lvl="1" eaLnBrk="1" hangingPunct="1"/>
            <a:r>
              <a:rPr lang="it-IT" sz="2400" i="1" dirty="0" smtClean="0">
                <a:ea typeface="ＭＳ Ｐゴシック" pitchFamily="34" charset="-128"/>
              </a:rPr>
              <a:t>Software Development Kit </a:t>
            </a:r>
            <a:r>
              <a:rPr lang="it-IT" sz="2400" dirty="0" smtClean="0">
                <a:ea typeface="ＭＳ Ｐゴシック" pitchFamily="34" charset="-128"/>
              </a:rPr>
              <a:t>(</a:t>
            </a:r>
            <a:r>
              <a:rPr lang="it-IT" sz="2400" b="1" dirty="0" smtClean="0">
                <a:ea typeface="ＭＳ Ｐゴシック" pitchFamily="34" charset="-128"/>
              </a:rPr>
              <a:t>SDK</a:t>
            </a:r>
            <a:r>
              <a:rPr lang="it-IT" sz="2400" dirty="0" smtClean="0">
                <a:ea typeface="ＭＳ Ｐゴシック" pitchFamily="34" charset="-128"/>
              </a:rPr>
              <a:t>)</a:t>
            </a:r>
          </a:p>
          <a:p>
            <a:pPr lvl="1" eaLnBrk="1" hangingPunct="1">
              <a:buFont typeface="Wingdings" pitchFamily="2" charset="2"/>
              <a:buNone/>
            </a:pPr>
            <a:endParaRPr lang="it-IT" sz="800" dirty="0" smtClean="0">
              <a:ea typeface="ＭＳ Ｐゴシック" pitchFamily="34" charset="-128"/>
            </a:endParaRPr>
          </a:p>
          <a:p>
            <a:pPr eaLnBrk="1" hangingPunct="1"/>
            <a:r>
              <a:rPr lang="it-IT" dirty="0" smtClean="0">
                <a:ea typeface="ＭＳ Ｐゴシック" pitchFamily="34" charset="-128"/>
              </a:rPr>
              <a:t> </a:t>
            </a:r>
            <a:r>
              <a:rPr lang="it-IT" sz="2800" dirty="0" smtClean="0">
                <a:ea typeface="ＭＳ Ｐゴシック" pitchFamily="34" charset="-128"/>
              </a:rPr>
              <a:t>Which kind of </a:t>
            </a:r>
            <a:r>
              <a:rPr lang="it-IT" sz="2800" b="1" dirty="0" smtClean="0">
                <a:ea typeface="ＭＳ Ｐゴシック" pitchFamily="34" charset="-128"/>
              </a:rPr>
              <a:t>mobile devices </a:t>
            </a:r>
            <a:r>
              <a:rPr lang="it-IT" sz="2800" dirty="0" smtClean="0">
                <a:ea typeface="ＭＳ Ｐゴシック" pitchFamily="34" charset="-128"/>
              </a:rPr>
              <a:t>… </a:t>
            </a:r>
            <a:r>
              <a:rPr lang="it-IT" sz="1600" dirty="0" smtClean="0">
                <a:ea typeface="ＭＳ Ｐゴシック" pitchFamily="34" charset="-128"/>
              </a:rPr>
              <a:t>(examples)</a:t>
            </a:r>
            <a:endParaRPr lang="it-IT" sz="2800" dirty="0" smtClean="0">
              <a:ea typeface="ＭＳ Ｐゴシック" pitchFamily="34" charset="-128"/>
            </a:endParaRPr>
          </a:p>
        </p:txBody>
      </p:sp>
      <p:pic>
        <p:nvPicPr>
          <p:cNvPr id="31748" name="Picture 2" descr="robot-sdk.png"/>
          <p:cNvPicPr>
            <a:picLocks noChangeAspect="1"/>
          </p:cNvPicPr>
          <p:nvPr/>
        </p:nvPicPr>
        <p:blipFill>
          <a:blip r:embed="rId3"/>
          <a:srcRect/>
          <a:stretch>
            <a:fillRect/>
          </a:stretch>
        </p:blipFill>
        <p:spPr bwMode="auto">
          <a:xfrm>
            <a:off x="539676" y="1697039"/>
            <a:ext cx="2429172" cy="3463925"/>
          </a:xfrm>
          <a:prstGeom prst="rect">
            <a:avLst/>
          </a:prstGeom>
          <a:noFill/>
          <a:ln w="9525">
            <a:noFill/>
            <a:miter lim="800000"/>
            <a:headEnd/>
            <a:tailEnd/>
          </a:ln>
        </p:spPr>
      </p:pic>
      <p:pic>
        <p:nvPicPr>
          <p:cNvPr id="31749" name="Picture 4" descr="smartphone.jpg"/>
          <p:cNvPicPr>
            <a:picLocks noChangeAspect="1"/>
          </p:cNvPicPr>
          <p:nvPr/>
        </p:nvPicPr>
        <p:blipFill>
          <a:blip r:embed="rId4" cstate="print"/>
          <a:srcRect/>
          <a:stretch>
            <a:fillRect/>
          </a:stretch>
        </p:blipFill>
        <p:spPr bwMode="auto">
          <a:xfrm>
            <a:off x="860941" y="5157788"/>
            <a:ext cx="821576" cy="1027112"/>
          </a:xfrm>
          <a:prstGeom prst="rect">
            <a:avLst/>
          </a:prstGeom>
          <a:noFill/>
          <a:ln w="9525">
            <a:noFill/>
            <a:miter lim="800000"/>
            <a:headEnd/>
            <a:tailEnd/>
          </a:ln>
        </p:spPr>
      </p:pic>
      <p:pic>
        <p:nvPicPr>
          <p:cNvPr id="31750" name="Picture 5" descr="tablet.jpg"/>
          <p:cNvPicPr>
            <a:picLocks noChangeAspect="1"/>
          </p:cNvPicPr>
          <p:nvPr/>
        </p:nvPicPr>
        <p:blipFill>
          <a:blip r:embed="rId5" cstate="print"/>
          <a:srcRect/>
          <a:stretch>
            <a:fillRect/>
          </a:stretch>
        </p:blipFill>
        <p:spPr bwMode="auto">
          <a:xfrm>
            <a:off x="2185367" y="5300663"/>
            <a:ext cx="938399" cy="762000"/>
          </a:xfrm>
          <a:prstGeom prst="rect">
            <a:avLst/>
          </a:prstGeom>
          <a:noFill/>
          <a:ln w="9525">
            <a:noFill/>
            <a:miter lim="800000"/>
            <a:headEnd/>
            <a:tailEnd/>
          </a:ln>
        </p:spPr>
      </p:pic>
      <p:pic>
        <p:nvPicPr>
          <p:cNvPr id="31751" name="Picture 6" descr="ereader.jpg"/>
          <p:cNvPicPr>
            <a:picLocks noChangeAspect="1"/>
          </p:cNvPicPr>
          <p:nvPr/>
        </p:nvPicPr>
        <p:blipFill>
          <a:blip r:embed="rId6" cstate="print"/>
          <a:srcRect/>
          <a:stretch>
            <a:fillRect/>
          </a:stretch>
        </p:blipFill>
        <p:spPr bwMode="auto">
          <a:xfrm>
            <a:off x="3683759" y="5229225"/>
            <a:ext cx="926971" cy="776288"/>
          </a:xfrm>
          <a:prstGeom prst="rect">
            <a:avLst/>
          </a:prstGeom>
          <a:noFill/>
          <a:ln w="9525">
            <a:noFill/>
            <a:miter lim="800000"/>
            <a:headEnd/>
            <a:tailEnd/>
          </a:ln>
        </p:spPr>
      </p:pic>
      <p:sp>
        <p:nvSpPr>
          <p:cNvPr id="8" name="TextBox 7"/>
          <p:cNvSpPr txBox="1"/>
          <p:nvPr/>
        </p:nvSpPr>
        <p:spPr>
          <a:xfrm>
            <a:off x="803799" y="6165850"/>
            <a:ext cx="1329210"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SMARTPHONES</a:t>
            </a:r>
          </a:p>
        </p:txBody>
      </p:sp>
      <p:sp>
        <p:nvSpPr>
          <p:cNvPr id="11" name="TextBox 10"/>
          <p:cNvSpPr txBox="1"/>
          <p:nvPr/>
        </p:nvSpPr>
        <p:spPr>
          <a:xfrm>
            <a:off x="2358063" y="6165850"/>
            <a:ext cx="856325"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TABLETS</a:t>
            </a:r>
          </a:p>
        </p:txBody>
      </p:sp>
      <p:sp>
        <p:nvSpPr>
          <p:cNvPr id="12" name="TextBox 11"/>
          <p:cNvSpPr txBox="1"/>
          <p:nvPr/>
        </p:nvSpPr>
        <p:spPr>
          <a:xfrm>
            <a:off x="3740900" y="6165850"/>
            <a:ext cx="955711"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EREADERS</a:t>
            </a:r>
          </a:p>
        </p:txBody>
      </p:sp>
      <p:pic>
        <p:nvPicPr>
          <p:cNvPr id="31755" name="Picture 1" descr="Android-TV1.jpg"/>
          <p:cNvPicPr>
            <a:picLocks noChangeAspect="1"/>
          </p:cNvPicPr>
          <p:nvPr/>
        </p:nvPicPr>
        <p:blipFill>
          <a:blip r:embed="rId7" cstate="print"/>
          <a:srcRect/>
          <a:stretch>
            <a:fillRect/>
          </a:stretch>
        </p:blipFill>
        <p:spPr bwMode="auto">
          <a:xfrm>
            <a:off x="4949773" y="5229225"/>
            <a:ext cx="1094588" cy="846138"/>
          </a:xfrm>
          <a:prstGeom prst="rect">
            <a:avLst/>
          </a:prstGeom>
          <a:noFill/>
          <a:ln w="9525">
            <a:noFill/>
            <a:miter lim="800000"/>
            <a:headEnd/>
            <a:tailEnd/>
          </a:ln>
        </p:spPr>
      </p:pic>
      <p:sp>
        <p:nvSpPr>
          <p:cNvPr id="13" name="TextBox 12"/>
          <p:cNvSpPr txBox="1"/>
          <p:nvPr/>
        </p:nvSpPr>
        <p:spPr>
          <a:xfrm>
            <a:off x="5123739" y="6165850"/>
            <a:ext cx="1148071"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ANDROID TV</a:t>
            </a:r>
          </a:p>
        </p:txBody>
      </p:sp>
      <p:pic>
        <p:nvPicPr>
          <p:cNvPr id="31757" name="Picture 2" descr="google-glasses.jpg"/>
          <p:cNvPicPr>
            <a:picLocks noChangeAspect="1"/>
          </p:cNvPicPr>
          <p:nvPr/>
        </p:nvPicPr>
        <p:blipFill>
          <a:blip r:embed="rId8" cstate="print"/>
          <a:srcRect/>
          <a:stretch>
            <a:fillRect/>
          </a:stretch>
        </p:blipFill>
        <p:spPr bwMode="auto">
          <a:xfrm>
            <a:off x="6505306" y="5300663"/>
            <a:ext cx="979034" cy="766762"/>
          </a:xfrm>
          <a:prstGeom prst="rect">
            <a:avLst/>
          </a:prstGeom>
          <a:noFill/>
          <a:ln w="9525">
            <a:noFill/>
            <a:miter lim="800000"/>
            <a:headEnd/>
            <a:tailEnd/>
          </a:ln>
        </p:spPr>
      </p:pic>
      <p:sp>
        <p:nvSpPr>
          <p:cNvPr id="15" name="TextBox 14"/>
          <p:cNvSpPr txBox="1"/>
          <p:nvPr/>
        </p:nvSpPr>
        <p:spPr>
          <a:xfrm>
            <a:off x="6332611" y="6165850"/>
            <a:ext cx="1534394"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GOOGLE GLASSES</a:t>
            </a:r>
          </a:p>
        </p:txBody>
      </p:sp>
      <p:sp>
        <p:nvSpPr>
          <p:cNvPr id="4" name="TextBox 3"/>
          <p:cNvSpPr txBox="1"/>
          <p:nvPr/>
        </p:nvSpPr>
        <p:spPr>
          <a:xfrm>
            <a:off x="7970683" y="5300663"/>
            <a:ext cx="441146" cy="101566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6000" dirty="0">
                <a:solidFill>
                  <a:srgbClr val="FF00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Autofit/>
          </a:bodyPr>
          <a:lstStyle/>
          <a:p>
            <a:pPr algn="ctr"/>
            <a:r>
              <a:rPr lang="en-US" altLang="zh-CN" dirty="0" smtClean="0">
                <a:solidFill>
                  <a:srgbClr val="FF0000"/>
                </a:solidFill>
                <a:ea typeface="SimSun" pitchFamily="2" charset="-122"/>
              </a:rPr>
              <a:t>WHAT IS ANDROID?</a:t>
            </a:r>
            <a:endParaRPr lang="en-IN" altLang="zh-CN" dirty="0">
              <a:solidFill>
                <a:srgbClr val="FF0000"/>
              </a:solidFill>
              <a:ea typeface="SimSun" pitchFamily="2" charset="-122"/>
            </a:endParaRPr>
          </a:p>
        </p:txBody>
      </p:sp>
      <p:sp>
        <p:nvSpPr>
          <p:cNvPr id="3" name="Content Placeholder 2"/>
          <p:cNvSpPr>
            <a:spLocks noGrp="1"/>
          </p:cNvSpPr>
          <p:nvPr>
            <p:ph idx="1"/>
          </p:nvPr>
        </p:nvSpPr>
        <p:spPr>
          <a:xfrm>
            <a:off x="990600" y="1371600"/>
            <a:ext cx="7772400" cy="5302824"/>
          </a:xfrm>
        </p:spPr>
        <p:txBody>
          <a:bodyPr>
            <a:normAutofit/>
          </a:bodyPr>
          <a:lstStyle/>
          <a:p>
            <a:r>
              <a:rPr lang="en-IN" sz="2000" dirty="0" smtClean="0"/>
              <a:t>Android is a software stack for mobile devices that includes an operating system, middleware and key applications. </a:t>
            </a:r>
          </a:p>
          <a:p>
            <a:endParaRPr lang="en-IN" sz="2000" dirty="0" smtClean="0"/>
          </a:p>
          <a:p>
            <a:r>
              <a:rPr lang="en-IN" sz="2000" dirty="0" smtClean="0"/>
              <a:t>Google Inc. purchased the initial developer of the software, Android Inc., in 2005. </a:t>
            </a:r>
          </a:p>
          <a:p>
            <a:endParaRPr lang="en-IN" sz="2000" dirty="0" smtClean="0"/>
          </a:p>
          <a:p>
            <a:r>
              <a:rPr lang="en-IN" sz="2000" dirty="0" smtClean="0"/>
              <a:t>Android’s mobile operating system is based on the Linux kernel. Google and other members of the Open Handset Alliance collaborated on</a:t>
            </a:r>
            <a:r>
              <a:rPr lang="en-IN" sz="2000" dirty="0" smtClean="0">
                <a:hlinkClick r:id="rId3" tooltip="android development and release"/>
              </a:rPr>
              <a:t> Android’s development and release</a:t>
            </a:r>
            <a:r>
              <a:rPr lang="en-IN" sz="2000" dirty="0" smtClean="0"/>
              <a:t>. The Android Open Source Project (AOSP) is tasked with the maintenance and further development of Android. </a:t>
            </a:r>
          </a:p>
          <a:p>
            <a:endParaRPr lang="en-IN" sz="2000" dirty="0" smtClean="0"/>
          </a:p>
          <a:p>
            <a:r>
              <a:rPr lang="en-IN" sz="2000" dirty="0" smtClean="0"/>
              <a:t>Android was listed as the best-selling Smartphone platform world-wide in Q4 2010 by Canalys (wikipedia.org)</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3" cstate="print"/>
          <a:stretch>
            <a:fillRect/>
          </a:stretch>
        </p:blipFill>
        <p:spPr bwMode="auto">
          <a:xfrm>
            <a:off x="1143000" y="2362200"/>
            <a:ext cx="7848600" cy="326655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Rectangle 4"/>
          <p:cNvSpPr/>
          <p:nvPr/>
        </p:nvSpPr>
        <p:spPr>
          <a:xfrm>
            <a:off x="285720" y="260648"/>
            <a:ext cx="8858280" cy="646331"/>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i="1" u="sng" cap="none" spc="0" dirty="0" smtClean="0">
                <a:ln/>
                <a:solidFill>
                  <a:srgbClr val="FF0000"/>
                </a:solidFill>
                <a:effectLst/>
                <a:latin typeface="Algerian" pitchFamily="82" charset="0"/>
              </a:rPr>
              <a:t>Open Handset Alliance (OHA) </a:t>
            </a:r>
            <a:endParaRPr lang="en-IN" sz="3600" b="1" u="sng" cap="none" spc="0" dirty="0">
              <a:ln/>
              <a:solidFill>
                <a:srgbClr val="FF0000"/>
              </a:solidFill>
              <a:effectLst/>
              <a:latin typeface="Algerian" pitchFamily="82" charset="0"/>
            </a:endParaRPr>
          </a:p>
        </p:txBody>
      </p:sp>
      <p:sp>
        <p:nvSpPr>
          <p:cNvPr id="7" name="TextBox 6"/>
          <p:cNvSpPr txBox="1"/>
          <p:nvPr/>
        </p:nvSpPr>
        <p:spPr>
          <a:xfrm>
            <a:off x="1142976" y="1000108"/>
            <a:ext cx="6715172" cy="1077218"/>
          </a:xfrm>
          <a:prstGeom prst="rect">
            <a:avLst/>
          </a:prstGeom>
          <a:noFill/>
        </p:spPr>
        <p:txBody>
          <a:bodyPr wrap="square" rtlCol="0">
            <a:spAutoFit/>
          </a:bodyPr>
          <a:lstStyle/>
          <a:p>
            <a:pPr lvl="1"/>
            <a:r>
              <a:rPr lang="en-IN" sz="3200" b="1" i="1" dirty="0" smtClean="0">
                <a:solidFill>
                  <a:schemeClr val="tx1">
                    <a:lumMod val="75000"/>
                  </a:schemeClr>
                </a:solidFill>
              </a:rPr>
              <a:t> It's a consortium of several companies</a:t>
            </a:r>
            <a:endParaRPr lang="en-IN" sz="3200" b="1" i="1"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066800" y="1524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smtClean="0">
                <a:ea typeface="SimSun" pitchFamily="2" charset="-122"/>
              </a:rPr>
              <a:t>Android … </a:t>
            </a:r>
            <a:r>
              <a:rPr lang="en-US" altLang="zh-CN" dirty="0" smtClean="0">
                <a:solidFill>
                  <a:srgbClr val="FF0000"/>
                </a:solidFill>
                <a:ea typeface="SimSun" pitchFamily="2" charset="-122"/>
              </a:rPr>
              <a:t>What?</a:t>
            </a:r>
            <a:endParaRPr lang="en-US" dirty="0"/>
          </a:p>
        </p:txBody>
      </p:sp>
      <p:sp>
        <p:nvSpPr>
          <p:cNvPr id="6146" name="Rectangle 2"/>
          <p:cNvSpPr>
            <a:spLocks noGrp="1" noChangeArrowheads="1"/>
          </p:cNvSpPr>
          <p:nvPr>
            <p:ph type="body" idx="1"/>
          </p:nvPr>
        </p:nvSpPr>
        <p:spPr>
          <a:xfrm>
            <a:off x="990600" y="1524000"/>
            <a:ext cx="8229600" cy="4876800"/>
          </a:xfrm>
          <a:ln/>
        </p:spPr>
        <p:txBody>
          <a:bodyPr>
            <a:normAutofit lnSpcReduction="10000"/>
          </a:bodyPr>
          <a:lstStyle/>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Fastest growing mobile </a:t>
            </a:r>
            <a:r>
              <a:rPr lang="en-US" sz="2400" dirty="0" smtClean="0"/>
              <a:t>OS</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Over 300,000 Android activations a </a:t>
            </a:r>
            <a:r>
              <a:rPr lang="en-US" sz="2400" dirty="0" smtClean="0"/>
              <a:t>day</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Android overtook </a:t>
            </a:r>
            <a:r>
              <a:rPr lang="en-US" sz="2400" dirty="0" err="1"/>
              <a:t>iOS</a:t>
            </a:r>
            <a:r>
              <a:rPr lang="en-US" sz="2400" dirty="0"/>
              <a:t> as the dominant OS in US during 2H </a:t>
            </a:r>
            <a:r>
              <a:rPr lang="en-US" sz="2400" dirty="0" smtClean="0"/>
              <a:t>2010</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First phone launched HTC G1 in </a:t>
            </a:r>
            <a:r>
              <a:rPr lang="en-US" sz="2400" dirty="0" smtClean="0"/>
              <a:t>2008</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Currently an OS of choice for Motorola, HTC, Samsung, Sony Ericsson, among </a:t>
            </a:r>
            <a:r>
              <a:rPr lang="en-US" sz="2400" dirty="0" smtClean="0"/>
              <a:t>others</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Software updates every few months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egnaposto piè di pagina 3"/>
          <p:cNvSpPr>
            <a:spLocks noGrp="1"/>
          </p:cNvSpPr>
          <p:nvPr>
            <p:ph type="ftr" sz="quarter" idx="10"/>
          </p:nvPr>
        </p:nvSpPr>
        <p:spPr>
          <a:noFill/>
        </p:spPr>
        <p:txBody>
          <a:bodyPr/>
          <a:lstStyle/>
          <a:p>
            <a:fld id="{5FDD49E4-7BD2-4518-AD5F-6CFD50CF77F1}" type="slidenum">
              <a:rPr lang="en-US" altLang="zh-CN"/>
              <a:pPr/>
              <a:t>8</a:t>
            </a:fld>
            <a:endParaRPr lang="en-US" altLang="zh-CN"/>
          </a:p>
        </p:txBody>
      </p:sp>
      <p:sp>
        <p:nvSpPr>
          <p:cNvPr id="32770"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32771" name="Segnaposto contenuto 4"/>
          <p:cNvSpPr>
            <a:spLocks noGrp="1"/>
          </p:cNvSpPr>
          <p:nvPr>
            <p:ph idx="1"/>
          </p:nvPr>
        </p:nvSpPr>
        <p:spPr>
          <a:xfrm>
            <a:off x="2095209" y="1412875"/>
            <a:ext cx="6934507" cy="4752975"/>
          </a:xfrm>
        </p:spPr>
        <p:txBody>
          <a:bodyPr>
            <a:normAutofit fontScale="92500" lnSpcReduction="10000"/>
          </a:bodyPr>
          <a:lstStyle/>
          <a:p>
            <a:pPr eaLnBrk="1" hangingPunct="1">
              <a:buFont typeface="Wingdings" pitchFamily="2" charset="2"/>
              <a:buChar char="Ø"/>
            </a:pPr>
            <a:r>
              <a:rPr lang="it-IT" sz="2800" b="1" smtClean="0">
                <a:ea typeface="ＭＳ Ｐゴシック" pitchFamily="34" charset="-128"/>
              </a:rPr>
              <a:t>Google</a:t>
            </a:r>
            <a:r>
              <a:rPr lang="it-IT" sz="2800" smtClean="0">
                <a:ea typeface="ＭＳ Ｐゴシック" pitchFamily="34" charset="-128"/>
              </a:rPr>
              <a:t> buys Android from the </a:t>
            </a:r>
            <a:r>
              <a:rPr lang="it-IT" sz="2800" b="1" smtClean="0">
                <a:ea typeface="ＭＳ Ｐゴシック" pitchFamily="34" charset="-128"/>
              </a:rPr>
              <a:t>Android Inch</a:t>
            </a:r>
          </a:p>
          <a:p>
            <a:pPr eaLnBrk="1" hangingPunct="1">
              <a:buFont typeface="Wingdings" pitchFamily="2" charset="2"/>
              <a:buChar char="Ø"/>
            </a:pPr>
            <a:endParaRPr lang="it-IT" sz="1100" b="1" smtClean="0">
              <a:ea typeface="ＭＳ Ｐゴシック" pitchFamily="34" charset="-128"/>
            </a:endParaRPr>
          </a:p>
          <a:p>
            <a:pPr eaLnBrk="1" hangingPunct="1">
              <a:buFont typeface="Wingdings" pitchFamily="2" charset="2"/>
              <a:buChar char="Ø"/>
            </a:pPr>
            <a:r>
              <a:rPr lang="it-IT" sz="2800" smtClean="0">
                <a:ea typeface="ＭＳ Ｐゴシック" pitchFamily="34" charset="-128"/>
                <a:sym typeface="Wingdings" pitchFamily="2" charset="2"/>
              </a:rPr>
              <a:t>Open Handset Alliance (</a:t>
            </a:r>
            <a:r>
              <a:rPr lang="it-IT" sz="2800" b="1" smtClean="0">
                <a:ea typeface="ＭＳ Ｐゴシック" pitchFamily="34" charset="-128"/>
                <a:sym typeface="Wingdings" pitchFamily="2" charset="2"/>
              </a:rPr>
              <a:t>OHA</a:t>
            </a:r>
            <a:r>
              <a:rPr lang="it-IT" sz="2800" smtClean="0">
                <a:ea typeface="ＭＳ Ｐゴシック" pitchFamily="34" charset="-128"/>
                <a:sym typeface="Wingdings" pitchFamily="2" charset="2"/>
              </a:rPr>
              <a:t>) created for open standards for mobile devices. </a:t>
            </a:r>
            <a:r>
              <a:rPr lang="it-IT" sz="2400" smtClean="0">
                <a:ea typeface="ＭＳ Ｐゴシック" pitchFamily="34" charset="-128"/>
                <a:sym typeface="Wingdings" pitchFamily="2" charset="2"/>
              </a:rPr>
              <a:t>Partners of OHA: Google,  Motorola, Samsung, Vodafone, T-Mobile, etc</a:t>
            </a:r>
          </a:p>
          <a:p>
            <a:pPr eaLnBrk="1" hangingPunct="1">
              <a:buFont typeface="Wingdings" pitchFamily="2" charset="2"/>
              <a:buChar char="Ø"/>
            </a:pPr>
            <a:endParaRPr lang="it-IT" sz="12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Android 1.0 Released</a:t>
            </a:r>
          </a:p>
          <a:p>
            <a:pPr eaLnBrk="1" hangingPunct="1">
              <a:buFont typeface="Wingdings" pitchFamily="2" charset="2"/>
              <a:buChar char="Ø"/>
            </a:pPr>
            <a:endParaRPr lang="it-IT" sz="11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The first Android smartphone: </a:t>
            </a:r>
            <a:r>
              <a:rPr lang="it-IT" sz="2400" smtClean="0">
                <a:ea typeface="ＭＳ Ｐゴシック" pitchFamily="34" charset="-128"/>
                <a:sym typeface="Wingdings" pitchFamily="2" charset="2"/>
              </a:rPr>
              <a:t>G1 HTC-Dream</a:t>
            </a:r>
          </a:p>
          <a:p>
            <a:pPr eaLnBrk="1" hangingPunct="1">
              <a:buFont typeface="Wingdings" pitchFamily="2" charset="2"/>
              <a:buChar char="Ø"/>
            </a:pPr>
            <a:endParaRPr lang="it-IT" sz="10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Android </a:t>
            </a:r>
            <a:r>
              <a:rPr lang="it-IT" sz="2800" b="1" smtClean="0">
                <a:ea typeface="ＭＳ Ｐゴシック" pitchFamily="34" charset="-128"/>
                <a:sym typeface="Wingdings" pitchFamily="2" charset="2"/>
              </a:rPr>
              <a:t>1.1</a:t>
            </a:r>
            <a:r>
              <a:rPr lang="it-IT" sz="2800" smtClean="0">
                <a:ea typeface="ＭＳ Ｐゴシック" pitchFamily="34" charset="-128"/>
                <a:sym typeface="Wingdings" pitchFamily="2" charset="2"/>
              </a:rPr>
              <a:t> Released</a:t>
            </a:r>
            <a:endParaRPr lang="it-IT" sz="2800" smtClean="0">
              <a:ea typeface="ＭＳ Ｐゴシック" pitchFamily="34" charset="-128"/>
            </a:endParaRPr>
          </a:p>
          <a:p>
            <a:pPr eaLnBrk="1" hangingPunct="1">
              <a:buFont typeface="Wingdings" pitchFamily="2" charset="2"/>
              <a:buChar char="Ø"/>
            </a:pPr>
            <a:r>
              <a:rPr lang="it-IT" sz="2800" smtClean="0">
                <a:ea typeface="ＭＳ Ｐゴシック" pitchFamily="34" charset="-128"/>
                <a:sym typeface="Wingdings" pitchFamily="2" charset="2"/>
              </a:rPr>
              <a:t>Android </a:t>
            </a:r>
            <a:r>
              <a:rPr lang="it-IT" sz="2800" b="1" smtClean="0">
                <a:ea typeface="ＭＳ Ｐゴシック" pitchFamily="34" charset="-128"/>
                <a:sym typeface="Wingdings" pitchFamily="2" charset="2"/>
              </a:rPr>
              <a:t>1.5 (CupCake)</a:t>
            </a:r>
            <a:r>
              <a:rPr lang="it-IT" sz="2800" smtClean="0">
                <a:ea typeface="ＭＳ Ｐゴシック" pitchFamily="34" charset="-128"/>
                <a:sym typeface="Wingdings" pitchFamily="2" charset="2"/>
              </a:rPr>
              <a:t> Released</a:t>
            </a:r>
          </a:p>
          <a:p>
            <a:pPr eaLnBrk="1" hangingPunct="1">
              <a:buFont typeface="Wingdings" pitchFamily="2" charset="2"/>
              <a:buChar char="Ø"/>
            </a:pPr>
            <a:endParaRPr lang="it-IT" sz="2800" smtClean="0">
              <a:ea typeface="ＭＳ Ｐゴシック" pitchFamily="34" charset="-128"/>
            </a:endParaRPr>
          </a:p>
        </p:txBody>
      </p:sp>
      <p:cxnSp>
        <p:nvCxnSpPr>
          <p:cNvPr id="9" name="Straight Arrow Connector 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13" name="TextBox 12"/>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2005</a:t>
            </a:r>
          </a:p>
        </p:txBody>
      </p:sp>
      <p:cxnSp>
        <p:nvCxnSpPr>
          <p:cNvPr id="19" name="Straight Connector 18"/>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2006</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5" name="Straight Connector 24"/>
          <p:cNvCxnSpPr>
            <a:cxnSpLocks noChangeShapeType="1"/>
          </p:cNvCxnSpPr>
          <p:nvPr/>
        </p:nvCxnSpPr>
        <p:spPr bwMode="auto">
          <a:xfrm flipH="1">
            <a:off x="1231729" y="42211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6" name="Straight Connector 25"/>
          <p:cNvCxnSpPr>
            <a:cxnSpLocks noChangeShapeType="1"/>
          </p:cNvCxnSpPr>
          <p:nvPr/>
        </p:nvCxnSpPr>
        <p:spPr bwMode="auto">
          <a:xfrm flipH="1">
            <a:off x="1231729" y="50847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30" name="TextBox 29"/>
          <p:cNvSpPr txBox="1"/>
          <p:nvPr/>
        </p:nvSpPr>
        <p:spPr>
          <a:xfrm>
            <a:off x="539676" y="3271839"/>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2007</a:t>
            </a:r>
          </a:p>
        </p:txBody>
      </p:sp>
      <p:sp>
        <p:nvSpPr>
          <p:cNvPr id="31" name="TextBox 30"/>
          <p:cNvSpPr txBox="1"/>
          <p:nvPr/>
        </p:nvSpPr>
        <p:spPr>
          <a:xfrm>
            <a:off x="539676" y="41497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2008</a:t>
            </a:r>
          </a:p>
        </p:txBody>
      </p:sp>
      <p:sp>
        <p:nvSpPr>
          <p:cNvPr id="32" name="TextBox 31"/>
          <p:cNvSpPr txBox="1"/>
          <p:nvPr/>
        </p:nvSpPr>
        <p:spPr>
          <a:xfrm>
            <a:off x="539676" y="50133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2009</a:t>
            </a:r>
          </a:p>
        </p:txBody>
      </p:sp>
      <p:sp>
        <p:nvSpPr>
          <p:cNvPr id="32783" name="TextBox 26"/>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cxnSp>
        <p:nvCxnSpPr>
          <p:cNvPr id="34" name="Straight Arrow Connector 33"/>
          <p:cNvCxnSpPr>
            <a:cxnSpLocks noChangeShapeType="1"/>
          </p:cNvCxnSpPr>
          <p:nvPr/>
        </p:nvCxnSpPr>
        <p:spPr bwMode="auto">
          <a:xfrm flipH="1" flipV="1">
            <a:off x="1518710" y="1557339"/>
            <a:ext cx="633642" cy="14287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7" name="Straight Arrow Connector 36"/>
          <p:cNvCxnSpPr>
            <a:cxnSpLocks noChangeShapeType="1"/>
            <a:endCxn id="53" idx="3"/>
          </p:cNvCxnSpPr>
          <p:nvPr/>
        </p:nvCxnSpPr>
        <p:spPr bwMode="auto">
          <a:xfrm flipH="1">
            <a:off x="1692676" y="2420938"/>
            <a:ext cx="459676" cy="881062"/>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8" name="Straight Arrow Connector 37"/>
          <p:cNvCxnSpPr>
            <a:cxnSpLocks noChangeShapeType="1"/>
          </p:cNvCxnSpPr>
          <p:nvPr/>
        </p:nvCxnSpPr>
        <p:spPr bwMode="auto">
          <a:xfrm flipH="1">
            <a:off x="1634263" y="3933825"/>
            <a:ext cx="518088" cy="287338"/>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1" name="Straight Arrow Connector 40"/>
          <p:cNvCxnSpPr>
            <a:cxnSpLocks noChangeShapeType="1"/>
          </p:cNvCxnSpPr>
          <p:nvPr/>
        </p:nvCxnSpPr>
        <p:spPr bwMode="auto">
          <a:xfrm flipH="1" flipV="1">
            <a:off x="1692675" y="4292601"/>
            <a:ext cx="402534" cy="28892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6" name="Straight Arrow Connector 45"/>
          <p:cNvCxnSpPr>
            <a:cxnSpLocks noChangeShapeType="1"/>
          </p:cNvCxnSpPr>
          <p:nvPr/>
        </p:nvCxnSpPr>
        <p:spPr bwMode="auto">
          <a:xfrm flipH="1" flipV="1">
            <a:off x="1692676" y="5157788"/>
            <a:ext cx="459676" cy="215900"/>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8" name="Straight Arrow Connector 47"/>
          <p:cNvCxnSpPr>
            <a:cxnSpLocks noChangeShapeType="1"/>
          </p:cNvCxnSpPr>
          <p:nvPr/>
        </p:nvCxnSpPr>
        <p:spPr bwMode="auto">
          <a:xfrm flipH="1" flipV="1">
            <a:off x="1634264" y="5229226"/>
            <a:ext cx="403804" cy="576263"/>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sp>
        <p:nvSpPr>
          <p:cNvPr id="50" name="Explosion 2 49"/>
          <p:cNvSpPr>
            <a:spLocks noChangeArrowheads="1"/>
          </p:cNvSpPr>
          <p:nvPr/>
        </p:nvSpPr>
        <p:spPr bwMode="auto">
          <a:xfrm>
            <a:off x="1404425" y="141287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3" name="Explosion 2 52"/>
          <p:cNvSpPr>
            <a:spLocks noChangeArrowheads="1"/>
          </p:cNvSpPr>
          <p:nvPr/>
        </p:nvSpPr>
        <p:spPr bwMode="auto">
          <a:xfrm>
            <a:off x="1404425" y="3213101"/>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4" name="Explosion 2 53"/>
          <p:cNvSpPr>
            <a:spLocks noChangeArrowheads="1"/>
          </p:cNvSpPr>
          <p:nvPr/>
        </p:nvSpPr>
        <p:spPr bwMode="auto">
          <a:xfrm>
            <a:off x="1461567" y="414972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5" name="Explosion 2 54"/>
          <p:cNvSpPr>
            <a:spLocks noChangeArrowheads="1"/>
          </p:cNvSpPr>
          <p:nvPr/>
        </p:nvSpPr>
        <p:spPr bwMode="auto">
          <a:xfrm>
            <a:off x="1404425" y="4941889"/>
            <a:ext cx="288250" cy="287337"/>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egnaposto piè di pagina 3"/>
          <p:cNvSpPr>
            <a:spLocks noGrp="1"/>
          </p:cNvSpPr>
          <p:nvPr>
            <p:ph type="ftr" sz="quarter" idx="10"/>
          </p:nvPr>
        </p:nvSpPr>
        <p:spPr>
          <a:noFill/>
        </p:spPr>
        <p:txBody>
          <a:bodyPr/>
          <a:lstStyle/>
          <a:p>
            <a:fld id="{EAA6F3D7-448A-4F76-A88F-A0A7A94881D7}" type="slidenum">
              <a:rPr lang="en-US" altLang="zh-CN"/>
              <a:pPr/>
              <a:t>9</a:t>
            </a:fld>
            <a:endParaRPr lang="en-US" altLang="zh-CN"/>
          </a:p>
        </p:txBody>
      </p:sp>
      <p:sp>
        <p:nvSpPr>
          <p:cNvPr id="33794"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6148" name="Segnaposto contenuto 4"/>
          <p:cNvSpPr>
            <a:spLocks noGrp="1"/>
          </p:cNvSpPr>
          <p:nvPr>
            <p:ph idx="1"/>
          </p:nvPr>
        </p:nvSpPr>
        <p:spPr>
          <a:xfrm>
            <a:off x="2325047" y="1196976"/>
            <a:ext cx="6704669" cy="4752975"/>
          </a:xfrm>
        </p:spPr>
        <p:txBody>
          <a:bodyPr>
            <a:normAutofit fontScale="92500" lnSpcReduction="10000"/>
          </a:bodyPr>
          <a:lstStyle/>
          <a:p>
            <a:pPr eaLnBrk="1" hangingPunct="1">
              <a:buFont typeface="Wingdings" charset="2"/>
              <a:buChar char="Ø"/>
              <a:defRPr/>
            </a:pPr>
            <a:r>
              <a:rPr lang="it-IT" sz="2800" dirty="0" err="1" smtClean="0">
                <a:cs typeface="+mn-cs"/>
              </a:rPr>
              <a:t>Android</a:t>
            </a:r>
            <a:r>
              <a:rPr lang="it-IT" sz="2800" dirty="0" smtClean="0">
                <a:cs typeface="+mn-cs"/>
              </a:rPr>
              <a:t> </a:t>
            </a:r>
            <a:r>
              <a:rPr lang="it-IT" sz="2800" b="1" dirty="0" smtClean="0">
                <a:cs typeface="+mn-cs"/>
              </a:rPr>
              <a:t>1.6</a:t>
            </a:r>
            <a:r>
              <a:rPr lang="it-IT" sz="2800" dirty="0" smtClean="0">
                <a:cs typeface="+mn-cs"/>
              </a:rPr>
              <a:t> (</a:t>
            </a:r>
            <a:r>
              <a:rPr lang="it-IT" sz="2800" b="1" dirty="0" err="1" smtClean="0">
                <a:cs typeface="+mn-cs"/>
              </a:rPr>
              <a:t>Donut</a:t>
            </a:r>
            <a:r>
              <a:rPr lang="it-IT" sz="2800" dirty="0" smtClean="0">
                <a:cs typeface="+mn-cs"/>
              </a:rPr>
              <a:t>) </a:t>
            </a:r>
            <a:r>
              <a:rPr lang="it-IT" sz="2800" dirty="0" err="1" smtClean="0">
                <a:cs typeface="+mn-cs"/>
              </a:rPr>
              <a:t>Released</a:t>
            </a:r>
            <a:endParaRPr lang="it-IT" sz="2800" dirty="0" smtClean="0">
              <a:cs typeface="+mn-cs"/>
            </a:endParaRPr>
          </a:p>
          <a:p>
            <a:pPr eaLnBrk="1" hangingPunct="1">
              <a:buFont typeface="Wingdings" charset="2"/>
              <a:buChar char="Ø"/>
              <a:defRPr/>
            </a:pPr>
            <a:endParaRPr lang="it-IT" sz="1050" dirty="0" smtClean="0">
              <a:cs typeface="+mn-c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2.0</a:t>
            </a:r>
            <a:r>
              <a:rPr lang="it-IT" sz="2800" dirty="0" smtClean="0">
                <a:cs typeface="+mn-cs"/>
                <a:sym typeface="Wingdings"/>
              </a:rPr>
              <a:t> (</a:t>
            </a:r>
            <a:r>
              <a:rPr lang="it-IT" sz="2800" b="1" dirty="0" err="1" smtClean="0">
                <a:cs typeface="+mn-cs"/>
                <a:sym typeface="Wingdings"/>
              </a:rPr>
              <a:t>Eclair</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smtClean="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2.2</a:t>
            </a:r>
            <a:r>
              <a:rPr lang="it-IT" sz="2800" dirty="0" smtClean="0">
                <a:cs typeface="+mn-cs"/>
                <a:sym typeface="Wingdings"/>
              </a:rPr>
              <a:t> (</a:t>
            </a:r>
            <a:r>
              <a:rPr lang="it-IT" sz="2800" b="1" dirty="0" err="1" smtClean="0">
                <a:cs typeface="+mn-cs"/>
                <a:sym typeface="Wingdings"/>
              </a:rPr>
              <a:t>Froyo</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smtClean="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2.3</a:t>
            </a:r>
            <a:r>
              <a:rPr lang="it-IT" sz="2800" dirty="0" smtClean="0">
                <a:cs typeface="+mn-cs"/>
                <a:sym typeface="Wingdings"/>
              </a:rPr>
              <a:t> (</a:t>
            </a:r>
            <a:r>
              <a:rPr lang="it-IT" sz="2800" b="1" dirty="0" err="1" smtClean="0">
                <a:cs typeface="+mn-cs"/>
                <a:sym typeface="Wingdings"/>
              </a:rPr>
              <a:t>Gingerbread</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3.0</a:t>
            </a:r>
            <a:r>
              <a:rPr lang="it-IT" sz="2800" dirty="0" smtClean="0">
                <a:cs typeface="+mn-cs"/>
                <a:sym typeface="Wingdings"/>
              </a:rPr>
              <a:t> (</a:t>
            </a:r>
            <a:r>
              <a:rPr lang="it-IT" sz="2800" b="1" dirty="0" err="1" smtClean="0">
                <a:cs typeface="+mn-cs"/>
                <a:sym typeface="Wingdings"/>
              </a:rPr>
              <a:t>Honeycomb</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marL="0" indent="0" eaLnBrk="1" hangingPunct="1">
              <a:buFont typeface="Wingdings" charset="0"/>
              <a:buNone/>
              <a:defRPr/>
            </a:pPr>
            <a:r>
              <a:rPr lang="it-IT" sz="2000" dirty="0" smtClean="0">
                <a:cs typeface="+mn-cs"/>
                <a:sym typeface="Wingdings"/>
              </a:rPr>
              <a:t>(First </a:t>
            </a:r>
            <a:r>
              <a:rPr lang="it-IT" sz="2000" dirty="0" err="1" smtClean="0">
                <a:cs typeface="+mn-cs"/>
                <a:sym typeface="Wingdings"/>
              </a:rPr>
              <a:t>version</a:t>
            </a:r>
            <a:r>
              <a:rPr lang="it-IT" sz="2000" dirty="0" smtClean="0">
                <a:cs typeface="+mn-cs"/>
                <a:sym typeface="Wingdings"/>
              </a:rPr>
              <a:t> for </a:t>
            </a:r>
            <a:r>
              <a:rPr lang="en-US" sz="2000" dirty="0">
                <a:cs typeface="+mn-cs"/>
              </a:rPr>
              <a:t>devices with larger screens such as </a:t>
            </a:r>
            <a:r>
              <a:rPr lang="en-US" sz="2000" dirty="0" smtClean="0">
                <a:cs typeface="+mn-cs"/>
              </a:rPr>
              <a:t>tablets)</a:t>
            </a:r>
          </a:p>
          <a:p>
            <a:pPr marL="0" indent="0" eaLnBrk="1" hangingPunct="1">
              <a:buFont typeface="Wingdings" charset="0"/>
              <a:buNone/>
              <a:defRPr/>
            </a:pPr>
            <a:endParaRPr lang="en-US" sz="1050" dirty="0" smtClean="0">
              <a:cs typeface="+mn-c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4.0</a:t>
            </a:r>
            <a:r>
              <a:rPr lang="it-IT" sz="2800" dirty="0" smtClean="0">
                <a:cs typeface="+mn-cs"/>
                <a:sym typeface="Wingdings"/>
              </a:rPr>
              <a:t> (</a:t>
            </a:r>
            <a:r>
              <a:rPr lang="en-US" sz="2800" b="1" dirty="0">
                <a:cs typeface="+mn-cs"/>
              </a:rPr>
              <a:t>Ice-Cream Sandwich</a:t>
            </a:r>
            <a:r>
              <a:rPr lang="it-IT" sz="2800" dirty="0" smtClean="0">
                <a:cs typeface="+mn-cs"/>
                <a:sym typeface="Wingdings"/>
              </a:rPr>
              <a:t>) </a:t>
            </a:r>
            <a:r>
              <a:rPr lang="it-IT" sz="2800" dirty="0" err="1" smtClean="0">
                <a:cs typeface="+mn-cs"/>
                <a:sym typeface="Wingdings"/>
              </a:rPr>
              <a:t>Released</a:t>
            </a:r>
            <a:r>
              <a:rPr lang="it-IT" sz="2800" dirty="0" smtClean="0">
                <a:cs typeface="+mn-cs"/>
                <a:sym typeface="Wingdings"/>
              </a:rPr>
              <a:t>. </a:t>
            </a:r>
            <a:r>
              <a:rPr lang="it-IT" sz="2000" dirty="0" smtClean="0">
                <a:cs typeface="+mn-cs"/>
                <a:sym typeface="Wingdings"/>
              </a:rPr>
              <a:t>(</a:t>
            </a:r>
            <a:r>
              <a:rPr lang="en-US" sz="2000" dirty="0">
                <a:cs typeface="+mn-cs"/>
              </a:rPr>
              <a:t>It merges the 3.x tab centric design and the v2.x phone based design into a single version.</a:t>
            </a:r>
            <a:r>
              <a:rPr lang="it-IT" sz="2000" dirty="0" smtClean="0">
                <a:cs typeface="+mn-cs"/>
                <a:sym typeface="Wingdings"/>
              </a:rPr>
              <a:t>)</a:t>
            </a: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it-IT" sz="2800" dirty="0">
              <a:cs typeface="+mn-cs"/>
            </a:endParaRPr>
          </a:p>
        </p:txBody>
      </p:sp>
      <p:cxnSp>
        <p:nvCxnSpPr>
          <p:cNvPr id="19" name="Straight Arrow Connector 1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20" name="TextBox 19"/>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2008</a:t>
            </a:r>
          </a:p>
        </p:txBody>
      </p:sp>
      <p:cxnSp>
        <p:nvCxnSpPr>
          <p:cNvPr id="21" name="Straight Connector 20"/>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2009</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5" name="Straight Connector 24"/>
          <p:cNvCxnSpPr>
            <a:cxnSpLocks noChangeShapeType="1"/>
          </p:cNvCxnSpPr>
          <p:nvPr/>
        </p:nvCxnSpPr>
        <p:spPr bwMode="auto">
          <a:xfrm flipH="1">
            <a:off x="1231729" y="42211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6" name="Straight Connector 25"/>
          <p:cNvCxnSpPr>
            <a:cxnSpLocks noChangeShapeType="1"/>
          </p:cNvCxnSpPr>
          <p:nvPr/>
        </p:nvCxnSpPr>
        <p:spPr bwMode="auto">
          <a:xfrm flipH="1">
            <a:off x="1231729" y="50847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7" name="TextBox 26"/>
          <p:cNvSpPr txBox="1"/>
          <p:nvPr/>
        </p:nvSpPr>
        <p:spPr>
          <a:xfrm>
            <a:off x="539676" y="3271839"/>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2010</a:t>
            </a:r>
          </a:p>
        </p:txBody>
      </p:sp>
      <p:sp>
        <p:nvSpPr>
          <p:cNvPr id="28" name="TextBox 27"/>
          <p:cNvSpPr txBox="1"/>
          <p:nvPr/>
        </p:nvSpPr>
        <p:spPr>
          <a:xfrm>
            <a:off x="539675" y="41497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2011</a:t>
            </a:r>
          </a:p>
        </p:txBody>
      </p:sp>
      <p:sp>
        <p:nvSpPr>
          <p:cNvPr id="29" name="TextBox 28"/>
          <p:cNvSpPr txBox="1"/>
          <p:nvPr/>
        </p:nvSpPr>
        <p:spPr>
          <a:xfrm>
            <a:off x="539676" y="50133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2012</a:t>
            </a:r>
          </a:p>
        </p:txBody>
      </p:sp>
      <p:sp>
        <p:nvSpPr>
          <p:cNvPr id="33807" name="TextBox 29"/>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sp>
        <p:nvSpPr>
          <p:cNvPr id="32" name="Explosion 2 31"/>
          <p:cNvSpPr>
            <a:spLocks noChangeArrowheads="1"/>
          </p:cNvSpPr>
          <p:nvPr/>
        </p:nvSpPr>
        <p:spPr bwMode="auto">
          <a:xfrm>
            <a:off x="1404425" y="2276476"/>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3" name="Explosion 2 32"/>
          <p:cNvSpPr>
            <a:spLocks noChangeArrowheads="1"/>
          </p:cNvSpPr>
          <p:nvPr/>
        </p:nvSpPr>
        <p:spPr bwMode="auto">
          <a:xfrm>
            <a:off x="1461567" y="414972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4" name="Explosion 2 33"/>
          <p:cNvSpPr>
            <a:spLocks noChangeArrowheads="1"/>
          </p:cNvSpPr>
          <p:nvPr/>
        </p:nvSpPr>
        <p:spPr bwMode="auto">
          <a:xfrm>
            <a:off x="1404425" y="3213101"/>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35" name="Straight Arrow Connector 34"/>
          <p:cNvCxnSpPr>
            <a:cxnSpLocks noChangeShapeType="1"/>
          </p:cNvCxnSpPr>
          <p:nvPr/>
        </p:nvCxnSpPr>
        <p:spPr bwMode="auto">
          <a:xfrm flipH="1">
            <a:off x="1692675" y="1484313"/>
            <a:ext cx="690784" cy="792162"/>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7" name="Straight Arrow Connector 36"/>
          <p:cNvCxnSpPr>
            <a:cxnSpLocks noChangeShapeType="1"/>
          </p:cNvCxnSpPr>
          <p:nvPr/>
        </p:nvCxnSpPr>
        <p:spPr bwMode="auto">
          <a:xfrm flipH="1">
            <a:off x="1692675" y="2205039"/>
            <a:ext cx="690784" cy="28733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9" name="Straight Arrow Connector 38"/>
          <p:cNvCxnSpPr>
            <a:cxnSpLocks noChangeShapeType="1"/>
            <a:endCxn id="34" idx="3"/>
          </p:cNvCxnSpPr>
          <p:nvPr/>
        </p:nvCxnSpPr>
        <p:spPr bwMode="auto">
          <a:xfrm flipH="1">
            <a:off x="1692676" y="2924176"/>
            <a:ext cx="632372" cy="37782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2" name="Straight Arrow Connector 41"/>
          <p:cNvCxnSpPr>
            <a:cxnSpLocks noChangeShapeType="1"/>
            <a:stCxn id="6148" idx="1"/>
          </p:cNvCxnSpPr>
          <p:nvPr/>
        </p:nvCxnSpPr>
        <p:spPr bwMode="auto">
          <a:xfrm flipH="1" flipV="1">
            <a:off x="1692676" y="3498851"/>
            <a:ext cx="632372" cy="74613"/>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4" name="Straight Arrow Connector 43"/>
          <p:cNvCxnSpPr>
            <a:cxnSpLocks noChangeShapeType="1"/>
          </p:cNvCxnSpPr>
          <p:nvPr/>
        </p:nvCxnSpPr>
        <p:spPr bwMode="auto">
          <a:xfrm flipH="1" flipV="1">
            <a:off x="1806960" y="4238626"/>
            <a:ext cx="576500" cy="5397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6" name="Straight Arrow Connector 45"/>
          <p:cNvCxnSpPr>
            <a:cxnSpLocks noChangeShapeType="1"/>
          </p:cNvCxnSpPr>
          <p:nvPr/>
        </p:nvCxnSpPr>
        <p:spPr bwMode="auto">
          <a:xfrm flipH="1" flipV="1">
            <a:off x="1749817" y="4437063"/>
            <a:ext cx="575230" cy="863600"/>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33817" name="Picture 44" descr="version-logo-honeycomb.gif"/>
          <p:cNvPicPr>
            <a:picLocks noChangeAspect="1"/>
          </p:cNvPicPr>
          <p:nvPr/>
        </p:nvPicPr>
        <p:blipFill>
          <a:blip r:embed="rId3"/>
          <a:srcRect/>
          <a:stretch>
            <a:fillRect/>
          </a:stretch>
        </p:blipFill>
        <p:spPr bwMode="auto">
          <a:xfrm>
            <a:off x="8027825" y="4005263"/>
            <a:ext cx="609515" cy="887412"/>
          </a:xfrm>
          <a:prstGeom prst="rect">
            <a:avLst/>
          </a:prstGeom>
          <a:noFill/>
          <a:ln w="9525">
            <a:noFill/>
            <a:miter lim="800000"/>
            <a:headEnd/>
            <a:tailEnd/>
          </a:ln>
        </p:spPr>
      </p:pic>
      <p:pic>
        <p:nvPicPr>
          <p:cNvPr id="33818" name="Picture 46" descr="Android-4.jpg"/>
          <p:cNvPicPr>
            <a:picLocks noChangeAspect="1"/>
          </p:cNvPicPr>
          <p:nvPr/>
        </p:nvPicPr>
        <p:blipFill>
          <a:blip r:embed="rId4" cstate="print"/>
          <a:srcRect/>
          <a:stretch>
            <a:fillRect/>
          </a:stretch>
        </p:blipFill>
        <p:spPr bwMode="auto">
          <a:xfrm>
            <a:off x="5032311" y="5876925"/>
            <a:ext cx="496501" cy="465138"/>
          </a:xfrm>
          <a:prstGeom prst="rect">
            <a:avLst/>
          </a:prstGeom>
          <a:noFill/>
          <a:ln w="9525">
            <a:noFill/>
            <a:miter lim="800000"/>
            <a:headEnd/>
            <a:tailEnd/>
          </a:ln>
        </p:spPr>
      </p:pic>
      <p:pic>
        <p:nvPicPr>
          <p:cNvPr id="33819" name="Picture 47" descr="ANDROID-1.jpg"/>
          <p:cNvPicPr>
            <a:picLocks noChangeAspect="1"/>
          </p:cNvPicPr>
          <p:nvPr/>
        </p:nvPicPr>
        <p:blipFill>
          <a:blip r:embed="rId5" cstate="print"/>
          <a:srcRect/>
          <a:stretch>
            <a:fillRect/>
          </a:stretch>
        </p:blipFill>
        <p:spPr bwMode="auto">
          <a:xfrm>
            <a:off x="6933237" y="1844675"/>
            <a:ext cx="539675" cy="642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2420</TotalTime>
  <Words>1806</Words>
  <Application>Microsoft Macintosh PowerPoint</Application>
  <PresentationFormat>On-screen Show (4:3)</PresentationFormat>
  <Paragraphs>388</Paragraphs>
  <Slides>37</Slides>
  <Notes>21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ANDROID OS Architecture</vt:lpstr>
      <vt:lpstr>Slide 2</vt:lpstr>
      <vt:lpstr>Smartphone OS</vt:lpstr>
      <vt:lpstr>Android … What?</vt:lpstr>
      <vt:lpstr>WHAT IS ANDROID?</vt:lpstr>
      <vt:lpstr>Slide 6</vt:lpstr>
      <vt:lpstr>Android … What?</vt:lpstr>
      <vt:lpstr>Android … When?</vt:lpstr>
      <vt:lpstr>Android … When?</vt:lpstr>
      <vt:lpstr>Android … When?</vt:lpstr>
      <vt:lpstr>Android – At a Glance</vt:lpstr>
      <vt:lpstr>Slide 12</vt:lpstr>
      <vt:lpstr>Slide 13</vt:lpstr>
      <vt:lpstr>The Android Architecture</vt:lpstr>
      <vt:lpstr>Software Stack</vt:lpstr>
      <vt:lpstr>The Android Architecture</vt:lpstr>
      <vt:lpstr>Slide 17</vt:lpstr>
      <vt:lpstr>The Android Architecture</vt:lpstr>
      <vt:lpstr>Slide 19</vt:lpstr>
      <vt:lpstr>The Android Architecture</vt:lpstr>
      <vt:lpstr>Slide 21</vt:lpstr>
      <vt:lpstr>The Android Architecture</vt:lpstr>
      <vt:lpstr>Dalvik VM</vt:lpstr>
      <vt:lpstr>Dalvik Java Virtual Machine (JVM)</vt:lpstr>
      <vt:lpstr>The Android Architecture</vt:lpstr>
      <vt:lpstr>Applications</vt:lpstr>
      <vt:lpstr>Slide 27</vt:lpstr>
      <vt:lpstr>Application Fundamentals</vt:lpstr>
      <vt:lpstr> What is a Intent </vt:lpstr>
      <vt:lpstr> What is a Intent </vt:lpstr>
      <vt:lpstr>Application Framework</vt:lpstr>
      <vt:lpstr>Client apps</vt:lpstr>
      <vt:lpstr>Web Apps</vt:lpstr>
      <vt:lpstr>NETWORK CONNECTIVITY:</vt:lpstr>
      <vt:lpstr>PERFORMANCE:</vt:lpstr>
      <vt:lpstr>Advantages of android:</vt:lpstr>
      <vt:lpstr>disadvantages of android: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 Architecture</dc:title>
  <dc:creator>Research</dc:creator>
  <cp:lastModifiedBy>Niloy</cp:lastModifiedBy>
  <cp:revision>60</cp:revision>
  <dcterms:created xsi:type="dcterms:W3CDTF">2006-08-16T00:00:00Z</dcterms:created>
  <dcterms:modified xsi:type="dcterms:W3CDTF">2014-07-24T09:21:17Z</dcterms:modified>
</cp:coreProperties>
</file>