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2" r:id="rId3"/>
    <p:sldId id="344" r:id="rId4"/>
    <p:sldId id="345" r:id="rId5"/>
    <p:sldId id="313" r:id="rId6"/>
    <p:sldId id="268" r:id="rId7"/>
    <p:sldId id="316" r:id="rId8"/>
    <p:sldId id="314" r:id="rId9"/>
    <p:sldId id="315" r:id="rId10"/>
    <p:sldId id="317" r:id="rId11"/>
    <p:sldId id="318" r:id="rId12"/>
    <p:sldId id="320" r:id="rId13"/>
    <p:sldId id="346" r:id="rId14"/>
    <p:sldId id="347" r:id="rId15"/>
    <p:sldId id="321" r:id="rId16"/>
    <p:sldId id="323" r:id="rId17"/>
    <p:sldId id="324" r:id="rId18"/>
    <p:sldId id="269" r:id="rId19"/>
    <p:sldId id="306" r:id="rId20"/>
    <p:sldId id="270" r:id="rId21"/>
    <p:sldId id="325" r:id="rId22"/>
    <p:sldId id="326" r:id="rId23"/>
    <p:sldId id="327" r:id="rId24"/>
    <p:sldId id="348" r:id="rId25"/>
    <p:sldId id="328" r:id="rId26"/>
    <p:sldId id="272" r:id="rId27"/>
    <p:sldId id="275" r:id="rId28"/>
    <p:sldId id="330" r:id="rId29"/>
    <p:sldId id="349" r:id="rId30"/>
    <p:sldId id="331" r:id="rId31"/>
    <p:sldId id="286" r:id="rId32"/>
    <p:sldId id="332" r:id="rId33"/>
    <p:sldId id="276" r:id="rId34"/>
    <p:sldId id="300" r:id="rId35"/>
    <p:sldId id="333" r:id="rId36"/>
    <p:sldId id="280" r:id="rId37"/>
    <p:sldId id="281" r:id="rId38"/>
    <p:sldId id="282" r:id="rId39"/>
    <p:sldId id="334" r:id="rId40"/>
    <p:sldId id="288" r:id="rId41"/>
    <p:sldId id="335" r:id="rId42"/>
    <p:sldId id="336" r:id="rId43"/>
    <p:sldId id="351" r:id="rId44"/>
    <p:sldId id="337" r:id="rId45"/>
    <p:sldId id="338" r:id="rId46"/>
    <p:sldId id="339" r:id="rId47"/>
    <p:sldId id="340" r:id="rId48"/>
    <p:sldId id="342" r:id="rId49"/>
    <p:sldId id="341" r:id="rId50"/>
    <p:sldId id="352" r:id="rId51"/>
    <p:sldId id="350" r:id="rId52"/>
    <p:sldId id="34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33"/>
    <a:srgbClr val="FBF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6218" autoAdjust="0"/>
  </p:normalViewPr>
  <p:slideViewPr>
    <p:cSldViewPr snapToGrid="0" snapToObjects="1">
      <p:cViewPr>
        <p:scale>
          <a:sx n="57" d="100"/>
          <a:sy n="57" d="100"/>
        </p:scale>
        <p:origin x="-152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blkw:Documents:Projects:MoodSense:FullPaper:MoodSense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blkw:Documents:Projects:MoodSense:FullPaper:MoodSense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lyx-laptop\c$\work\SkyDrive\work\MoodSense\MobiSys'13\adaptive-training-2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lyx-laptop\c$\work\SkyDrive\work\MoodSense\MobiSys'13\adaptive-training-2.xlsx" TargetMode="External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roblkw:Library:Mail%20Downloads:SignificantFeature-ClusteredStacked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Improvement of model as SFS adds more features</a:t>
            </a:r>
          </a:p>
        </c:rich>
      </c:tx>
      <c:layout>
        <c:manualLayout>
          <c:xMode val="edge"/>
          <c:yMode val="edge"/>
          <c:x val="0.13681521293608401"/>
          <c:y val="0.12069785670018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113010504367"/>
          <c:y val="0.211313868613139"/>
          <c:w val="0.80824253921315603"/>
          <c:h val="0.63024943962296698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historya!$A$1:$AF$1</c:f>
              <c:numCache>
                <c:formatCode>General</c:formatCode>
                <c:ptCount val="32"/>
                <c:pt idx="0">
                  <c:v>0.29981871727673398</c:v>
                </c:pt>
                <c:pt idx="1">
                  <c:v>0.19814856717054199</c:v>
                </c:pt>
                <c:pt idx="2">
                  <c:v>0.17672438450247699</c:v>
                </c:pt>
                <c:pt idx="3">
                  <c:v>0.16664991375183699</c:v>
                </c:pt>
                <c:pt idx="4">
                  <c:v>0.16035754899086499</c:v>
                </c:pt>
                <c:pt idx="5">
                  <c:v>0.15437624631341801</c:v>
                </c:pt>
                <c:pt idx="6">
                  <c:v>0.146868362237453</c:v>
                </c:pt>
                <c:pt idx="7">
                  <c:v>0.13977120524533601</c:v>
                </c:pt>
                <c:pt idx="8">
                  <c:v>0.127359595292308</c:v>
                </c:pt>
                <c:pt idx="9">
                  <c:v>0.120488126600034</c:v>
                </c:pt>
                <c:pt idx="10">
                  <c:v>0.115531580230574</c:v>
                </c:pt>
                <c:pt idx="11">
                  <c:v>0.114757016696969</c:v>
                </c:pt>
                <c:pt idx="12">
                  <c:v>0.112465748498622</c:v>
                </c:pt>
                <c:pt idx="13">
                  <c:v>0.107876323223333</c:v>
                </c:pt>
                <c:pt idx="14">
                  <c:v>0.103166267188274</c:v>
                </c:pt>
                <c:pt idx="15">
                  <c:v>9.5512562784350094E-2</c:v>
                </c:pt>
                <c:pt idx="16">
                  <c:v>9.0920104355177597E-2</c:v>
                </c:pt>
                <c:pt idx="17">
                  <c:v>8.6569387325606095E-2</c:v>
                </c:pt>
                <c:pt idx="18">
                  <c:v>8.1602647053748201E-2</c:v>
                </c:pt>
                <c:pt idx="19">
                  <c:v>7.8628182694006094E-2</c:v>
                </c:pt>
                <c:pt idx="20">
                  <c:v>7.0750368531125998E-2</c:v>
                </c:pt>
                <c:pt idx="21">
                  <c:v>6.50627495663679E-2</c:v>
                </c:pt>
                <c:pt idx="22">
                  <c:v>6.3615862075674101E-2</c:v>
                </c:pt>
                <c:pt idx="23">
                  <c:v>6.2272650292309203E-2</c:v>
                </c:pt>
                <c:pt idx="24">
                  <c:v>5.9835160390447402E-2</c:v>
                </c:pt>
                <c:pt idx="25">
                  <c:v>5.6716576653069402E-2</c:v>
                </c:pt>
                <c:pt idx="26">
                  <c:v>5.3387513627257403E-2</c:v>
                </c:pt>
                <c:pt idx="27">
                  <c:v>4.4940751191908102E-2</c:v>
                </c:pt>
                <c:pt idx="28">
                  <c:v>4.3382291187383903E-2</c:v>
                </c:pt>
                <c:pt idx="29">
                  <c:v>4.2736239604786702E-2</c:v>
                </c:pt>
                <c:pt idx="30">
                  <c:v>4.2645255317130003E-2</c:v>
                </c:pt>
                <c:pt idx="31">
                  <c:v>3.9536359665873898E-2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historya!$A$2:$AF$2</c:f>
              <c:numCache>
                <c:formatCode>General</c:formatCode>
                <c:ptCount val="32"/>
                <c:pt idx="0">
                  <c:v>0.26566357475313301</c:v>
                </c:pt>
                <c:pt idx="1">
                  <c:v>0.23641094351365799</c:v>
                </c:pt>
                <c:pt idx="2">
                  <c:v>0.21810134498162601</c:v>
                </c:pt>
                <c:pt idx="3">
                  <c:v>0.20132233735362601</c:v>
                </c:pt>
                <c:pt idx="4">
                  <c:v>0.18334901469962001</c:v>
                </c:pt>
                <c:pt idx="5">
                  <c:v>0.168028079911797</c:v>
                </c:pt>
                <c:pt idx="6">
                  <c:v>0.152989958579304</c:v>
                </c:pt>
                <c:pt idx="7">
                  <c:v>0.150604088095316</c:v>
                </c:pt>
                <c:pt idx="8">
                  <c:v>0.14614206472643501</c:v>
                </c:pt>
                <c:pt idx="9">
                  <c:v>0.14333795302229299</c:v>
                </c:pt>
                <c:pt idx="10">
                  <c:v>0.13928090609777</c:v>
                </c:pt>
                <c:pt idx="11">
                  <c:v>0.13627461027880799</c:v>
                </c:pt>
                <c:pt idx="12">
                  <c:v>0.132274542114281</c:v>
                </c:pt>
                <c:pt idx="13">
                  <c:v>0.12531472927328599</c:v>
                </c:pt>
                <c:pt idx="14">
                  <c:v>0.115614537281176</c:v>
                </c:pt>
                <c:pt idx="15">
                  <c:v>0.109416037456243</c:v>
                </c:pt>
                <c:pt idx="16">
                  <c:v>0.10423448298301401</c:v>
                </c:pt>
                <c:pt idx="17">
                  <c:v>0.102888948839889</c:v>
                </c:pt>
                <c:pt idx="18">
                  <c:v>9.7844202710194395E-2</c:v>
                </c:pt>
                <c:pt idx="19">
                  <c:v>9.2995675056882401E-2</c:v>
                </c:pt>
                <c:pt idx="20">
                  <c:v>9.2525317736443902E-2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historya!$A$3:$AF$3</c:f>
              <c:numCache>
                <c:formatCode>General</c:formatCode>
                <c:ptCount val="32"/>
                <c:pt idx="0">
                  <c:v>0.117566574938659</c:v>
                </c:pt>
                <c:pt idx="1">
                  <c:v>9.9504527459224404E-2</c:v>
                </c:pt>
                <c:pt idx="2">
                  <c:v>9.2444632413736197E-2</c:v>
                </c:pt>
                <c:pt idx="3">
                  <c:v>8.8954226446723697E-2</c:v>
                </c:pt>
                <c:pt idx="4">
                  <c:v>8.4804907638679899E-2</c:v>
                </c:pt>
                <c:pt idx="5">
                  <c:v>8.3716571516920704E-2</c:v>
                </c:pt>
                <c:pt idx="6">
                  <c:v>8.2794065890667706E-2</c:v>
                </c:pt>
                <c:pt idx="7">
                  <c:v>8.2199496855241999E-2</c:v>
                </c:pt>
                <c:pt idx="8">
                  <c:v>8.1597856106812305E-2</c:v>
                </c:pt>
                <c:pt idx="9">
                  <c:v>7.8272798724604506E-2</c:v>
                </c:pt>
                <c:pt idx="10">
                  <c:v>7.5962010844024194E-2</c:v>
                </c:pt>
                <c:pt idx="11">
                  <c:v>7.5497052247378807E-2</c:v>
                </c:pt>
                <c:pt idx="12">
                  <c:v>7.4464911815103799E-2</c:v>
                </c:pt>
                <c:pt idx="13">
                  <c:v>7.3814794878031095E-2</c:v>
                </c:pt>
                <c:pt idx="14">
                  <c:v>7.3423540399729606E-2</c:v>
                </c:pt>
                <c:pt idx="15">
                  <c:v>7.3038041469899007E-2</c:v>
                </c:pt>
                <c:pt idx="16">
                  <c:v>7.2671814548669805E-2</c:v>
                </c:pt>
                <c:pt idx="17">
                  <c:v>7.2245486134646805E-2</c:v>
                </c:pt>
                <c:pt idx="18">
                  <c:v>7.1670068327276806E-2</c:v>
                </c:pt>
                <c:pt idx="19">
                  <c:v>7.1631961066548705E-2</c:v>
                </c:pt>
                <c:pt idx="20">
                  <c:v>7.1107311787033597E-2</c:v>
                </c:pt>
                <c:pt idx="21">
                  <c:v>6.88556966648734E-2</c:v>
                </c:pt>
                <c:pt idx="22">
                  <c:v>6.8073796565426101E-2</c:v>
                </c:pt>
                <c:pt idx="23">
                  <c:v>6.6543969843176606E-2</c:v>
                </c:pt>
                <c:pt idx="24">
                  <c:v>6.4703113236230694E-2</c:v>
                </c:pt>
                <c:pt idx="25">
                  <c:v>6.4532279735421902E-2</c:v>
                </c:pt>
                <c:pt idx="26">
                  <c:v>6.4433890038323102E-2</c:v>
                </c:pt>
                <c:pt idx="27">
                  <c:v>6.3703904849011894E-2</c:v>
                </c:pt>
                <c:pt idx="28">
                  <c:v>6.3465589175040096E-2</c:v>
                </c:pt>
                <c:pt idx="29">
                  <c:v>6.2700653854411495E-2</c:v>
                </c:pt>
                <c:pt idx="30">
                  <c:v>6.2339610319928102E-2</c:v>
                </c:pt>
              </c:numCache>
            </c:numRef>
          </c:val>
          <c:smooth val="0"/>
        </c:ser>
        <c:ser>
          <c:idx val="3"/>
          <c:order val="3"/>
          <c:marker>
            <c:symbol val="none"/>
          </c:marker>
          <c:val>
            <c:numRef>
              <c:f>historya!$A$4:$AF$4</c:f>
              <c:numCache>
                <c:formatCode>General</c:formatCode>
                <c:ptCount val="32"/>
                <c:pt idx="0">
                  <c:v>0.28409626035241198</c:v>
                </c:pt>
                <c:pt idx="1">
                  <c:v>0.25184227888542798</c:v>
                </c:pt>
                <c:pt idx="2">
                  <c:v>0.22438826529462999</c:v>
                </c:pt>
                <c:pt idx="3">
                  <c:v>0.20964399818763901</c:v>
                </c:pt>
                <c:pt idx="4">
                  <c:v>0.188645100289971</c:v>
                </c:pt>
                <c:pt idx="5">
                  <c:v>0.17025786996194001</c:v>
                </c:pt>
                <c:pt idx="6">
                  <c:v>0.15675610579232399</c:v>
                </c:pt>
                <c:pt idx="7">
                  <c:v>0.14731618490453299</c:v>
                </c:pt>
                <c:pt idx="8">
                  <c:v>0.140182795602948</c:v>
                </c:pt>
                <c:pt idx="9">
                  <c:v>0.13461164923162</c:v>
                </c:pt>
                <c:pt idx="10">
                  <c:v>0.129138616596155</c:v>
                </c:pt>
                <c:pt idx="11">
                  <c:v>0.123246107513938</c:v>
                </c:pt>
                <c:pt idx="12">
                  <c:v>0.11856761802276</c:v>
                </c:pt>
                <c:pt idx="13">
                  <c:v>0.10739383435187</c:v>
                </c:pt>
                <c:pt idx="14">
                  <c:v>9.8598214568564199E-2</c:v>
                </c:pt>
                <c:pt idx="15">
                  <c:v>8.9629726959244996E-2</c:v>
                </c:pt>
                <c:pt idx="16">
                  <c:v>8.50778063832765E-2</c:v>
                </c:pt>
                <c:pt idx="17">
                  <c:v>8.4216718055847906E-2</c:v>
                </c:pt>
                <c:pt idx="18">
                  <c:v>8.19366782462045E-2</c:v>
                </c:pt>
                <c:pt idx="19">
                  <c:v>7.9124936203172805E-2</c:v>
                </c:pt>
                <c:pt idx="20">
                  <c:v>7.4034459352385396E-2</c:v>
                </c:pt>
                <c:pt idx="21">
                  <c:v>6.8395370412161302E-2</c:v>
                </c:pt>
                <c:pt idx="22">
                  <c:v>6.4954606560597303E-2</c:v>
                </c:pt>
                <c:pt idx="23">
                  <c:v>6.3502409171708102E-2</c:v>
                </c:pt>
                <c:pt idx="24">
                  <c:v>6.2784129460650803E-2</c:v>
                </c:pt>
              </c:numCache>
            </c:numRef>
          </c:val>
          <c:smooth val="0"/>
        </c:ser>
        <c:ser>
          <c:idx val="4"/>
          <c:order val="4"/>
          <c:marker>
            <c:symbol val="none"/>
          </c:marker>
          <c:val>
            <c:numRef>
              <c:f>historya!$A$5:$AF$5</c:f>
              <c:numCache>
                <c:formatCode>General</c:formatCode>
                <c:ptCount val="32"/>
                <c:pt idx="0">
                  <c:v>7.3479400863717501E-2</c:v>
                </c:pt>
                <c:pt idx="1">
                  <c:v>4.64686571727203E-2</c:v>
                </c:pt>
                <c:pt idx="2">
                  <c:v>4.3352647416606702E-2</c:v>
                </c:pt>
                <c:pt idx="3">
                  <c:v>4.2467131697134397E-2</c:v>
                </c:pt>
                <c:pt idx="4">
                  <c:v>4.1845643943779501E-2</c:v>
                </c:pt>
                <c:pt idx="5">
                  <c:v>4.11563776928816E-2</c:v>
                </c:pt>
                <c:pt idx="6">
                  <c:v>4.1125033305858101E-2</c:v>
                </c:pt>
              </c:numCache>
            </c:numRef>
          </c:val>
          <c:smooth val="0"/>
        </c:ser>
        <c:ser>
          <c:idx val="5"/>
          <c:order val="5"/>
          <c:marker>
            <c:symbol val="none"/>
          </c:marker>
          <c:val>
            <c:numRef>
              <c:f>historya!$A$6:$AF$6</c:f>
              <c:numCache>
                <c:formatCode>General</c:formatCode>
                <c:ptCount val="32"/>
                <c:pt idx="0">
                  <c:v>0.143984350971611</c:v>
                </c:pt>
                <c:pt idx="1">
                  <c:v>0.125295211661265</c:v>
                </c:pt>
                <c:pt idx="2">
                  <c:v>0.11052910933615601</c:v>
                </c:pt>
                <c:pt idx="3">
                  <c:v>0.102638217273575</c:v>
                </c:pt>
                <c:pt idx="4">
                  <c:v>9.5082433138587802E-2</c:v>
                </c:pt>
                <c:pt idx="5">
                  <c:v>8.7656462740592106E-2</c:v>
                </c:pt>
                <c:pt idx="6">
                  <c:v>8.4334765617776003E-2</c:v>
                </c:pt>
                <c:pt idx="7">
                  <c:v>8.0886930289615994E-2</c:v>
                </c:pt>
                <c:pt idx="8">
                  <c:v>7.9690943191684294E-2</c:v>
                </c:pt>
                <c:pt idx="9">
                  <c:v>7.6920663063701294E-2</c:v>
                </c:pt>
                <c:pt idx="10">
                  <c:v>7.5129738555237899E-2</c:v>
                </c:pt>
                <c:pt idx="11">
                  <c:v>7.4579233899526601E-2</c:v>
                </c:pt>
                <c:pt idx="12">
                  <c:v>7.2014810188999995E-2</c:v>
                </c:pt>
                <c:pt idx="13">
                  <c:v>6.9093002203547305E-2</c:v>
                </c:pt>
                <c:pt idx="14">
                  <c:v>6.7588728033620593E-2</c:v>
                </c:pt>
                <c:pt idx="15">
                  <c:v>6.6278233425522207E-2</c:v>
                </c:pt>
                <c:pt idx="16">
                  <c:v>6.4747998153546399E-2</c:v>
                </c:pt>
                <c:pt idx="17">
                  <c:v>6.3185851068823504E-2</c:v>
                </c:pt>
              </c:numCache>
            </c:numRef>
          </c:val>
          <c:smooth val="0"/>
        </c:ser>
        <c:ser>
          <c:idx val="6"/>
          <c:order val="6"/>
          <c:marker>
            <c:symbol val="none"/>
          </c:marker>
          <c:val>
            <c:numRef>
              <c:f>historya!$A$7:$AF$7</c:f>
              <c:numCache>
                <c:formatCode>General</c:formatCode>
                <c:ptCount val="32"/>
                <c:pt idx="0">
                  <c:v>0.12326494084904201</c:v>
                </c:pt>
                <c:pt idx="1">
                  <c:v>0.11550027715219099</c:v>
                </c:pt>
                <c:pt idx="2">
                  <c:v>0.108160118428465</c:v>
                </c:pt>
                <c:pt idx="3">
                  <c:v>0.101171858016758</c:v>
                </c:pt>
                <c:pt idx="4">
                  <c:v>9.6415101059262195E-2</c:v>
                </c:pt>
                <c:pt idx="5">
                  <c:v>9.1885839404640401E-2</c:v>
                </c:pt>
                <c:pt idx="6">
                  <c:v>8.2619844285762301E-2</c:v>
                </c:pt>
                <c:pt idx="7">
                  <c:v>7.7347372792858596E-2</c:v>
                </c:pt>
                <c:pt idx="8">
                  <c:v>7.4572523015988004E-2</c:v>
                </c:pt>
                <c:pt idx="9">
                  <c:v>7.1669078040570294E-2</c:v>
                </c:pt>
                <c:pt idx="10">
                  <c:v>6.8792823320388802E-2</c:v>
                </c:pt>
                <c:pt idx="11">
                  <c:v>6.4130631663489396E-2</c:v>
                </c:pt>
                <c:pt idx="12">
                  <c:v>6.1958808497755598E-2</c:v>
                </c:pt>
                <c:pt idx="13">
                  <c:v>6.1009542000136398E-2</c:v>
                </c:pt>
                <c:pt idx="14">
                  <c:v>5.9523593216897097E-2</c:v>
                </c:pt>
                <c:pt idx="15">
                  <c:v>5.7938036930358601E-2</c:v>
                </c:pt>
                <c:pt idx="16">
                  <c:v>5.7194001189756899E-2</c:v>
                </c:pt>
                <c:pt idx="17">
                  <c:v>5.6551461749933897E-2</c:v>
                </c:pt>
                <c:pt idx="18">
                  <c:v>5.6072748714199303E-2</c:v>
                </c:pt>
                <c:pt idx="19">
                  <c:v>5.5620287222654601E-2</c:v>
                </c:pt>
                <c:pt idx="20">
                  <c:v>5.5202091942100399E-2</c:v>
                </c:pt>
              </c:numCache>
            </c:numRef>
          </c:val>
          <c:smooth val="0"/>
        </c:ser>
        <c:ser>
          <c:idx val="7"/>
          <c:order val="7"/>
          <c:marker>
            <c:symbol val="none"/>
          </c:marker>
          <c:val>
            <c:numRef>
              <c:f>historya!$A$8:$AF$8</c:f>
              <c:numCache>
                <c:formatCode>General</c:formatCode>
                <c:ptCount val="32"/>
                <c:pt idx="0">
                  <c:v>0.683458268685324</c:v>
                </c:pt>
                <c:pt idx="1">
                  <c:v>0.57253824442621504</c:v>
                </c:pt>
                <c:pt idx="2">
                  <c:v>0.51734746571679802</c:v>
                </c:pt>
                <c:pt idx="3">
                  <c:v>0.44347643378547402</c:v>
                </c:pt>
                <c:pt idx="4">
                  <c:v>0.39853398740287399</c:v>
                </c:pt>
                <c:pt idx="5">
                  <c:v>0.376326007555563</c:v>
                </c:pt>
                <c:pt idx="6">
                  <c:v>0.357814804189235</c:v>
                </c:pt>
                <c:pt idx="7">
                  <c:v>0.34013036605513203</c:v>
                </c:pt>
                <c:pt idx="8">
                  <c:v>0.33077418244232198</c:v>
                </c:pt>
                <c:pt idx="9">
                  <c:v>0.32072550224589702</c:v>
                </c:pt>
                <c:pt idx="10">
                  <c:v>0.275954158962536</c:v>
                </c:pt>
                <c:pt idx="11">
                  <c:v>0.27209111115358198</c:v>
                </c:pt>
                <c:pt idx="12">
                  <c:v>0.26056493415298199</c:v>
                </c:pt>
                <c:pt idx="13">
                  <c:v>0.25349180706690799</c:v>
                </c:pt>
                <c:pt idx="14">
                  <c:v>0.25292219711260899</c:v>
                </c:pt>
                <c:pt idx="15">
                  <c:v>0.234558973227986</c:v>
                </c:pt>
                <c:pt idx="16">
                  <c:v>0.22269070814262701</c:v>
                </c:pt>
                <c:pt idx="17">
                  <c:v>0.22172343430236799</c:v>
                </c:pt>
                <c:pt idx="18">
                  <c:v>0.21453545555067899</c:v>
                </c:pt>
                <c:pt idx="19">
                  <c:v>0.19878685140483701</c:v>
                </c:pt>
                <c:pt idx="20">
                  <c:v>0.18718138535186599</c:v>
                </c:pt>
                <c:pt idx="21">
                  <c:v>0.173758009270541</c:v>
                </c:pt>
                <c:pt idx="22">
                  <c:v>0.168276501809005</c:v>
                </c:pt>
                <c:pt idx="23">
                  <c:v>0.13734310206328601</c:v>
                </c:pt>
                <c:pt idx="24">
                  <c:v>0.123751337501179</c:v>
                </c:pt>
                <c:pt idx="25">
                  <c:v>0.10123813331136899</c:v>
                </c:pt>
                <c:pt idx="26">
                  <c:v>9.0743824897984507E-2</c:v>
                </c:pt>
                <c:pt idx="27">
                  <c:v>8.4832742411493398E-2</c:v>
                </c:pt>
                <c:pt idx="28">
                  <c:v>8.1435962483756202E-2</c:v>
                </c:pt>
                <c:pt idx="29">
                  <c:v>7.41491070863219E-2</c:v>
                </c:pt>
              </c:numCache>
            </c:numRef>
          </c:val>
          <c:smooth val="0"/>
        </c:ser>
        <c:ser>
          <c:idx val="8"/>
          <c:order val="8"/>
          <c:marker>
            <c:symbol val="none"/>
          </c:marker>
          <c:val>
            <c:numRef>
              <c:f>historya!$A$9:$AF$9</c:f>
              <c:numCache>
                <c:formatCode>General</c:formatCode>
                <c:ptCount val="32"/>
                <c:pt idx="0">
                  <c:v>0.53716506700956801</c:v>
                </c:pt>
                <c:pt idx="1">
                  <c:v>0.46509892842123002</c:v>
                </c:pt>
                <c:pt idx="2">
                  <c:v>0.41858368630220399</c:v>
                </c:pt>
                <c:pt idx="3">
                  <c:v>0.38212732193528898</c:v>
                </c:pt>
                <c:pt idx="4">
                  <c:v>0.335773112284173</c:v>
                </c:pt>
                <c:pt idx="5">
                  <c:v>0.28428245890638598</c:v>
                </c:pt>
                <c:pt idx="6">
                  <c:v>0.25161687222596801</c:v>
                </c:pt>
                <c:pt idx="7">
                  <c:v>0.23078685610982699</c:v>
                </c:pt>
                <c:pt idx="8">
                  <c:v>0.214806215364819</c:v>
                </c:pt>
                <c:pt idx="9">
                  <c:v>0.21056830734106399</c:v>
                </c:pt>
                <c:pt idx="10">
                  <c:v>0.190344088215576</c:v>
                </c:pt>
                <c:pt idx="11">
                  <c:v>0.17527687023692001</c:v>
                </c:pt>
                <c:pt idx="12">
                  <c:v>0.15760732894009999</c:v>
                </c:pt>
                <c:pt idx="13">
                  <c:v>0.149078701967022</c:v>
                </c:pt>
                <c:pt idx="14">
                  <c:v>0.140050095642062</c:v>
                </c:pt>
                <c:pt idx="15">
                  <c:v>0.13251632496485</c:v>
                </c:pt>
                <c:pt idx="16">
                  <c:v>0.129872331473078</c:v>
                </c:pt>
                <c:pt idx="17">
                  <c:v>0.121019918434751</c:v>
                </c:pt>
                <c:pt idx="18">
                  <c:v>0.11921322907048</c:v>
                </c:pt>
                <c:pt idx="19">
                  <c:v>0.110156929331308</c:v>
                </c:pt>
                <c:pt idx="20">
                  <c:v>0.108953836566462</c:v>
                </c:pt>
                <c:pt idx="21">
                  <c:v>0.10581752268408599</c:v>
                </c:pt>
              </c:numCache>
            </c:numRef>
          </c:val>
          <c:smooth val="0"/>
        </c:ser>
        <c:ser>
          <c:idx val="9"/>
          <c:order val="9"/>
          <c:marker>
            <c:symbol val="none"/>
          </c:marker>
          <c:val>
            <c:numRef>
              <c:f>historya!$A$10:$AF$10</c:f>
              <c:numCache>
                <c:formatCode>General</c:formatCode>
                <c:ptCount val="32"/>
                <c:pt idx="0">
                  <c:v>0.36102224504222502</c:v>
                </c:pt>
                <c:pt idx="1">
                  <c:v>0.30192028541217097</c:v>
                </c:pt>
                <c:pt idx="2">
                  <c:v>0.27251248993157101</c:v>
                </c:pt>
                <c:pt idx="3">
                  <c:v>0.25083309529081599</c:v>
                </c:pt>
                <c:pt idx="4">
                  <c:v>0.24194737850595599</c:v>
                </c:pt>
                <c:pt idx="5">
                  <c:v>0.23127882269348499</c:v>
                </c:pt>
                <c:pt idx="6">
                  <c:v>0.221398542274751</c:v>
                </c:pt>
                <c:pt idx="7">
                  <c:v>0.20990699264027601</c:v>
                </c:pt>
                <c:pt idx="8">
                  <c:v>0.19630216663490599</c:v>
                </c:pt>
                <c:pt idx="9">
                  <c:v>0.17813015573818899</c:v>
                </c:pt>
                <c:pt idx="10">
                  <c:v>0.160469841094661</c:v>
                </c:pt>
                <c:pt idx="11">
                  <c:v>0.14719056832361299</c:v>
                </c:pt>
                <c:pt idx="12">
                  <c:v>0.13218399940216399</c:v>
                </c:pt>
                <c:pt idx="13">
                  <c:v>0.112454345738371</c:v>
                </c:pt>
                <c:pt idx="14">
                  <c:v>9.0246889181832504E-2</c:v>
                </c:pt>
                <c:pt idx="15">
                  <c:v>6.4059544145063402E-2</c:v>
                </c:pt>
                <c:pt idx="16">
                  <c:v>5.0079378876023803E-2</c:v>
                </c:pt>
              </c:numCache>
            </c:numRef>
          </c:val>
          <c:smooth val="0"/>
        </c:ser>
        <c:ser>
          <c:idx val="10"/>
          <c:order val="10"/>
          <c:marker>
            <c:symbol val="none"/>
          </c:marker>
          <c:val>
            <c:numRef>
              <c:f>historya!$A$11:$AF$11</c:f>
              <c:numCache>
                <c:formatCode>General</c:formatCode>
                <c:ptCount val="32"/>
                <c:pt idx="0">
                  <c:v>0.21851239674859099</c:v>
                </c:pt>
                <c:pt idx="1">
                  <c:v>0.17899784015387099</c:v>
                </c:pt>
                <c:pt idx="2">
                  <c:v>0.15353521709748699</c:v>
                </c:pt>
                <c:pt idx="3">
                  <c:v>0.139696398024165</c:v>
                </c:pt>
                <c:pt idx="4">
                  <c:v>0.139098168531819</c:v>
                </c:pt>
                <c:pt idx="5">
                  <c:v>0.13576376239030599</c:v>
                </c:pt>
              </c:numCache>
            </c:numRef>
          </c:val>
          <c:smooth val="0"/>
        </c:ser>
        <c:ser>
          <c:idx val="11"/>
          <c:order val="11"/>
          <c:marker>
            <c:symbol val="none"/>
          </c:marker>
          <c:val>
            <c:numRef>
              <c:f>historya!$A$12:$AF$12</c:f>
              <c:numCache>
                <c:formatCode>General</c:formatCode>
                <c:ptCount val="32"/>
                <c:pt idx="0">
                  <c:v>0.29727607342018902</c:v>
                </c:pt>
                <c:pt idx="1">
                  <c:v>0.246484320828635</c:v>
                </c:pt>
                <c:pt idx="2">
                  <c:v>0.19673657882156501</c:v>
                </c:pt>
                <c:pt idx="3">
                  <c:v>0.17655120826224899</c:v>
                </c:pt>
                <c:pt idx="4">
                  <c:v>0.16173951414406201</c:v>
                </c:pt>
                <c:pt idx="5">
                  <c:v>0.15533390241178899</c:v>
                </c:pt>
                <c:pt idx="6">
                  <c:v>0.144290600557437</c:v>
                </c:pt>
              </c:numCache>
            </c:numRef>
          </c:val>
          <c:smooth val="0"/>
        </c:ser>
        <c:ser>
          <c:idx val="12"/>
          <c:order val="12"/>
          <c:marker>
            <c:symbol val="none"/>
          </c:marker>
          <c:val>
            <c:numRef>
              <c:f>historya!$A$13:$AF$13</c:f>
              <c:numCache>
                <c:formatCode>General</c:formatCode>
                <c:ptCount val="32"/>
                <c:pt idx="0">
                  <c:v>0.15659939537009901</c:v>
                </c:pt>
                <c:pt idx="1">
                  <c:v>0.14151591405793601</c:v>
                </c:pt>
                <c:pt idx="2">
                  <c:v>0.133947989916642</c:v>
                </c:pt>
                <c:pt idx="3">
                  <c:v>0.13037283078676701</c:v>
                </c:pt>
                <c:pt idx="4">
                  <c:v>0.12752798482459099</c:v>
                </c:pt>
                <c:pt idx="5">
                  <c:v>0.12521367301134601</c:v>
                </c:pt>
                <c:pt idx="6">
                  <c:v>0.124331182033563</c:v>
                </c:pt>
                <c:pt idx="7">
                  <c:v>0.116569788693533</c:v>
                </c:pt>
                <c:pt idx="8">
                  <c:v>0.11395893164323601</c:v>
                </c:pt>
                <c:pt idx="9">
                  <c:v>9.1888783473573696E-2</c:v>
                </c:pt>
              </c:numCache>
            </c:numRef>
          </c:val>
          <c:smooth val="0"/>
        </c:ser>
        <c:ser>
          <c:idx val="13"/>
          <c:order val="13"/>
          <c:marker>
            <c:symbol val="none"/>
          </c:marker>
          <c:val>
            <c:numRef>
              <c:f>historya!$A$14:$AF$14</c:f>
              <c:numCache>
                <c:formatCode>General</c:formatCode>
                <c:ptCount val="32"/>
                <c:pt idx="0">
                  <c:v>0.111714281311733</c:v>
                </c:pt>
                <c:pt idx="1">
                  <c:v>9.70222397063423E-2</c:v>
                </c:pt>
                <c:pt idx="2">
                  <c:v>9.0607854727703205E-2</c:v>
                </c:pt>
                <c:pt idx="3">
                  <c:v>8.4507521116532702E-2</c:v>
                </c:pt>
                <c:pt idx="4">
                  <c:v>7.8647823685343995E-2</c:v>
                </c:pt>
              </c:numCache>
            </c:numRef>
          </c:val>
          <c:smooth val="0"/>
        </c:ser>
        <c:ser>
          <c:idx val="14"/>
          <c:order val="14"/>
          <c:marker>
            <c:symbol val="none"/>
          </c:marker>
          <c:val>
            <c:numRef>
              <c:f>historya!$A$15:$AF$15</c:f>
              <c:numCache>
                <c:formatCode>General</c:formatCode>
                <c:ptCount val="32"/>
                <c:pt idx="0">
                  <c:v>0.219238202145077</c:v>
                </c:pt>
                <c:pt idx="1">
                  <c:v>0.20749879963700599</c:v>
                </c:pt>
                <c:pt idx="2">
                  <c:v>0.19785515872711101</c:v>
                </c:pt>
                <c:pt idx="3">
                  <c:v>0.19113040879233001</c:v>
                </c:pt>
                <c:pt idx="4">
                  <c:v>0.180724193242944</c:v>
                </c:pt>
                <c:pt idx="5">
                  <c:v>0.17016081191155299</c:v>
                </c:pt>
                <c:pt idx="6">
                  <c:v>0.158758518794308</c:v>
                </c:pt>
                <c:pt idx="7">
                  <c:v>0.14999565754694699</c:v>
                </c:pt>
                <c:pt idx="8">
                  <c:v>0.14335959392695299</c:v>
                </c:pt>
                <c:pt idx="9">
                  <c:v>0.13888136903585299</c:v>
                </c:pt>
                <c:pt idx="10">
                  <c:v>0.13434936019322199</c:v>
                </c:pt>
                <c:pt idx="11">
                  <c:v>0.12915304213533901</c:v>
                </c:pt>
                <c:pt idx="12">
                  <c:v>0.117413547098682</c:v>
                </c:pt>
                <c:pt idx="13">
                  <c:v>0.11527885060351201</c:v>
                </c:pt>
              </c:numCache>
            </c:numRef>
          </c:val>
          <c:smooth val="0"/>
        </c:ser>
        <c:ser>
          <c:idx val="15"/>
          <c:order val="15"/>
          <c:marker>
            <c:symbol val="none"/>
          </c:marker>
          <c:val>
            <c:numRef>
              <c:f>historya!$A$16:$AF$16</c:f>
              <c:numCache>
                <c:formatCode>General</c:formatCode>
                <c:ptCount val="32"/>
                <c:pt idx="0">
                  <c:v>0.15014164692071499</c:v>
                </c:pt>
                <c:pt idx="1">
                  <c:v>0.125414117277443</c:v>
                </c:pt>
                <c:pt idx="2">
                  <c:v>0.112128571548767</c:v>
                </c:pt>
                <c:pt idx="3">
                  <c:v>0.104221745259632</c:v>
                </c:pt>
                <c:pt idx="4">
                  <c:v>9.9035430700676802E-2</c:v>
                </c:pt>
                <c:pt idx="5">
                  <c:v>9.4948196116400596E-2</c:v>
                </c:pt>
                <c:pt idx="6">
                  <c:v>9.2584011304795003E-2</c:v>
                </c:pt>
                <c:pt idx="7">
                  <c:v>8.8414537776771801E-2</c:v>
                </c:pt>
                <c:pt idx="8">
                  <c:v>8.5124210238663206E-2</c:v>
                </c:pt>
                <c:pt idx="9">
                  <c:v>8.2735952096895493E-2</c:v>
                </c:pt>
                <c:pt idx="10">
                  <c:v>8.0433002896269604E-2</c:v>
                </c:pt>
                <c:pt idx="11">
                  <c:v>7.6980602851987295E-2</c:v>
                </c:pt>
                <c:pt idx="12">
                  <c:v>7.45491786788815E-2</c:v>
                </c:pt>
                <c:pt idx="13">
                  <c:v>7.3090989289388994E-2</c:v>
                </c:pt>
                <c:pt idx="14">
                  <c:v>7.0826615383852501E-2</c:v>
                </c:pt>
                <c:pt idx="15">
                  <c:v>7.0027638924663405E-2</c:v>
                </c:pt>
                <c:pt idx="16">
                  <c:v>6.9314314587746895E-2</c:v>
                </c:pt>
                <c:pt idx="17">
                  <c:v>6.9005809203615306E-2</c:v>
                </c:pt>
                <c:pt idx="18">
                  <c:v>6.85617140625326E-2</c:v>
                </c:pt>
              </c:numCache>
            </c:numRef>
          </c:val>
          <c:smooth val="0"/>
        </c:ser>
        <c:ser>
          <c:idx val="16"/>
          <c:order val="16"/>
          <c:marker>
            <c:symbol val="none"/>
          </c:marker>
          <c:val>
            <c:numRef>
              <c:f>historya!$A$17:$AF$17</c:f>
              <c:numCache>
                <c:formatCode>General</c:formatCode>
                <c:ptCount val="32"/>
                <c:pt idx="0">
                  <c:v>0.33378009403283398</c:v>
                </c:pt>
                <c:pt idx="1">
                  <c:v>0.294744434160993</c:v>
                </c:pt>
                <c:pt idx="2">
                  <c:v>0.28094466529998902</c:v>
                </c:pt>
                <c:pt idx="3">
                  <c:v>0.25401038637448797</c:v>
                </c:pt>
                <c:pt idx="4">
                  <c:v>0.23122001349791799</c:v>
                </c:pt>
                <c:pt idx="5">
                  <c:v>0.22225876379981199</c:v>
                </c:pt>
                <c:pt idx="6">
                  <c:v>0.21412447699244599</c:v>
                </c:pt>
                <c:pt idx="7">
                  <c:v>0.20418817566911401</c:v>
                </c:pt>
                <c:pt idx="8">
                  <c:v>0.193532112737162</c:v>
                </c:pt>
                <c:pt idx="9">
                  <c:v>0.17142492450439401</c:v>
                </c:pt>
                <c:pt idx="10">
                  <c:v>0.16016614215451799</c:v>
                </c:pt>
                <c:pt idx="11">
                  <c:v>0.157365431624087</c:v>
                </c:pt>
                <c:pt idx="12">
                  <c:v>0.15582052015884401</c:v>
                </c:pt>
                <c:pt idx="13">
                  <c:v>0.155465132439432</c:v>
                </c:pt>
                <c:pt idx="14">
                  <c:v>0.15520686087650201</c:v>
                </c:pt>
                <c:pt idx="15">
                  <c:v>0.14921640416309001</c:v>
                </c:pt>
              </c:numCache>
            </c:numRef>
          </c:val>
          <c:smooth val="0"/>
        </c:ser>
        <c:ser>
          <c:idx val="17"/>
          <c:order val="17"/>
          <c:marker>
            <c:symbol val="none"/>
          </c:marker>
          <c:val>
            <c:numRef>
              <c:f>historya!$A$18:$AF$18</c:f>
              <c:numCache>
                <c:formatCode>General</c:formatCode>
                <c:ptCount val="32"/>
                <c:pt idx="0">
                  <c:v>0.115504818900064</c:v>
                </c:pt>
                <c:pt idx="1">
                  <c:v>0.108636042763852</c:v>
                </c:pt>
                <c:pt idx="2">
                  <c:v>0.10524345339534701</c:v>
                </c:pt>
                <c:pt idx="3">
                  <c:v>0.102956925225065</c:v>
                </c:pt>
                <c:pt idx="4">
                  <c:v>9.8293493313586694E-2</c:v>
                </c:pt>
                <c:pt idx="5">
                  <c:v>9.5844318767021902E-2</c:v>
                </c:pt>
                <c:pt idx="6">
                  <c:v>9.1710890152720895E-2</c:v>
                </c:pt>
                <c:pt idx="7">
                  <c:v>8.8404907370560004E-2</c:v>
                </c:pt>
                <c:pt idx="8">
                  <c:v>8.73345275990908E-2</c:v>
                </c:pt>
                <c:pt idx="9">
                  <c:v>8.6270762097254594E-2</c:v>
                </c:pt>
                <c:pt idx="10">
                  <c:v>8.3872191376505603E-2</c:v>
                </c:pt>
                <c:pt idx="11">
                  <c:v>8.1624905059989303E-2</c:v>
                </c:pt>
                <c:pt idx="12">
                  <c:v>7.9128376595084801E-2</c:v>
                </c:pt>
                <c:pt idx="13">
                  <c:v>7.7861403488393197E-2</c:v>
                </c:pt>
                <c:pt idx="14">
                  <c:v>7.7010766329611596E-2</c:v>
                </c:pt>
                <c:pt idx="15">
                  <c:v>7.6702514645621403E-2</c:v>
                </c:pt>
                <c:pt idx="16">
                  <c:v>7.2894418931229998E-2</c:v>
                </c:pt>
                <c:pt idx="17">
                  <c:v>7.2284208636646696E-2</c:v>
                </c:pt>
                <c:pt idx="18">
                  <c:v>7.1686546554993499E-2</c:v>
                </c:pt>
                <c:pt idx="19">
                  <c:v>7.1182211655257704E-2</c:v>
                </c:pt>
                <c:pt idx="20">
                  <c:v>6.9624028122211398E-2</c:v>
                </c:pt>
                <c:pt idx="21">
                  <c:v>6.9173905546349002E-2</c:v>
                </c:pt>
                <c:pt idx="22">
                  <c:v>6.8988829198665294E-2</c:v>
                </c:pt>
              </c:numCache>
            </c:numRef>
          </c:val>
          <c:smooth val="0"/>
        </c:ser>
        <c:ser>
          <c:idx val="18"/>
          <c:order val="18"/>
          <c:marker>
            <c:symbol val="none"/>
          </c:marker>
          <c:val>
            <c:numRef>
              <c:f>historya!$A$19:$AF$19</c:f>
              <c:numCache>
                <c:formatCode>General</c:formatCode>
                <c:ptCount val="32"/>
                <c:pt idx="0">
                  <c:v>0.18486972264981899</c:v>
                </c:pt>
                <c:pt idx="1">
                  <c:v>0.16600619185132001</c:v>
                </c:pt>
                <c:pt idx="2">
                  <c:v>0.15561258070850201</c:v>
                </c:pt>
                <c:pt idx="3">
                  <c:v>0.14650097912714799</c:v>
                </c:pt>
                <c:pt idx="4">
                  <c:v>0.139342363626208</c:v>
                </c:pt>
                <c:pt idx="5">
                  <c:v>0.13475966073407999</c:v>
                </c:pt>
                <c:pt idx="6">
                  <c:v>0.13107413947063301</c:v>
                </c:pt>
                <c:pt idx="7">
                  <c:v>0.128200967530465</c:v>
                </c:pt>
                <c:pt idx="8">
                  <c:v>0.122747403379878</c:v>
                </c:pt>
                <c:pt idx="9">
                  <c:v>0.121188035404385</c:v>
                </c:pt>
                <c:pt idx="10">
                  <c:v>0.119712261011744</c:v>
                </c:pt>
                <c:pt idx="11">
                  <c:v>0.118593011279628</c:v>
                </c:pt>
                <c:pt idx="12">
                  <c:v>0.117746936432033</c:v>
                </c:pt>
                <c:pt idx="13">
                  <c:v>0.11693802911024199</c:v>
                </c:pt>
                <c:pt idx="14">
                  <c:v>0.116580377854449</c:v>
                </c:pt>
              </c:numCache>
            </c:numRef>
          </c:val>
          <c:smooth val="0"/>
        </c:ser>
        <c:ser>
          <c:idx val="19"/>
          <c:order val="19"/>
          <c:marker>
            <c:symbol val="none"/>
          </c:marker>
          <c:val>
            <c:numRef>
              <c:f>historya!$A$20:$AF$20</c:f>
              <c:numCache>
                <c:formatCode>General</c:formatCode>
                <c:ptCount val="32"/>
                <c:pt idx="0">
                  <c:v>0.123643659129101</c:v>
                </c:pt>
                <c:pt idx="1">
                  <c:v>0.107305598047432</c:v>
                </c:pt>
                <c:pt idx="2">
                  <c:v>9.7501069278508601E-2</c:v>
                </c:pt>
                <c:pt idx="3">
                  <c:v>9.1944142842156795E-2</c:v>
                </c:pt>
                <c:pt idx="4">
                  <c:v>8.8045360435464501E-2</c:v>
                </c:pt>
                <c:pt idx="5">
                  <c:v>8.6108257333276095E-2</c:v>
                </c:pt>
                <c:pt idx="6">
                  <c:v>8.48434539031966E-2</c:v>
                </c:pt>
                <c:pt idx="7">
                  <c:v>8.3908590109682005E-2</c:v>
                </c:pt>
              </c:numCache>
            </c:numRef>
          </c:val>
          <c:smooth val="0"/>
        </c:ser>
        <c:ser>
          <c:idx val="20"/>
          <c:order val="20"/>
          <c:marker>
            <c:symbol val="none"/>
          </c:marker>
          <c:val>
            <c:numRef>
              <c:f>historya!$A$21:$AF$21</c:f>
              <c:numCache>
                <c:formatCode>General</c:formatCode>
                <c:ptCount val="32"/>
                <c:pt idx="0">
                  <c:v>0.36723167881442098</c:v>
                </c:pt>
                <c:pt idx="1">
                  <c:v>0.26760121930667102</c:v>
                </c:pt>
                <c:pt idx="2">
                  <c:v>0.224221553624571</c:v>
                </c:pt>
                <c:pt idx="3">
                  <c:v>0.20466025063510301</c:v>
                </c:pt>
                <c:pt idx="4">
                  <c:v>0.184655384822004</c:v>
                </c:pt>
                <c:pt idx="5">
                  <c:v>0.17305768096687901</c:v>
                </c:pt>
                <c:pt idx="6">
                  <c:v>0.158531164894222</c:v>
                </c:pt>
                <c:pt idx="7">
                  <c:v>0.146148804847548</c:v>
                </c:pt>
                <c:pt idx="8">
                  <c:v>0.139470272491279</c:v>
                </c:pt>
                <c:pt idx="9">
                  <c:v>0.1296824512134</c:v>
                </c:pt>
                <c:pt idx="10">
                  <c:v>0.124607044760406</c:v>
                </c:pt>
                <c:pt idx="11">
                  <c:v>0.121309397721571</c:v>
                </c:pt>
                <c:pt idx="12">
                  <c:v>0.11868740065806201</c:v>
                </c:pt>
                <c:pt idx="13">
                  <c:v>0.11808024885537</c:v>
                </c:pt>
              </c:numCache>
            </c:numRef>
          </c:val>
          <c:smooth val="0"/>
        </c:ser>
        <c:ser>
          <c:idx val="21"/>
          <c:order val="21"/>
          <c:marker>
            <c:symbol val="none"/>
          </c:marker>
          <c:val>
            <c:numRef>
              <c:f>historya!$A$22:$AF$22</c:f>
              <c:numCache>
                <c:formatCode>General</c:formatCode>
                <c:ptCount val="32"/>
                <c:pt idx="0">
                  <c:v>4.6558661476064099E-2</c:v>
                </c:pt>
                <c:pt idx="1">
                  <c:v>4.0290394307019001E-2</c:v>
                </c:pt>
                <c:pt idx="2">
                  <c:v>3.4159253103595799E-2</c:v>
                </c:pt>
                <c:pt idx="3">
                  <c:v>3.16064989090677E-2</c:v>
                </c:pt>
                <c:pt idx="4">
                  <c:v>3.0573571049196498E-2</c:v>
                </c:pt>
                <c:pt idx="5">
                  <c:v>3.0037698575699899E-2</c:v>
                </c:pt>
                <c:pt idx="6">
                  <c:v>2.93256530339637E-2</c:v>
                </c:pt>
                <c:pt idx="7">
                  <c:v>2.9019303442321901E-2</c:v>
                </c:pt>
                <c:pt idx="8">
                  <c:v>2.7100058464231601E-2</c:v>
                </c:pt>
                <c:pt idx="9">
                  <c:v>2.5711523879643899E-2</c:v>
                </c:pt>
                <c:pt idx="10">
                  <c:v>2.4394012010058402E-2</c:v>
                </c:pt>
                <c:pt idx="11">
                  <c:v>2.36546931479103E-2</c:v>
                </c:pt>
                <c:pt idx="12">
                  <c:v>2.3039242107491802E-2</c:v>
                </c:pt>
                <c:pt idx="13">
                  <c:v>2.2448985566627E-2</c:v>
                </c:pt>
                <c:pt idx="14">
                  <c:v>2.0683545773334599E-2</c:v>
                </c:pt>
                <c:pt idx="15">
                  <c:v>1.9928014284893599E-2</c:v>
                </c:pt>
                <c:pt idx="16">
                  <c:v>1.9308767257232799E-2</c:v>
                </c:pt>
                <c:pt idx="17">
                  <c:v>1.8964761113060599E-2</c:v>
                </c:pt>
                <c:pt idx="18">
                  <c:v>1.8222308928068701E-2</c:v>
                </c:pt>
                <c:pt idx="19">
                  <c:v>1.76159760591027E-2</c:v>
                </c:pt>
                <c:pt idx="20">
                  <c:v>1.7143518080454501E-2</c:v>
                </c:pt>
                <c:pt idx="21">
                  <c:v>1.6831072965720801E-2</c:v>
                </c:pt>
              </c:numCache>
            </c:numRef>
          </c:val>
          <c:smooth val="0"/>
        </c:ser>
        <c:ser>
          <c:idx val="22"/>
          <c:order val="22"/>
          <c:marker>
            <c:symbol val="none"/>
          </c:marker>
          <c:val>
            <c:numRef>
              <c:f>historya!$A$23:$AF$23</c:f>
              <c:numCache>
                <c:formatCode>General</c:formatCode>
                <c:ptCount val="32"/>
                <c:pt idx="0">
                  <c:v>7.1137098702087703E-2</c:v>
                </c:pt>
                <c:pt idx="1">
                  <c:v>5.5474907265691098E-2</c:v>
                </c:pt>
                <c:pt idx="2">
                  <c:v>4.7247113885997602E-2</c:v>
                </c:pt>
                <c:pt idx="3">
                  <c:v>4.3801485005315499E-2</c:v>
                </c:pt>
                <c:pt idx="4">
                  <c:v>4.22787318641916E-2</c:v>
                </c:pt>
                <c:pt idx="5">
                  <c:v>3.9903605611860002E-2</c:v>
                </c:pt>
                <c:pt idx="6">
                  <c:v>3.7523805141123301E-2</c:v>
                </c:pt>
                <c:pt idx="7">
                  <c:v>3.6359821172576197E-2</c:v>
                </c:pt>
                <c:pt idx="8">
                  <c:v>3.5589856749727998E-2</c:v>
                </c:pt>
                <c:pt idx="9">
                  <c:v>3.4495540791572001E-2</c:v>
                </c:pt>
                <c:pt idx="10">
                  <c:v>3.38871666920968E-2</c:v>
                </c:pt>
                <c:pt idx="11">
                  <c:v>3.29299191158446E-2</c:v>
                </c:pt>
                <c:pt idx="12">
                  <c:v>3.1913049762818099E-2</c:v>
                </c:pt>
                <c:pt idx="13">
                  <c:v>3.0616147721666299E-2</c:v>
                </c:pt>
                <c:pt idx="14">
                  <c:v>2.9956355690897E-2</c:v>
                </c:pt>
                <c:pt idx="15">
                  <c:v>2.9132037017042301E-2</c:v>
                </c:pt>
                <c:pt idx="16">
                  <c:v>2.8299239037175201E-2</c:v>
                </c:pt>
                <c:pt idx="17">
                  <c:v>2.6797624375969699E-2</c:v>
                </c:pt>
                <c:pt idx="18">
                  <c:v>2.5104605917002799E-2</c:v>
                </c:pt>
                <c:pt idx="19">
                  <c:v>2.4599528409803E-2</c:v>
                </c:pt>
                <c:pt idx="20">
                  <c:v>2.38126666374722E-2</c:v>
                </c:pt>
                <c:pt idx="21">
                  <c:v>2.3363824819094599E-2</c:v>
                </c:pt>
                <c:pt idx="22">
                  <c:v>2.33372262152386E-2</c:v>
                </c:pt>
                <c:pt idx="23">
                  <c:v>2.3194831183354601E-2</c:v>
                </c:pt>
              </c:numCache>
            </c:numRef>
          </c:val>
          <c:smooth val="0"/>
        </c:ser>
        <c:ser>
          <c:idx val="23"/>
          <c:order val="23"/>
          <c:marker>
            <c:symbol val="none"/>
          </c:marker>
          <c:val>
            <c:numRef>
              <c:f>historya!$A$24:$AF$24</c:f>
              <c:numCache>
                <c:formatCode>General</c:formatCode>
                <c:ptCount val="32"/>
                <c:pt idx="0">
                  <c:v>0.150003097680808</c:v>
                </c:pt>
                <c:pt idx="1">
                  <c:v>0.135958562001913</c:v>
                </c:pt>
                <c:pt idx="2">
                  <c:v>0.124678163625816</c:v>
                </c:pt>
                <c:pt idx="3">
                  <c:v>0.122503242391294</c:v>
                </c:pt>
                <c:pt idx="4">
                  <c:v>0.12012254382375</c:v>
                </c:pt>
                <c:pt idx="5">
                  <c:v>0.119077045159507</c:v>
                </c:pt>
                <c:pt idx="6">
                  <c:v>0.11762050862418399</c:v>
                </c:pt>
                <c:pt idx="7">
                  <c:v>0.115760753994346</c:v>
                </c:pt>
                <c:pt idx="8">
                  <c:v>0.115712318747523</c:v>
                </c:pt>
              </c:numCache>
            </c:numRef>
          </c:val>
          <c:smooth val="0"/>
        </c:ser>
        <c:ser>
          <c:idx val="24"/>
          <c:order val="24"/>
          <c:marker>
            <c:symbol val="none"/>
          </c:marker>
          <c:val>
            <c:numRef>
              <c:f>historya!$A$25:$AF$25</c:f>
              <c:numCache>
                <c:formatCode>General</c:formatCode>
                <c:ptCount val="32"/>
                <c:pt idx="0">
                  <c:v>0.35042714424193799</c:v>
                </c:pt>
                <c:pt idx="1">
                  <c:v>0.29298317927834899</c:v>
                </c:pt>
                <c:pt idx="2">
                  <c:v>0.26507670391972299</c:v>
                </c:pt>
                <c:pt idx="3">
                  <c:v>0.24796406494744899</c:v>
                </c:pt>
                <c:pt idx="4">
                  <c:v>0.228386434100976</c:v>
                </c:pt>
                <c:pt idx="5">
                  <c:v>0.21341832749272099</c:v>
                </c:pt>
                <c:pt idx="6">
                  <c:v>0.19852253982137899</c:v>
                </c:pt>
                <c:pt idx="7">
                  <c:v>0.18380174590520801</c:v>
                </c:pt>
                <c:pt idx="8">
                  <c:v>0.17389234614374299</c:v>
                </c:pt>
                <c:pt idx="9">
                  <c:v>0.16636975234759999</c:v>
                </c:pt>
                <c:pt idx="10">
                  <c:v>0.15047836822492999</c:v>
                </c:pt>
                <c:pt idx="11">
                  <c:v>0.144363540324696</c:v>
                </c:pt>
                <c:pt idx="12">
                  <c:v>0.13290743702500099</c:v>
                </c:pt>
                <c:pt idx="13">
                  <c:v>0.126505297547896</c:v>
                </c:pt>
                <c:pt idx="14">
                  <c:v>0.12530797935420501</c:v>
                </c:pt>
                <c:pt idx="15">
                  <c:v>0.122936882243109</c:v>
                </c:pt>
                <c:pt idx="16">
                  <c:v>0.11929540221978401</c:v>
                </c:pt>
                <c:pt idx="17">
                  <c:v>0.11923940264489501</c:v>
                </c:pt>
                <c:pt idx="18">
                  <c:v>0.118609637316621</c:v>
                </c:pt>
              </c:numCache>
            </c:numRef>
          </c:val>
          <c:smooth val="0"/>
        </c:ser>
        <c:ser>
          <c:idx val="25"/>
          <c:order val="25"/>
          <c:marker>
            <c:symbol val="none"/>
          </c:marker>
          <c:val>
            <c:numRef>
              <c:f>historya!$A$26:$AF$26</c:f>
              <c:numCache>
                <c:formatCode>General</c:formatCode>
                <c:ptCount val="32"/>
                <c:pt idx="0">
                  <c:v>0.25928710666486299</c:v>
                </c:pt>
                <c:pt idx="1">
                  <c:v>0.20494964230527399</c:v>
                </c:pt>
                <c:pt idx="2">
                  <c:v>0.16990072988969601</c:v>
                </c:pt>
                <c:pt idx="3">
                  <c:v>0.14249034801846899</c:v>
                </c:pt>
                <c:pt idx="4">
                  <c:v>0.123327169056539</c:v>
                </c:pt>
                <c:pt idx="5">
                  <c:v>0.11520156436526</c:v>
                </c:pt>
                <c:pt idx="6">
                  <c:v>0.109363510182971</c:v>
                </c:pt>
                <c:pt idx="7">
                  <c:v>0.10385164952095501</c:v>
                </c:pt>
                <c:pt idx="8">
                  <c:v>8.7925492683131504E-2</c:v>
                </c:pt>
                <c:pt idx="9">
                  <c:v>7.7873640871652494E-2</c:v>
                </c:pt>
                <c:pt idx="10">
                  <c:v>7.4545033001616703E-2</c:v>
                </c:pt>
                <c:pt idx="11">
                  <c:v>7.4520154556564897E-2</c:v>
                </c:pt>
              </c:numCache>
            </c:numRef>
          </c:val>
          <c:smooth val="0"/>
        </c:ser>
        <c:ser>
          <c:idx val="26"/>
          <c:order val="26"/>
          <c:marker>
            <c:symbol val="none"/>
          </c:marker>
          <c:val>
            <c:numRef>
              <c:f>historya!$A$27:$AF$27</c:f>
              <c:numCache>
                <c:formatCode>General</c:formatCode>
                <c:ptCount val="32"/>
                <c:pt idx="0">
                  <c:v>0.32550629951027099</c:v>
                </c:pt>
                <c:pt idx="1">
                  <c:v>0.29718552093523798</c:v>
                </c:pt>
                <c:pt idx="2">
                  <c:v>0.27983401606554198</c:v>
                </c:pt>
                <c:pt idx="3">
                  <c:v>0.265753307307112</c:v>
                </c:pt>
                <c:pt idx="4">
                  <c:v>0.25665021114713499</c:v>
                </c:pt>
                <c:pt idx="5">
                  <c:v>0.24698346930331999</c:v>
                </c:pt>
                <c:pt idx="6">
                  <c:v>0.23866673045558301</c:v>
                </c:pt>
                <c:pt idx="7">
                  <c:v>0.22619313291104601</c:v>
                </c:pt>
                <c:pt idx="8">
                  <c:v>0.21800407451772999</c:v>
                </c:pt>
                <c:pt idx="9">
                  <c:v>0.2098929098367</c:v>
                </c:pt>
                <c:pt idx="10">
                  <c:v>0.202613775014202</c:v>
                </c:pt>
                <c:pt idx="11">
                  <c:v>0.19660453483588999</c:v>
                </c:pt>
                <c:pt idx="12">
                  <c:v>0.160426307376346</c:v>
                </c:pt>
                <c:pt idx="13">
                  <c:v>0.147354851094121</c:v>
                </c:pt>
                <c:pt idx="14">
                  <c:v>0.138034150478447</c:v>
                </c:pt>
                <c:pt idx="15">
                  <c:v>0.127015620733541</c:v>
                </c:pt>
                <c:pt idx="16">
                  <c:v>0.123737712076029</c:v>
                </c:pt>
              </c:numCache>
            </c:numRef>
          </c:val>
          <c:smooth val="0"/>
        </c:ser>
        <c:ser>
          <c:idx val="27"/>
          <c:order val="27"/>
          <c:marker>
            <c:symbol val="none"/>
          </c:marker>
          <c:val>
            <c:numRef>
              <c:f>historya!$A$28:$AF$28</c:f>
              <c:numCache>
                <c:formatCode>General</c:formatCode>
                <c:ptCount val="32"/>
                <c:pt idx="0">
                  <c:v>0.110804406770437</c:v>
                </c:pt>
                <c:pt idx="1">
                  <c:v>8.8591878362960397E-2</c:v>
                </c:pt>
                <c:pt idx="2">
                  <c:v>7.1048388452214006E-2</c:v>
                </c:pt>
                <c:pt idx="3">
                  <c:v>5.7636607578749402E-2</c:v>
                </c:pt>
                <c:pt idx="4">
                  <c:v>4.9766106203537601E-2</c:v>
                </c:pt>
                <c:pt idx="5">
                  <c:v>3.2260802811964098E-2</c:v>
                </c:pt>
                <c:pt idx="6">
                  <c:v>2.3519787227566299E-2</c:v>
                </c:pt>
                <c:pt idx="7">
                  <c:v>1.9035576389537699E-2</c:v>
                </c:pt>
                <c:pt idx="8">
                  <c:v>1.54749959015723E-2</c:v>
                </c:pt>
                <c:pt idx="9">
                  <c:v>1.2585422168967001E-2</c:v>
                </c:pt>
                <c:pt idx="10">
                  <c:v>1.0978673031218101E-2</c:v>
                </c:pt>
                <c:pt idx="11">
                  <c:v>9.7146827672244009E-3</c:v>
                </c:pt>
                <c:pt idx="12">
                  <c:v>9.28242836883467E-3</c:v>
                </c:pt>
                <c:pt idx="13">
                  <c:v>9.1993605831020495E-3</c:v>
                </c:pt>
              </c:numCache>
            </c:numRef>
          </c:val>
          <c:smooth val="0"/>
        </c:ser>
        <c:ser>
          <c:idx val="28"/>
          <c:order val="28"/>
          <c:marker>
            <c:symbol val="none"/>
          </c:marker>
          <c:val>
            <c:numRef>
              <c:f>historya!$A$29:$AF$29</c:f>
              <c:numCache>
                <c:formatCode>General</c:formatCode>
                <c:ptCount val="32"/>
                <c:pt idx="0">
                  <c:v>0.16255447156161301</c:v>
                </c:pt>
                <c:pt idx="1">
                  <c:v>0.13714030641854</c:v>
                </c:pt>
                <c:pt idx="2">
                  <c:v>0.118374481418517</c:v>
                </c:pt>
                <c:pt idx="3">
                  <c:v>0.10103469149776199</c:v>
                </c:pt>
                <c:pt idx="4">
                  <c:v>8.6565623903080799E-2</c:v>
                </c:pt>
                <c:pt idx="5">
                  <c:v>7.4907973415087606E-2</c:v>
                </c:pt>
                <c:pt idx="6">
                  <c:v>5.4778222243584397E-2</c:v>
                </c:pt>
                <c:pt idx="7">
                  <c:v>4.7519216546796098E-2</c:v>
                </c:pt>
                <c:pt idx="8">
                  <c:v>4.0183707895004799E-2</c:v>
                </c:pt>
                <c:pt idx="9">
                  <c:v>3.0007636880938899E-2</c:v>
                </c:pt>
                <c:pt idx="10">
                  <c:v>2.25817309603197E-2</c:v>
                </c:pt>
                <c:pt idx="11">
                  <c:v>2.2273859591686099E-2</c:v>
                </c:pt>
              </c:numCache>
            </c:numRef>
          </c:val>
          <c:smooth val="0"/>
        </c:ser>
        <c:ser>
          <c:idx val="29"/>
          <c:order val="29"/>
          <c:marker>
            <c:symbol val="none"/>
          </c:marker>
          <c:val>
            <c:numRef>
              <c:f>historya!$A$30:$AF$30</c:f>
              <c:numCache>
                <c:formatCode>General</c:formatCode>
                <c:ptCount val="32"/>
                <c:pt idx="0">
                  <c:v>0.182009381619336</c:v>
                </c:pt>
                <c:pt idx="1">
                  <c:v>0.16739150406640099</c:v>
                </c:pt>
                <c:pt idx="2">
                  <c:v>0.16165566079459201</c:v>
                </c:pt>
                <c:pt idx="3">
                  <c:v>0.154251380704611</c:v>
                </c:pt>
                <c:pt idx="4">
                  <c:v>0.15263887902429199</c:v>
                </c:pt>
                <c:pt idx="5">
                  <c:v>0.14476098114661101</c:v>
                </c:pt>
                <c:pt idx="6">
                  <c:v>0.144654831475995</c:v>
                </c:pt>
              </c:numCache>
            </c:numRef>
          </c:val>
          <c:smooth val="0"/>
        </c:ser>
        <c:ser>
          <c:idx val="30"/>
          <c:order val="30"/>
          <c:marker>
            <c:symbol val="none"/>
          </c:marker>
          <c:val>
            <c:numRef>
              <c:f>historya!$A$31:$AF$31</c:f>
              <c:numCache>
                <c:formatCode>General</c:formatCode>
                <c:ptCount val="32"/>
                <c:pt idx="0">
                  <c:v>7.4605517893856305E-2</c:v>
                </c:pt>
                <c:pt idx="1">
                  <c:v>6.5741923963725302E-2</c:v>
                </c:pt>
                <c:pt idx="2">
                  <c:v>6.3507371104586999E-2</c:v>
                </c:pt>
                <c:pt idx="3">
                  <c:v>6.08127859605005E-2</c:v>
                </c:pt>
                <c:pt idx="4">
                  <c:v>5.9648359411941201E-2</c:v>
                </c:pt>
                <c:pt idx="5">
                  <c:v>5.9052125018586601E-2</c:v>
                </c:pt>
                <c:pt idx="6">
                  <c:v>5.5995722590340698E-2</c:v>
                </c:pt>
                <c:pt idx="7">
                  <c:v>5.52908699816171E-2</c:v>
                </c:pt>
                <c:pt idx="8">
                  <c:v>5.5217776565166098E-2</c:v>
                </c:pt>
                <c:pt idx="9">
                  <c:v>5.5165769574572997E-2</c:v>
                </c:pt>
              </c:numCache>
            </c:numRef>
          </c:val>
          <c:smooth val="0"/>
        </c:ser>
        <c:ser>
          <c:idx val="31"/>
          <c:order val="31"/>
          <c:marker>
            <c:symbol val="none"/>
          </c:marker>
          <c:val>
            <c:numRef>
              <c:f>historya!$A$32:$AF$32</c:f>
              <c:numCache>
                <c:formatCode>General</c:formatCode>
                <c:ptCount val="32"/>
                <c:pt idx="0">
                  <c:v>3.0724988632861799E-2</c:v>
                </c:pt>
                <c:pt idx="1">
                  <c:v>2.93671072204848E-2</c:v>
                </c:pt>
                <c:pt idx="2">
                  <c:v>2.7445980403591998E-2</c:v>
                </c:pt>
                <c:pt idx="3">
                  <c:v>2.4633933634312499E-2</c:v>
                </c:pt>
                <c:pt idx="4">
                  <c:v>2.1363807179877001E-2</c:v>
                </c:pt>
                <c:pt idx="5">
                  <c:v>1.9374591765858401E-2</c:v>
                </c:pt>
                <c:pt idx="6">
                  <c:v>1.8703863512963801E-2</c:v>
                </c:pt>
                <c:pt idx="7">
                  <c:v>1.7993632714777399E-2</c:v>
                </c:pt>
                <c:pt idx="8">
                  <c:v>1.6768537332096999E-2</c:v>
                </c:pt>
                <c:pt idx="9">
                  <c:v>1.62483347442679E-2</c:v>
                </c:pt>
                <c:pt idx="10">
                  <c:v>1.60577836806318E-2</c:v>
                </c:pt>
                <c:pt idx="11">
                  <c:v>1.5936587129965301E-2</c:v>
                </c:pt>
                <c:pt idx="12">
                  <c:v>1.59346333036905E-2</c:v>
                </c:pt>
                <c:pt idx="13">
                  <c:v>1.5877306501787099E-2</c:v>
                </c:pt>
                <c:pt idx="14">
                  <c:v>1.5876800894694301E-2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25280"/>
        <c:axId val="33431552"/>
      </c:lineChart>
      <c:catAx>
        <c:axId val="3342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Features Used</a:t>
                </a:r>
              </a:p>
            </c:rich>
          </c:tx>
          <c:layout>
            <c:manualLayout>
              <c:xMode val="edge"/>
              <c:yMode val="edge"/>
              <c:x val="0.36808467779697901"/>
              <c:y val="0.91572525172897701"/>
            </c:manualLayout>
          </c:layout>
          <c:overlay val="0"/>
        </c:title>
        <c:majorTickMark val="out"/>
        <c:minorTickMark val="none"/>
        <c:tickLblPos val="nextTo"/>
        <c:crossAx val="33431552"/>
        <c:crosses val="autoZero"/>
        <c:auto val="1"/>
        <c:lblAlgn val="ctr"/>
        <c:lblOffset val="100"/>
        <c:tickLblSkip val="5"/>
        <c:noMultiLvlLbl val="0"/>
      </c:catAx>
      <c:valAx>
        <c:axId val="33431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Squared Error</a:t>
                </a:r>
              </a:p>
            </c:rich>
          </c:tx>
          <c:layout>
            <c:manualLayout>
              <c:xMode val="edge"/>
              <c:yMode val="edge"/>
              <c:x val="8.8067381699207092E-3"/>
              <c:y val="0.334745393215076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425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Improvement of model as SFS adds more features</a:t>
            </a:r>
          </a:p>
        </c:rich>
      </c:tx>
      <c:layout>
        <c:manualLayout>
          <c:xMode val="edge"/>
          <c:yMode val="edge"/>
          <c:x val="0.13681521293608401"/>
          <c:y val="0.12069785670018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113010504367"/>
          <c:y val="0.211313868613139"/>
          <c:w val="0.80824253921315603"/>
          <c:h val="0.63024943962296698"/>
        </c:manualLayout>
      </c:layout>
      <c:lineChart>
        <c:grouping val="standard"/>
        <c:varyColors val="0"/>
        <c:ser>
          <c:idx val="7"/>
          <c:order val="0"/>
          <c:spPr>
            <a:ln>
              <a:solidFill>
                <a:srgbClr val="9C5252"/>
              </a:solidFill>
            </a:ln>
          </c:spPr>
          <c:marker>
            <c:symbol val="none"/>
          </c:marker>
          <c:val>
            <c:numRef>
              <c:f>historya!$A$8:$AF$8</c:f>
              <c:numCache>
                <c:formatCode>General</c:formatCode>
                <c:ptCount val="32"/>
                <c:pt idx="0">
                  <c:v>0.683458268685324</c:v>
                </c:pt>
                <c:pt idx="1">
                  <c:v>0.57253824442621504</c:v>
                </c:pt>
                <c:pt idx="2">
                  <c:v>0.51734746571679802</c:v>
                </c:pt>
                <c:pt idx="3">
                  <c:v>0.44347643378547402</c:v>
                </c:pt>
                <c:pt idx="4">
                  <c:v>0.39853398740287399</c:v>
                </c:pt>
                <c:pt idx="5">
                  <c:v>0.376326007555563</c:v>
                </c:pt>
                <c:pt idx="6">
                  <c:v>0.357814804189235</c:v>
                </c:pt>
                <c:pt idx="7">
                  <c:v>0.34013036605513203</c:v>
                </c:pt>
                <c:pt idx="8">
                  <c:v>0.33077418244232198</c:v>
                </c:pt>
                <c:pt idx="9">
                  <c:v>0.32072550224589702</c:v>
                </c:pt>
                <c:pt idx="10">
                  <c:v>0.275954158962536</c:v>
                </c:pt>
                <c:pt idx="11">
                  <c:v>0.27209111115358198</c:v>
                </c:pt>
                <c:pt idx="12">
                  <c:v>0.26056493415298199</c:v>
                </c:pt>
                <c:pt idx="13">
                  <c:v>0.25349180706690799</c:v>
                </c:pt>
                <c:pt idx="14">
                  <c:v>0.25292219711260899</c:v>
                </c:pt>
                <c:pt idx="15">
                  <c:v>0.234558973227986</c:v>
                </c:pt>
                <c:pt idx="16">
                  <c:v>0.22269070814262701</c:v>
                </c:pt>
                <c:pt idx="17">
                  <c:v>0.22172343430236799</c:v>
                </c:pt>
                <c:pt idx="18">
                  <c:v>0.21453545555067899</c:v>
                </c:pt>
                <c:pt idx="19">
                  <c:v>0.19878685140483701</c:v>
                </c:pt>
                <c:pt idx="20">
                  <c:v>0.18718138535186599</c:v>
                </c:pt>
                <c:pt idx="21">
                  <c:v>0.173758009270541</c:v>
                </c:pt>
                <c:pt idx="22">
                  <c:v>0.168276501809005</c:v>
                </c:pt>
                <c:pt idx="23">
                  <c:v>0.13734310206328601</c:v>
                </c:pt>
                <c:pt idx="24">
                  <c:v>0.123751337501179</c:v>
                </c:pt>
                <c:pt idx="25">
                  <c:v>0.10123813331136899</c:v>
                </c:pt>
                <c:pt idx="26">
                  <c:v>9.0743824897984507E-2</c:v>
                </c:pt>
                <c:pt idx="27">
                  <c:v>8.4832742411493398E-2</c:v>
                </c:pt>
                <c:pt idx="28">
                  <c:v>8.1435962483756202E-2</c:v>
                </c:pt>
                <c:pt idx="29">
                  <c:v>7.41491070863219E-2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60224"/>
        <c:axId val="33462144"/>
      </c:lineChart>
      <c:catAx>
        <c:axId val="33460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Features Used</a:t>
                </a:r>
              </a:p>
            </c:rich>
          </c:tx>
          <c:layout>
            <c:manualLayout>
              <c:xMode val="edge"/>
              <c:yMode val="edge"/>
              <c:x val="0.36808467779697901"/>
              <c:y val="0.91572525172897701"/>
            </c:manualLayout>
          </c:layout>
          <c:overlay val="0"/>
        </c:title>
        <c:majorTickMark val="out"/>
        <c:minorTickMark val="none"/>
        <c:tickLblPos val="nextTo"/>
        <c:crossAx val="33462144"/>
        <c:crosses val="autoZero"/>
        <c:auto val="1"/>
        <c:lblAlgn val="ctr"/>
        <c:lblOffset val="100"/>
        <c:tickLblSkip val="5"/>
        <c:noMultiLvlLbl val="0"/>
      </c:catAx>
      <c:valAx>
        <c:axId val="33462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Squared Error</a:t>
                </a:r>
              </a:p>
            </c:rich>
          </c:tx>
          <c:layout>
            <c:manualLayout>
              <c:xMode val="edge"/>
              <c:yMode val="edge"/>
              <c:x val="8.8067381699207092E-3"/>
              <c:y val="0.334745393215076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460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2146185825699"/>
          <c:y val="3.6879432624113501E-2"/>
          <c:w val="0.83942784428238304"/>
          <c:h val="0.7569944316276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Mood (Pleasure)</c:v>
                </c:pt>
              </c:strCache>
            </c:strRef>
          </c:tx>
          <c:marker>
            <c:symbol val="none"/>
          </c:marker>
          <c:yVal>
            <c:numRef>
              <c:f>Sheet2!$E$2:$E$60</c:f>
              <c:numCache>
                <c:formatCode>General</c:formatCode>
                <c:ptCount val="59"/>
                <c:pt idx="0">
                  <c:v>3.5</c:v>
                </c:pt>
                <c:pt idx="1">
                  <c:v>3.4</c:v>
                </c:pt>
                <c:pt idx="2">
                  <c:v>3</c:v>
                </c:pt>
                <c:pt idx="3">
                  <c:v>2.75</c:v>
                </c:pt>
                <c:pt idx="4">
                  <c:v>3.2</c:v>
                </c:pt>
                <c:pt idx="5">
                  <c:v>3</c:v>
                </c:pt>
                <c:pt idx="6">
                  <c:v>3</c:v>
                </c:pt>
                <c:pt idx="7">
                  <c:v>3.25</c:v>
                </c:pt>
                <c:pt idx="8">
                  <c:v>3</c:v>
                </c:pt>
                <c:pt idx="9">
                  <c:v>3.3333333333333299</c:v>
                </c:pt>
                <c:pt idx="10">
                  <c:v>3.71428571428571</c:v>
                </c:pt>
                <c:pt idx="11">
                  <c:v>4.1666666666666936</c:v>
                </c:pt>
                <c:pt idx="12">
                  <c:v>3.5</c:v>
                </c:pt>
                <c:pt idx="13">
                  <c:v>4</c:v>
                </c:pt>
                <c:pt idx="14">
                  <c:v>4</c:v>
                </c:pt>
                <c:pt idx="15">
                  <c:v>3.75</c:v>
                </c:pt>
                <c:pt idx="16">
                  <c:v>4</c:v>
                </c:pt>
                <c:pt idx="17">
                  <c:v>3.8</c:v>
                </c:pt>
                <c:pt idx="18">
                  <c:v>3.6666666666666701</c:v>
                </c:pt>
                <c:pt idx="19">
                  <c:v>4</c:v>
                </c:pt>
                <c:pt idx="20">
                  <c:v>3.2</c:v>
                </c:pt>
                <c:pt idx="21">
                  <c:v>3.75</c:v>
                </c:pt>
                <c:pt idx="22">
                  <c:v>3</c:v>
                </c:pt>
                <c:pt idx="23">
                  <c:v>3.5</c:v>
                </c:pt>
                <c:pt idx="24">
                  <c:v>3</c:v>
                </c:pt>
                <c:pt idx="25">
                  <c:v>3.5</c:v>
                </c:pt>
                <c:pt idx="26">
                  <c:v>4</c:v>
                </c:pt>
                <c:pt idx="27">
                  <c:v>3.8</c:v>
                </c:pt>
                <c:pt idx="28">
                  <c:v>3.25</c:v>
                </c:pt>
                <c:pt idx="29">
                  <c:v>3.5</c:v>
                </c:pt>
                <c:pt idx="30">
                  <c:v>3.75</c:v>
                </c:pt>
                <c:pt idx="31">
                  <c:v>3.25</c:v>
                </c:pt>
                <c:pt idx="32">
                  <c:v>3.5</c:v>
                </c:pt>
                <c:pt idx="33">
                  <c:v>3.25</c:v>
                </c:pt>
                <c:pt idx="34">
                  <c:v>4.25</c:v>
                </c:pt>
                <c:pt idx="35">
                  <c:v>2.6666666666666701</c:v>
                </c:pt>
                <c:pt idx="36">
                  <c:v>3.6666666666666701</c:v>
                </c:pt>
                <c:pt idx="37">
                  <c:v>4</c:v>
                </c:pt>
                <c:pt idx="38">
                  <c:v>3.5</c:v>
                </c:pt>
                <c:pt idx="39">
                  <c:v>4</c:v>
                </c:pt>
                <c:pt idx="40">
                  <c:v>3.5</c:v>
                </c:pt>
                <c:pt idx="41">
                  <c:v>3.75</c:v>
                </c:pt>
                <c:pt idx="42">
                  <c:v>4</c:v>
                </c:pt>
                <c:pt idx="43">
                  <c:v>4.2</c:v>
                </c:pt>
                <c:pt idx="44">
                  <c:v>4</c:v>
                </c:pt>
                <c:pt idx="45">
                  <c:v>3.6</c:v>
                </c:pt>
                <c:pt idx="46">
                  <c:v>4.25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3.5</c:v>
                </c:pt>
                <c:pt idx="51">
                  <c:v>4</c:v>
                </c:pt>
                <c:pt idx="52">
                  <c:v>4</c:v>
                </c:pt>
                <c:pt idx="53">
                  <c:v>3.75</c:v>
                </c:pt>
                <c:pt idx="54">
                  <c:v>4</c:v>
                </c:pt>
                <c:pt idx="55">
                  <c:v>4.25</c:v>
                </c:pt>
                <c:pt idx="56">
                  <c:v>3.5</c:v>
                </c:pt>
                <c:pt idx="57">
                  <c:v>4</c:v>
                </c:pt>
                <c:pt idx="58">
                  <c:v>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Sheet2!$F$1</c:f>
              <c:strCache>
                <c:ptCount val="1"/>
                <c:pt idx="0">
                  <c:v>Estimated Mood</c:v>
                </c:pt>
              </c:strCache>
            </c:strRef>
          </c:tx>
          <c:spPr>
            <a:ln w="47625">
              <a:noFill/>
            </a:ln>
          </c:spPr>
          <c:yVal>
            <c:numRef>
              <c:f>Sheet2!$F$2:$F$60</c:f>
              <c:numCache>
                <c:formatCode>General</c:formatCode>
                <c:ptCount val="59"/>
                <c:pt idx="0">
                  <c:v>3.8123492473301859</c:v>
                </c:pt>
                <c:pt idx="1">
                  <c:v>3.3441300255752799</c:v>
                </c:pt>
                <c:pt idx="2">
                  <c:v>2.8781903407393199</c:v>
                </c:pt>
                <c:pt idx="3">
                  <c:v>2.5796921895953511</c:v>
                </c:pt>
                <c:pt idx="4">
                  <c:v>3.2269659292109831</c:v>
                </c:pt>
                <c:pt idx="5">
                  <c:v>3.0604363377041812</c:v>
                </c:pt>
                <c:pt idx="6">
                  <c:v>2.9466705502151642</c:v>
                </c:pt>
                <c:pt idx="7">
                  <c:v>3.1181008745218759</c:v>
                </c:pt>
                <c:pt idx="8">
                  <c:v>3.1141129504178702</c:v>
                </c:pt>
                <c:pt idx="9">
                  <c:v>3.6784179984807248</c:v>
                </c:pt>
                <c:pt idx="10">
                  <c:v>3.7270211736602099</c:v>
                </c:pt>
                <c:pt idx="11">
                  <c:v>4.1601356618592096</c:v>
                </c:pt>
                <c:pt idx="12">
                  <c:v>3.7158800402005978</c:v>
                </c:pt>
                <c:pt idx="13">
                  <c:v>4.0858289899491904</c:v>
                </c:pt>
                <c:pt idx="14">
                  <c:v>3.5112312951901661</c:v>
                </c:pt>
                <c:pt idx="15">
                  <c:v>3.5704724650224051</c:v>
                </c:pt>
                <c:pt idx="16">
                  <c:v>3.7541717968605011</c:v>
                </c:pt>
                <c:pt idx="17">
                  <c:v>3.899821207206605</c:v>
                </c:pt>
                <c:pt idx="18">
                  <c:v>3.8905064006620189</c:v>
                </c:pt>
                <c:pt idx="19">
                  <c:v>3.9519996458949578</c:v>
                </c:pt>
                <c:pt idx="20">
                  <c:v>3.2522670522477131</c:v>
                </c:pt>
                <c:pt idx="21">
                  <c:v>3.8202277140363301</c:v>
                </c:pt>
                <c:pt idx="22">
                  <c:v>3.1612373401821761</c:v>
                </c:pt>
                <c:pt idx="23">
                  <c:v>3.2408888088564218</c:v>
                </c:pt>
                <c:pt idx="24">
                  <c:v>2.777541123971377</c:v>
                </c:pt>
                <c:pt idx="25">
                  <c:v>3.7494462268625459</c:v>
                </c:pt>
                <c:pt idx="26">
                  <c:v>3.7819165468863871</c:v>
                </c:pt>
                <c:pt idx="27">
                  <c:v>3.733580625095906</c:v>
                </c:pt>
                <c:pt idx="28">
                  <c:v>3.5106109762043141</c:v>
                </c:pt>
                <c:pt idx="29">
                  <c:v>3.6634810805839622</c:v>
                </c:pt>
                <c:pt idx="30">
                  <c:v>3.8052893211628338</c:v>
                </c:pt>
                <c:pt idx="31">
                  <c:v>3.1587472780025609</c:v>
                </c:pt>
                <c:pt idx="32">
                  <c:v>3.516833829819213</c:v>
                </c:pt>
                <c:pt idx="33">
                  <c:v>3.4590202533285881</c:v>
                </c:pt>
                <c:pt idx="34">
                  <c:v>4.1464267912181603</c:v>
                </c:pt>
                <c:pt idx="35">
                  <c:v>2.806451899283342</c:v>
                </c:pt>
                <c:pt idx="36">
                  <c:v>3.5566148118999621</c:v>
                </c:pt>
                <c:pt idx="37">
                  <c:v>3.7453788279248008</c:v>
                </c:pt>
                <c:pt idx="38">
                  <c:v>3.6176761275839451</c:v>
                </c:pt>
                <c:pt idx="39">
                  <c:v>3.799233298969614</c:v>
                </c:pt>
                <c:pt idx="40">
                  <c:v>3.999021043446338</c:v>
                </c:pt>
                <c:pt idx="41">
                  <c:v>3.8717079665682621</c:v>
                </c:pt>
                <c:pt idx="42">
                  <c:v>4.042195823718429</c:v>
                </c:pt>
                <c:pt idx="43">
                  <c:v>4.0828871757498204</c:v>
                </c:pt>
                <c:pt idx="44">
                  <c:v>3.925265150398197</c:v>
                </c:pt>
                <c:pt idx="45">
                  <c:v>3.757392239752682</c:v>
                </c:pt>
                <c:pt idx="46">
                  <c:v>4.3878400497233301</c:v>
                </c:pt>
                <c:pt idx="47">
                  <c:v>3.8773199783700929</c:v>
                </c:pt>
                <c:pt idx="48">
                  <c:v>3.8178339494931222</c:v>
                </c:pt>
                <c:pt idx="49">
                  <c:v>4.0730937517997798</c:v>
                </c:pt>
                <c:pt idx="50">
                  <c:v>3.4030110873855519</c:v>
                </c:pt>
                <c:pt idx="51">
                  <c:v>4.0075456425267646</c:v>
                </c:pt>
                <c:pt idx="52">
                  <c:v>4.09085375823713</c:v>
                </c:pt>
                <c:pt idx="53">
                  <c:v>3.7612477760460599</c:v>
                </c:pt>
                <c:pt idx="54">
                  <c:v>3.994923619464219</c:v>
                </c:pt>
                <c:pt idx="55">
                  <c:v>3.9519639129920492</c:v>
                </c:pt>
                <c:pt idx="56">
                  <c:v>3.3373366586345519</c:v>
                </c:pt>
                <c:pt idx="57">
                  <c:v>3.7884077664871501</c:v>
                </c:pt>
                <c:pt idx="58">
                  <c:v>4.09079232688247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35776"/>
        <c:axId val="73466624"/>
      </c:scatterChart>
      <c:valAx>
        <c:axId val="73435776"/>
        <c:scaling>
          <c:orientation val="minMax"/>
          <c:max val="6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</a:t>
                </a:r>
              </a:p>
            </c:rich>
          </c:tx>
          <c:layout>
            <c:manualLayout>
              <c:xMode val="edge"/>
              <c:yMode val="edge"/>
              <c:x val="0.47507426092696498"/>
              <c:y val="0.926585094549499"/>
            </c:manualLayout>
          </c:layout>
          <c:overlay val="0"/>
        </c:title>
        <c:majorTickMark val="out"/>
        <c:minorTickMark val="none"/>
        <c:tickLblPos val="nextTo"/>
        <c:crossAx val="73466624"/>
        <c:crosses val="autoZero"/>
        <c:crossBetween val="midCat"/>
        <c:majorUnit val="10"/>
      </c:valAx>
      <c:valAx>
        <c:axId val="73466624"/>
        <c:scaling>
          <c:orientation val="minMax"/>
          <c:max val="4.5"/>
          <c:min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Daily Mood Average</a:t>
                </a:r>
              </a:p>
            </c:rich>
          </c:tx>
          <c:layout>
            <c:manualLayout>
              <c:xMode val="edge"/>
              <c:yMode val="edge"/>
              <c:x val="6.4977775352544499E-3"/>
              <c:y val="0.1592246408743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3435776"/>
        <c:crossesAt val="0"/>
        <c:crossBetween val="midCat"/>
        <c:majorUnit val="1"/>
      </c:valAx>
    </c:plotArea>
    <c:legend>
      <c:legendPos val="r"/>
      <c:layout>
        <c:manualLayout>
          <c:xMode val="edge"/>
          <c:yMode val="edge"/>
          <c:x val="0.65731758768867299"/>
          <c:y val="0.55618304581312905"/>
          <c:w val="0.28343963700503599"/>
          <c:h val="0.17455733497474199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05449409364899"/>
          <c:y val="5.0925925925925902E-2"/>
          <c:w val="0.81638982920062098"/>
          <c:h val="0.77493501231809103"/>
        </c:manualLayout>
      </c:layout>
      <c:lineChart>
        <c:grouping val="standard"/>
        <c:varyColors val="0"/>
        <c:ser>
          <c:idx val="0"/>
          <c:order val="0"/>
          <c:tx>
            <c:v>Incremental personalized model</c:v>
          </c:tx>
          <c:cat>
            <c:numRef>
              <c:f>Sheet1!$E$11:$E$16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59</c:v>
                </c:pt>
              </c:numCache>
            </c:numRef>
          </c:cat>
          <c:val>
            <c:numRef>
              <c:f>Sheet1!$H$11:$H$16</c:f>
              <c:numCache>
                <c:formatCode>0.00%</c:formatCode>
                <c:ptCount val="6"/>
                <c:pt idx="0">
                  <c:v>0.40072187500000001</c:v>
                </c:pt>
                <c:pt idx="1">
                  <c:v>0.57328749999999995</c:v>
                </c:pt>
                <c:pt idx="2">
                  <c:v>0.72648571428571396</c:v>
                </c:pt>
                <c:pt idx="3">
                  <c:v>0.84132173913043495</c:v>
                </c:pt>
                <c:pt idx="4">
                  <c:v>0.88561176470588199</c:v>
                </c:pt>
                <c:pt idx="5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81248"/>
        <c:axId val="24583168"/>
      </c:lineChart>
      <c:catAx>
        <c:axId val="245812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Training Days</a:t>
                </a:r>
              </a:p>
            </c:rich>
          </c:tx>
          <c:layout>
            <c:manualLayout>
              <c:xMode val="edge"/>
              <c:yMode val="edge"/>
              <c:x val="0.44635302564171397"/>
              <c:y val="0.914742200849055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4583168"/>
        <c:crosses val="autoZero"/>
        <c:auto val="1"/>
        <c:lblAlgn val="ctr"/>
        <c:lblOffset val="100"/>
        <c:noMultiLvlLbl val="0"/>
      </c:catAx>
      <c:valAx>
        <c:axId val="24583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Model Accuracy</a:t>
                </a:r>
              </a:p>
            </c:rich>
          </c:tx>
          <c:layout/>
          <c:overlay val="0"/>
        </c:title>
        <c:numFmt formatCode="0%" sourceLinked="0"/>
        <c:majorTickMark val="in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4581248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8150222832884098"/>
          <c:y val="0.56447493079987798"/>
          <c:w val="0.71447897871826405"/>
          <c:h val="0.20496671553485199"/>
        </c:manualLayout>
      </c:layout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305449409364899"/>
          <c:y val="5.0925925925925902E-2"/>
          <c:w val="0.81638982920062098"/>
          <c:h val="0.77493501231809103"/>
        </c:manualLayout>
      </c:layout>
      <c:lineChart>
        <c:grouping val="standard"/>
        <c:varyColors val="0"/>
        <c:ser>
          <c:idx val="0"/>
          <c:order val="0"/>
          <c:tx>
            <c:v>Incremental personalized model</c:v>
          </c:tx>
          <c:cat>
            <c:numRef>
              <c:f>Sheet1!$E$11:$E$16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59</c:v>
                </c:pt>
              </c:numCache>
            </c:numRef>
          </c:cat>
          <c:val>
            <c:numRef>
              <c:f>Sheet1!$H$11:$H$16</c:f>
              <c:numCache>
                <c:formatCode>0.00%</c:formatCode>
                <c:ptCount val="6"/>
                <c:pt idx="0">
                  <c:v>0.40072187500000001</c:v>
                </c:pt>
                <c:pt idx="1">
                  <c:v>0.57328749999999995</c:v>
                </c:pt>
                <c:pt idx="2">
                  <c:v>0.72648571428571396</c:v>
                </c:pt>
                <c:pt idx="3">
                  <c:v>0.84132173913043495</c:v>
                </c:pt>
                <c:pt idx="4">
                  <c:v>0.88561176470588199</c:v>
                </c:pt>
                <c:pt idx="5">
                  <c:v>0.93</c:v>
                </c:pt>
              </c:numCache>
            </c:numRef>
          </c:val>
          <c:smooth val="0"/>
        </c:ser>
        <c:ser>
          <c:idx val="1"/>
          <c:order val="1"/>
          <c:tx>
            <c:v>Hybrid mood model</c:v>
          </c:tx>
          <c:cat>
            <c:numRef>
              <c:f>Sheet1!$E$11:$E$16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59</c:v>
                </c:pt>
              </c:numCache>
            </c:numRef>
          </c:cat>
          <c:val>
            <c:numRef>
              <c:f>Sheet1!$I$11:$I$16</c:f>
              <c:numCache>
                <c:formatCode>0.00%</c:formatCode>
                <c:ptCount val="6"/>
                <c:pt idx="0">
                  <c:v>0.71919999999999995</c:v>
                </c:pt>
                <c:pt idx="1">
                  <c:v>0.73909999999999998</c:v>
                </c:pt>
                <c:pt idx="2">
                  <c:v>0.74199999999999999</c:v>
                </c:pt>
                <c:pt idx="3">
                  <c:v>0.77700000000000002</c:v>
                </c:pt>
                <c:pt idx="4">
                  <c:v>0.82850000000000001</c:v>
                </c:pt>
                <c:pt idx="5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28224"/>
        <c:axId val="24663168"/>
      </c:lineChart>
      <c:catAx>
        <c:axId val="246282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Training Days</a:t>
                </a:r>
              </a:p>
            </c:rich>
          </c:tx>
          <c:layout>
            <c:manualLayout>
              <c:xMode val="edge"/>
              <c:yMode val="edge"/>
              <c:x val="0.44635302564171397"/>
              <c:y val="0.914742200849055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4663168"/>
        <c:crosses val="autoZero"/>
        <c:auto val="1"/>
        <c:lblAlgn val="ctr"/>
        <c:lblOffset val="100"/>
        <c:noMultiLvlLbl val="0"/>
      </c:catAx>
      <c:valAx>
        <c:axId val="24663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Model Accuracy</a:t>
                </a:r>
              </a:p>
            </c:rich>
          </c:tx>
          <c:layout/>
          <c:overlay val="0"/>
        </c:title>
        <c:numFmt formatCode="0%" sourceLinked="0"/>
        <c:majorTickMark val="in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24628224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28150222832884098"/>
          <c:y val="0.56447493079987798"/>
          <c:w val="0.71447897871826405"/>
          <c:h val="0.20496671553485199"/>
        </c:manualLayout>
      </c:layout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133573928259"/>
          <c:y val="6.0185185185185203E-2"/>
          <c:w val="0.806680008748906"/>
          <c:h val="0.74273692324987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Pleasure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Sheet1!$A$42:$A$48</c:f>
              <c:strCache>
                <c:ptCount val="7"/>
                <c:pt idx="0">
                  <c:v>Calls</c:v>
                </c:pt>
                <c:pt idx="1">
                  <c:v>Email</c:v>
                </c:pt>
                <c:pt idx="2">
                  <c:v>SMS</c:v>
                </c:pt>
                <c:pt idx="3">
                  <c:v>Web</c:v>
                </c:pt>
                <c:pt idx="4">
                  <c:v>Apps</c:v>
                </c:pt>
                <c:pt idx="5">
                  <c:v>Location</c:v>
                </c:pt>
                <c:pt idx="6">
                  <c:v>Prev. Mood</c:v>
                </c:pt>
              </c:strCache>
            </c:strRef>
          </c:cat>
          <c:val>
            <c:numRef>
              <c:f>Sheet1!$B$42:$B$48</c:f>
              <c:numCache>
                <c:formatCode>General</c:formatCode>
                <c:ptCount val="7"/>
                <c:pt idx="0">
                  <c:v>109</c:v>
                </c:pt>
                <c:pt idx="1">
                  <c:v>65</c:v>
                </c:pt>
                <c:pt idx="2">
                  <c:v>75</c:v>
                </c:pt>
                <c:pt idx="3">
                  <c:v>45</c:v>
                </c:pt>
                <c:pt idx="4">
                  <c:v>80</c:v>
                </c:pt>
                <c:pt idx="5">
                  <c:v>41</c:v>
                </c:pt>
                <c:pt idx="6">
                  <c:v>38</c:v>
                </c:pt>
              </c:numCache>
            </c:numRef>
          </c:val>
        </c:ser>
        <c:ser>
          <c:idx val="1"/>
          <c:order val="1"/>
          <c:tx>
            <c:strRef>
              <c:f>Sheet1!$C$41</c:f>
              <c:strCache>
                <c:ptCount val="1"/>
                <c:pt idx="0">
                  <c:v>Activeness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Sheet1!$A$42:$A$48</c:f>
              <c:strCache>
                <c:ptCount val="7"/>
                <c:pt idx="0">
                  <c:v>Calls</c:v>
                </c:pt>
                <c:pt idx="1">
                  <c:v>Email</c:v>
                </c:pt>
                <c:pt idx="2">
                  <c:v>SMS</c:v>
                </c:pt>
                <c:pt idx="3">
                  <c:v>Web</c:v>
                </c:pt>
                <c:pt idx="4">
                  <c:v>Apps</c:v>
                </c:pt>
                <c:pt idx="5">
                  <c:v>Location</c:v>
                </c:pt>
                <c:pt idx="6">
                  <c:v>Prev. Mood</c:v>
                </c:pt>
              </c:strCache>
            </c:strRef>
          </c:cat>
          <c:val>
            <c:numRef>
              <c:f>Sheet1!$C$42:$C$48</c:f>
              <c:numCache>
                <c:formatCode>General</c:formatCode>
                <c:ptCount val="7"/>
                <c:pt idx="0">
                  <c:v>98</c:v>
                </c:pt>
                <c:pt idx="1">
                  <c:v>68</c:v>
                </c:pt>
                <c:pt idx="2">
                  <c:v>67</c:v>
                </c:pt>
                <c:pt idx="3">
                  <c:v>44</c:v>
                </c:pt>
                <c:pt idx="4">
                  <c:v>66</c:v>
                </c:pt>
                <c:pt idx="5">
                  <c:v>43</c:v>
                </c:pt>
                <c:pt idx="6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32800"/>
        <c:axId val="24734336"/>
      </c:barChart>
      <c:catAx>
        <c:axId val="2473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24734336"/>
        <c:crosses val="autoZero"/>
        <c:auto val="1"/>
        <c:lblAlgn val="ctr"/>
        <c:lblOffset val="100"/>
        <c:noMultiLvlLbl val="0"/>
      </c:catAx>
      <c:valAx>
        <c:axId val="247343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732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861354174930098"/>
          <c:y val="1.2306932877345601E-3"/>
          <c:w val="0.31446230680881399"/>
          <c:h val="0.185952901720618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6810-6ABE-484A-B8AA-6468F6DB7B16}" type="datetimeFigureOut"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FD47-E313-C040-A62B-210A0228F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80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40DA-A44A-454E-95C3-B207368AD622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29AE-D163-7F41-8E27-27175609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80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01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7E58-63E3-544E-B35E-1DFB90E9B7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91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5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5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4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7E58-63E3-544E-B35E-1DFB90E9B7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6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6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5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7E58-63E3-544E-B35E-1DFB90E9B7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if we start from the all-user model and</a:t>
            </a:r>
            <a:r>
              <a:rPr lang="en-US" baseline="0"/>
              <a:t> slowly add personalized data, we can have a nice hybridized training.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1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1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training is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2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5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29AE-D163-7F41-8E27-27175609C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31D50-0024-3C4E-981D-C0436E3142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0B24-35BD-3845-92A3-4DDD643C1D8D}" type="datetime1">
              <a:t>1/21/14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8D12-F5D6-2F41-80D7-14144DE522B8}" type="datetime1"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B93-816D-FF46-90CD-BD4A4D782ABD}" type="datetime1"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FB26-87CB-C04E-8F8A-632D87D0DF4F}" type="datetime1"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8F9E-4C40-DF48-ABA6-CDD2808CABB9}" type="datetime1"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D8B-B716-C847-9D30-7A9025FA06CF}" type="datetime1"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3325-D01F-1344-B87B-19BCC2D4A6CD}" type="datetime1"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EEE2-AC7E-354D-B5EE-C8CD46896221}" type="datetime1"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340E-153B-3E47-BDD9-8E1A7C6C495E}" type="datetime1"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36A2-0C50-8C47-AEEF-E637CEDB9758}" type="datetime1"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1198-AADE-5F4B-89B0-BE3835426EC6}" type="datetime1"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8456"/>
            <a:ext cx="8229600" cy="427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26E352-FC2C-7742-8017-7804FCBC806F}" type="datetime1"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637402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9EAB59-5299-994B-A72A-896515B25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TradeGothic"/>
          <a:ea typeface="+mn-ea"/>
          <a:cs typeface="TradeGothic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TradeGothic"/>
          <a:ea typeface="+mn-ea"/>
          <a:cs typeface="TradeGothic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radeGothic"/>
          <a:ea typeface="+mn-ea"/>
          <a:cs typeface="TradeGothic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TradeGothic"/>
          <a:ea typeface="+mn-ea"/>
          <a:cs typeface="TradeGothic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radeGothic"/>
          <a:ea typeface="+mn-ea"/>
          <a:cs typeface="TradeGothic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758375"/>
            <a:ext cx="8229600" cy="166441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Mood Sensing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0516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Proposed approach</a:t>
            </a:r>
          </a:p>
          <a:p>
            <a:r>
              <a:rPr lang="en-US" dirty="0" smtClean="0"/>
              <a:t>Doesn’t require extra hardware/sensors</a:t>
            </a:r>
          </a:p>
          <a:p>
            <a:r>
              <a:rPr lang="en-US" dirty="0" smtClean="0"/>
              <a:t>Microphone/camera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0"/>
            <a:ext cx="8906934" cy="795867"/>
          </a:xfrm>
        </p:spPr>
        <p:txBody>
          <a:bodyPr/>
          <a:lstStyle/>
          <a:p>
            <a:r>
              <a:rPr lang="en-US" sz="4000"/>
              <a:t>MoodScope ∈ Affective Computing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39" y="4037619"/>
            <a:ext cx="293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Audio/Video-based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7857" y="1170001"/>
            <a:ext cx="2785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Usage Trace-based</a:t>
            </a:r>
          </a:p>
          <a:p>
            <a:pPr algn="ctr"/>
            <a:r>
              <a:rPr lang="en-US" sz="2400"/>
              <a:t>(MoodScope)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059" y="5095159"/>
            <a:ext cx="247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Biometric-based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549" y="5568134"/>
            <a:ext cx="363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Very direct, Fine-grained</a:t>
            </a:r>
          </a:p>
          <a:p>
            <a:r>
              <a:rPr lang="en-US" sz="2400">
                <a:solidFill>
                  <a:srgbClr val="FF0000"/>
                </a:solidFill>
              </a:rPr>
              <a:t>High cost of deployment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9402" y="4499284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Captures expressions</a:t>
            </a:r>
          </a:p>
          <a:p>
            <a:r>
              <a:rPr lang="en-US" sz="2400">
                <a:solidFill>
                  <a:srgbClr val="FF0000"/>
                </a:solidFill>
              </a:rPr>
              <a:t>Power hungry</a:t>
            </a:r>
          </a:p>
          <a:p>
            <a:r>
              <a:rPr lang="en-US" sz="2400">
                <a:solidFill>
                  <a:srgbClr val="FF0000"/>
                </a:solidFill>
              </a:rPr>
              <a:t>Slightly invasive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89238" y="1965022"/>
            <a:ext cx="2939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accent5"/>
                </a:solidFill>
              </a:rPr>
              <a:t>Passive, Continuous</a:t>
            </a:r>
          </a:p>
          <a:p>
            <a:pPr algn="ctr"/>
            <a:r>
              <a:rPr lang="en-US" sz="2400" i="1">
                <a:solidFill>
                  <a:srgbClr val="FF0000"/>
                </a:solidFill>
              </a:rPr>
              <a:t>How to model mood?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11</a:t>
            </a:fld>
            <a:r>
              <a:rPr lang="en-US" smtClean="0"/>
              <a:t> of 30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116670" y="2804188"/>
            <a:ext cx="1968128" cy="2377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84798" y="2804188"/>
            <a:ext cx="2918582" cy="109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84798" y="1282633"/>
            <a:ext cx="0" cy="1513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study with 32 participants</a:t>
            </a:r>
          </a:p>
          <a:p>
            <a:pPr lvl="1"/>
            <a:r>
              <a:rPr lang="en-US" sz="2400" dirty="0" smtClean="0"/>
              <a:t>Focus group discussion to learn how mood plays a role in device interaction</a:t>
            </a:r>
          </a:p>
          <a:p>
            <a:pPr lvl="1"/>
            <a:r>
              <a:rPr lang="en-US" sz="2400" dirty="0" smtClean="0"/>
              <a:t>2 months field study reports</a:t>
            </a:r>
          </a:p>
          <a:p>
            <a:pPr lvl="2"/>
            <a:r>
              <a:rPr lang="en-US" sz="2400" dirty="0" smtClean="0"/>
              <a:t>Daily smartphone usage log</a:t>
            </a:r>
          </a:p>
          <a:p>
            <a:pPr lvl="2"/>
            <a:r>
              <a:rPr lang="en-US" sz="2400" dirty="0" smtClean="0"/>
              <a:t>Self reported mood data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Based on the collected users’ data</a:t>
            </a:r>
          </a:p>
          <a:p>
            <a:pPr lvl="2"/>
            <a:r>
              <a:rPr lang="en-US" sz="2400" dirty="0" smtClean="0"/>
              <a:t>Build statistical mood models</a:t>
            </a:r>
          </a:p>
          <a:p>
            <a:pPr lvl="2"/>
            <a:r>
              <a:rPr lang="en-US" sz="2400" dirty="0" smtClean="0"/>
              <a:t>Infer participants mood from the smartphone usage pattern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mood of a user based on his smartphone usage history</a:t>
            </a:r>
          </a:p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Cloud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4796365" y="1582046"/>
            <a:ext cx="4308888" cy="472923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29984" y="1582046"/>
            <a:ext cx="3096381" cy="47292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33982" y="1055298"/>
            <a:ext cx="116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Phone</a:t>
            </a:r>
            <a:endParaRPr lang="en-US" sz="2800" dirty="0"/>
          </a:p>
        </p:txBody>
      </p:sp>
      <p:sp>
        <p:nvSpPr>
          <p:cNvPr id="6" name="Multidocument 5"/>
          <p:cNvSpPr/>
          <p:nvPr/>
        </p:nvSpPr>
        <p:spPr>
          <a:xfrm>
            <a:off x="1046841" y="4521189"/>
            <a:ext cx="1802191" cy="146352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Mood Inputs/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Usage Logs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Magnetic Disk 6"/>
          <p:cNvSpPr/>
          <p:nvPr/>
        </p:nvSpPr>
        <p:spPr>
          <a:xfrm>
            <a:off x="5955162" y="4696569"/>
            <a:ext cx="1705430" cy="107647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Mood and </a:t>
            </a:r>
            <a:r>
              <a:rPr lang="en-US" sz="1600" dirty="0">
                <a:solidFill>
                  <a:srgbClr val="000000"/>
                </a:solidFill>
              </a:rPr>
              <a:t>U</a:t>
            </a:r>
            <a:r>
              <a:rPr lang="en-US" sz="1600" dirty="0" smtClean="0">
                <a:solidFill>
                  <a:srgbClr val="000000"/>
                </a:solidFill>
              </a:rPr>
              <a:t>sage History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3756174" y="4911261"/>
            <a:ext cx="1040191" cy="695476"/>
          </a:xfrm>
          <a:prstGeom prst="striped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330041" y="1055298"/>
            <a:ext cx="105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</a:p>
        </p:txBody>
      </p:sp>
      <p:sp>
        <p:nvSpPr>
          <p:cNvPr id="15" name="Punched Tape 14"/>
          <p:cNvSpPr/>
          <p:nvPr/>
        </p:nvSpPr>
        <p:spPr>
          <a:xfrm>
            <a:off x="5979354" y="2452905"/>
            <a:ext cx="1681238" cy="628952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Mood Model</a:t>
            </a:r>
          </a:p>
        </p:txBody>
      </p:sp>
      <p:sp>
        <p:nvSpPr>
          <p:cNvPr id="16" name="Punched Tape 15"/>
          <p:cNvSpPr/>
          <p:nvPr/>
        </p:nvSpPr>
        <p:spPr>
          <a:xfrm>
            <a:off x="1660394" y="2525477"/>
            <a:ext cx="1681238" cy="628952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Mood Model</a:t>
            </a:r>
          </a:p>
        </p:txBody>
      </p:sp>
      <p:sp>
        <p:nvSpPr>
          <p:cNvPr id="17" name="Summing Junction 16"/>
          <p:cNvSpPr/>
          <p:nvPr/>
        </p:nvSpPr>
        <p:spPr>
          <a:xfrm>
            <a:off x="1046841" y="2670617"/>
            <a:ext cx="350762" cy="350762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Document 17"/>
          <p:cNvSpPr/>
          <p:nvPr/>
        </p:nvSpPr>
        <p:spPr>
          <a:xfrm>
            <a:off x="1143603" y="3360046"/>
            <a:ext cx="1608666" cy="89504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Current Usage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1947936" y="4195920"/>
            <a:ext cx="0" cy="5913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1222222" y="3021379"/>
            <a:ext cx="0" cy="338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  <a:endCxn id="17" idx="6"/>
          </p:cNvCxnSpPr>
          <p:nvPr/>
        </p:nvCxnSpPr>
        <p:spPr>
          <a:xfrm flipH="1">
            <a:off x="1397603" y="2839953"/>
            <a:ext cx="262791" cy="604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triped Right Arrow 29"/>
          <p:cNvSpPr/>
          <p:nvPr/>
        </p:nvSpPr>
        <p:spPr>
          <a:xfrm flipH="1">
            <a:off x="3723921" y="2452905"/>
            <a:ext cx="1132653" cy="695476"/>
          </a:xfrm>
          <a:prstGeom prst="striped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00293" y="4263654"/>
            <a:ext cx="0" cy="59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00293" y="3064364"/>
            <a:ext cx="0" cy="59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5943069" y="3638235"/>
            <a:ext cx="1717523" cy="6168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Model Training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17" idx="0"/>
          </p:cNvCxnSpPr>
          <p:nvPr/>
        </p:nvCxnSpPr>
        <p:spPr>
          <a:xfrm flipV="1">
            <a:off x="1222222" y="2159043"/>
            <a:ext cx="0" cy="511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6841" y="1697378"/>
            <a:ext cx="18541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Inferred Mood</a:t>
            </a:r>
            <a:endParaRPr lang="en-US" sz="20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29984" y="240090"/>
            <a:ext cx="8229600" cy="694974"/>
          </a:xfrm>
        </p:spPr>
        <p:txBody>
          <a:bodyPr/>
          <a:lstStyle/>
          <a:p>
            <a:r>
              <a:rPr lang="en-US" sz="4000"/>
              <a:t>Resource-friendly Implementation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14</a:t>
            </a:fld>
            <a:r>
              <a:rPr lang="en-US" smtClean="0"/>
              <a:t> of 30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1891" y="5984714"/>
            <a:ext cx="561712" cy="58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 flipH="1" flipV="1">
            <a:off x="1822617" y="5929290"/>
            <a:ext cx="929652" cy="63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8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/>
      <p:bldP spid="15" grpId="0" animBg="1"/>
      <p:bldP spid="16" grpId="0" animBg="1"/>
      <p:bldP spid="17" grpId="0" animBg="1"/>
      <p:bldP spid="18" grpId="0" animBg="1"/>
      <p:bldP spid="30" grpId="0" animBg="1"/>
      <p:bldP spid="8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make mood measurable</a:t>
            </a:r>
          </a:p>
          <a:p>
            <a:r>
              <a:rPr lang="en-US" dirty="0" smtClean="0"/>
              <a:t>Philological research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Dimensional</a:t>
            </a:r>
          </a:p>
          <a:p>
            <a:pPr lvl="1"/>
            <a:r>
              <a:rPr lang="en-US" dirty="0" smtClean="0"/>
              <a:t>Discrete</a:t>
            </a:r>
          </a:p>
          <a:p>
            <a:pPr lvl="1"/>
            <a:r>
              <a:rPr lang="en-US" dirty="0" smtClean="0"/>
              <a:t>Meaning oriented</a:t>
            </a:r>
          </a:p>
          <a:p>
            <a:pPr lvl="1"/>
            <a:r>
              <a:rPr lang="en-US" dirty="0" smtClean="0"/>
              <a:t>Appraisal theory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Ekman presented six basic emotions </a:t>
            </a:r>
            <a:r>
              <a:rPr lang="en-US" dirty="0"/>
              <a:t>(anger, surprise, happiness, disgust, sadness and fear)</a:t>
            </a:r>
          </a:p>
          <a:p>
            <a:r>
              <a:rPr lang="en-US" dirty="0" smtClean="0"/>
              <a:t>Extensions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state is point in a continuous dimensional space</a:t>
            </a:r>
          </a:p>
          <a:p>
            <a:r>
              <a:rPr lang="en-US" dirty="0" err="1" smtClean="0"/>
              <a:t>Uni</a:t>
            </a:r>
            <a:r>
              <a:rPr lang="en-US" dirty="0" smtClean="0"/>
              <a:t>-dimensional model has one dimension</a:t>
            </a:r>
          </a:p>
          <a:p>
            <a:pPr lvl="1"/>
            <a:r>
              <a:rPr lang="en-US" dirty="0" smtClean="0"/>
              <a:t>PANAS (positive and negative affect scale )</a:t>
            </a:r>
          </a:p>
          <a:p>
            <a:r>
              <a:rPr lang="en-US" dirty="0" smtClean="0"/>
              <a:t>Multi-dimensional</a:t>
            </a:r>
          </a:p>
          <a:p>
            <a:pPr lvl="1"/>
            <a:r>
              <a:rPr lang="en-US" dirty="0" smtClean="0"/>
              <a:t>Two to three dimensions</a:t>
            </a:r>
          </a:p>
          <a:p>
            <a:pPr lvl="1"/>
            <a:r>
              <a:rPr lang="en-US" dirty="0" smtClean="0"/>
              <a:t>PAD (Pleasure, Activity, Dominance)</a:t>
            </a:r>
          </a:p>
          <a:p>
            <a:pPr lvl="1"/>
            <a:r>
              <a:rPr lang="en-US" dirty="0" err="1" smtClean="0"/>
              <a:t>Circumplex</a:t>
            </a:r>
            <a:r>
              <a:rPr lang="en-US" dirty="0" smtClean="0"/>
              <a:t> mood model </a:t>
            </a:r>
          </a:p>
          <a:p>
            <a:pPr lvl="2"/>
            <a:r>
              <a:rPr lang="en-US" dirty="0" smtClean="0"/>
              <a:t>Small </a:t>
            </a:r>
            <a:r>
              <a:rPr lang="en-US" dirty="0"/>
              <a:t>n</a:t>
            </a:r>
            <a:r>
              <a:rPr lang="en-US" dirty="0" smtClean="0"/>
              <a:t>umber of dimensions to describe and measure mood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261700" y="136566"/>
            <a:ext cx="6711079" cy="67110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5321" y="1100668"/>
            <a:ext cx="0" cy="5029199"/>
          </a:xfrm>
          <a:prstGeom prst="straightConnector1">
            <a:avLst/>
          </a:prstGeom>
          <a:ln w="38100" cmpd="sng">
            <a:solidFill>
              <a:schemeClr val="tx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4515556" y="199957"/>
            <a:ext cx="0" cy="6394824"/>
          </a:xfrm>
          <a:prstGeom prst="straightConnector1">
            <a:avLst/>
          </a:prstGeom>
          <a:ln w="38100" cmpd="sng">
            <a:solidFill>
              <a:schemeClr val="tx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91203" y="3023487"/>
            <a:ext cx="82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happy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318144" y="3023487"/>
            <a:ext cx="499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sad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230624" y="2741935"/>
            <a:ext cx="91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nervous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6010" y="2741935"/>
            <a:ext cx="110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depressed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027678" y="2749176"/>
            <a:ext cx="830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excited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1560" y="3023487"/>
            <a:ext cx="855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relaxed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700585" y="2698978"/>
            <a:ext cx="61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calm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984042" y="3023487"/>
            <a:ext cx="915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stressed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293161" y="3023487"/>
            <a:ext cx="71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bored</a:t>
            </a:r>
            <a:endParaRPr lang="en-US" sz="1600" dirty="0"/>
          </a:p>
        </p:txBody>
      </p:sp>
      <p:sp>
        <p:nvSpPr>
          <p:cNvPr id="37" name="Title 4"/>
          <p:cNvSpPr>
            <a:spLocks noGrp="1"/>
          </p:cNvSpPr>
          <p:nvPr>
            <p:ph type="title"/>
          </p:nvPr>
        </p:nvSpPr>
        <p:spPr>
          <a:xfrm>
            <a:off x="-2525" y="3917539"/>
            <a:ext cx="9158251" cy="1143000"/>
          </a:xfrm>
          <a:solidFill>
            <a:srgbClr val="000000">
              <a:alpha val="60000"/>
            </a:srgbClr>
          </a:solidFill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>
                <a:solidFill>
                  <a:schemeClr val="bg1"/>
                </a:solidFill>
                <a:effectLst/>
                <a:latin typeface="TradeGothic"/>
                <a:cs typeface="TradeGothic"/>
              </a:rPr>
              <a:t>C</a:t>
            </a:r>
            <a:r>
              <a:rPr lang="en-US" sz="4400" kern="1200" smtClean="0">
                <a:solidFill>
                  <a:schemeClr val="bg1"/>
                </a:solidFill>
                <a:effectLst/>
                <a:latin typeface="TradeGothic"/>
                <a:cs typeface="TradeGothic"/>
              </a:rPr>
              <a:t>ircumplex model (Russell 1980)</a:t>
            </a:r>
            <a:endParaRPr lang="en-US" dirty="0" smtClean="0">
              <a:solidFill>
                <a:schemeClr val="bg1"/>
              </a:solidFill>
              <a:effectLst/>
              <a:latin typeface="TradeGothic"/>
              <a:cs typeface="TradeGothic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62225" y="3023487"/>
            <a:ext cx="96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attentive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8020" y="5922432"/>
            <a:ext cx="1182419" cy="1182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8819" y="150972"/>
            <a:ext cx="1168400" cy="1168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20505" y="2841478"/>
            <a:ext cx="1003026" cy="1003026"/>
            <a:chOff x="120505" y="2841478"/>
            <a:chExt cx="1003026" cy="1003026"/>
          </a:xfrm>
        </p:grpSpPr>
        <p:sp>
          <p:nvSpPr>
            <p:cNvPr id="2" name="Oval 1"/>
            <p:cNvSpPr/>
            <p:nvPr/>
          </p:nvSpPr>
          <p:spPr>
            <a:xfrm>
              <a:off x="120505" y="2841478"/>
              <a:ext cx="1003026" cy="1003026"/>
            </a:xfrm>
            <a:prstGeom prst="ellipse">
              <a:avLst/>
            </a:prstGeom>
            <a:solidFill>
              <a:srgbClr val="FEC23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61950" y="3149600"/>
              <a:ext cx="196850" cy="292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7700" y="3146141"/>
              <a:ext cx="196850" cy="292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54050" y="3302000"/>
              <a:ext cx="95250" cy="890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" y="3295530"/>
              <a:ext cx="95250" cy="890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oon 8"/>
            <p:cNvSpPr/>
            <p:nvPr/>
          </p:nvSpPr>
          <p:spPr>
            <a:xfrm rot="5400000">
              <a:off x="530165" y="3375085"/>
              <a:ext cx="196970" cy="4318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7757" y="2859770"/>
            <a:ext cx="1003026" cy="1003026"/>
            <a:chOff x="120505" y="2841478"/>
            <a:chExt cx="1003026" cy="1003026"/>
          </a:xfrm>
        </p:grpSpPr>
        <p:sp>
          <p:nvSpPr>
            <p:cNvPr id="36" name="Oval 35"/>
            <p:cNvSpPr/>
            <p:nvPr/>
          </p:nvSpPr>
          <p:spPr>
            <a:xfrm>
              <a:off x="120505" y="2841478"/>
              <a:ext cx="1003026" cy="1003026"/>
            </a:xfrm>
            <a:prstGeom prst="ellipse">
              <a:avLst/>
            </a:prstGeom>
            <a:solidFill>
              <a:srgbClr val="FEC23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1950" y="3149600"/>
              <a:ext cx="196850" cy="292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47700" y="3146141"/>
              <a:ext cx="196850" cy="2921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66750" y="3333750"/>
              <a:ext cx="95250" cy="890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36706" y="3339980"/>
              <a:ext cx="95250" cy="890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oon 42"/>
            <p:cNvSpPr/>
            <p:nvPr/>
          </p:nvSpPr>
          <p:spPr>
            <a:xfrm rot="16200000">
              <a:off x="530165" y="3375085"/>
              <a:ext cx="196970" cy="4318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18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24 L 0.00659 0.346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" y="1730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0399 -0.2817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09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23 L 0.0283 0.3710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1854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0.0132 0.3050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525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01024 -0.2416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208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018 -0.1664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24 L -0.00764 -0.1923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963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0608 0.3238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7" grpId="0" animBg="1"/>
      <p:bldP spid="38" grpId="0"/>
      <p:bldP spid="3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ood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 anchor="ctr">
            <a:normAutofit/>
          </a:bodyPr>
          <a:lstStyle/>
          <a:p>
            <a:r>
              <a:rPr lang="en-US" smtClean="0"/>
              <a:t>… a persistent long-lasting state</a:t>
            </a:r>
          </a:p>
          <a:p>
            <a:pPr lvl="1"/>
            <a:r>
              <a:rPr lang="en-US" sz="2400"/>
              <a:t>L</a:t>
            </a:r>
            <a:r>
              <a:rPr lang="en-US" sz="2400" smtClean="0"/>
              <a:t>asts hours or days</a:t>
            </a:r>
          </a:p>
          <a:p>
            <a:pPr lvl="1"/>
            <a:r>
              <a:rPr lang="en-US" sz="2400"/>
              <a:t>E</a:t>
            </a:r>
            <a:r>
              <a:rPr lang="en-US" sz="2400" smtClean="0"/>
              <a:t>motion lasts seconds or minutes</a:t>
            </a:r>
          </a:p>
          <a:p>
            <a:pPr lvl="1"/>
            <a:endParaRPr lang="en-US" sz="2400" smtClean="0"/>
          </a:p>
          <a:p>
            <a:r>
              <a:rPr lang="en-US" smtClean="0"/>
              <a:t>… a strong social signal</a:t>
            </a:r>
          </a:p>
          <a:p>
            <a:pPr lvl="1"/>
            <a:r>
              <a:rPr lang="en-US" sz="2400"/>
              <a:t>D</a:t>
            </a:r>
            <a:r>
              <a:rPr lang="en-US" sz="2400" smtClean="0"/>
              <a:t>rives communications</a:t>
            </a:r>
          </a:p>
          <a:p>
            <a:pPr lvl="1"/>
            <a:r>
              <a:rPr lang="en-US" sz="2400" smtClean="0"/>
              <a:t>Drives interactions</a:t>
            </a:r>
          </a:p>
          <a:p>
            <a:pPr lvl="1"/>
            <a:r>
              <a:rPr lang="en-US" sz="2400"/>
              <a:t>Drives activity patterns</a:t>
            </a:r>
            <a:endParaRPr lang="en-US" sz="2400" smtClean="0"/>
          </a:p>
          <a:p>
            <a:endParaRPr lang="en-US" smtClean="0"/>
          </a:p>
          <a:p>
            <a:pPr lvl="1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51631" y="2201770"/>
            <a:ext cx="3538639" cy="2335501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19</a:t>
            </a:fld>
            <a:r>
              <a:rPr lang="en-US" smtClean="0"/>
              <a:t> of 32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3547478"/>
              <a:ext cx="4572000" cy="1791260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 marL="342900" lvl="0" indent="-342900" defTabSz="9144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400">
                  <a:solidFill>
                    <a:prstClr val="black">
                      <a:lumMod val="65000"/>
                      <a:lumOff val="35000"/>
                    </a:prstClr>
                  </a:solidFill>
                  <a:latin typeface="TradeGothic"/>
                  <a:cs typeface="TradeGothic"/>
                </a:rPr>
                <a:t>… a strong social signal</a:t>
              </a:r>
            </a:p>
            <a:p>
              <a:pPr marL="742950" lvl="1" indent="-285750" defTabSz="914400">
                <a:spcBef>
                  <a:spcPct val="20000"/>
                </a:spcBef>
                <a:buFont typeface="Courier New" pitchFamily="49" charset="0"/>
                <a:buChar char="o"/>
              </a:pPr>
              <a:r>
                <a:rPr lang="en-US" sz="2400">
                  <a:solidFill>
                    <a:prstClr val="black">
                      <a:lumMod val="65000"/>
                      <a:lumOff val="35000"/>
                    </a:prstClr>
                  </a:solidFill>
                  <a:latin typeface="TradeGothic"/>
                  <a:cs typeface="TradeGothic"/>
                </a:rPr>
                <a:t>Drives communications</a:t>
              </a:r>
            </a:p>
            <a:p>
              <a:pPr marL="742950" lvl="1" indent="-285750" defTabSz="914400">
                <a:spcBef>
                  <a:spcPct val="20000"/>
                </a:spcBef>
                <a:buFont typeface="Courier New" pitchFamily="49" charset="0"/>
                <a:buChar char="o"/>
              </a:pPr>
              <a:r>
                <a:rPr lang="en-US" sz="2400">
                  <a:solidFill>
                    <a:prstClr val="black">
                      <a:lumMod val="65000"/>
                      <a:lumOff val="35000"/>
                    </a:prstClr>
                  </a:solidFill>
                  <a:latin typeface="TradeGothic"/>
                  <a:cs typeface="TradeGothic"/>
                </a:rPr>
                <a:t>Drives interactions</a:t>
              </a:r>
            </a:p>
            <a:p>
              <a:pPr marL="742950" lvl="1" indent="-285750" defTabSz="914400">
                <a:spcBef>
                  <a:spcPct val="20000"/>
                </a:spcBef>
                <a:buFont typeface="Courier New" pitchFamily="49" charset="0"/>
                <a:buChar char="o"/>
              </a:pPr>
              <a:r>
                <a:rPr lang="en-US" sz="2400">
                  <a:solidFill>
                    <a:prstClr val="black">
                      <a:lumMod val="65000"/>
                      <a:lumOff val="35000"/>
                    </a:prstClr>
                  </a:solidFill>
                  <a:latin typeface="TradeGothic"/>
                  <a:cs typeface="TradeGothic"/>
                </a:rPr>
                <a:t>Drives activity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7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20" y="2331719"/>
            <a:ext cx="2971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331719"/>
            <a:ext cx="17335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685905" y="3646169"/>
            <a:ext cx="16626" cy="112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43447" y="4771505"/>
            <a:ext cx="3042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8465" y="5087392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explicitly communicate the mood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314303" y="1332850"/>
            <a:ext cx="8691386" cy="1524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0000FF"/>
                </a:solidFill>
                <a:latin typeface="+mn-lt"/>
              </a:rPr>
              <a:t>f (           ) =  </a:t>
            </a:r>
            <a:r>
              <a:rPr lang="en-US" sz="6000" i="1" dirty="0" smtClean="0">
                <a:solidFill>
                  <a:srgbClr val="0000FF"/>
                </a:solidFill>
                <a:latin typeface="+mn-lt"/>
              </a:rPr>
              <a:t>mood</a:t>
            </a:r>
            <a:endParaRPr lang="en-US" sz="60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52" b="98148" l="9626" r="898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6116" y="302060"/>
            <a:ext cx="2374900" cy="342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4376" y="1587070"/>
            <a:ext cx="12360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usage</a:t>
            </a:r>
            <a:endParaRPr lang="en-US" sz="3200" i="1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20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5142" y="3814184"/>
            <a:ext cx="7498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Smartphone usage and mood are related.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We don’t know which one causes which.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But we know there’s some relationship there.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We believe that we can train a machine to recognize mood from smartphone usage. This is the crux of </a:t>
            </a:r>
            <a:r>
              <a:rPr lang="en-US" sz="2400" dirty="0" err="1"/>
              <a:t>MoodScope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study:</a:t>
            </a:r>
            <a:br>
              <a:rPr lang="en-US" dirty="0" smtClean="0"/>
            </a:br>
            <a:r>
              <a:rPr lang="en-US" dirty="0" smtClean="0"/>
              <a:t>Pre-study focus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part</a:t>
            </a:r>
            <a:endParaRPr lang="en-US" dirty="0"/>
          </a:p>
          <a:p>
            <a:r>
              <a:rPr lang="en-US" dirty="0" smtClean="0"/>
              <a:t>Impact of mood changes on smartphone usage </a:t>
            </a:r>
          </a:p>
          <a:p>
            <a:pPr lvl="1"/>
            <a:r>
              <a:rPr lang="en-US" dirty="0" smtClean="0"/>
              <a:t>Usage of  different application, </a:t>
            </a:r>
          </a:p>
          <a:p>
            <a:pPr lvl="1"/>
            <a:r>
              <a:rPr lang="en-US" dirty="0" smtClean="0"/>
              <a:t>Communicate different people</a:t>
            </a:r>
          </a:p>
          <a:p>
            <a:pPr lvl="1"/>
            <a:endParaRPr lang="en-US" dirty="0"/>
          </a:p>
          <a:p>
            <a:r>
              <a:rPr lang="en-US" dirty="0" smtClean="0"/>
              <a:t>Participant’s opinion on mood sharing </a:t>
            </a:r>
          </a:p>
          <a:p>
            <a:pPr lvl="1"/>
            <a:r>
              <a:rPr lang="en-US" dirty="0" smtClean="0"/>
              <a:t>With whom she could share mood</a:t>
            </a:r>
          </a:p>
          <a:p>
            <a:pPr lvl="1"/>
            <a:r>
              <a:rPr lang="en-US" dirty="0" smtClean="0"/>
              <a:t>How to publish mood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real world data from 32 participants over 2 months </a:t>
            </a:r>
          </a:p>
          <a:p>
            <a:r>
              <a:rPr lang="en-US" dirty="0" smtClean="0"/>
              <a:t>Study the correlation between mood and smartphone intersection </a:t>
            </a:r>
          </a:p>
          <a:p>
            <a:r>
              <a:rPr lang="en-US" dirty="0" smtClean="0"/>
              <a:t>Involves two software</a:t>
            </a:r>
          </a:p>
          <a:p>
            <a:pPr lvl="1"/>
            <a:r>
              <a:rPr lang="en-US" sz="2400" dirty="0" smtClean="0"/>
              <a:t>Mood journaling application</a:t>
            </a:r>
          </a:p>
          <a:p>
            <a:pPr lvl="1"/>
            <a:r>
              <a:rPr lang="en-US" sz="2400" dirty="0" smtClean="0"/>
              <a:t>Background logger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9867"/>
          </a:xfrm>
        </p:spPr>
        <p:txBody>
          <a:bodyPr/>
          <a:lstStyle/>
          <a:p>
            <a:r>
              <a:rPr lang="en-US" dirty="0" smtClean="0"/>
              <a:t>Mood Journaling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58" b="1327"/>
          <a:stretch/>
        </p:blipFill>
        <p:spPr bwMode="auto">
          <a:xfrm>
            <a:off x="1483074" y="1264417"/>
            <a:ext cx="6177852" cy="40459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90" y="5521147"/>
            <a:ext cx="472422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User-base</a:t>
            </a:r>
          </a:p>
          <a:p>
            <a:pPr algn="ctr"/>
            <a:r>
              <a:rPr lang="en-US" sz="2400" dirty="0" smtClean="0"/>
              <a:t>32 users aged </a:t>
            </a:r>
            <a:r>
              <a:rPr lang="en-US" sz="2400" dirty="0"/>
              <a:t>between </a:t>
            </a:r>
            <a:r>
              <a:rPr lang="en-US" sz="2400" dirty="0" smtClean="0"/>
              <a:t>18 and 29</a:t>
            </a:r>
          </a:p>
          <a:p>
            <a:pPr algn="ctr"/>
            <a:r>
              <a:rPr lang="en-US" sz="2400" dirty="0" smtClean="0"/>
              <a:t>11 females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23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610196"/>
            <a:ext cx="22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use’s mood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7360" y="5370032"/>
            <a:ext cx="183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 4 times a day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4422" y="3840480"/>
            <a:ext cx="137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17" y="1671458"/>
            <a:ext cx="6313689" cy="472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67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iPhone Livelab Logger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0733" y="1711468"/>
            <a:ext cx="4038600" cy="2980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radeGothic"/>
                <a:cs typeface="TradeGothic"/>
              </a:rPr>
              <a:t>Logger collects participants smartphone interactions</a:t>
            </a:r>
          </a:p>
          <a:p>
            <a:r>
              <a:rPr lang="en-US" sz="2400" dirty="0" smtClean="0">
                <a:latin typeface="TradeGothic"/>
                <a:cs typeface="TradeGothic"/>
              </a:rPr>
              <a:t>To link with collected mood</a:t>
            </a:r>
          </a:p>
          <a:p>
            <a:r>
              <a:rPr lang="en-US" sz="2400" dirty="0" smtClean="0">
                <a:latin typeface="TradeGothic"/>
                <a:cs typeface="TradeGothic"/>
              </a:rPr>
              <a:t>Operates in background</a:t>
            </a:r>
          </a:p>
          <a:p>
            <a:pPr lvl="1"/>
            <a:r>
              <a:rPr lang="en-US" sz="2000" dirty="0" smtClean="0">
                <a:latin typeface="TradeGothic"/>
                <a:cs typeface="TradeGothic"/>
              </a:rPr>
              <a:t>No user intervention </a:t>
            </a:r>
          </a:p>
          <a:p>
            <a:endParaRPr lang="en-US" sz="2400" dirty="0" smtClean="0">
              <a:latin typeface="TradeGothic"/>
              <a:cs typeface="TradeGothic"/>
            </a:endParaRPr>
          </a:p>
          <a:p>
            <a:r>
              <a:rPr lang="en-US" sz="2400" dirty="0" smtClean="0">
                <a:latin typeface="TradeGothic"/>
                <a:cs typeface="TradeGothic"/>
              </a:rPr>
              <a:t>Data is archived to server/cloud </a:t>
            </a:r>
          </a:p>
          <a:p>
            <a:endParaRPr lang="en-US" sz="2400" dirty="0" smtClean="0">
              <a:latin typeface="TradeGothic"/>
              <a:cs typeface="TradeGothic"/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368694" y="863091"/>
            <a:ext cx="2149739" cy="3928458"/>
            <a:chOff x="5881674" y="1417638"/>
            <a:chExt cx="2576610" cy="4708526"/>
          </a:xfrm>
        </p:grpSpPr>
        <p:pic>
          <p:nvPicPr>
            <p:cNvPr id="14" name="Picture 13" descr="brainphone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1674" y="1417638"/>
              <a:ext cx="2576610" cy="470852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134282" y="1810336"/>
              <a:ext cx="2094304" cy="3445043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50000"/>
                    <a:lumOff val="50000"/>
                  </a:schemeClr>
                </a:gs>
                <a:gs pos="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BU005259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818" y="2590936"/>
              <a:ext cx="1999089" cy="1786295"/>
            </a:xfrm>
            <a:prstGeom prst="rect">
              <a:avLst/>
            </a:prstGeom>
          </p:spPr>
        </p:pic>
      </p:grp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25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8502" y="4692247"/>
            <a:ext cx="376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Gather relevant information for feature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iPhone Livelab Logger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0733" y="1711468"/>
            <a:ext cx="4038600" cy="2980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radeGothic"/>
                <a:cs typeface="TradeGothic"/>
              </a:rPr>
              <a:t>Web history</a:t>
            </a:r>
            <a:endParaRPr lang="en-US" sz="2000" smtClean="0">
              <a:latin typeface="TradeGothic"/>
              <a:cs typeface="TradeGothic"/>
            </a:endParaRPr>
          </a:p>
          <a:p>
            <a:r>
              <a:rPr lang="en-US" sz="2400" smtClean="0">
                <a:latin typeface="TradeGothic"/>
                <a:cs typeface="TradeGothic"/>
              </a:rPr>
              <a:t>Phone call history</a:t>
            </a:r>
          </a:p>
          <a:p>
            <a:r>
              <a:rPr lang="en-US" sz="2400" smtClean="0">
                <a:latin typeface="TradeGothic"/>
                <a:cs typeface="TradeGothic"/>
              </a:rPr>
              <a:t>Sms history</a:t>
            </a:r>
          </a:p>
          <a:p>
            <a:r>
              <a:rPr lang="en-US" sz="2400" smtClean="0">
                <a:latin typeface="TradeGothic"/>
                <a:cs typeface="TradeGothic"/>
              </a:rPr>
              <a:t>Email history</a:t>
            </a:r>
          </a:p>
          <a:p>
            <a:r>
              <a:rPr lang="en-US" sz="2400" smtClean="0">
                <a:latin typeface="TradeGothic"/>
                <a:cs typeface="TradeGothic"/>
              </a:rPr>
              <a:t>Location history</a:t>
            </a:r>
          </a:p>
          <a:p>
            <a:r>
              <a:rPr lang="en-US" sz="2400" smtClean="0">
                <a:latin typeface="TradeGothic"/>
                <a:cs typeface="TradeGothic"/>
              </a:rPr>
              <a:t>App usage</a:t>
            </a:r>
            <a:endParaRPr lang="en-US" sz="2400" dirty="0" smtClean="0">
              <a:latin typeface="TradeGothic"/>
              <a:cs typeface="TradeGothic"/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368694" y="863091"/>
            <a:ext cx="2149739" cy="3928458"/>
            <a:chOff x="5881674" y="1417638"/>
            <a:chExt cx="2576610" cy="4708526"/>
          </a:xfrm>
        </p:grpSpPr>
        <p:pic>
          <p:nvPicPr>
            <p:cNvPr id="14" name="Picture 13" descr="brainphone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1674" y="1417638"/>
              <a:ext cx="2576610" cy="470852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134282" y="1810336"/>
              <a:ext cx="2094304" cy="3445043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50000"/>
                    <a:lumOff val="50000"/>
                  </a:schemeClr>
                </a:gs>
                <a:gs pos="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BU005259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818" y="2590936"/>
              <a:ext cx="1999089" cy="1786295"/>
            </a:xfrm>
            <a:prstGeom prst="rect">
              <a:avLst/>
            </a:prstGeom>
          </p:spPr>
        </p:pic>
      </p:grp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26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iPhone Livelab </a:t>
            </a:r>
            <a:r>
              <a:rPr lang="en-US" smtClean="0"/>
              <a:t>Logger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0733" y="1711468"/>
            <a:ext cx="4038600" cy="2980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radeGothic"/>
                <a:cs typeface="TradeGothic"/>
              </a:rPr>
              <a:t>Web history</a:t>
            </a:r>
            <a:endParaRPr lang="en-US" sz="2000">
              <a:latin typeface="TradeGothic"/>
              <a:cs typeface="TradeGothic"/>
            </a:endParaRPr>
          </a:p>
          <a:p>
            <a:r>
              <a:rPr lang="en-US" sz="2400">
                <a:latin typeface="TradeGothic"/>
                <a:cs typeface="TradeGothic"/>
              </a:rPr>
              <a:t>Phone call history</a:t>
            </a:r>
          </a:p>
          <a:p>
            <a:r>
              <a:rPr lang="en-US" sz="2400">
                <a:latin typeface="TradeGothic"/>
                <a:cs typeface="TradeGothic"/>
              </a:rPr>
              <a:t>Sms history</a:t>
            </a:r>
          </a:p>
          <a:p>
            <a:r>
              <a:rPr lang="en-US" sz="2400">
                <a:latin typeface="TradeGothic"/>
                <a:cs typeface="TradeGothic"/>
              </a:rPr>
              <a:t>Email history</a:t>
            </a:r>
          </a:p>
          <a:p>
            <a:r>
              <a:rPr lang="en-US" sz="2400">
                <a:latin typeface="TradeGothic"/>
                <a:cs typeface="TradeGothic"/>
              </a:rPr>
              <a:t>Location history</a:t>
            </a:r>
          </a:p>
          <a:p>
            <a:r>
              <a:rPr lang="en-US" sz="2400">
                <a:latin typeface="TradeGothic"/>
                <a:cs typeface="TradeGothic"/>
              </a:rPr>
              <a:t>App usage</a:t>
            </a:r>
            <a:endParaRPr lang="en-US" sz="2400" dirty="0">
              <a:latin typeface="TradeGothic"/>
              <a:cs typeface="Trade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428" y="4572000"/>
            <a:ext cx="5404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radeGothic"/>
                <a:cs typeface="TradeGothic"/>
              </a:rPr>
              <a:t>Runs as shell</a:t>
            </a:r>
          </a:p>
          <a:p>
            <a:r>
              <a:rPr lang="en-US" sz="2800" dirty="0" smtClean="0">
                <a:latin typeface="TradeGothic"/>
                <a:cs typeface="TradeGothic"/>
              </a:rPr>
              <a:t>Hash private data</a:t>
            </a:r>
          </a:p>
          <a:p>
            <a:r>
              <a:rPr lang="en-US" sz="2800" dirty="0" smtClean="0">
                <a:latin typeface="TradeGothic"/>
                <a:cs typeface="TradeGothic"/>
              </a:rPr>
              <a:t>Uploads logs to our server nightly</a:t>
            </a: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368694" y="863091"/>
            <a:ext cx="2149739" cy="3928458"/>
            <a:chOff x="5881674" y="1417638"/>
            <a:chExt cx="2576610" cy="4708526"/>
          </a:xfrm>
        </p:grpSpPr>
        <p:pic>
          <p:nvPicPr>
            <p:cNvPr id="14" name="Picture 13" descr="brainphone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1674" y="1417638"/>
              <a:ext cx="2576610" cy="470852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134282" y="1810336"/>
              <a:ext cx="2094304" cy="3445043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50000"/>
                    <a:lumOff val="50000"/>
                  </a:schemeClr>
                </a:gs>
                <a:gs pos="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BU005259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818" y="2590936"/>
              <a:ext cx="1999089" cy="1786295"/>
            </a:xfrm>
            <a:prstGeom prst="rect">
              <a:avLst/>
            </a:prstGeom>
          </p:spPr>
        </p:pic>
      </p:grp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27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Quantitatively understand user response to mood journalism system </a:t>
            </a:r>
          </a:p>
          <a:p>
            <a:r>
              <a:rPr lang="en-US" dirty="0" smtClean="0"/>
              <a:t>Five level scores 	P1-P5, A1-A5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82" y="3452582"/>
            <a:ext cx="95631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31767" y="5910032"/>
            <a:ext cx="457200" cy="44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131" y="6334303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displeased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1047" y="2560320"/>
            <a:ext cx="224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rate</a:t>
            </a:r>
          </a:p>
          <a:p>
            <a:r>
              <a:rPr lang="en-US" dirty="0" smtClean="0"/>
              <a:t>Mood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5941"/>
            <a:ext cx="8229600" cy="16002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Detect a mood pattern</a:t>
            </a:r>
          </a:p>
          <a:p>
            <a:endParaRPr lang="en-US" dirty="0" smtClean="0"/>
          </a:p>
          <a:p>
            <a:r>
              <a:rPr lang="en-US" dirty="0" smtClean="0"/>
              <a:t>Validate with only 60 days of data</a:t>
            </a:r>
          </a:p>
          <a:p>
            <a:endParaRPr lang="en-US" dirty="0"/>
          </a:p>
          <a:p>
            <a:r>
              <a:rPr lang="en-US" dirty="0" smtClean="0"/>
              <a:t>Wide range of candidate usage data</a:t>
            </a:r>
          </a:p>
          <a:p>
            <a:endParaRPr lang="en-US" dirty="0"/>
          </a:p>
          <a:p>
            <a:r>
              <a:rPr lang="en-US" dirty="0"/>
              <a:t>Low computational resources</a:t>
            </a:r>
            <a:endParaRPr lang="en-US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29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55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68" y="1978439"/>
            <a:ext cx="5842259" cy="7958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/>
              <a:t>Affective Computing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(Mood and Emotion)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16670" y="2804188"/>
            <a:ext cx="1968128" cy="1483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84798" y="2804188"/>
            <a:ext cx="2197469" cy="98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12005" y="3851368"/>
            <a:ext cx="3998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Audio/Video-based</a:t>
            </a:r>
          </a:p>
          <a:p>
            <a:pPr algn="ctr"/>
            <a:r>
              <a:rPr lang="en-US" sz="2400"/>
              <a:t>(AffectAura, EmotionSense)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155" y="4519004"/>
            <a:ext cx="352903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Biometric-based</a:t>
            </a:r>
          </a:p>
          <a:p>
            <a:pPr algn="ctr"/>
            <a:r>
              <a:rPr lang="en-US" sz="2400"/>
              <a:t>(Skin conductivity, </a:t>
            </a:r>
          </a:p>
          <a:p>
            <a:pPr algn="ctr"/>
            <a:r>
              <a:rPr lang="en-US" sz="2400"/>
              <a:t>Temperature, Pulse rate)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549" y="5674509"/>
            <a:ext cx="356524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Highly temporal</a:t>
            </a:r>
          </a:p>
          <a:p>
            <a:r>
              <a:rPr lang="en-US" sz="2400">
                <a:solidFill>
                  <a:srgbClr val="FF0000"/>
                </a:solidFill>
              </a:rPr>
              <a:t>High cost of deployment</a:t>
            </a:r>
          </a:p>
          <a:p>
            <a:r>
              <a:rPr lang="en-US" sz="2400">
                <a:solidFill>
                  <a:srgbClr val="FF0000"/>
                </a:solidFill>
              </a:rPr>
              <a:t>Hassle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6518" y="4682365"/>
            <a:ext cx="309246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Captures expressions</a:t>
            </a:r>
          </a:p>
          <a:p>
            <a:r>
              <a:rPr lang="en-US" sz="2400">
                <a:solidFill>
                  <a:srgbClr val="FF0000"/>
                </a:solidFill>
              </a:rPr>
              <a:t>Power hungry</a:t>
            </a:r>
          </a:p>
          <a:p>
            <a:r>
              <a:rPr lang="en-US" sz="2400">
                <a:solidFill>
                  <a:srgbClr val="FF0000"/>
                </a:solidFill>
              </a:rPr>
              <a:t>Slightly invasive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Crux of the model</a:t>
            </a:r>
          </a:p>
          <a:p>
            <a:pPr lvl="1"/>
            <a:r>
              <a:rPr lang="en-US" dirty="0" smtClean="0"/>
              <a:t>Ability to predict user’s mood</a:t>
            </a:r>
          </a:p>
          <a:p>
            <a:pPr lvl="1"/>
            <a:r>
              <a:rPr lang="en-US" dirty="0" smtClean="0"/>
              <a:t>Supervised ML </a:t>
            </a:r>
          </a:p>
          <a:p>
            <a:pPr lvl="2"/>
            <a:r>
              <a:rPr lang="en-US" dirty="0" smtClean="0"/>
              <a:t>How user’s mood can be inferred from usage log analysis 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sz="2400" dirty="0" smtClean="0"/>
              <a:t>Construction of daily mood sample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Usage log feature table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Mood Averages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282440" cy="4526280"/>
          </a:xfrm>
        </p:spPr>
        <p:txBody>
          <a:bodyPr anchor="ctr"/>
          <a:lstStyle/>
          <a:p>
            <a:r>
              <a:rPr lang="en-US" dirty="0" smtClean="0"/>
              <a:t>Mood changing slow over time </a:t>
            </a:r>
          </a:p>
          <a:p>
            <a:endParaRPr lang="en-US" dirty="0" smtClean="0"/>
          </a:p>
          <a:p>
            <a:r>
              <a:rPr lang="en-US" dirty="0" smtClean="0"/>
              <a:t>Take the average over a day</a:t>
            </a:r>
          </a:p>
          <a:p>
            <a:r>
              <a:rPr lang="en-US" dirty="0"/>
              <a:t>Separate pleasure, activeness dimension</a:t>
            </a:r>
          </a:p>
          <a:p>
            <a:r>
              <a:rPr lang="en-US" dirty="0" smtClean="0"/>
              <a:t>Sixty (Pleasure-Activity) pairs for each user </a:t>
            </a:r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978075" y="4206179"/>
            <a:ext cx="3362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_______________</a:t>
            </a:r>
          </a:p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7536" y="2991597"/>
            <a:ext cx="31046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 smtClean="0"/>
              <a:t>Σ</a:t>
            </a:r>
            <a:r>
              <a:rPr lang="en-US" sz="8000" dirty="0" smtClean="0"/>
              <a:t>(       )</a:t>
            </a:r>
            <a:endParaRPr lang="en-US" sz="8000" dirty="0"/>
          </a:p>
        </p:txBody>
      </p:sp>
      <p:pic>
        <p:nvPicPr>
          <p:cNvPr id="14" name="Picture 13" descr="s5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1193" y="3913910"/>
            <a:ext cx="505575" cy="505575"/>
          </a:xfrm>
          <a:prstGeom prst="rect">
            <a:avLst/>
          </a:prstGeom>
        </p:spPr>
      </p:pic>
      <p:pic>
        <p:nvPicPr>
          <p:cNvPr id="15" name="Picture 14" descr="s1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389" y="3067243"/>
            <a:ext cx="505575" cy="505575"/>
          </a:xfrm>
          <a:prstGeom prst="rect">
            <a:avLst/>
          </a:prstGeom>
        </p:spPr>
      </p:pic>
      <p:pic>
        <p:nvPicPr>
          <p:cNvPr id="16" name="Picture 15" descr="s5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389" y="3913910"/>
            <a:ext cx="505575" cy="505575"/>
          </a:xfrm>
          <a:prstGeom prst="rect">
            <a:avLst/>
          </a:prstGeom>
        </p:spPr>
      </p:pic>
      <p:pic>
        <p:nvPicPr>
          <p:cNvPr id="17" name="Picture 16" descr="s5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1193" y="3067243"/>
            <a:ext cx="505575" cy="5055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12551" y="2759843"/>
            <a:ext cx="3826404" cy="24964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31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feature table on the usage records collected by logger </a:t>
            </a:r>
          </a:p>
          <a:p>
            <a:endParaRPr lang="en-US" dirty="0" smtClean="0"/>
          </a:p>
          <a:p>
            <a:r>
              <a:rPr lang="en-US" dirty="0" smtClean="0"/>
              <a:t>Focus on two categories</a:t>
            </a:r>
          </a:p>
          <a:p>
            <a:pPr lvl="1"/>
            <a:r>
              <a:rPr lang="en-US" dirty="0" smtClean="0"/>
              <a:t>Social interaction </a:t>
            </a:r>
          </a:p>
          <a:p>
            <a:pPr lvl="1"/>
            <a:r>
              <a:rPr lang="en-US" dirty="0" smtClean="0"/>
              <a:t>Routine activity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Social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170"/>
            <a:ext cx="3905139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Communication</a:t>
            </a:r>
          </a:p>
          <a:p>
            <a:pPr lvl="1"/>
            <a:r>
              <a:rPr lang="en-US" sz="2800" dirty="0" smtClean="0"/>
              <a:t>SMS</a:t>
            </a:r>
          </a:p>
          <a:p>
            <a:pPr lvl="1"/>
            <a:r>
              <a:rPr lang="en-US" sz="2800" dirty="0" smtClean="0"/>
              <a:t>Email</a:t>
            </a:r>
          </a:p>
          <a:p>
            <a:pPr lvl="1"/>
            <a:r>
              <a:rPr lang="en-US" sz="2800" dirty="0" smtClean="0"/>
              <a:t>Phone Calls</a:t>
            </a:r>
          </a:p>
          <a:p>
            <a:endParaRPr lang="en-US" sz="2800" dirty="0" smtClean="0"/>
          </a:p>
          <a:p>
            <a:r>
              <a:rPr lang="en-US" sz="2800" dirty="0" smtClean="0"/>
              <a:t>To whom?</a:t>
            </a:r>
            <a:endParaRPr lang="en-US" sz="2800" dirty="0"/>
          </a:p>
          <a:p>
            <a:pPr lvl="1"/>
            <a:r>
              <a:rPr lang="en-US" sz="2800" dirty="0" smtClean="0"/>
              <a:t># words in messages, mail</a:t>
            </a:r>
          </a:p>
          <a:p>
            <a:pPr lvl="1"/>
            <a:r>
              <a:rPr lang="en-US" sz="2800" dirty="0" smtClean="0"/>
              <a:t>Length/Duration call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7229623" y="-191926"/>
            <a:ext cx="1382410" cy="2315540"/>
            <a:chOff x="5881674" y="1417638"/>
            <a:chExt cx="2576610" cy="4708526"/>
          </a:xfrm>
        </p:grpSpPr>
        <p:pic>
          <p:nvPicPr>
            <p:cNvPr id="7" name="Picture 6" descr="brainphone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1674" y="1417638"/>
              <a:ext cx="2576610" cy="470852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34282" y="1810336"/>
              <a:ext cx="2094304" cy="3445043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50000"/>
                    <a:lumOff val="50000"/>
                  </a:schemeClr>
                </a:gs>
                <a:gs pos="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BU005259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818" y="2590936"/>
              <a:ext cx="1999089" cy="1786295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4203952" y="2412689"/>
            <a:ext cx="48746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Consider “Top 10”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How </a:t>
            </a:r>
            <a:r>
              <a:rPr lang="en-US" sz="2400" b="1" dirty="0">
                <a:solidFill>
                  <a:srgbClr val="FF0000"/>
                </a:solidFill>
                <a:latin typeface="TradeGothic"/>
                <a:cs typeface="TradeGothic"/>
              </a:rPr>
              <a:t>many</a:t>
            </a:r>
            <a:r>
              <a:rPr lang="en-US" sz="2400" dirty="0">
                <a:solidFill>
                  <a:srgbClr val="FF0000"/>
                </a:solidFill>
                <a:latin typeface="TradeGothic"/>
                <a:cs typeface="Trade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phone calls were made to #1? #2? … #10?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How </a:t>
            </a:r>
            <a:r>
              <a:rPr lang="en-US" sz="2400" dirty="0">
                <a:solidFill>
                  <a:srgbClr val="FF0000"/>
                </a:solidFill>
                <a:latin typeface="TradeGothic"/>
                <a:cs typeface="TradeGothic"/>
              </a:rPr>
              <a:t>much </a:t>
            </a:r>
            <a:r>
              <a:rPr lang="en-US" sz="2400" b="1" dirty="0">
                <a:solidFill>
                  <a:srgbClr val="FF0000"/>
                </a:solidFill>
                <a:latin typeface="TradeGothic"/>
                <a:cs typeface="TradeGothic"/>
              </a:rPr>
              <a:t>time</a:t>
            </a:r>
            <a:r>
              <a:rPr lang="en-US" sz="2400" dirty="0">
                <a:solidFill>
                  <a:srgbClr val="FF0000"/>
                </a:solidFill>
                <a:latin typeface="TradeGothic"/>
                <a:cs typeface="Trade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was spent on calls to #1? #2? … #10?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33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4244" y="3294606"/>
            <a:ext cx="34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4244" y="4364968"/>
            <a:ext cx="34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509" y="6035038"/>
            <a:ext cx="662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6 social interactions, 10 dimensional histogram in feature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Routine activity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4069" y="1716575"/>
            <a:ext cx="47074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Usage Activity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Applications usage 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Websites visited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Location History</a:t>
            </a:r>
          </a:p>
          <a:p>
            <a:pPr lvl="1">
              <a:buFont typeface="Courier New"/>
              <a:buChar char="o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Usage of 10 most frequent app, webpages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Which (app/site/location)?</a:t>
            </a:r>
          </a:p>
          <a:p>
            <a:pPr lvl="1">
              <a:buFont typeface="Courier New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adeGothic"/>
                <a:cs typeface="TradeGothic"/>
              </a:rPr>
              <a:t># instances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84277" y="2248695"/>
            <a:ext cx="0" cy="3039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16200000">
            <a:off x="7229623" y="-191926"/>
            <a:ext cx="1382410" cy="2315540"/>
            <a:chOff x="5881674" y="1417638"/>
            <a:chExt cx="2576610" cy="4708526"/>
          </a:xfrm>
        </p:grpSpPr>
        <p:pic>
          <p:nvPicPr>
            <p:cNvPr id="14" name="Picture 13" descr="brainphone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81674" y="1417638"/>
              <a:ext cx="2576610" cy="470852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134282" y="1810336"/>
              <a:ext cx="2094304" cy="3445043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50000"/>
                    <a:lumOff val="50000"/>
                  </a:schemeClr>
                </a:gs>
                <a:gs pos="0">
                  <a:srgbClr val="FFFFFF"/>
                </a:gs>
              </a:gsLst>
              <a:lin ang="16200000" scaled="0"/>
              <a:tileRect/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BU005259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4818" y="2590936"/>
              <a:ext cx="1999089" cy="1786295"/>
            </a:xfrm>
            <a:prstGeom prst="rect">
              <a:avLst/>
            </a:prstGeom>
          </p:spPr>
        </p:pic>
      </p:grp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34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02778" y="2111433"/>
            <a:ext cx="3084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the locations =&gt; </a:t>
            </a:r>
            <a:r>
              <a:rPr lang="en-US" dirty="0" err="1" smtClean="0"/>
              <a:t>approx</a:t>
            </a:r>
            <a:r>
              <a:rPr lang="en-US" dirty="0" smtClean="0"/>
              <a:t> location </a:t>
            </a:r>
          </a:p>
          <a:p>
            <a:endParaRPr lang="en-US" dirty="0"/>
          </a:p>
          <a:p>
            <a:r>
              <a:rPr lang="en-US" dirty="0" smtClean="0"/>
              <a:t>Count user visit to each </a:t>
            </a:r>
            <a:r>
              <a:rPr lang="en-US" dirty="0" err="1" smtClean="0"/>
              <a:t>approx</a:t>
            </a:r>
            <a:r>
              <a:rPr lang="en-US" dirty="0" smtClean="0"/>
              <a:t> location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3644" y="5170516"/>
            <a:ext cx="287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Duration of time an application was used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applications by (12) type (build in, communication, game, entertainment 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Application usage by each user </a:t>
            </a:r>
          </a:p>
          <a:p>
            <a:r>
              <a:rPr lang="en-US" dirty="0" smtClean="0"/>
              <a:t>Application duration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12 dimensional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Routine activity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4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Mood</a:t>
            </a:r>
            <a:br>
              <a:rPr lang="en-US" dirty="0" smtClean="0"/>
            </a:br>
            <a:r>
              <a:rPr lang="en-US" dirty="0"/>
              <a:t>T</a:t>
            </a:r>
            <a:r>
              <a:rPr lang="en-US" dirty="0" smtClean="0"/>
              <a:t>ime series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previous 2 pleasure-activity pairs of mood labels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15" y="2579525"/>
            <a:ext cx="4418970" cy="3308676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36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799656"/>
              </p:ext>
            </p:extLst>
          </p:nvPr>
        </p:nvGraphicFramePr>
        <p:xfrm>
          <a:off x="1007754" y="389477"/>
          <a:ext cx="7385605" cy="59363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02389"/>
                <a:gridCol w="2802389"/>
                <a:gridCol w="1780827"/>
              </a:tblGrid>
              <a:tr h="575076">
                <a:tc>
                  <a:txBody>
                    <a:bodyPr/>
                    <a:lstStyle/>
                    <a:p>
                      <a:pPr marL="0" marR="0" indent="9144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Data Type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Histogram by: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Email contacts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Messages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Characters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SMS contacts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Messages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# Characters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Phone call contacts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# Calls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Call Duration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Website </a:t>
                      </a:r>
                      <a:r>
                        <a:rPr lang="en-US" sz="2100" dirty="0" smtClean="0">
                          <a:effectLst/>
                        </a:rPr>
                        <a:t>domains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Visits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Location Clusters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Visits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43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Apps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# App launches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10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App Duration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10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076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Categories of Apps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# App launches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App Duration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</a:t>
                      </a:r>
                      <a:endParaRPr lang="en-US" sz="23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61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Previous Pleasure and Activeness Averages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N/A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144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</a:t>
                      </a:r>
                      <a:endParaRPr lang="en-US" sz="23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76577" marR="76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37</a:t>
            </a:fld>
            <a:r>
              <a:rPr lang="en-US" smtClean="0"/>
              <a:t> of 30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4265237" y="809908"/>
            <a:ext cx="2577736" cy="121204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046317" y="895764"/>
            <a:ext cx="1803567" cy="1190354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535" y="330249"/>
            <a:ext cx="2691051" cy="216444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4294967295"/>
          </p:nvPr>
        </p:nvSpPr>
        <p:spPr>
          <a:xfrm>
            <a:off x="566435" y="3983105"/>
            <a:ext cx="5683904" cy="25967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 smtClean="0"/>
              <a:t>Multi-Linear Regression</a:t>
            </a:r>
          </a:p>
          <a:p>
            <a:pPr lvl="1"/>
            <a:r>
              <a:rPr lang="en-US" sz="2000" dirty="0"/>
              <a:t>Minimize Mean Squared 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Leave-One-Out Cross-Validation</a:t>
            </a:r>
          </a:p>
          <a:p>
            <a:endParaRPr lang="en-US" dirty="0" smtClean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38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366775"/>
            <a:ext cx="8229600" cy="1143000"/>
          </a:xfrm>
        </p:spPr>
        <p:txBody>
          <a:bodyPr/>
          <a:lstStyle/>
          <a:p>
            <a:r>
              <a:rPr lang="en-US" sz="4800" dirty="0" smtClean="0"/>
              <a:t>Model Design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5596098" y="3990089"/>
            <a:ext cx="3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on each mood dimension (pleasure /activeness)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6098" y="5153886"/>
            <a:ext cx="235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Cross validation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Train with 59 samples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95" y="2643453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Label: Mood average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12471"/>
            <a:ext cx="95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897772"/>
            <a:ext cx="8229600" cy="1213658"/>
          </a:xfrm>
        </p:spPr>
        <p:txBody>
          <a:bodyPr/>
          <a:lstStyle/>
          <a:p>
            <a:r>
              <a:rPr lang="en-US" sz="4000" dirty="0"/>
              <a:t>Sequential </a:t>
            </a:r>
            <a:r>
              <a:rPr lang="en-US" sz="4000" dirty="0" smtClean="0"/>
              <a:t>Forward selection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Feature </a:t>
            </a:r>
            <a:r>
              <a:rPr lang="en-US" dirty="0"/>
              <a:t>Selection during </a:t>
            </a:r>
            <a:r>
              <a:rPr lang="en-US" dirty="0" smtClean="0"/>
              <a:t>training</a:t>
            </a:r>
          </a:p>
          <a:p>
            <a:r>
              <a:rPr lang="en-US" dirty="0" smtClean="0"/>
              <a:t>Pick subset Y features that gives best regression</a:t>
            </a:r>
          </a:p>
          <a:p>
            <a:r>
              <a:rPr lang="en-US" dirty="0" smtClean="0"/>
              <a:t>Greedy approach</a:t>
            </a:r>
          </a:p>
          <a:p>
            <a:r>
              <a:rPr lang="en-US" dirty="0" smtClean="0"/>
              <a:t>Y starts with empty set </a:t>
            </a:r>
          </a:p>
          <a:p>
            <a:r>
              <a:rPr lang="en-US" dirty="0" smtClean="0"/>
              <a:t>Add feature x to Y that minimizes the mean error </a:t>
            </a:r>
          </a:p>
          <a:p>
            <a:r>
              <a:rPr lang="en-US" dirty="0" smtClean="0"/>
              <a:t>Stops when reaches local minimum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56104"/>
            <a:ext cx="8229600" cy="1600200"/>
          </a:xfrm>
        </p:spPr>
        <p:txBody>
          <a:bodyPr/>
          <a:lstStyle/>
          <a:p>
            <a:r>
              <a:rPr lang="en-US" b="1">
                <a:solidFill>
                  <a:srgbClr val="008000"/>
                </a:solidFill>
                <a:latin typeface="TradeGothic"/>
                <a:cs typeface="TradeGothic"/>
              </a:rPr>
              <a:t>C</a:t>
            </a:r>
            <a:r>
              <a:rPr lang="en-US" b="1" smtClean="0">
                <a:solidFill>
                  <a:srgbClr val="008000"/>
                </a:solidFill>
                <a:latin typeface="TradeGothic"/>
                <a:cs typeface="TradeGothic"/>
              </a:rPr>
              <a:t>an your mobile phone infer your mood?</a:t>
            </a:r>
            <a:endParaRPr lang="en-US" b="1" dirty="0">
              <a:latin typeface="TradeGothic"/>
              <a:cs typeface="TradeGothic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377044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8000"/>
                </a:solidFill>
                <a:latin typeface="TradeGothic"/>
                <a:cs typeface="TradeGothic"/>
              </a:rPr>
              <a:t>From already-available, low-power information?*</a:t>
            </a:r>
            <a:endParaRPr lang="en-US" b="1" dirty="0">
              <a:solidFill>
                <a:srgbClr val="008000"/>
              </a:solidFill>
              <a:latin typeface="TradeGothic"/>
              <a:cs typeface="Trade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2134" y="6012934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* No audio/video sensing, no body-instrumentation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8657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673"/>
            <a:ext cx="8229600" cy="1143000"/>
          </a:xfrm>
        </p:spPr>
        <p:txBody>
          <a:bodyPr/>
          <a:lstStyle/>
          <a:p>
            <a:r>
              <a:rPr lang="en-US" sz="4800" dirty="0" smtClean="0"/>
              <a:t>Sequential Feature Selection</a:t>
            </a:r>
            <a:endParaRPr lang="en-US" sz="4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20202"/>
              </p:ext>
            </p:extLst>
          </p:nvPr>
        </p:nvGraphicFramePr>
        <p:xfrm>
          <a:off x="222416" y="860379"/>
          <a:ext cx="8702541" cy="599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57333" y="2795432"/>
            <a:ext cx="170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(Each line is</a:t>
            </a:r>
            <a:br>
              <a:rPr lang="en-US" i="1"/>
            </a:br>
            <a:r>
              <a:rPr lang="en-US" i="1"/>
              <a:t>a different user)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40</a:t>
            </a:fld>
            <a:r>
              <a:rPr lang="en-US" smtClean="0"/>
              <a:t> of 30</a:t>
            </a:r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132781"/>
              </p:ext>
            </p:extLst>
          </p:nvPr>
        </p:nvGraphicFramePr>
        <p:xfrm>
          <a:off x="222416" y="860379"/>
          <a:ext cx="8702541" cy="599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61803" y="2576945"/>
            <a:ext cx="37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SFS chose 16.3 features per user</a:t>
            </a:r>
          </a:p>
          <a:p>
            <a:r>
              <a:rPr lang="en-US" dirty="0" smtClean="0"/>
              <a:t>Some users use 5, some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mood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456"/>
            <a:ext cx="8229600" cy="4277707"/>
          </a:xfrm>
        </p:spPr>
        <p:txBody>
          <a:bodyPr/>
          <a:lstStyle/>
          <a:p>
            <a:r>
              <a:rPr lang="en-US" dirty="0" smtClean="0"/>
              <a:t>Multi-linear regression on each user data individually </a:t>
            </a:r>
          </a:p>
          <a:p>
            <a:r>
              <a:rPr lang="en-US" dirty="0" smtClean="0"/>
              <a:t>Average Mean square error: 0.075, SD: 0.05</a:t>
            </a:r>
          </a:p>
          <a:p>
            <a:r>
              <a:rPr lang="en-US" dirty="0" smtClean="0"/>
              <a:t>Minimum: 0.002, maximum: 0.176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007" y="6026413"/>
            <a:ext cx="871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average 93.1% of daily pleasure averages and 92.7% activeness averages have error under 0.25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352776"/>
              </p:ext>
            </p:extLst>
          </p:nvPr>
        </p:nvGraphicFramePr>
        <p:xfrm>
          <a:off x="565410" y="2992583"/>
          <a:ext cx="8262706" cy="290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641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user mood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Personalized model reports high accuracy</a:t>
            </a:r>
          </a:p>
          <a:p>
            <a:pPr lvl="1"/>
            <a:r>
              <a:rPr lang="en-US" dirty="0" smtClean="0"/>
              <a:t>Require individual tanning for long time</a:t>
            </a:r>
          </a:p>
          <a:p>
            <a:r>
              <a:rPr lang="en-US" dirty="0" smtClean="0"/>
              <a:t>One size fits all mood model</a:t>
            </a:r>
          </a:p>
          <a:p>
            <a:pPr lvl="1"/>
            <a:r>
              <a:rPr lang="en-US" dirty="0" smtClean="0"/>
              <a:t> Attempts to reduce the amount of training </a:t>
            </a:r>
          </a:p>
          <a:p>
            <a:pPr lvl="1"/>
            <a:r>
              <a:rPr lang="en-US" dirty="0" smtClean="0"/>
              <a:t>Created from aggregate of all user’s data</a:t>
            </a:r>
          </a:p>
          <a:p>
            <a:pPr lvl="1"/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Performs well for few user</a:t>
            </a:r>
          </a:p>
          <a:p>
            <a:pPr lvl="1"/>
            <a:r>
              <a:rPr lang="en-US" dirty="0" smtClean="0"/>
              <a:t>Minimum error 0.069</a:t>
            </a:r>
          </a:p>
          <a:p>
            <a:pPr lvl="1"/>
            <a:r>
              <a:rPr lang="en-US" dirty="0" smtClean="0"/>
              <a:t>Average 0.296 (SD: 0.175)</a:t>
            </a:r>
          </a:p>
          <a:p>
            <a:pPr lvl="1"/>
            <a:r>
              <a:rPr lang="en-US" dirty="0" smtClean="0"/>
              <a:t>Maximum: 0.79</a:t>
            </a:r>
          </a:p>
          <a:p>
            <a:r>
              <a:rPr lang="en-US" dirty="0" smtClean="0"/>
              <a:t>66% of pleasure estimates have square error under 0.25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2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87" y="2444029"/>
            <a:ext cx="5564641" cy="354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283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mood model</a:t>
            </a:r>
          </a:p>
          <a:p>
            <a:pPr lvl="1"/>
            <a:r>
              <a:rPr lang="en-US" dirty="0" smtClean="0"/>
              <a:t>Blend together personalized (high accuracy)</a:t>
            </a:r>
          </a:p>
          <a:p>
            <a:pPr lvl="1"/>
            <a:r>
              <a:rPr lang="en-US" dirty="0" smtClean="0"/>
              <a:t>All user model  (no user training)</a:t>
            </a:r>
          </a:p>
          <a:p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dirty="0" smtClean="0"/>
              <a:t>Combines small amount of user specific training data</a:t>
            </a:r>
          </a:p>
          <a:p>
            <a:pPr lvl="1"/>
            <a:r>
              <a:rPr lang="en-US" dirty="0" smtClean="0"/>
              <a:t>Large amount of data from general user population 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2"/>
            <a:r>
              <a:rPr lang="en-US" dirty="0" smtClean="0"/>
              <a:t>Reduce the error (personalized data, data sourced from rest of the population)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9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Personalized Training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7051719"/>
              </p:ext>
            </p:extLst>
          </p:nvPr>
        </p:nvGraphicFramePr>
        <p:xfrm>
          <a:off x="897250" y="1809009"/>
          <a:ext cx="7518618" cy="447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45</a:t>
            </a:fld>
            <a:r>
              <a:rPr lang="en-US" smtClean="0"/>
              <a:t> of 30</a:t>
            </a:r>
            <a:endParaRPr lang="en-US"/>
          </a:p>
        </p:txBody>
      </p:sp>
      <p:cxnSp>
        <p:nvCxnSpPr>
          <p:cNvPr id="8" name="Straight Connector 7"/>
          <p:cNvCxnSpPr>
            <a:endCxn id="9" idx="1"/>
          </p:cNvCxnSpPr>
          <p:nvPr/>
        </p:nvCxnSpPr>
        <p:spPr>
          <a:xfrm>
            <a:off x="2049463" y="3194007"/>
            <a:ext cx="54538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3317" y="2732342"/>
            <a:ext cx="114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All-user </a:t>
            </a:r>
            <a:br>
              <a:rPr lang="en-US" b="1" i="1">
                <a:solidFill>
                  <a:srgbClr val="FF0000"/>
                </a:solidFill>
              </a:rPr>
            </a:br>
            <a:r>
              <a:rPr lang="en-US" b="1" i="1">
                <a:solidFill>
                  <a:srgbClr val="FF0000"/>
                </a:solidFill>
              </a:rPr>
              <a:t>model</a:t>
            </a:r>
            <a:br>
              <a:rPr lang="en-US" b="1" i="1">
                <a:solidFill>
                  <a:srgbClr val="FF0000"/>
                </a:solidFill>
              </a:rPr>
            </a:br>
            <a:r>
              <a:rPr lang="en-US" b="1" i="1">
                <a:solidFill>
                  <a:srgbClr val="FF0000"/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841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Personalized/All-user</a:t>
            </a:r>
            <a:br>
              <a:rPr lang="en-US"/>
            </a:br>
            <a:r>
              <a:rPr lang="en-US"/>
              <a:t>Hybrid Training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45163576"/>
              </p:ext>
            </p:extLst>
          </p:nvPr>
        </p:nvGraphicFramePr>
        <p:xfrm>
          <a:off x="897250" y="1809009"/>
          <a:ext cx="7518618" cy="4473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46</a:t>
            </a:fld>
            <a:r>
              <a:rPr lang="en-US" smtClean="0"/>
              <a:t> of 30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49463" y="3194007"/>
            <a:ext cx="563180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49463" y="3014133"/>
            <a:ext cx="520170" cy="179874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445"/>
            <a:ext cx="6514407" cy="43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78676" y="2842953"/>
            <a:ext cx="299259" cy="1629294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78676" y="2975956"/>
            <a:ext cx="299259" cy="184542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adeGothic"/>
              <a:cs typeface="TradeGothic"/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2028306" y="2676698"/>
            <a:ext cx="448887" cy="2992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847" y="2676698"/>
            <a:ext cx="156556" cy="29925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6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 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mood of a user based on his smartphone usage history</a:t>
            </a:r>
          </a:p>
          <a:p>
            <a:r>
              <a:rPr lang="en-US" dirty="0" smtClean="0"/>
              <a:t>Two components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Cloud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4796365" y="1582046"/>
            <a:ext cx="4308888" cy="4729239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29984" y="1582046"/>
            <a:ext cx="3096381" cy="47292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33982" y="1055298"/>
            <a:ext cx="116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Phone</a:t>
            </a:r>
            <a:endParaRPr lang="en-US" sz="2800" dirty="0"/>
          </a:p>
        </p:txBody>
      </p:sp>
      <p:sp>
        <p:nvSpPr>
          <p:cNvPr id="6" name="Multidocument 5"/>
          <p:cNvSpPr/>
          <p:nvPr/>
        </p:nvSpPr>
        <p:spPr>
          <a:xfrm>
            <a:off x="1046841" y="4521189"/>
            <a:ext cx="1802191" cy="146352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Mood Inputs/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Usage Logs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Magnetic Disk 6"/>
          <p:cNvSpPr/>
          <p:nvPr/>
        </p:nvSpPr>
        <p:spPr>
          <a:xfrm>
            <a:off x="5955162" y="4696569"/>
            <a:ext cx="1705430" cy="1076477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Mood and </a:t>
            </a:r>
            <a:r>
              <a:rPr lang="en-US" sz="1600" dirty="0">
                <a:solidFill>
                  <a:srgbClr val="000000"/>
                </a:solidFill>
              </a:rPr>
              <a:t>U</a:t>
            </a:r>
            <a:r>
              <a:rPr lang="en-US" sz="1600" dirty="0" smtClean="0">
                <a:solidFill>
                  <a:srgbClr val="000000"/>
                </a:solidFill>
              </a:rPr>
              <a:t>sage History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>
            <a:off x="3756174" y="4911261"/>
            <a:ext cx="1040191" cy="695476"/>
          </a:xfrm>
          <a:prstGeom prst="striped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6330041" y="1055298"/>
            <a:ext cx="105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</a:p>
        </p:txBody>
      </p:sp>
      <p:sp>
        <p:nvSpPr>
          <p:cNvPr id="15" name="Punched Tape 14"/>
          <p:cNvSpPr/>
          <p:nvPr/>
        </p:nvSpPr>
        <p:spPr>
          <a:xfrm>
            <a:off x="5979354" y="2452905"/>
            <a:ext cx="1681238" cy="628952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Mood Model</a:t>
            </a:r>
          </a:p>
        </p:txBody>
      </p:sp>
      <p:sp>
        <p:nvSpPr>
          <p:cNvPr id="16" name="Punched Tape 15"/>
          <p:cNvSpPr/>
          <p:nvPr/>
        </p:nvSpPr>
        <p:spPr>
          <a:xfrm>
            <a:off x="1660394" y="2525477"/>
            <a:ext cx="1681238" cy="628952"/>
          </a:xfrm>
          <a:prstGeom prst="flowChartPunched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Mood Model</a:t>
            </a:r>
          </a:p>
        </p:txBody>
      </p:sp>
      <p:sp>
        <p:nvSpPr>
          <p:cNvPr id="17" name="Summing Junction 16"/>
          <p:cNvSpPr/>
          <p:nvPr/>
        </p:nvSpPr>
        <p:spPr>
          <a:xfrm>
            <a:off x="1046841" y="2670617"/>
            <a:ext cx="350762" cy="350762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Document 17"/>
          <p:cNvSpPr/>
          <p:nvPr/>
        </p:nvSpPr>
        <p:spPr>
          <a:xfrm>
            <a:off x="1143603" y="3360046"/>
            <a:ext cx="1608666" cy="89504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Current Usage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 flipV="1">
            <a:off x="1947936" y="4195920"/>
            <a:ext cx="0" cy="59136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4"/>
          </p:cNvCxnSpPr>
          <p:nvPr/>
        </p:nvCxnSpPr>
        <p:spPr>
          <a:xfrm flipV="1">
            <a:off x="1222222" y="3021379"/>
            <a:ext cx="0" cy="3386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  <a:endCxn id="17" idx="6"/>
          </p:cNvCxnSpPr>
          <p:nvPr/>
        </p:nvCxnSpPr>
        <p:spPr>
          <a:xfrm flipH="1">
            <a:off x="1397603" y="2839953"/>
            <a:ext cx="262791" cy="604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triped Right Arrow 29"/>
          <p:cNvSpPr/>
          <p:nvPr/>
        </p:nvSpPr>
        <p:spPr>
          <a:xfrm flipH="1">
            <a:off x="3723921" y="2452905"/>
            <a:ext cx="1132653" cy="695476"/>
          </a:xfrm>
          <a:prstGeom prst="stripedRightArrow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00293" y="4263654"/>
            <a:ext cx="0" cy="59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00293" y="3064364"/>
            <a:ext cx="0" cy="5913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cess 7"/>
          <p:cNvSpPr/>
          <p:nvPr/>
        </p:nvSpPr>
        <p:spPr>
          <a:xfrm>
            <a:off x="5943069" y="3638235"/>
            <a:ext cx="1717523" cy="6168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Model Training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17" idx="0"/>
          </p:cNvCxnSpPr>
          <p:nvPr/>
        </p:nvCxnSpPr>
        <p:spPr>
          <a:xfrm flipV="1">
            <a:off x="1222222" y="2159043"/>
            <a:ext cx="0" cy="5115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6841" y="1697378"/>
            <a:ext cx="18541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Inferred Mood</a:t>
            </a:r>
            <a:endParaRPr lang="en-US" sz="20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29984" y="240090"/>
            <a:ext cx="8229600" cy="694974"/>
          </a:xfrm>
        </p:spPr>
        <p:txBody>
          <a:bodyPr/>
          <a:lstStyle/>
          <a:p>
            <a:r>
              <a:rPr lang="en-US" sz="4000"/>
              <a:t>Resource-friendly Implementation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49</a:t>
            </a:fld>
            <a:r>
              <a:rPr lang="en-US" smtClean="0"/>
              <a:t> of 30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1891" y="5984714"/>
            <a:ext cx="561712" cy="58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 flipH="1" flipV="1">
            <a:off x="1822617" y="5929290"/>
            <a:ext cx="929652" cy="63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/>
      <p:bldP spid="15" grpId="0" animBg="1"/>
      <p:bldP spid="16" grpId="0" animBg="1"/>
      <p:bldP spid="17" grpId="0" animBg="1"/>
      <p:bldP spid="18" grpId="0" animBg="1"/>
      <p:bldP spid="30" grpId="0" animBg="1"/>
      <p:bldP spid="8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4872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Mobile devices have many sensors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Senses the physical world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Aim to implement automatic mood sensors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Automatically shares the mood with the close friends and family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Share in social network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Important application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Video / music recommendation (based on the view’s mood)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Parent may cheer up the son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50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985" y="2901697"/>
            <a:ext cx="97631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099069" y="2660073"/>
            <a:ext cx="216131" cy="1030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51171" y="2660073"/>
            <a:ext cx="133004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99069" y="5120640"/>
            <a:ext cx="432262" cy="100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813964" y="5120640"/>
            <a:ext cx="91440" cy="123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63535" y="2660073"/>
            <a:ext cx="16625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078182" y="2510444"/>
            <a:ext cx="66502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70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8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Discriminative 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B38F-D109-114E-B477-69CEE079A6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776432"/>
              </p:ext>
            </p:extLst>
          </p:nvPr>
        </p:nvGraphicFramePr>
        <p:xfrm>
          <a:off x="403714" y="1624058"/>
          <a:ext cx="8035478" cy="473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22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mtClean="0"/>
              <a:t>ood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 anchor="ctr">
            <a:normAutofit/>
          </a:bodyPr>
          <a:lstStyle/>
          <a:p>
            <a:pPr lvl="1"/>
            <a:endParaRPr lang="en-US" sz="2400" dirty="0" smtClean="0"/>
          </a:p>
          <a:p>
            <a:r>
              <a:rPr lang="en-US" dirty="0" smtClean="0"/>
              <a:t>… a strong social signal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rives communications</a:t>
            </a:r>
          </a:p>
          <a:p>
            <a:pPr lvl="1"/>
            <a:r>
              <a:rPr lang="en-US" sz="2400" dirty="0" smtClean="0"/>
              <a:t>Drives interactions</a:t>
            </a:r>
          </a:p>
          <a:p>
            <a:pPr lvl="1"/>
            <a:r>
              <a:rPr lang="en-US" sz="2400" dirty="0"/>
              <a:t>Drives activity patterns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51631" y="2201770"/>
            <a:ext cx="3538639" cy="2335501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81272" y="6356350"/>
            <a:ext cx="1118416" cy="365125"/>
          </a:xfrm>
        </p:spPr>
        <p:txBody>
          <a:bodyPr/>
          <a:lstStyle/>
          <a:p>
            <a:fld id="{616CB38F-D109-114E-B477-69CEE079A655}" type="slidenum">
              <a:rPr lang="en-US" smtClean="0"/>
              <a:t>6</a:t>
            </a:fld>
            <a:r>
              <a:rPr lang="en-US" smtClean="0"/>
              <a:t> of 30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833" y="5138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… a persistent long-lasting state</a:t>
            </a:r>
          </a:p>
          <a:p>
            <a:pPr lvl="1"/>
            <a:r>
              <a:rPr lang="en-US" sz="2400" dirty="0"/>
              <a:t>Lasts hours or days</a:t>
            </a:r>
          </a:p>
          <a:p>
            <a:pPr lvl="1"/>
            <a:r>
              <a:rPr lang="en-US" sz="2400" dirty="0"/>
              <a:t>Emotion lasts seconds or minutes</a:t>
            </a:r>
          </a:p>
        </p:txBody>
      </p:sp>
    </p:spTree>
    <p:extLst>
      <p:ext uri="{BB962C8B-B14F-4D97-AF65-F5344CB8AC3E}">
        <p14:creationId xmlns:p14="http://schemas.microsoft.com/office/powerpoint/2010/main" val="27691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 has a rich information </a:t>
            </a:r>
          </a:p>
          <a:p>
            <a:pPr lvl="1"/>
            <a:r>
              <a:rPr lang="en-US" sz="2400" dirty="0" smtClean="0"/>
              <a:t>With whom we communicate</a:t>
            </a:r>
          </a:p>
          <a:p>
            <a:pPr lvl="1"/>
            <a:r>
              <a:rPr lang="en-US" sz="2400" dirty="0" smtClean="0"/>
              <a:t>What application we use</a:t>
            </a:r>
          </a:p>
          <a:p>
            <a:endParaRPr lang="en-US" dirty="0"/>
          </a:p>
          <a:p>
            <a:r>
              <a:rPr lang="en-US" dirty="0" smtClean="0"/>
              <a:t>People use their smartphone differently </a:t>
            </a:r>
          </a:p>
          <a:p>
            <a:pPr lvl="1"/>
            <a:r>
              <a:rPr lang="en-US" sz="2400" dirty="0" smtClean="0"/>
              <a:t>Depending on the mood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AB59-5299-994B-A72A-896515B25E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appyTexting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32"/>
            <a:ext cx="3740727" cy="6853968"/>
          </a:xfrm>
          <a:prstGeom prst="rect">
            <a:avLst/>
          </a:prstGeom>
        </p:spPr>
      </p:pic>
      <p:pic>
        <p:nvPicPr>
          <p:cNvPr id="8" name="Picture 7" descr="screamphone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01295" y="0"/>
            <a:ext cx="4949306" cy="6853968"/>
          </a:xfrm>
          <a:prstGeom prst="parallelogram">
            <a:avLst>
              <a:gd name="adj" fmla="val 28131"/>
            </a:avLst>
          </a:prstGeom>
          <a:solidFill>
            <a:schemeClr val="tx1"/>
          </a:solidFill>
          <a:ln w="76200" cmpd="sng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6" y="-14919"/>
            <a:ext cx="9151007" cy="1299029"/>
          </a:xfrm>
          <a:solidFill>
            <a:schemeClr val="bg1">
              <a:alpha val="87000"/>
            </a:schemeClr>
          </a:solidFill>
        </p:spPr>
        <p:txBody>
          <a:bodyPr anchor="ctr">
            <a:noAutofit/>
          </a:bodyPr>
          <a:lstStyle/>
          <a:p>
            <a:r>
              <a:rPr lang="en-US" sz="3600">
                <a:solidFill>
                  <a:srgbClr val="000000"/>
                </a:solidFill>
                <a:latin typeface="TradeGothic"/>
                <a:cs typeface="TradeGothic"/>
              </a:rPr>
              <a:t>H</a:t>
            </a:r>
            <a:r>
              <a:rPr lang="en-US" sz="3600" smtClean="0">
                <a:solidFill>
                  <a:srgbClr val="000000"/>
                </a:solidFill>
                <a:latin typeface="TradeGothic"/>
                <a:cs typeface="TradeGothic"/>
              </a:rPr>
              <a:t>ow is the user communicating? </a:t>
            </a:r>
            <a:endParaRPr lang="en-US" sz="4000" dirty="0">
              <a:solidFill>
                <a:srgbClr val="000000"/>
              </a:solidFill>
              <a:latin typeface="TradeGothic"/>
              <a:cs typeface="Trade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6201" y="1712421"/>
            <a:ext cx="5619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people text more when they’re happy and call more when they are </a:t>
            </a:r>
            <a:r>
              <a:rPr lang="en-US" dirty="0" smtClean="0"/>
              <a:t>angry</a:t>
            </a:r>
          </a:p>
          <a:p>
            <a:endParaRPr lang="en-US" dirty="0"/>
          </a:p>
          <a:p>
            <a:r>
              <a:rPr lang="en-US" dirty="0"/>
              <a:t>Call mom when </a:t>
            </a:r>
            <a:r>
              <a:rPr lang="en-US" dirty="0" smtClean="0"/>
              <a:t>sad</a:t>
            </a:r>
          </a:p>
          <a:p>
            <a:endParaRPr lang="en-US" dirty="0"/>
          </a:p>
          <a:p>
            <a:r>
              <a:rPr lang="en-US" dirty="0"/>
              <a:t>Longer text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32" y="-14920"/>
            <a:ext cx="9169732" cy="68729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9707" y="-14919"/>
            <a:ext cx="9151007" cy="1299029"/>
          </a:xfrm>
          <a:prstGeom prst="rect">
            <a:avLst/>
          </a:prstGeom>
          <a:solidFill>
            <a:schemeClr val="bg1">
              <a:alpha val="89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000000"/>
                </a:solidFill>
                <a:latin typeface="TradeGothic"/>
                <a:cs typeface="TradeGothic"/>
              </a:rPr>
              <a:t>W</a:t>
            </a:r>
            <a:r>
              <a:rPr lang="en-US" sz="3600" smtClean="0">
                <a:solidFill>
                  <a:srgbClr val="000000"/>
                </a:solidFill>
                <a:latin typeface="TradeGothic"/>
                <a:cs typeface="TradeGothic"/>
              </a:rPr>
              <a:t>hat apps is the user using?</a:t>
            </a:r>
            <a:endParaRPr lang="en-US" sz="4000" dirty="0">
              <a:solidFill>
                <a:srgbClr val="000000"/>
              </a:solidFill>
              <a:latin typeface="TradeGothic"/>
              <a:cs typeface="Trade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9707" y="4858586"/>
            <a:ext cx="20283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Social applications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Games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2400" dirty="0">
            <a:solidFill>
              <a:schemeClr val="tx1">
                <a:lumMod val="65000"/>
                <a:lumOff val="35000"/>
              </a:schemeClr>
            </a:solidFill>
            <a:latin typeface="TradeGothic"/>
            <a:cs typeface="TradeGothic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  <a:fontScheme name="Executive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Palatino Linotype"/>
      <a:ea typeface=""/>
      <a:cs typeface=""/>
      <a:font script="Jpan" typeface="HGS明朝E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Executiv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50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50000">
            <a:schemeClr val="phClr">
              <a:tint val="80000"/>
              <a:satMod val="250000"/>
            </a:schemeClr>
          </a:gs>
          <a:gs pos="76000">
            <a:schemeClr val="phClr">
              <a:tint val="90000"/>
              <a:shade val="90000"/>
              <a:satMod val="200000"/>
            </a:schemeClr>
          </a:gs>
          <a:gs pos="92000">
            <a:schemeClr val="phClr">
              <a:tint val="90000"/>
              <a:shade val="70000"/>
              <a:satMod val="250000"/>
            </a:schemeClr>
          </a:gs>
        </a:gsLst>
        <a:path path="circle">
          <a:fillToRect l="50000" t="50000" r="50000" b="50000"/>
        </a:path>
      </a:gradFill>
      <a:blipFill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9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  <a:fontScheme name="Executive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Palatino Linotype"/>
      <a:ea typeface=""/>
      <a:cs typeface=""/>
      <a:font script="Jpan" typeface="HGS明朝E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Executiv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50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50000">
            <a:schemeClr val="phClr">
              <a:tint val="80000"/>
              <a:satMod val="250000"/>
            </a:schemeClr>
          </a:gs>
          <a:gs pos="76000">
            <a:schemeClr val="phClr">
              <a:tint val="90000"/>
              <a:shade val="90000"/>
              <a:satMod val="200000"/>
            </a:schemeClr>
          </a:gs>
          <a:gs pos="92000">
            <a:schemeClr val="phClr">
              <a:tint val="90000"/>
              <a:shade val="70000"/>
              <a:satMod val="250000"/>
            </a:schemeClr>
          </a:gs>
        </a:gsLst>
        <a:path path="circle">
          <a:fillToRect l="50000" t="50000" r="50000" b="50000"/>
        </a:path>
      </a:gradFill>
      <a:blipFill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9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11742</TotalTime>
  <Words>1529</Words>
  <Application>Microsoft Office PowerPoint</Application>
  <PresentationFormat>On-screen Show (4:3)</PresentationFormat>
  <Paragraphs>477</Paragraphs>
  <Slides>52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Executive</vt:lpstr>
      <vt:lpstr>Mood Sensing</vt:lpstr>
      <vt:lpstr>Mood</vt:lpstr>
      <vt:lpstr>Affective Computing (Mood and Emotion) </vt:lpstr>
      <vt:lpstr>Can your mobile phone infer your mood?</vt:lpstr>
      <vt:lpstr>PowerPoint Presentation</vt:lpstr>
      <vt:lpstr>Mood is…</vt:lpstr>
      <vt:lpstr>Key idea</vt:lpstr>
      <vt:lpstr>How is the user communicating? </vt:lpstr>
      <vt:lpstr>PowerPoint Presentation</vt:lpstr>
      <vt:lpstr>PowerPoint Presentation</vt:lpstr>
      <vt:lpstr>MoodScope ∈ Affective Computing </vt:lpstr>
      <vt:lpstr>Outline</vt:lpstr>
      <vt:lpstr>Mood inference engine</vt:lpstr>
      <vt:lpstr>Resource-friendly Implementation</vt:lpstr>
      <vt:lpstr>Mood model</vt:lpstr>
      <vt:lpstr>Discrete model</vt:lpstr>
      <vt:lpstr>Dimensional </vt:lpstr>
      <vt:lpstr>Circumplex model (Russell 1980)</vt:lpstr>
      <vt:lpstr>Mood is…</vt:lpstr>
      <vt:lpstr>PowerPoint Presentation</vt:lpstr>
      <vt:lpstr>User study: Pre-study focus group</vt:lpstr>
      <vt:lpstr>Field study</vt:lpstr>
      <vt:lpstr>Mood Journaling App</vt:lpstr>
      <vt:lpstr>History</vt:lpstr>
      <vt:lpstr>iPhone Livelab Logger</vt:lpstr>
      <vt:lpstr>iPhone Livelab Logger</vt:lpstr>
      <vt:lpstr>iPhone Livelab Logger</vt:lpstr>
      <vt:lpstr>PowerPoint Presentation</vt:lpstr>
      <vt:lpstr>Inference</vt:lpstr>
      <vt:lpstr>Design of model </vt:lpstr>
      <vt:lpstr>Daily Mood Averages</vt:lpstr>
      <vt:lpstr>Usage record</vt:lpstr>
      <vt:lpstr>Social interaction</vt:lpstr>
      <vt:lpstr>Routine activity </vt:lpstr>
      <vt:lpstr>Routine activity </vt:lpstr>
      <vt:lpstr>Previous Mood Time series component</vt:lpstr>
      <vt:lpstr>PowerPoint Presentation</vt:lpstr>
      <vt:lpstr>Model Design</vt:lpstr>
      <vt:lpstr>Sequential Forward selection </vt:lpstr>
      <vt:lpstr>Sequential Feature Selection</vt:lpstr>
      <vt:lpstr>Personalized mood model</vt:lpstr>
      <vt:lpstr>All user mood model</vt:lpstr>
      <vt:lpstr>PowerPoint Presentation</vt:lpstr>
      <vt:lpstr>Hybrid model</vt:lpstr>
      <vt:lpstr>Personalized Training</vt:lpstr>
      <vt:lpstr>Personalized/All-user Hybrid Training</vt:lpstr>
      <vt:lpstr>PowerPoint Presentation</vt:lpstr>
      <vt:lpstr>Mood inference engine</vt:lpstr>
      <vt:lpstr>Resource-friendly Implementation</vt:lpstr>
      <vt:lpstr>PowerPoint Presentation</vt:lpstr>
      <vt:lpstr> Discriminative Features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MoodScope: A sensor for your mood</dc:title>
  <dc:creator>Robert LiKamWa</dc:creator>
  <cp:lastModifiedBy>Bivas Mitra</cp:lastModifiedBy>
  <cp:revision>494</cp:revision>
  <dcterms:created xsi:type="dcterms:W3CDTF">2013-05-03T23:09:45Z</dcterms:created>
  <dcterms:modified xsi:type="dcterms:W3CDTF">2014-10-24T06:27:24Z</dcterms:modified>
</cp:coreProperties>
</file>