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57"/>
  </p:notesMasterIdLst>
  <p:handoutMasterIdLst>
    <p:handoutMasterId r:id="rId58"/>
  </p:handoutMasterIdLst>
  <p:sldIdLst>
    <p:sldId id="256" r:id="rId3"/>
    <p:sldId id="1094" r:id="rId4"/>
    <p:sldId id="1195" r:id="rId5"/>
    <p:sldId id="1196" r:id="rId6"/>
    <p:sldId id="1197" r:id="rId7"/>
    <p:sldId id="1198" r:id="rId8"/>
    <p:sldId id="1199" r:id="rId9"/>
    <p:sldId id="1200" r:id="rId10"/>
    <p:sldId id="1201" r:id="rId11"/>
    <p:sldId id="1202" r:id="rId12"/>
    <p:sldId id="1203" r:id="rId13"/>
    <p:sldId id="1204" r:id="rId14"/>
    <p:sldId id="1205" r:id="rId15"/>
    <p:sldId id="1245" r:id="rId16"/>
    <p:sldId id="1207" r:id="rId17"/>
    <p:sldId id="1208" r:id="rId18"/>
    <p:sldId id="1209" r:id="rId19"/>
    <p:sldId id="1210" r:id="rId20"/>
    <p:sldId id="1136" r:id="rId21"/>
    <p:sldId id="1138" r:id="rId22"/>
    <p:sldId id="1211" r:id="rId23"/>
    <p:sldId id="1212" r:id="rId24"/>
    <p:sldId id="1213" r:id="rId25"/>
    <p:sldId id="1214" r:id="rId26"/>
    <p:sldId id="1215" r:id="rId27"/>
    <p:sldId id="1216" r:id="rId28"/>
    <p:sldId id="1217" r:id="rId29"/>
    <p:sldId id="1218" r:id="rId30"/>
    <p:sldId id="1219" r:id="rId31"/>
    <p:sldId id="1220" r:id="rId32"/>
    <p:sldId id="1221" r:id="rId33"/>
    <p:sldId id="1222" r:id="rId34"/>
    <p:sldId id="1223" r:id="rId35"/>
    <p:sldId id="1224" r:id="rId36"/>
    <p:sldId id="1225" r:id="rId37"/>
    <p:sldId id="1226" r:id="rId38"/>
    <p:sldId id="1227" r:id="rId39"/>
    <p:sldId id="1228" r:id="rId40"/>
    <p:sldId id="1229" r:id="rId41"/>
    <p:sldId id="1230" r:id="rId42"/>
    <p:sldId id="1231" r:id="rId43"/>
    <p:sldId id="1232" r:id="rId44"/>
    <p:sldId id="1233" r:id="rId45"/>
    <p:sldId id="1234" r:id="rId46"/>
    <p:sldId id="1235" r:id="rId47"/>
    <p:sldId id="1236" r:id="rId48"/>
    <p:sldId id="1237" r:id="rId49"/>
    <p:sldId id="1238" r:id="rId50"/>
    <p:sldId id="1239" r:id="rId51"/>
    <p:sldId id="1240" r:id="rId52"/>
    <p:sldId id="1241" r:id="rId53"/>
    <p:sldId id="1242" r:id="rId54"/>
    <p:sldId id="1243" r:id="rId55"/>
    <p:sldId id="1244" r:id="rId56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75" autoAdjust="0"/>
    <p:restoredTop sz="72051" autoAdjust="0"/>
  </p:normalViewPr>
  <p:slideViewPr>
    <p:cSldViewPr>
      <p:cViewPr varScale="1">
        <p:scale>
          <a:sx n="42" d="100"/>
          <a:sy n="42" d="100"/>
        </p:scale>
        <p:origin x="-78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30.01.2011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4: Index Construction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index construction algorithms: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BSBI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(simple)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SPIMI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realistic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construction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Dynamic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construction: how to keep the index up-to-date as the collection changes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Hardware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basics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design decisions in information retrieval are based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hardware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begin by reviewing hardware basics that we’ll need in this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course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Hardware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basics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Access to data is much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faster in memory than on disk.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(roughly a factor of 10)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Disk seeks are “idle” time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No data is transferred from disk while the disk head is being positioned.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optimize transfer time from disk to memory: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one large chunk is faster than many small chunks.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Disk I/O is block-based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Reading and writing of entire blocks (as opposed to smaller chunks). Block sizes: 8KB to 256 KB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Servers used in IR systems typically have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several GB of main memory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sometimes tens of GB,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TBs or 100s of GB 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disk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Fault tolerance is expensive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It’s cheaper to use many regular machines than one fault tolerant machine.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Some stats (ca. 2008)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0990" y="1754190"/>
          <a:ext cx="8405852" cy="2685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1271"/>
                <a:gridCol w="5108565"/>
                <a:gridCol w="2286016"/>
              </a:tblGrid>
              <a:tr h="460364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symbol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statistic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value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504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</a:t>
                      </a:r>
                    </a:p>
                    <a:p>
                      <a:r>
                        <a:rPr lang="de-DE" sz="2000" dirty="0" smtClean="0"/>
                        <a:t>b</a:t>
                      </a:r>
                    </a:p>
                    <a:p>
                      <a:endParaRPr lang="de-DE" sz="2000" dirty="0" smtClean="0"/>
                    </a:p>
                    <a:p>
                      <a:r>
                        <a:rPr lang="de-DE" sz="2000" dirty="0" smtClean="0"/>
                        <a:t>P</a:t>
                      </a:r>
                    </a:p>
                    <a:p>
                      <a:endParaRPr lang="de-DE" sz="20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average seek time</a:t>
                      </a:r>
                    </a:p>
                    <a:p>
                      <a:r>
                        <a:rPr lang="en-US" sz="2000" kern="1200" baseline="0" dirty="0" smtClean="0"/>
                        <a:t>transfer time per byte</a:t>
                      </a:r>
                    </a:p>
                    <a:p>
                      <a:r>
                        <a:rPr lang="en-US" sz="2000" kern="1200" baseline="0" dirty="0" smtClean="0"/>
                        <a:t>processor’s clock rate</a:t>
                      </a:r>
                    </a:p>
                    <a:p>
                      <a:r>
                        <a:rPr lang="en-US" sz="2000" kern="1200" baseline="0" dirty="0" err="1" smtClean="0"/>
                        <a:t>lowlevel</a:t>
                      </a:r>
                      <a:r>
                        <a:rPr lang="en-US" sz="2000" kern="1200" baseline="0" dirty="0" smtClean="0"/>
                        <a:t> operation (e.g., compare &amp; swap a word)</a:t>
                      </a:r>
                    </a:p>
                    <a:p>
                      <a:r>
                        <a:rPr lang="en-US" sz="2000" kern="1200" baseline="0" dirty="0" smtClean="0"/>
                        <a:t>size of main memory</a:t>
                      </a:r>
                    </a:p>
                    <a:p>
                      <a:r>
                        <a:rPr lang="en-US" sz="2000" kern="1200" baseline="0" dirty="0" smtClean="0"/>
                        <a:t>size of disk space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5 ms = 5 × 10</a:t>
                      </a:r>
                      <a:r>
                        <a:rPr lang="en-US" sz="2000" kern="1200" baseline="30000" dirty="0" smtClean="0"/>
                        <a:t>−3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r>
                        <a:rPr lang="en-US" sz="2000" kern="1200" baseline="0" dirty="0" smtClean="0"/>
                        <a:t>0.02 </a:t>
                      </a:r>
                      <a:r>
                        <a:rPr lang="en-US" sz="2000" kern="1200" baseline="0" dirty="0" err="1" smtClean="0"/>
                        <a:t>μs</a:t>
                      </a:r>
                      <a:r>
                        <a:rPr lang="en-US" sz="2000" kern="1200" baseline="0" dirty="0" smtClean="0"/>
                        <a:t> = 2 × 10</a:t>
                      </a:r>
                      <a:r>
                        <a:rPr lang="en-US" sz="2000" kern="1200" baseline="30000" dirty="0" smtClean="0"/>
                        <a:t>−8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r>
                        <a:rPr lang="en-US" sz="2000" kern="1200" baseline="0" dirty="0" smtClean="0"/>
                        <a:t>10</a:t>
                      </a:r>
                      <a:r>
                        <a:rPr lang="en-US" sz="2000" kern="1200" baseline="30000" dirty="0" smtClean="0"/>
                        <a:t>9</a:t>
                      </a:r>
                      <a:r>
                        <a:rPr lang="en-US" sz="2000" kern="1200" baseline="0" dirty="0" smtClean="0"/>
                        <a:t> s</a:t>
                      </a:r>
                      <a:r>
                        <a:rPr lang="en-US" sz="2000" kern="1200" baseline="30000" dirty="0" smtClean="0"/>
                        <a:t>−1</a:t>
                      </a:r>
                    </a:p>
                    <a:p>
                      <a:r>
                        <a:rPr lang="en-US" sz="2000" kern="1200" baseline="0" dirty="0" smtClean="0"/>
                        <a:t>0.01 </a:t>
                      </a:r>
                      <a:r>
                        <a:rPr lang="en-US" sz="2000" kern="1200" baseline="0" dirty="0" err="1" smtClean="0"/>
                        <a:t>μs</a:t>
                      </a:r>
                      <a:r>
                        <a:rPr lang="en-US" sz="2000" kern="1200" baseline="0" dirty="0" smtClean="0"/>
                        <a:t> = 10</a:t>
                      </a:r>
                      <a:r>
                        <a:rPr lang="en-US" sz="2000" kern="1200" baseline="30000" dirty="0" smtClean="0"/>
                        <a:t>−8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endParaRPr lang="en-US" sz="2000" kern="1200" baseline="0" dirty="0" smtClean="0"/>
                    </a:p>
                    <a:p>
                      <a:r>
                        <a:rPr lang="en-US" sz="2000" kern="1200" baseline="0" dirty="0" smtClean="0"/>
                        <a:t>several GB</a:t>
                      </a:r>
                    </a:p>
                    <a:p>
                      <a:r>
                        <a:rPr lang="en-US" sz="2000" kern="1200" baseline="0" dirty="0" smtClean="0"/>
                        <a:t>1 TB or more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RCV1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Shakespeare’s collected works are not large enough for demonstrating many of the points in this course.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an example for applying scalable index construction algorithms, we will use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Reuters RCV1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English newswire articles sent over the wire in 1995 and 1996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year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Reuters RCV1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 descr="4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857364"/>
            <a:ext cx="7786742" cy="39793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Reuters RCV1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statistics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Exercise: Average frequency of a term (how many tokens)? 4.5</a:t>
            </a:r>
          </a:p>
          <a:p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bytes per word token vs. 7.5 bytes per word type: why the</a:t>
            </a:r>
          </a:p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difference? How many positional postings?</a:t>
            </a:r>
          </a:p>
          <a:p>
            <a:endParaRPr lang="en-US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5" y="1785926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/>
                <a:gridCol w="4714907"/>
                <a:gridCol w="2714644"/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0" i="1" kern="1200" baseline="0" dirty="0" smtClean="0"/>
                        <a:t>N</a:t>
                      </a:r>
                    </a:p>
                    <a:p>
                      <a:r>
                        <a:rPr lang="nl-NL" sz="2000" b="0" i="1" kern="1200" baseline="0" dirty="0" smtClean="0"/>
                        <a:t>L </a:t>
                      </a:r>
                    </a:p>
                    <a:p>
                      <a:r>
                        <a:rPr lang="en-US" sz="2000" b="0" i="1" kern="1200" baseline="0" dirty="0" smtClean="0"/>
                        <a:t>M</a:t>
                      </a:r>
                    </a:p>
                    <a:p>
                      <a:endParaRPr lang="en-US" sz="2000" b="0" i="1" kern="1200" baseline="0" dirty="0" smtClean="0"/>
                    </a:p>
                    <a:p>
                      <a:endParaRPr lang="en-US" sz="2000" b="0" i="1" kern="1200" baseline="0" dirty="0" smtClean="0"/>
                    </a:p>
                    <a:p>
                      <a:endParaRPr lang="en-US" sz="2000" b="0" i="1" kern="1200" baseline="0" dirty="0" smtClean="0"/>
                    </a:p>
                    <a:p>
                      <a:r>
                        <a:rPr lang="de-DE" sz="2000" b="0" i="1" kern="1200" baseline="0" dirty="0" smtClean="0"/>
                        <a:t>T</a:t>
                      </a:r>
                      <a:endParaRPr lang="de-DE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err="1" smtClean="0"/>
                        <a:t>documents</a:t>
                      </a:r>
                      <a:endParaRPr lang="de-DE" sz="2000" b="0" kern="1200" baseline="0" dirty="0" smtClean="0"/>
                    </a:p>
                    <a:p>
                      <a:r>
                        <a:rPr lang="nl-NL" sz="2000" b="0" kern="1200" baseline="0" dirty="0" err="1" smtClean="0"/>
                        <a:t>tokens</a:t>
                      </a:r>
                      <a:r>
                        <a:rPr lang="nl-NL" sz="2000" b="0" kern="1200" baseline="0" dirty="0" smtClean="0"/>
                        <a:t> per document</a:t>
                      </a:r>
                    </a:p>
                    <a:p>
                      <a:r>
                        <a:rPr lang="en-US" sz="2000" b="0" kern="1200" baseline="0" dirty="0" smtClean="0"/>
                        <a:t>terms (= word types)</a:t>
                      </a:r>
                    </a:p>
                    <a:p>
                      <a:r>
                        <a:rPr lang="en-US" sz="2000" b="0" kern="1200" baseline="0" dirty="0" smtClean="0"/>
                        <a:t>bytes per token (incl. spaces/</a:t>
                      </a:r>
                      <a:r>
                        <a:rPr lang="en-US" sz="2000" b="0" kern="1200" baseline="0" dirty="0" err="1" smtClean="0"/>
                        <a:t>punct</a:t>
                      </a:r>
                      <a:r>
                        <a:rPr lang="en-US" sz="2000" b="0" kern="1200" baseline="0" dirty="0" smtClean="0"/>
                        <a:t>.)</a:t>
                      </a:r>
                    </a:p>
                    <a:p>
                      <a:r>
                        <a:rPr lang="en-US" sz="2000" b="0" kern="1200" baseline="0" dirty="0" smtClean="0"/>
                        <a:t>bytes per token (without spaces/</a:t>
                      </a:r>
                      <a:r>
                        <a:rPr lang="en-US" sz="2000" b="0" kern="1200" baseline="0" dirty="0" err="1" smtClean="0"/>
                        <a:t>punct</a:t>
                      </a:r>
                      <a:r>
                        <a:rPr lang="en-US" sz="2000" b="0" kern="1200" baseline="0" dirty="0" smtClean="0"/>
                        <a:t>.)</a:t>
                      </a:r>
                    </a:p>
                    <a:p>
                      <a:r>
                        <a:rPr lang="en-US" sz="2000" b="0" kern="1200" baseline="0" dirty="0" smtClean="0"/>
                        <a:t>bytes per term (= word type)</a:t>
                      </a:r>
                    </a:p>
                    <a:p>
                      <a:r>
                        <a:rPr lang="de-DE" sz="2000" b="0" kern="1200" baseline="0" dirty="0" smtClean="0"/>
                        <a:t>non-</a:t>
                      </a:r>
                      <a:r>
                        <a:rPr lang="de-DE" sz="2000" b="0" kern="1200" baseline="0" dirty="0" err="1" smtClean="0"/>
                        <a:t>positional</a:t>
                      </a:r>
                      <a:r>
                        <a:rPr lang="de-DE" sz="2000" b="0" kern="1200" baseline="0" dirty="0" smtClean="0"/>
                        <a:t> </a:t>
                      </a:r>
                      <a:r>
                        <a:rPr lang="de-DE" sz="2000" b="0" kern="1200" baseline="0" dirty="0" err="1" smtClean="0"/>
                        <a:t>postings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/>
                        <a:t>800,000</a:t>
                      </a:r>
                    </a:p>
                    <a:p>
                      <a:r>
                        <a:rPr lang="nl-NL" sz="2000" b="0" kern="1200" baseline="0" dirty="0" smtClean="0"/>
                        <a:t>200</a:t>
                      </a:r>
                    </a:p>
                    <a:p>
                      <a:r>
                        <a:rPr lang="en-US" sz="2000" b="0" kern="1200" baseline="0" dirty="0" smtClean="0"/>
                        <a:t>400,000</a:t>
                      </a:r>
                    </a:p>
                    <a:p>
                      <a:r>
                        <a:rPr lang="en-US" sz="2000" b="0" kern="1200" baseline="0" dirty="0" smtClean="0"/>
                        <a:t> 6</a:t>
                      </a:r>
                    </a:p>
                    <a:p>
                      <a:r>
                        <a:rPr lang="en-US" sz="2000" b="0" kern="1200" baseline="0" dirty="0" smtClean="0"/>
                        <a:t>4.5</a:t>
                      </a:r>
                    </a:p>
                    <a:p>
                      <a:r>
                        <a:rPr lang="en-US" sz="2000" b="0" kern="1200" baseline="0" dirty="0" smtClean="0"/>
                        <a:t>7.5</a:t>
                      </a:r>
                    </a:p>
                    <a:p>
                      <a:r>
                        <a:rPr lang="de-DE" sz="2000" b="0" kern="1200" baseline="0" dirty="0" smtClean="0"/>
                        <a:t>100,000,000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Goal: construct the inverted Index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4" y="2428868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910" y="5786455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dictonary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					  postings </a:t>
            </a:r>
            <a:endParaRPr lang="de-DE" sz="2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Index construction in IIR 1: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Sort postings in memory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28601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 descr="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00174"/>
            <a:ext cx="2483516" cy="52535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572560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we build index, we parse docs one at a time.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final postings for any term are incomplete until the end.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we keep all postings in memory and then do the sort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end?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No, not for large collections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 10–12 bytes per postings entry, we need a lot of space for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large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100,000,000 in the case of RCV1: we can do this in memory on a typical machine in 2010.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in-memory index construction does not scale for large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We need to store intermediate results on disk.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we use the same index construction algorithm for larger collections, but by using disk instead of memory?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No: Sorting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100,000,000 records on disk is too slow –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seeks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an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external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sorting algorithm.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“External” sorting algorithm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(using few disk seeks)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 = 100,000,000 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Each posting has size 12 bytes (4+4+4: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block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consist of 10,000,000 such postings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can easily fit that many postings into memory.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will have 10 such blocks for RCV1.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each block: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accumulate postings, (ii) sort in memory,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write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disk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Then merge the blocks into one long sorted order.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Merging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blocks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Picture 7" descr="4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6500858" cy="44381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Blocked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7256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decision: What is the size of one block?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 descr="4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5" y="1802371"/>
            <a:ext cx="6181139" cy="2912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Problem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assumption was: we can keep the dictionary in memory.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the dictionary (which grows dynamically) in order to implement a term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mapping.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Actually, we could work with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term,docID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postings instead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termID,docID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then intermediate files become very large. (We would end up with a scalable, but very slow index construction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Single-pass in-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Abbreviation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SPIMI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1: Generate separate dictionaries for each block – no need to maintain term-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mapping across blocks.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2: Don’t sort. Accumulate postings in postings lists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these two ideas we can generate a complete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block.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These separate indexes can then be merged into one big index.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SPIMI-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7" descr="4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785926"/>
            <a:ext cx="7811868" cy="43577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SPIMI: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Compression makes SPIMI even more efficient.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See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lecture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Exercise: Time 1 machine needs for Google size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7" descr="4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71612"/>
            <a:ext cx="5748228" cy="49121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Distributed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web-scale indexing (don’t try this at home!): must use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Individual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machines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fault-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Can unpredictably slow down or fail.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exploit such a pool of machines?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smtClean="0">
                <a:solidFill>
                  <a:schemeClr val="tx1"/>
                </a:solidFill>
                <a:latin typeface="+mj-lt"/>
              </a:rPr>
              <a:t>Google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centers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(2007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estimates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; Gartner)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Google data centers mainly contain commodity machines.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Data centers are distributed all over the world.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1 million servers, 3 million processors/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cores</a:t>
            </a:r>
            <a:endParaRPr lang="fr-FR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Google installs 100,000 servers each quarter.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expenditures of 200–250 million dollars per year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would be 10% of the computing capacity of the world!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in a non-fault-tolerant system with 1000 nodes, each node has 99.9% uptime, what is the uptime of the system (assuming it does not tolerate failures)?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63%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Suppose a server will fail after 3 years. For an installation of 1 million servers, what is the interval between machine failures?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Answer: less than two minutes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Distributed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master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machine directing the indexing job –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considered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safe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Break up indexing into sets of parallel tasks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Master machine assigns each task to an idle machine from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pool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Parallel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tasks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define two sets of parallel tasks and deploy two types of machines to solve them: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Parsers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Inverters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Break the input document collection into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splits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(corresponding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blocks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BSBI/SPIMI)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split is a subset of documents.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Parsers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Master assigns a split to an idle parser machine.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Parser reads a document at a time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emits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term,docID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pairs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Parser writes pairs into j term-partitions.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for a range of terms’ first letters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a-f, g-p, q-z (here: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3)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Inverters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inverter collects all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term,docID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pairs (= postings) for one term-partition (e.g., for a-f).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Sorts and writes to postings lists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flow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8" name="Picture 7" descr="4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928802"/>
            <a:ext cx="7018504" cy="41402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array of fixed-width entries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 descr="4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7" y="2214554"/>
            <a:ext cx="4941131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42913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space needed:  20 bytes   4 bytes           4 bytes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index construction algorithm we just described is 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robust and conceptually simple framework for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.without having to write code for the distribution part.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Google indexing system (ca. 2002) consisted of a number of phases, each implemented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Index construction was just one phase.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Another phase: transform term-partitioned into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document-partitioned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Index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7" descr="4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92"/>
            <a:ext cx="7965263" cy="2047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task description contain that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parser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parser report back to the master upon completion of the task?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task description contain that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inverter report back to the master upon completion of the task?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Up to now, we have assumed that collections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static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They rarely are: Documents are inserted, deleted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modified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means that the dictionary and postings lists have to be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dynamically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modified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Simplest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approach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big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main index on disk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docs go into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small auxiliary index in memory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across both, merge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Periodically, merge auxiliary index into big index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Deletions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Invalidation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bit-vector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deleted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Filter docs returned by index using this bit-vector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Issue with auxiliary and main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merges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Poor search performance during index merge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Actually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Merging of the auxiliary index into the main index is not that costly if we keep a separate file for each postings list.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Merge is the same as a simple append.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But then we would need a lot of files – inefficient.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 for the rest of the lecture: The index is one big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reality: Use a scheme somewhere in between (e.g., split very large postings lists into several files, collect small postings lists in one file etc.)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Logarithmic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merge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Logarithmic merging amortizes the cost of merging indexes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time.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→ Users see smaller effect on response times.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a series of indexes, each twice as large as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previous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Keep smallest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in memory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nb-NO" dirty="0" smtClean="0">
                <a:solidFill>
                  <a:schemeClr val="tx1"/>
                </a:solidFill>
                <a:latin typeface="+mj-lt"/>
              </a:rPr>
              <a:t>Larger ones (</a:t>
            </a:r>
            <a:r>
              <a:rPr lang="nb-NO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nb-NO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nb-NO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nb-NO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nb-NO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nb-NO" dirty="0" smtClean="0">
                <a:solidFill>
                  <a:schemeClr val="tx1"/>
                </a:solidFill>
                <a:latin typeface="+mj-lt"/>
              </a:rPr>
              <a:t>, . . . ) on disk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gets too big (&gt;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), write to disk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or merge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already exists) and write merger to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8" name="Picture 7" descr="4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714488"/>
            <a:ext cx="6643734" cy="46674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numbers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sz="3200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72560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0001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0010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0011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0100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1000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1100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B-tree for looking up entries in array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Picture 8" descr="4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500306"/>
            <a:ext cx="7893606" cy="30718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Logarithmic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merge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71612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Number of indexes bounded by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total number of postings read so far)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query processing requires the merging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indexes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Time complexity of index construction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each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postings is merged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times.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Auxiliary index: index construction time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as each posting is touched in each merge.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Suppose auxiliary index has size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So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logarithmic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merging is an order of magnitude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8" name="Picture 7" descr="4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5000636"/>
            <a:ext cx="5328010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Dynamic indexing at large search engines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combination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incremental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changes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Rotation of large parts of the index that can then be swapped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Occasional complete rebuild (becomes harder with increasing size – not clear if Google can do a complete rebuild)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Building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3000372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Basically the same problem except that the intermediate data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structures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large.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714620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index construction algorithms: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BSBI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(simple)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SPIMI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realistic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construction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Dynamic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construction: how to keep the index up-to-date as the collection changes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Resources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4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by Dean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Ghemawat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(2004)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SPIMI by Heinz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(2003)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YouTube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video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Google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centers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Wildcard queries using a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index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110079"/>
            <a:ext cx="3598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X, look up X$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X*, look up X*$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*X, look up X$*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*X*, look up X*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X*Y,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look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Y$X*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4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106302"/>
            <a:ext cx="3500462" cy="40373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-gram indexes for spelling correction: </a:t>
            </a:r>
            <a:r>
              <a:rPr lang="en-US" sz="3400" i="1" dirty="0" err="1" smtClean="0">
                <a:solidFill>
                  <a:schemeClr val="tx1"/>
                </a:solidFill>
                <a:latin typeface="+mj-lt"/>
              </a:rPr>
              <a:t>bordroom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4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214554"/>
            <a:ext cx="7436546" cy="26890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distance for spelling correction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 descr="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785926"/>
            <a:ext cx="8377461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Understand Peter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Norvig’s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corrector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 descr="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00174"/>
            <a:ext cx="6223337" cy="48577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PresentationFormat>On-screen Show (4:3)</PresentationFormat>
  <Paragraphs>444</Paragraphs>
  <Slides>54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Outline</vt:lpstr>
      <vt:lpstr>Slide 12</vt:lpstr>
      <vt:lpstr>Slide 13</vt:lpstr>
      <vt:lpstr>Slide 14</vt:lpstr>
      <vt:lpstr>Slide 15</vt:lpstr>
      <vt:lpstr>Slide 16</vt:lpstr>
      <vt:lpstr>Slide 17</vt:lpstr>
      <vt:lpstr>Outline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Outline</vt:lpstr>
      <vt:lpstr>Slide 27</vt:lpstr>
      <vt:lpstr>Slide 28</vt:lpstr>
      <vt:lpstr>Slide 29</vt:lpstr>
      <vt:lpstr>Slide 30</vt:lpstr>
      <vt:lpstr>Slide 31</vt:lpstr>
      <vt:lpstr>Outline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Outline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1346</cp:revision>
  <cp:lastPrinted>2009-09-22T15:48:09Z</cp:lastPrinted>
  <dcterms:created xsi:type="dcterms:W3CDTF">2009-09-21T23:46:17Z</dcterms:created>
  <dcterms:modified xsi:type="dcterms:W3CDTF">2011-01-30T12:07:24Z</dcterms:modified>
</cp:coreProperties>
</file>