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63"/>
  </p:notesMasterIdLst>
  <p:handoutMasterIdLst>
    <p:handoutMasterId r:id="rId64"/>
  </p:handoutMasterIdLst>
  <p:sldIdLst>
    <p:sldId id="256" r:id="rId3"/>
    <p:sldId id="1094" r:id="rId4"/>
    <p:sldId id="1246" r:id="rId5"/>
    <p:sldId id="1247" r:id="rId6"/>
    <p:sldId id="1248" r:id="rId7"/>
    <p:sldId id="1249" r:id="rId8"/>
    <p:sldId id="1250" r:id="rId9"/>
    <p:sldId id="1251" r:id="rId10"/>
    <p:sldId id="1252" r:id="rId11"/>
    <p:sldId id="1253" r:id="rId12"/>
    <p:sldId id="1254" r:id="rId13"/>
    <p:sldId id="1255" r:id="rId14"/>
    <p:sldId id="1256" r:id="rId15"/>
    <p:sldId id="1257" r:id="rId16"/>
    <p:sldId id="1258" r:id="rId17"/>
    <p:sldId id="1259" r:id="rId18"/>
    <p:sldId id="1260" r:id="rId19"/>
    <p:sldId id="1261" r:id="rId20"/>
    <p:sldId id="1262" r:id="rId21"/>
    <p:sldId id="1263" r:id="rId22"/>
    <p:sldId id="1264" r:id="rId23"/>
    <p:sldId id="1265" r:id="rId24"/>
    <p:sldId id="1266" r:id="rId25"/>
    <p:sldId id="1267" r:id="rId26"/>
    <p:sldId id="1281" r:id="rId27"/>
    <p:sldId id="1269" r:id="rId28"/>
    <p:sldId id="1270" r:id="rId29"/>
    <p:sldId id="1271" r:id="rId30"/>
    <p:sldId id="1272" r:id="rId31"/>
    <p:sldId id="1273" r:id="rId32"/>
    <p:sldId id="1274" r:id="rId33"/>
    <p:sldId id="1275" r:id="rId34"/>
    <p:sldId id="1276" r:id="rId35"/>
    <p:sldId id="1277" r:id="rId36"/>
    <p:sldId id="1278" r:id="rId37"/>
    <p:sldId id="1279" r:id="rId38"/>
    <p:sldId id="1280" r:id="rId39"/>
    <p:sldId id="1282" r:id="rId40"/>
    <p:sldId id="1283" r:id="rId41"/>
    <p:sldId id="1284" r:id="rId42"/>
    <p:sldId id="1285" r:id="rId43"/>
    <p:sldId id="1286" r:id="rId44"/>
    <p:sldId id="1287" r:id="rId45"/>
    <p:sldId id="1288" r:id="rId46"/>
    <p:sldId id="1289" r:id="rId47"/>
    <p:sldId id="1290" r:id="rId48"/>
    <p:sldId id="1291" r:id="rId49"/>
    <p:sldId id="1292" r:id="rId50"/>
    <p:sldId id="1293" r:id="rId51"/>
    <p:sldId id="1294" r:id="rId52"/>
    <p:sldId id="1295" r:id="rId53"/>
    <p:sldId id="1296" r:id="rId54"/>
    <p:sldId id="1297" r:id="rId55"/>
    <p:sldId id="1298" r:id="rId56"/>
    <p:sldId id="1299" r:id="rId57"/>
    <p:sldId id="1300" r:id="rId58"/>
    <p:sldId id="1301" r:id="rId59"/>
    <p:sldId id="1302" r:id="rId60"/>
    <p:sldId id="1303" r:id="rId61"/>
    <p:sldId id="1304" r:id="rId62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75" autoAdjust="0"/>
    <p:restoredTop sz="72051" autoAdjust="0"/>
  </p:normalViewPr>
  <p:slideViewPr>
    <p:cSldViewPr>
      <p:cViewPr>
        <p:scale>
          <a:sx n="50" d="100"/>
          <a:sy n="50" d="100"/>
        </p:scale>
        <p:origin x="-54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01.02.2011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Lecture 5: Index Compression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71475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Motivation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compress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dictionary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component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compress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postings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component of the inverted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 statistics: how are terms distributed in 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643050"/>
            <a:ext cx="3714776" cy="17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 (in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general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less disk space (saves money)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Keep more stuff in memory (increases speed)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Increase speed of transferring data from disk to memory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again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increases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[read compressed data and decompress in memory]                   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faster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													 [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uncompressed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Premise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fast.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true of the decompression algorithms we will use.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First, we will consider space for dictionary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Main motivation for dictionary compression: make it small enough to keep in main memory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for the postings file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Motivation: reduce disk space needed, decrease time needed to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disk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Note: Large search engines keep significant part of postings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memory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devise various compression schemes for dictionary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Lossy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lossless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Lossy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compression: Discard some information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Several of the preprocessing steps we frequently use can be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viewed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lossy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downcasing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stop words, porter, number elimination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Lossless compression: All information is preserved.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we mostly do in index compression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Model collection: The Reuters collection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4282" y="1857364"/>
          <a:ext cx="8715406" cy="29210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3217"/>
                <a:gridCol w="5886721"/>
                <a:gridCol w="1605468"/>
              </a:tblGrid>
              <a:tr h="482686">
                <a:tc>
                  <a:txBody>
                    <a:bodyPr/>
                    <a:lstStyle/>
                    <a:p>
                      <a:r>
                        <a:rPr lang="de-DE" sz="2200" b="0" i="0" dirty="0" err="1" smtClean="0">
                          <a:solidFill>
                            <a:schemeClr val="tx1"/>
                          </a:solidFill>
                        </a:rPr>
                        <a:t>symbol</a:t>
                      </a:r>
                      <a:endParaRPr lang="de-DE" sz="2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dirty="0" err="1" smtClean="0">
                          <a:solidFill>
                            <a:schemeClr val="tx1"/>
                          </a:solidFill>
                        </a:rPr>
                        <a:t>statistics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400">
                <a:tc>
                  <a:txBody>
                    <a:bodyPr/>
                    <a:lstStyle/>
                    <a:p>
                      <a:r>
                        <a:rPr lang="de-DE" sz="2200" b="0" i="1" kern="1200" baseline="0" dirty="0" smtClean="0"/>
                        <a:t>N</a:t>
                      </a:r>
                    </a:p>
                    <a:p>
                      <a:r>
                        <a:rPr lang="nl-NL" sz="2200" b="0" i="1" kern="1200" baseline="0" dirty="0" smtClean="0"/>
                        <a:t>L </a:t>
                      </a:r>
                    </a:p>
                    <a:p>
                      <a:r>
                        <a:rPr lang="en-US" sz="2200" b="0" i="1" kern="1200" baseline="0" dirty="0" smtClean="0"/>
                        <a:t>M</a:t>
                      </a:r>
                    </a:p>
                    <a:p>
                      <a:endParaRPr lang="en-US" sz="2200" b="0" i="1" kern="1200" baseline="0" dirty="0" smtClean="0"/>
                    </a:p>
                    <a:p>
                      <a:endParaRPr lang="en-US" sz="2200" b="0" i="1" kern="1200" baseline="0" dirty="0" smtClean="0"/>
                    </a:p>
                    <a:p>
                      <a:endParaRPr lang="en-US" sz="2200" b="0" i="1" kern="1200" baseline="0" dirty="0" smtClean="0"/>
                    </a:p>
                    <a:p>
                      <a:r>
                        <a:rPr lang="de-DE" sz="2200" b="0" i="1" kern="1200" baseline="0" dirty="0" smtClean="0"/>
                        <a:t>T</a:t>
                      </a:r>
                      <a:endParaRPr lang="de-DE" sz="2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documents</a:t>
                      </a:r>
                      <a:endParaRPr lang="de-DE" sz="2200" b="0" kern="1200" baseline="0" dirty="0" smtClean="0"/>
                    </a:p>
                    <a:p>
                      <a:r>
                        <a:rPr lang="nl-NL" sz="2200" b="0" kern="1200" baseline="0" dirty="0" err="1" smtClean="0"/>
                        <a:t>avg</a:t>
                      </a:r>
                      <a:r>
                        <a:rPr lang="nl-NL" sz="2200" b="0" kern="1200" baseline="0" dirty="0" smtClean="0"/>
                        <a:t>. </a:t>
                      </a:r>
                      <a:r>
                        <a:rPr lang="en-US" sz="2200" b="0" kern="1200" baseline="0" dirty="0" smtClean="0">
                          <a:latin typeface="+mn-lt"/>
                          <a:cs typeface="Calibri"/>
                        </a:rPr>
                        <a:t>#</a:t>
                      </a:r>
                      <a:r>
                        <a:rPr lang="nl-NL" sz="2200" b="0" kern="1200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nl-NL" sz="2200" b="0" kern="1200" baseline="0" dirty="0" err="1" smtClean="0"/>
                        <a:t>tokens</a:t>
                      </a:r>
                      <a:r>
                        <a:rPr lang="nl-NL" sz="2200" b="0" kern="1200" baseline="0" dirty="0" smtClean="0"/>
                        <a:t> per document</a:t>
                      </a:r>
                    </a:p>
                    <a:p>
                      <a:r>
                        <a:rPr lang="en-US" sz="2200" b="0" kern="1200" baseline="0" dirty="0" smtClean="0"/>
                        <a:t>word types</a:t>
                      </a:r>
                    </a:p>
                    <a:p>
                      <a:r>
                        <a:rPr lang="en-US" sz="2200" b="0" kern="1200" baseline="0" dirty="0" smtClean="0"/>
                        <a:t>avg. </a:t>
                      </a:r>
                      <a:r>
                        <a:rPr lang="en-US" sz="2200" b="0" kern="1200" baseline="0" dirty="0" smtClean="0">
                          <a:latin typeface="Calibri"/>
                          <a:cs typeface="Calibri"/>
                        </a:rPr>
                        <a:t># </a:t>
                      </a:r>
                      <a:r>
                        <a:rPr lang="en-US" sz="2200" b="0" kern="1200" baseline="0" dirty="0" smtClean="0"/>
                        <a:t>bytes per token (incl. spaces/</a:t>
                      </a:r>
                      <a:r>
                        <a:rPr lang="en-US" sz="2200" b="0" kern="1200" baseline="0" dirty="0" err="1" smtClean="0"/>
                        <a:t>punct</a:t>
                      </a:r>
                      <a:r>
                        <a:rPr lang="en-US" sz="2200" b="0" kern="1200" baseline="0" dirty="0" smtClean="0"/>
                        <a:t>.)</a:t>
                      </a:r>
                    </a:p>
                    <a:p>
                      <a:r>
                        <a:rPr lang="en-US" sz="2200" b="0" kern="1200" baseline="0" dirty="0" smtClean="0"/>
                        <a:t>avg. </a:t>
                      </a:r>
                      <a:r>
                        <a:rPr lang="en-US" sz="2200" b="0" kern="1200" baseline="0" dirty="0" smtClean="0">
                          <a:latin typeface="+mn-lt"/>
                          <a:cs typeface="Calibri"/>
                        </a:rPr>
                        <a:t># </a:t>
                      </a:r>
                      <a:r>
                        <a:rPr lang="en-US" sz="2200" b="0" kern="1200" baseline="0" dirty="0" smtClean="0"/>
                        <a:t>bytes per token (without spaces/</a:t>
                      </a:r>
                      <a:r>
                        <a:rPr lang="en-US" sz="2200" b="0" kern="1200" baseline="0" dirty="0" err="1" smtClean="0"/>
                        <a:t>punct</a:t>
                      </a:r>
                      <a:r>
                        <a:rPr lang="en-US" sz="2200" b="0" kern="1200" baseline="0" dirty="0" smtClean="0"/>
                        <a:t>.)</a:t>
                      </a:r>
                    </a:p>
                    <a:p>
                      <a:r>
                        <a:rPr lang="en-US" sz="2200" b="0" kern="1200" baseline="0" dirty="0" smtClean="0"/>
                        <a:t>avg. </a:t>
                      </a:r>
                      <a:r>
                        <a:rPr lang="en-US" sz="2200" b="0" kern="1200" baseline="0" dirty="0" smtClean="0">
                          <a:latin typeface="+mn-lt"/>
                          <a:cs typeface="Calibri"/>
                        </a:rPr>
                        <a:t># </a:t>
                      </a:r>
                      <a:r>
                        <a:rPr lang="en-US" sz="2200" b="0" kern="1200" baseline="0" dirty="0" smtClean="0"/>
                        <a:t>bytes per term (= word type)</a:t>
                      </a:r>
                    </a:p>
                    <a:p>
                      <a:r>
                        <a:rPr lang="de-DE" sz="2200" b="0" kern="1200" baseline="0" dirty="0" smtClean="0"/>
                        <a:t>non-</a:t>
                      </a:r>
                      <a:r>
                        <a:rPr lang="de-DE" sz="2200" b="0" kern="1200" baseline="0" dirty="0" err="1" smtClean="0"/>
                        <a:t>positional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postings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smtClean="0"/>
                        <a:t>800,000</a:t>
                      </a:r>
                    </a:p>
                    <a:p>
                      <a:r>
                        <a:rPr lang="nl-NL" sz="2200" b="0" kern="1200" baseline="0" dirty="0" smtClean="0"/>
                        <a:t>200</a:t>
                      </a:r>
                    </a:p>
                    <a:p>
                      <a:r>
                        <a:rPr lang="en-US" sz="2200" b="0" kern="1200" baseline="0" dirty="0" smtClean="0"/>
                        <a:t>400,000</a:t>
                      </a:r>
                    </a:p>
                    <a:p>
                      <a:r>
                        <a:rPr lang="en-US" sz="2200" b="0" kern="1200" baseline="0" dirty="0" smtClean="0"/>
                        <a:t> 6</a:t>
                      </a:r>
                    </a:p>
                    <a:p>
                      <a:r>
                        <a:rPr lang="en-US" sz="2200" b="0" kern="1200" baseline="0" dirty="0" smtClean="0"/>
                        <a:t>4.5</a:t>
                      </a:r>
                    </a:p>
                    <a:p>
                      <a:r>
                        <a:rPr lang="en-US" sz="2200" b="0" kern="1200" baseline="0" dirty="0" smtClean="0"/>
                        <a:t>7.5</a:t>
                      </a:r>
                    </a:p>
                    <a:p>
                      <a:r>
                        <a:rPr lang="de-DE" sz="2200" b="0" kern="1200" baseline="0" dirty="0" smtClean="0"/>
                        <a:t>100,000,000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Effect of preprocessing for Reuters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Picture 8" descr="5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000240"/>
            <a:ext cx="8891466" cy="27860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big is the term vocabulary?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That is, how many distinct words are there?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Can we assume there is an upper bound?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 really: At least 70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≈ 10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37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different words of length 20.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vocabulary will keep growing with collection size.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Heaps’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kT</a:t>
            </a:r>
            <a:r>
              <a:rPr lang="de-DE" i="1" baseline="30000" dirty="0" err="1" smtClean="0">
                <a:solidFill>
                  <a:schemeClr val="tx1"/>
                </a:solidFill>
                <a:latin typeface="+mj-lt"/>
              </a:rPr>
              <a:t>b</a:t>
            </a:r>
            <a:endParaRPr lang="de-DE" i="1" baseline="300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 is the size of the vocabulary,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tokens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Typical values for the parameters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are: 30 ≤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≤ 100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≈ 0.5.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Heaps’ law is linear in log-log space.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It is the simplest possible relationship between collection size and vocabulary size in log-log space.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Empirical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Heaps’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214942" y="1571612"/>
            <a:ext cx="3571900" cy="4286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Vocabulary size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a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size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(number of tokens) for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Reuters-RCV1.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dashed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line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0.49 ∗ 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+ 1.64 is the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least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squares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fit.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Thus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10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0.49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≈ 44 and</a:t>
            </a:r>
          </a:p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0.49.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7" descr="5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1500174"/>
            <a:ext cx="4646198" cy="4286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Empirical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fit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Good, as we just saw in the graph.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for the first 1,000,020 tokens Heaps’ law predicts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38,323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			44 × 1,000,020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0.49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≈ 38,323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actual number is 38,365 terms, very close to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prediction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Empirical observation: fit is good in general.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❶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effect of including spelling errors vs. automatically correcting spelling errors on Heaps’ law?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vocabulary size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Looking at a collection of web pages, you find that there are 3000 different terms in the first 10,000 tokens and 30,000 different terms in the first 1,000,000 tokens.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Assume a search engine indexes a total of 20,000,000,000	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(2 × 10</a:t>
            </a:r>
            <a:r>
              <a:rPr lang="de-DE" sz="2200" baseline="30000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pages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containing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200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tokens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average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is the size of the vocabulary of the indexed collection as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predicted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Heaps’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law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we have characterized the growth of the vocabulary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also want to know how many frequent vs. infrequent terms we should expect in a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In natural language, there are a few very frequent terms and very many very rare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law: The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30000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most frequent term has frequency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proportional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1/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collection frequency: the number of occurrences of the term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collection.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4853826"/>
            <a:ext cx="904621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5000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law: The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30000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most frequent term has frequency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proportional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1/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collection frequency: the number of occurrences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if the most frequent term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occurs cf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times, then the second most frequent term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has half as many occurrences     	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the third most frequent term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has a third as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occurrences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Equivalent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ci</a:t>
            </a:r>
            <a:r>
              <a:rPr lang="de-DE" i="1" baseline="30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−1)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of a power law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285992"/>
            <a:ext cx="904621" cy="504000"/>
          </a:xfrm>
          <a:prstGeom prst="rect">
            <a:avLst/>
          </a:prstGeom>
        </p:spPr>
      </p:pic>
      <p:pic>
        <p:nvPicPr>
          <p:cNvPr id="10" name="Picture 9" descr="5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4389760"/>
            <a:ext cx="1740001" cy="468000"/>
          </a:xfrm>
          <a:prstGeom prst="rect">
            <a:avLst/>
          </a:prstGeom>
        </p:spPr>
      </p:pic>
      <p:pic>
        <p:nvPicPr>
          <p:cNvPr id="11" name="Picture 10" descr="52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2" y="5214950"/>
            <a:ext cx="1262250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214942" y="1714488"/>
            <a:ext cx="3571900" cy="4286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Fit is not great. What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important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key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insight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Few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frequent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many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smtClean="0">
                <a:solidFill>
                  <a:srgbClr val="0070C0"/>
                </a:solidFill>
                <a:latin typeface="+mj-lt"/>
              </a:rPr>
              <a:t>rare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  <a:endParaRPr lang="en-US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9" name="Picture 8" descr="5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643050"/>
            <a:ext cx="4857784" cy="45744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Dictionary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dictionary is small compared to the postings file.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we want to keep it in memory.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Also: competition with other applications, cell phones, onboard computers, fast startup time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compressing the dictionary is important.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Recall: Dictionary as array of fixed-width entries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06" y="3571876"/>
            <a:ext cx="907259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															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Space needed: 20 bytes      4 bytes            4 bytes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nb-NO" dirty="0" smtClean="0">
                <a:solidFill>
                  <a:schemeClr val="tx1"/>
                </a:solidFill>
                <a:latin typeface="+mj-lt"/>
              </a:rPr>
              <a:t>for Reuters: (20+4+4)*400,000 = 11.2 MB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7" descr="5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89" y="2071678"/>
            <a:ext cx="5018593" cy="22448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Fixed-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width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entries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of the bytes in the term column are wasted.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allot 20 bytes for terms of length 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handle HYDROCHLOROFLUOROCARBONS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SUPERCALIFRAGILISTICEXPIALIDOCIOUS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Average length of a term in English: 8 characters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use on average 8 characters per term?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Dictionary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string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Picture 7" descr="5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571612"/>
            <a:ext cx="7482588" cy="44469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Space for dictionary as a string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4 bytes per term for frequency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4 bytes per term for pointer to postings list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8 bytes (on average) for term in string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3 bytes per pointer into string (need log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8 · 400000 &lt; 24 bits to resolve 8 · 400,000 positions)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Space: 400,000 × (4 +4 +3 + 8) = 7.6MB (compared to 11.2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MB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fixed-width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array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Dictionary as a string with blocking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9" name="Picture 8" descr="5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714488"/>
            <a:ext cx="7808629" cy="39587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Space for dictionary as a string with blocking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block size k = 4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Where we used 4 × 3 bytes for term pointers without blocking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.we now use 3 bytes for one pointer plus 4 bytes for indicating the length of each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save 12 − (3 + 4) = 5 bytes per block.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Total savings: 400,000/4 ∗ 5 = 0.5 MB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reduces the size of the dictionary from 7.6 MB to 7.1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MB.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Lookup of a term without blocking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8" name="Picture 7" descr="5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8" y="1785926"/>
            <a:ext cx="3657738" cy="43355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Lookup of a term with blocking: (slightly) slower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9" name="Picture 8" descr="5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571744"/>
            <a:ext cx="7358114" cy="18128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Front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0112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		One block in blocked compression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4) . . .</a:t>
            </a:r>
          </a:p>
          <a:p>
            <a:r>
              <a:rPr lang="pt-BR" sz="2200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8 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a u t o m a t a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 8 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a u t o m a t e 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9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a u t o m a t i c 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a u t o m a t i o n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								⇓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			. . . further compressed with front coding.</a:t>
            </a:r>
          </a:p>
          <a:p>
            <a:r>
              <a:rPr lang="pt-BR" sz="2200" dirty="0" smtClean="0">
                <a:solidFill>
                  <a:schemeClr val="tx1"/>
                </a:solidFill>
                <a:latin typeface="+mj-lt"/>
              </a:rPr>
              <a:t>				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8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a u t o m a t ∗ a 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⋄ e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 2 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⋄ i c 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⋄ i o n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Dictionary compression for Reuters: Summary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2302119"/>
          <a:ext cx="7215238" cy="21270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89855"/>
                <a:gridCol w="1725383"/>
              </a:tblGrid>
              <a:tr h="427753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data</a:t>
                      </a:r>
                      <a:r>
                        <a:rPr lang="de-DE" sz="2200" b="0" dirty="0" smtClean="0"/>
                        <a:t> </a:t>
                      </a:r>
                      <a:r>
                        <a:rPr lang="de-DE" sz="2200" b="0" dirty="0" err="1" smtClean="0"/>
                        <a:t>structure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size</a:t>
                      </a:r>
                      <a:r>
                        <a:rPr lang="de-DE" sz="2200" b="0" baseline="0" dirty="0" smtClean="0"/>
                        <a:t> in MB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9635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kern="1200" baseline="0" dirty="0" err="1" smtClean="0"/>
                        <a:t>dictionary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fixed-width</a:t>
                      </a:r>
                      <a:endParaRPr lang="de-DE" sz="2200" kern="1200" baseline="0" dirty="0" smtClean="0"/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dictionary, term pointers into string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∼, with blocking, k = 4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∼, with blocking &amp; front coding</a:t>
                      </a:r>
                      <a:endParaRPr lang="de-DE" sz="22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700"/>
                        </a:spcBef>
                      </a:pPr>
                      <a:r>
                        <a:rPr lang="de-DE" sz="2200" kern="1200" baseline="0" dirty="0" smtClean="0"/>
                        <a:t>11.2</a:t>
                      </a:r>
                    </a:p>
                    <a:p>
                      <a:pPr algn="r"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7.6</a:t>
                      </a:r>
                    </a:p>
                    <a:p>
                      <a:pPr algn="r"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7.1</a:t>
                      </a:r>
                    </a:p>
                    <a:p>
                      <a:pPr algn="r"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5.9</a:t>
                      </a:r>
                      <a:endParaRPr lang="de-DE" sz="2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14620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Which prefixes should be used for front coding? What are the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tradeoffs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Input: list of terms (= the term vocabulary)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Output: list of prefixes that will be used in front coding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postings file is much larger than the dictionary, factor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least 10.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desideratum: store each posting compactly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posting for our purposes is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Reuters (800,000 documents), we would use 32 bits per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when using 4-byte integers.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Alternatively, we can use 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800,000 ≈ 19.6 &lt; 20 bits per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goal: use a lot less than 20 bits per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Blocked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Sort-Based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 descr="4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6500858" cy="44381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Key idea: Store gaps instead of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docIDs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postings list is ordered in increasing order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COMPUTER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283154, 283159, 283202,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suffices to store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gaps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283159-283154=5,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283202-283154=43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postings list using gaps 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COMPUTER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283154, 5,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43, . . .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Gaps for frequent terms are small.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We can encode small gaps with fewer than 20 bits.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encoding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" name="Picture 7" descr="5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928802"/>
            <a:ext cx="8212998" cy="16790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encoding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14393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other rare terms, we will use about 20 bits per gap (= posting).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other very frequent terms, we will use only a few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per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gap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(=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posting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order to implement this, we need to devise some form of 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variable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encoding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Variable length encoding uses few bits for small gaps and many bits for large gaps.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byte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(VB)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Used by many commercial/research systems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Good low-tech blend of variable-length coding and sensitivity to alignment matches (bit-level codes, see later).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Dedicate 1 bit (high bit) to be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continuation bit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gap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fits within 7 bits, binary-encode it in the 7 available bits and set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Else: encode lower-order 7 bits and then use one or more additional bytes to encode the higher order bits using the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At the end set the continuation bit of the last byte to 1        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1) and of the other bytes to 0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VB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2285992"/>
          <a:ext cx="8643998" cy="11430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3008"/>
                <a:gridCol w="2500330"/>
                <a:gridCol w="1357322"/>
                <a:gridCol w="3643338"/>
              </a:tblGrid>
              <a:tr h="1143008">
                <a:tc>
                  <a:txBody>
                    <a:bodyPr/>
                    <a:lstStyle/>
                    <a:p>
                      <a:r>
                        <a:rPr lang="de-DE" sz="2000" b="0" kern="1200" baseline="0" dirty="0" err="1" smtClean="0"/>
                        <a:t>docIDs</a:t>
                      </a:r>
                      <a:endParaRPr lang="de-DE" sz="2000" b="0" kern="1200" baseline="0" dirty="0" smtClean="0"/>
                    </a:p>
                    <a:p>
                      <a:r>
                        <a:rPr lang="de-DE" sz="2000" b="0" kern="1200" baseline="0" dirty="0" err="1" smtClean="0"/>
                        <a:t>gaps</a:t>
                      </a:r>
                      <a:endParaRPr lang="de-DE" sz="2000" b="0" kern="1200" baseline="0" dirty="0" smtClean="0"/>
                    </a:p>
                    <a:p>
                      <a:r>
                        <a:rPr lang="de-DE" sz="2000" b="0" kern="1200" baseline="0" dirty="0" smtClean="0"/>
                        <a:t>VB </a:t>
                      </a:r>
                      <a:r>
                        <a:rPr lang="de-DE" sz="2000" b="0" kern="1200" baseline="0" dirty="0" err="1" smtClean="0"/>
                        <a:t>code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smtClean="0"/>
                        <a:t>824</a:t>
                      </a:r>
                      <a:endParaRPr lang="de-DE" sz="2000" b="0" dirty="0" smtClean="0"/>
                    </a:p>
                    <a:p>
                      <a:endParaRPr lang="de-DE" sz="2000" b="0" dirty="0" smtClean="0"/>
                    </a:p>
                    <a:p>
                      <a:r>
                        <a:rPr lang="de-DE" sz="2000" b="0" kern="1200" baseline="0" dirty="0" smtClean="0"/>
                        <a:t>00000110  10111000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smtClean="0"/>
                        <a:t>829</a:t>
                      </a:r>
                      <a:endParaRPr lang="de-DE" sz="2000" b="0" dirty="0" smtClean="0"/>
                    </a:p>
                    <a:p>
                      <a:r>
                        <a:rPr lang="de-DE" sz="2000" b="0" kern="1200" baseline="0" dirty="0" smtClean="0"/>
                        <a:t>5</a:t>
                      </a:r>
                      <a:endParaRPr lang="de-DE" sz="2000" b="0" dirty="0" smtClean="0"/>
                    </a:p>
                    <a:p>
                      <a:r>
                        <a:rPr lang="de-DE" sz="2000" b="0" kern="1200" baseline="0" dirty="0" smtClean="0"/>
                        <a:t>10000101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baseline="0" dirty="0" smtClean="0"/>
                        <a:t>215406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baseline="0" dirty="0" smtClean="0"/>
                        <a:t>214577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baseline="0" dirty="0" smtClean="0"/>
                        <a:t>00001101 00001100 10110001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VB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encoding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9" name="Picture 8" descr="5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9" y="1928802"/>
            <a:ext cx="8451879" cy="25566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VB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decoding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8" name="Picture 7" descr="5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857364"/>
            <a:ext cx="6563646" cy="3786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Other variable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14393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Instead of bytes, we can also use a different “unit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alignment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”: 32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), 16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4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nibbles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etc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Variable byte alignment wastes space if you have many small gaps – nibbles do better on those.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Recent work on word-aligned codes that efficiently “pack” a variable number of gaps into one word – see resources at the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end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nn-NO" sz="3600" dirty="0" smtClean="0">
                <a:solidFill>
                  <a:schemeClr val="tx1"/>
                </a:solidFill>
                <a:latin typeface="+mj-lt"/>
              </a:rPr>
              <a:t>Gamma codes for gap encoding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428736"/>
            <a:ext cx="814393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 can get even more compression with another type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encoding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bitlevel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Gamma code is the best known of these.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First, we need unary code to be able to introduce gamma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Represent</a:t>
            </a:r>
            <a:r>
              <a:rPr lang="pt-BR" sz="2200" i="1" dirty="0" smtClean="0">
                <a:solidFill>
                  <a:schemeClr val="tx1"/>
                </a:solidFill>
                <a:latin typeface="+mj-lt"/>
              </a:rPr>
              <a:t> n 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as </a:t>
            </a:r>
            <a:r>
              <a:rPr lang="pt-BR" sz="22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1s with a final 0.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Unary code for 3 is 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Unary code for 40 is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11111111111111111111111111111111111111110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Unary code for 70 is: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11111111111111111111111111111111111111111111111111111111111111111111110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a gap G as a pair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length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offset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Offset is the gap in binary, with the leading bit chopped off.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 13 → 1101 → 101 = offset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Length is the length of offset.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13 (offset 101), this is 3.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Encode length in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unary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code: 1110.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Gamma code of 13 is the concatenation of length and offset: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1110101.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Single-pass in-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memory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Abbreviation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SPIMI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1: Generate separate dictionaries for each block – no need to maintain term-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mapping across blocks.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2: Don’t sort. Accumulate postings in postings lists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these two ideas we can generate a complete inverted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block.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These separate indexes can then be merged into one big index.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8" name="Picture 7" descr="5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714488"/>
            <a:ext cx="8286808" cy="36155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714620"/>
            <a:ext cx="8358246" cy="1928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the variable byte code of 130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the gamma code of 130</a:t>
            </a:r>
            <a:endParaRPr lang="en-US" sz="6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gamma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000240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length of offset is ⌊log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⌋ bits.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length of length is ⌊log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⌋ + 1 bits,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the length of the entire code is 2 x ⌊log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⌋ + 1 bits.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i="1" dirty="0" smtClean="0">
                <a:solidFill>
                  <a:schemeClr val="tx1"/>
                </a:solidFill>
                <a:latin typeface="Calibri"/>
                <a:cs typeface="Calibri"/>
              </a:rPr>
              <a:t>ϒ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codes are always of odd length.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Gamma codes are within a factor of 2 of the optimal encoding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log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(assuming the frequency of a gap G is proportional to 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en-US" sz="2200" baseline="-2500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sz="2200" i="1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not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really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true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Properties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Gamma code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prefix-free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 valid code word is not a prefix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valid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Encoding is optimal within a factor of 3 (and within a factor of 2 making additional assumptions).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result is independent of the distribution of gaps!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use gamma codes for any distribution. Gamma code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universal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parameter-free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Alignment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Machines have word boundaries – 8, 16, 32 bits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Compressing and manipulating at granularity of bits can be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slow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Variable byte encoding is aligned and thus potentially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Regardless of efficiency, variable byte is conceptually simpler at little additional space cost.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8662" y="1738322"/>
          <a:ext cx="7215238" cy="4206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18163"/>
                <a:gridCol w="1997075"/>
              </a:tblGrid>
              <a:tr h="388926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data</a:t>
                      </a:r>
                      <a:r>
                        <a:rPr lang="de-DE" sz="2200" b="0" dirty="0" smtClean="0"/>
                        <a:t> </a:t>
                      </a:r>
                      <a:r>
                        <a:rPr lang="de-DE" sz="2200" b="0" dirty="0" err="1" smtClean="0"/>
                        <a:t>structure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size</a:t>
                      </a:r>
                      <a:r>
                        <a:rPr lang="de-DE" sz="2200" b="0" dirty="0" smtClean="0"/>
                        <a:t> in MB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132"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dictionary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fixed-width</a:t>
                      </a:r>
                      <a:endParaRPr lang="de-DE" sz="2200" kern="1200" baseline="0" dirty="0" smtClean="0"/>
                    </a:p>
                    <a:p>
                      <a:r>
                        <a:rPr lang="en-US" sz="2200" kern="1200" baseline="0" dirty="0" smtClean="0"/>
                        <a:t>dictionary, term pointers into string</a:t>
                      </a:r>
                    </a:p>
                    <a:p>
                      <a:r>
                        <a:rPr lang="en-US" sz="2200" kern="1200" baseline="0" dirty="0" smtClean="0"/>
                        <a:t>∼, with blocking, k = 4</a:t>
                      </a:r>
                    </a:p>
                    <a:p>
                      <a:r>
                        <a:rPr lang="en-US" sz="2200" kern="1200" baseline="0" dirty="0" smtClean="0"/>
                        <a:t>∼, with blocking &amp; front coding</a:t>
                      </a:r>
                    </a:p>
                    <a:p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text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xml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markup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etc</a:t>
                      </a:r>
                      <a:r>
                        <a:rPr lang="de-DE" sz="2200" kern="1200" baseline="0" dirty="0" smtClean="0"/>
                        <a:t>)</a:t>
                      </a:r>
                    </a:p>
                    <a:p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text</a:t>
                      </a:r>
                      <a:r>
                        <a:rPr lang="de-DE" sz="2200" kern="1200" baseline="0" dirty="0" smtClean="0"/>
                        <a:t>)</a:t>
                      </a:r>
                    </a:p>
                    <a:p>
                      <a:r>
                        <a:rPr lang="de-DE" sz="2200" kern="1200" baseline="0" dirty="0" smtClean="0"/>
                        <a:t>T/D </a:t>
                      </a:r>
                      <a:r>
                        <a:rPr lang="de-DE" sz="2200" kern="1200" baseline="0" dirty="0" err="1" smtClean="0"/>
                        <a:t>incidence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matrix</a:t>
                      </a:r>
                      <a:endParaRPr lang="de-DE" sz="2200" kern="1200" baseline="0" dirty="0" smtClean="0"/>
                    </a:p>
                    <a:p>
                      <a:r>
                        <a:rPr lang="en-US" sz="2200" kern="1200" baseline="0" dirty="0" smtClean="0"/>
                        <a:t>postings, uncompressed (32-bit words)</a:t>
                      </a:r>
                    </a:p>
                    <a:p>
                      <a:r>
                        <a:rPr lang="en-US" sz="2200" kern="1200" baseline="0" dirty="0" smtClean="0"/>
                        <a:t>postings, uncompressed (20 bits)</a:t>
                      </a:r>
                    </a:p>
                    <a:p>
                      <a:r>
                        <a:rPr lang="nb-NO" sz="2200" kern="1200" baseline="0" dirty="0" smtClean="0"/>
                        <a:t>postings, variable byte encoded</a:t>
                      </a:r>
                    </a:p>
                    <a:p>
                      <a:r>
                        <a:rPr lang="de-DE" sz="2200" kern="1200" baseline="0" dirty="0" err="1" smtClean="0"/>
                        <a:t>postings</a:t>
                      </a:r>
                      <a:r>
                        <a:rPr lang="de-DE" sz="2200" kern="1200" baseline="0" dirty="0" smtClean="0"/>
                        <a:t>,  </a:t>
                      </a:r>
                      <a:r>
                        <a:rPr lang="de-DE" sz="2200" kern="1200" baseline="0" dirty="0" err="1" smtClean="0"/>
                        <a:t>encoded</a:t>
                      </a:r>
                      <a:endParaRPr lang="de-DE" sz="22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kern="1200" baseline="0" dirty="0" smtClean="0"/>
                        <a:t>11.2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7.6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7.1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5.9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3600.0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960.0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40,000.0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400.0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250.0</a:t>
                      </a:r>
                    </a:p>
                    <a:p>
                      <a:pPr algn="r"/>
                      <a:r>
                        <a:rPr lang="nb-NO" sz="2200" kern="1200" baseline="0" dirty="0" smtClean="0"/>
                        <a:t>116.0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101.0</a:t>
                      </a:r>
                      <a:endParaRPr lang="de-DE" sz="2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4857760"/>
            <a:ext cx="8072494" cy="1928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Entry is 1 if term occurs. Example: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CALPURNIA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occurs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Julius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+mj-lt"/>
              </a:rPr>
              <a:t>Caesar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Entry is 0 if term doesn’t occur. Example: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CALPURNIA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doesn’t occur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 tempest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5"/>
            <a:ext cx="7500990" cy="294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8662" y="1738322"/>
          <a:ext cx="7215238" cy="4206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18163"/>
                <a:gridCol w="1997075"/>
              </a:tblGrid>
              <a:tr h="388926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data</a:t>
                      </a:r>
                      <a:r>
                        <a:rPr lang="de-DE" sz="2200" b="0" dirty="0" smtClean="0"/>
                        <a:t> </a:t>
                      </a:r>
                      <a:r>
                        <a:rPr lang="de-DE" sz="2200" b="0" dirty="0" err="1" smtClean="0"/>
                        <a:t>structure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size</a:t>
                      </a:r>
                      <a:r>
                        <a:rPr lang="de-DE" sz="2200" b="0" dirty="0" smtClean="0"/>
                        <a:t> in MB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132"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dictionary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fixed-width</a:t>
                      </a:r>
                      <a:endParaRPr lang="de-DE" sz="2200" kern="1200" baseline="0" dirty="0" smtClean="0"/>
                    </a:p>
                    <a:p>
                      <a:r>
                        <a:rPr lang="en-US" sz="2200" kern="1200" baseline="0" dirty="0" smtClean="0"/>
                        <a:t>dictionary, term pointers into string</a:t>
                      </a:r>
                    </a:p>
                    <a:p>
                      <a:r>
                        <a:rPr lang="en-US" sz="2200" kern="1200" baseline="0" dirty="0" smtClean="0"/>
                        <a:t>∼, with blocking, k = 4</a:t>
                      </a:r>
                    </a:p>
                    <a:p>
                      <a:r>
                        <a:rPr lang="en-US" sz="2200" kern="1200" baseline="0" dirty="0" smtClean="0"/>
                        <a:t>∼, with blocking &amp; front coding</a:t>
                      </a:r>
                    </a:p>
                    <a:p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text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xml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markup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etc</a:t>
                      </a:r>
                      <a:r>
                        <a:rPr lang="de-DE" sz="2200" kern="1200" baseline="0" dirty="0" smtClean="0"/>
                        <a:t>)</a:t>
                      </a:r>
                    </a:p>
                    <a:p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text</a:t>
                      </a:r>
                      <a:r>
                        <a:rPr lang="de-DE" sz="2200" kern="1200" baseline="0" dirty="0" smtClean="0"/>
                        <a:t>)</a:t>
                      </a:r>
                    </a:p>
                    <a:p>
                      <a:r>
                        <a:rPr lang="de-DE" sz="2200" kern="1200" baseline="0" dirty="0" smtClean="0"/>
                        <a:t>T/D </a:t>
                      </a:r>
                      <a:r>
                        <a:rPr lang="de-DE" sz="2200" kern="1200" baseline="0" dirty="0" err="1" smtClean="0"/>
                        <a:t>incidence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matrix</a:t>
                      </a:r>
                      <a:endParaRPr lang="de-DE" sz="2200" kern="1200" baseline="0" dirty="0" smtClean="0"/>
                    </a:p>
                    <a:p>
                      <a:r>
                        <a:rPr lang="en-US" sz="2200" kern="1200" baseline="0" dirty="0" smtClean="0"/>
                        <a:t>postings, uncompressed (32-bit words)</a:t>
                      </a:r>
                    </a:p>
                    <a:p>
                      <a:r>
                        <a:rPr lang="en-US" sz="2200" kern="1200" baseline="0" dirty="0" smtClean="0"/>
                        <a:t>postings, uncompressed (20 bits)</a:t>
                      </a:r>
                    </a:p>
                    <a:p>
                      <a:r>
                        <a:rPr lang="nb-NO" sz="2200" kern="1200" baseline="0" dirty="0" smtClean="0"/>
                        <a:t>postings, variable byte encoded</a:t>
                      </a:r>
                    </a:p>
                    <a:p>
                      <a:r>
                        <a:rPr lang="de-DE" sz="2200" kern="1200" baseline="0" dirty="0" err="1" smtClean="0"/>
                        <a:t>postings</a:t>
                      </a:r>
                      <a:r>
                        <a:rPr lang="de-DE" sz="2200" kern="1200" baseline="0" dirty="0" smtClean="0"/>
                        <a:t>,  </a:t>
                      </a:r>
                      <a:r>
                        <a:rPr lang="de-DE" sz="2200" kern="1200" baseline="0" dirty="0" err="1" smtClean="0"/>
                        <a:t>encoded</a:t>
                      </a:r>
                      <a:endParaRPr lang="de-DE" sz="22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kern="1200" baseline="0" dirty="0" smtClean="0"/>
                        <a:t>11.2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7.6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7.1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5.9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3600.0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960.0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40,000.0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400.0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250.0</a:t>
                      </a:r>
                    </a:p>
                    <a:p>
                      <a:pPr algn="r"/>
                      <a:r>
                        <a:rPr lang="nb-NO" sz="2200" kern="1200" baseline="0" dirty="0" smtClean="0"/>
                        <a:t>116.0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101.0</a:t>
                      </a:r>
                      <a:endParaRPr lang="de-DE" sz="2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now create an index for highly efficient Boolean retrieval that is very space efficient.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Only 10-15% of the total size of the text in the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However, we’ve ignored positional and frequency information.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this reason, space savings are less in reality.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429000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Motivation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compress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dictionary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component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compress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postings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component of the inverted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 statistics: how are terms distributed in 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643050"/>
            <a:ext cx="3714776" cy="17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SPIMI-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 descr="5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1643050"/>
            <a:ext cx="8786842" cy="45093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5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publication on word-aligned binary codes by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Moffat (2005); also: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Moffat (2006a)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publication on variable byte codes by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Scholer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Williams,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Yiannis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(2002)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details on compression (including compression of positions and frequencies) in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Moffat (2006)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construction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 descr="4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928802"/>
            <a:ext cx="7018504" cy="41402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Simplest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approach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big main index on disk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New docs go into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small auxiliary index in memory.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across both, merge results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Periodically, merge auxiliary index into big index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Roadmap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Today: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Next 2 weeks: perspective of the user: how can we give the user relevant results, how can we measure relevance, what types of user interactions are effective?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After Pentecost: statistical classification and clustering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Last 3 weeks: web information retrieval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2714</Words>
  <PresentationFormat>On-screen Show (4:3)</PresentationFormat>
  <Paragraphs>544</Paragraphs>
  <Slides>60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Outline</vt:lpstr>
      <vt:lpstr>Slide 12</vt:lpstr>
      <vt:lpstr>Slide 13</vt:lpstr>
      <vt:lpstr>Slide 14</vt:lpstr>
      <vt:lpstr>Outline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Outline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Outline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1417</cp:revision>
  <cp:lastPrinted>2009-09-22T15:48:09Z</cp:lastPrinted>
  <dcterms:created xsi:type="dcterms:W3CDTF">2009-09-21T23:46:17Z</dcterms:created>
  <dcterms:modified xsi:type="dcterms:W3CDTF">2011-02-01T22:07:11Z</dcterms:modified>
</cp:coreProperties>
</file>