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0" r:id="rId2"/>
  </p:sldMasterIdLst>
  <p:notesMasterIdLst>
    <p:notesMasterId r:id="rId61"/>
  </p:notesMasterIdLst>
  <p:handoutMasterIdLst>
    <p:handoutMasterId r:id="rId62"/>
  </p:handoutMasterIdLst>
  <p:sldIdLst>
    <p:sldId id="256" r:id="rId3"/>
    <p:sldId id="872" r:id="rId4"/>
    <p:sldId id="1037" r:id="rId5"/>
    <p:sldId id="1038" r:id="rId6"/>
    <p:sldId id="1039" r:id="rId7"/>
    <p:sldId id="1040" r:id="rId8"/>
    <p:sldId id="1041" r:id="rId9"/>
    <p:sldId id="1042" r:id="rId10"/>
    <p:sldId id="1043" r:id="rId11"/>
    <p:sldId id="1044" r:id="rId12"/>
    <p:sldId id="1045" r:id="rId13"/>
    <p:sldId id="1046" r:id="rId14"/>
    <p:sldId id="1047" r:id="rId15"/>
    <p:sldId id="1048" r:id="rId16"/>
    <p:sldId id="1049" r:id="rId17"/>
    <p:sldId id="1050" r:id="rId18"/>
    <p:sldId id="1051" r:id="rId19"/>
    <p:sldId id="1052" r:id="rId20"/>
    <p:sldId id="1053" r:id="rId21"/>
    <p:sldId id="1054" r:id="rId22"/>
    <p:sldId id="1055" r:id="rId23"/>
    <p:sldId id="1056" r:id="rId24"/>
    <p:sldId id="1057" r:id="rId25"/>
    <p:sldId id="1058" r:id="rId26"/>
    <p:sldId id="1060" r:id="rId27"/>
    <p:sldId id="1059" r:id="rId28"/>
    <p:sldId id="1061" r:id="rId29"/>
    <p:sldId id="1062" r:id="rId30"/>
    <p:sldId id="1092" r:id="rId31"/>
    <p:sldId id="1063" r:id="rId32"/>
    <p:sldId id="1064" r:id="rId33"/>
    <p:sldId id="1065" r:id="rId34"/>
    <p:sldId id="1066" r:id="rId35"/>
    <p:sldId id="1067" r:id="rId36"/>
    <p:sldId id="1068" r:id="rId37"/>
    <p:sldId id="1069" r:id="rId38"/>
    <p:sldId id="1070" r:id="rId39"/>
    <p:sldId id="1071" r:id="rId40"/>
    <p:sldId id="1072" r:id="rId41"/>
    <p:sldId id="1073" r:id="rId42"/>
    <p:sldId id="1074" r:id="rId43"/>
    <p:sldId id="1075" r:id="rId44"/>
    <p:sldId id="1076" r:id="rId45"/>
    <p:sldId id="1077" r:id="rId46"/>
    <p:sldId id="1078" r:id="rId47"/>
    <p:sldId id="1079" r:id="rId48"/>
    <p:sldId id="1080" r:id="rId49"/>
    <p:sldId id="1081" r:id="rId50"/>
    <p:sldId id="1082" r:id="rId51"/>
    <p:sldId id="1083" r:id="rId52"/>
    <p:sldId id="1084" r:id="rId53"/>
    <p:sldId id="1085" r:id="rId54"/>
    <p:sldId id="1086" r:id="rId55"/>
    <p:sldId id="1087" r:id="rId56"/>
    <p:sldId id="1088" r:id="rId57"/>
    <p:sldId id="1089" r:id="rId58"/>
    <p:sldId id="1090" r:id="rId59"/>
    <p:sldId id="1091" r:id="rId60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6699"/>
    <a:srgbClr val="BDD3E9"/>
    <a:srgbClr val="2A7041"/>
    <a:srgbClr val="E6F2ED"/>
    <a:srgbClr val="DBEDE6"/>
    <a:srgbClr val="D7F1E6"/>
    <a:srgbClr val="D4F0E5"/>
    <a:srgbClr val="CC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475" autoAdjust="0"/>
    <p:restoredTop sz="72051" autoAdjust="0"/>
  </p:normalViewPr>
  <p:slideViewPr>
    <p:cSldViewPr>
      <p:cViewPr>
        <p:scale>
          <a:sx n="50" d="100"/>
          <a:sy n="50" d="100"/>
        </p:scale>
        <p:origin x="-546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/>
              <a:pPr>
                <a:defRPr/>
              </a:pPr>
              <a:t>30.01.2011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1E893B-7686-47E7-8BAA-792CEA63E874}" type="slidenum">
              <a:rPr lang="en-US" smtClean="0">
                <a:ea typeface="ＭＳ Ｐゴシック" charset="-128"/>
              </a:rPr>
              <a:pPr/>
              <a:t>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89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89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39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54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56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57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58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9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10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12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CAE97-3771-4726-814A-CD4EFAC6E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D2A3E-5829-4B0E-86B4-3D25787A35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9310C-0555-4469-BB14-3863653CE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3EAC6-B8A6-4729-9D15-CF6953B4D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63340-DC82-45FA-A377-A7AB4170F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DC507-14BC-4563-BC2B-526CB70EC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6212D-7737-4098-AF0E-481200E4A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F8727-6850-4BD8-A734-C0D1C5560A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1DFBC-2454-451B-9C42-04D7F7243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F2C0F-05D6-4882-A325-BE3946027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6A624-A21F-4536-94D3-C1AEDDF98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0D11A-C856-44AB-8D90-524D000C3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FD112-2322-4E3C-9DD3-0E36B4B34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5F79C-A3E0-437E-9228-F93ACDA80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04775"/>
            <a:ext cx="2055812" cy="636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775"/>
            <a:ext cx="6015038" cy="636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B26C3-184D-4A6F-A3A7-0B42231C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75"/>
            <a:ext cx="8223250" cy="1306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0DBE6-CC6A-4EC5-BBD5-8C98EA060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446D9-4E3C-4CB5-929D-9B7018680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870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90169-975A-4741-9512-CA00BB135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BA515-3B86-4138-911F-F61F038E76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CD7DB-B0EA-4876-AA57-FC360175E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97FBB-C416-4B51-9ADA-F9A87D712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A4636-CB2F-4EA6-97A4-4CD154BB5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BA040-71E0-4161-9A5F-B74854AB1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050925" y="1981200"/>
            <a:ext cx="3078163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+mn-ea"/>
                <a:cs typeface="Arial Unicode MS" charset="0"/>
              </a:rPr>
              <a:t>Introduction to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360">
            <a:solidFill>
              <a:srgbClr val="406E84"/>
            </a:solidFill>
            <a:miter lim="800000"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6988" y="2590800"/>
            <a:ext cx="7256462" cy="825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+mn-ea"/>
                <a:cs typeface="Arial Unicode MS" charset="0"/>
              </a:rPr>
              <a:t>Information Retrieval</a:t>
            </a:r>
          </a:p>
        </p:txBody>
      </p:sp>
      <p:sp>
        <p:nvSpPr>
          <p:cNvPr id="7783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783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437085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DB3EC566-48E6-4552-87D6-CB322A8F1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 i="1">
                <a:solidFill>
                  <a:srgbClr val="FFFFFF"/>
                </a:solidFill>
                <a:latin typeface="Calibri" charset="0"/>
                <a:cs typeface="Arial Unicode MS" charset="0"/>
              </a:rPr>
              <a:t>Introduction to Information Retrieval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round/>
            <a:headEnd/>
            <a:tailEnd/>
          </a:ln>
          <a:effectLst>
            <a:outerShdw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z="1600">
                <a:solidFill>
                  <a:srgbClr val="FFFFFF"/>
                </a:solidFill>
                <a:latin typeface="Calibri" charset="0"/>
                <a:cs typeface="Arial Unicode MS" charset="0"/>
              </a:rPr>
              <a:t> 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60">
            <a:solidFill>
              <a:srgbClr val="139CB7"/>
            </a:solidFill>
            <a:miter lim="800000"/>
            <a:headEnd/>
            <a:tailEnd/>
          </a:ln>
          <a:effectLst>
            <a:outerShdw dist="20160" dir="5400000" algn="ctr" rotWithShape="0">
              <a:srgbClr val="808080">
                <a:alpha val="38034"/>
              </a:srgbClr>
            </a:outerShdw>
          </a:effec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7885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04775"/>
            <a:ext cx="8223250" cy="1306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88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870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57200" y="6369050"/>
            <a:ext cx="2133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124200" y="6369050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>
              <a:ea typeface="+mn-ea"/>
              <a:cs typeface="Arial Unicode MS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456363"/>
            <a:ext cx="2127250" cy="2746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+mn-lt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F1FB7D08-67DA-430D-B31F-1498AA061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hdr="0" ft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1066800" y="3886200"/>
            <a:ext cx="7010400" cy="2362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Hinrich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Schütze</a:t>
            </a:r>
            <a:r>
              <a:rPr lang="en-US" sz="2800" dirty="0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 and Christina </a:t>
            </a:r>
            <a:r>
              <a:rPr lang="en-US" sz="2800" dirty="0" err="1">
                <a:solidFill>
                  <a:srgbClr val="437085"/>
                </a:solidFill>
                <a:latin typeface="Calibri" charset="0"/>
                <a:cs typeface="Times New Roman" pitchFamily="16" charset="0"/>
              </a:rPr>
              <a:t>Lioma</a:t>
            </a:r>
            <a:endParaRPr lang="en-US" sz="2800" dirty="0">
              <a:solidFill>
                <a:srgbClr val="437085"/>
              </a:solidFill>
              <a:latin typeface="Calibri" charset="0"/>
              <a:cs typeface="Times New Roman" pitchFamily="16" charset="0"/>
            </a:endParaRPr>
          </a:p>
          <a:p>
            <a:pPr algn="ctr">
              <a:spcBef>
                <a:spcPts val="700"/>
              </a:spcBef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 smtClean="0">
                <a:solidFill>
                  <a:srgbClr val="437085"/>
                </a:solidFill>
                <a:latin typeface="Calibri" charset="0"/>
              </a:rPr>
              <a:t>Lecture 7: Scores  in a Complete  Search System</a:t>
            </a:r>
            <a:endParaRPr lang="en-US" sz="2800" dirty="0">
              <a:solidFill>
                <a:srgbClr val="437085"/>
              </a:solidFill>
              <a:latin typeface="Calibri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B4197FBB-C416-4B51-9ADA-F9A87D712B8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Take-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away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today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643206"/>
            <a:ext cx="8572560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importance of ranking: User studies at Google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Length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normalization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Pivot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normalization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Implementation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ranking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complete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search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system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Why rank? 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More on cosine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Implementation of ranking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The complete search system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Why is ranking so important?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928802"/>
            <a:ext cx="8786842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Last lecture: Problems with unranked retrieval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Users want to look at a few results – not thousands.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It’s very hard to write queries that produce a few results.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Even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expert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searchers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→ Ranking is important because it effectively </a:t>
            </a:r>
            <a:r>
              <a:rPr lang="en-US" sz="2200" dirty="0" smtClean="0">
                <a:solidFill>
                  <a:srgbClr val="0070C0"/>
                </a:solidFill>
                <a:latin typeface="+mj-lt"/>
              </a:rPr>
              <a:t>reduces a large set of results to a very small one.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Next: More data on “users only look at a few results”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Actually, in the vast majority of cases they only examine 1, 2,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3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results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Empirical investigation of the effect of ranking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500174"/>
            <a:ext cx="8786842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can we measure how important ranking is?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Observe what searchers do when they are searching in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controlled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setting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Videotape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them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Ask them to “think aloud”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Interview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them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Eye-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track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them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Time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them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Record and count their clicks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following slides are from Dan Russell’s JCDL talk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Dan Russell is the “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Ü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ber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Tech Lead for Search Quality &amp; User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Happiness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”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Google.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500174"/>
            <a:ext cx="8786842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8" name="Picture 7" descr="7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1500174"/>
            <a:ext cx="6884071" cy="514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500174"/>
            <a:ext cx="8786842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9" name="Picture 8" descr="7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1500174"/>
            <a:ext cx="6966687" cy="514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500174"/>
            <a:ext cx="8786842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8" name="Picture 7" descr="7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500174"/>
            <a:ext cx="6958793" cy="518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500174"/>
            <a:ext cx="8786842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9" name="Picture 8" descr="7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1500174"/>
            <a:ext cx="6865571" cy="518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500174"/>
            <a:ext cx="8786842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8" name="Picture 7" descr="7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500174"/>
            <a:ext cx="6993699" cy="514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500174"/>
            <a:ext cx="8786842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9" name="Picture 8" descr="7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461310"/>
            <a:ext cx="7072362" cy="525579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Why rank? 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More on cosine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Implementation of ranking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The complete search system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Importance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ranking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Summary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785950"/>
            <a:ext cx="8786842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Viewing abstracts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Users are a lot more likely to read the abstracts of the top-ranked pages (1, 2, 3, 4) than the abstracts of the lower ranked pages (7, 8, 9, 10).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Clicking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Distribution is even more skewed for clicking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1 out of 2 cases, users click on the top-ranked page.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Even if the top-ranked page is not relevant, 30% of users will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click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on it.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→ Getting the ranking right is very important.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→ Getting the top-ranked page right is most important.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Why rank?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More on cosine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Implementation of ranking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The complete search system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Why distance is a bad idea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5143512"/>
            <a:ext cx="8286808" cy="13573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sz="2200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Euclidean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distance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    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and       is large although the distribution of terms in the query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q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and the distribution of terms in the document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200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are very similar. That’s why we do length normalization or, equivalently, use cosine to compute query-document matching scores. </a:t>
            </a:r>
          </a:p>
          <a:p>
            <a:endParaRPr lang="de-DE" sz="2200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9" name="Picture 8" descr="Picture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5" y="1500174"/>
            <a:ext cx="7215238" cy="3452691"/>
          </a:xfrm>
          <a:prstGeom prst="rect">
            <a:avLst/>
          </a:prstGeom>
        </p:spPr>
      </p:pic>
      <p:pic>
        <p:nvPicPr>
          <p:cNvPr id="11" name="Picture 10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269" y="5140140"/>
            <a:ext cx="302399" cy="432000"/>
          </a:xfrm>
          <a:prstGeom prst="rect">
            <a:avLst/>
          </a:prstGeom>
        </p:spPr>
      </p:pic>
      <p:pic>
        <p:nvPicPr>
          <p:cNvPr id="12" name="Picture 11" descr="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372" y="5140702"/>
            <a:ext cx="269999" cy="36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Exercise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A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problem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cosine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normalization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785950"/>
            <a:ext cx="8786842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Query q: “anti-doping rules Beijing 2008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olympics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Compare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three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a short document on anti-doping rules at 2008 Olympics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a long document that consists of a copy of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5 other news stories, all on topics different from Olympics/anti-doping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a short document on anti-doping rules at the 2004 Athens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Olympics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What ranking do we expect in the vector space model?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B050"/>
                </a:solidFill>
                <a:latin typeface="+mj-lt"/>
              </a:rPr>
              <a:t>What can we do about this?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Pivot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normalization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2000264"/>
            <a:ext cx="8786842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Cosine normalization produces weights that are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too large for short documents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too small for long documents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(on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average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Adjust cosine normalization by linear adjustment: “turning” the average normalization on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pivot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Effect: Similarities of short documents with query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decrease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; similarities of long documents with query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increase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removes the unfair advantage that short documents have.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Predicted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true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probability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relevance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6858080" y="5357826"/>
            <a:ext cx="2500266" cy="1000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source: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Lillian Lee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11" name="Picture 10" descr="72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7" y="2000240"/>
            <a:ext cx="7300799" cy="442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Pivot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normalization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6929454" y="5357826"/>
            <a:ext cx="2500266" cy="1000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source: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Lillian Lee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8" name="Picture 7" descr="7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500174"/>
            <a:ext cx="6643734" cy="527958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4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 Pivoted normalization: </a:t>
            </a:r>
            <a:r>
              <a:rPr lang="en-US" sz="3400" dirty="0" err="1" smtClean="0">
                <a:solidFill>
                  <a:schemeClr val="tx1"/>
                </a:solidFill>
                <a:latin typeface="+mj-lt"/>
              </a:rPr>
              <a:t>Amit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+mj-lt"/>
              </a:rPr>
              <a:t>Singhal’s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 experiments</a:t>
            </a:r>
            <a:endParaRPr lang="de-DE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-142908" y="4500570"/>
            <a:ext cx="8786842" cy="1000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(relevant documents retrieved and (change in) average precision)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10" name="Picture 9" descr="7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2285992"/>
            <a:ext cx="7929618" cy="214489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Why rank?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More on cosine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Implementation of ranking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The complete search system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Now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we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also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need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term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frequncies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sz="3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400" dirty="0" err="1" smtClean="0">
                <a:solidFill>
                  <a:schemeClr val="tx1"/>
                </a:solidFill>
                <a:latin typeface="+mj-lt"/>
              </a:rPr>
              <a:t>index</a:t>
            </a:r>
            <a:endParaRPr lang="de-DE" sz="3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4071942"/>
            <a:ext cx="8786842" cy="15001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 err="1" smtClean="0">
                <a:solidFill>
                  <a:srgbClr val="FF0000"/>
                </a:solidFill>
                <a:latin typeface="+mj-lt"/>
              </a:rPr>
              <a:t>term</a:t>
            </a:r>
            <a:r>
              <a:rPr lang="de-DE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FF0000"/>
                </a:solidFill>
                <a:latin typeface="+mj-lt"/>
              </a:rPr>
              <a:t>frequencies</a:t>
            </a:r>
            <a:r>
              <a:rPr lang="de-DE" dirty="0" smtClean="0">
                <a:solidFill>
                  <a:srgbClr val="FF0000"/>
                </a:solidFill>
                <a:latin typeface="+mj-lt"/>
              </a:rPr>
              <a:t> 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We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also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need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positions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 Not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shown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here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8" name="Picture 7" descr="7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143116"/>
            <a:ext cx="6024603" cy="174609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Why rank?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More on cosine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Implementation of ranking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The complete search system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Term frequencies in the inverted index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857388"/>
            <a:ext cx="8786842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each posting, store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t,d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addition to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docID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baseline="-25000" dirty="0" smtClean="0">
                <a:solidFill>
                  <a:schemeClr val="tx1"/>
                </a:solidFill>
                <a:latin typeface="+mj-lt"/>
              </a:rPr>
              <a:t>d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As an integer frequency, not as a (log-)weighted real number             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because real numbers are difficult to compress.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Unary code is effective for encoding term frequencies.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rgbClr val="00B050"/>
                </a:solidFill>
                <a:latin typeface="+mj-lt"/>
              </a:rPr>
              <a:t>Why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Overall, additional space requirements are small: less than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byte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per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posting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with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bitwise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compression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Or a byte per posting with variable byte code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Exercise: How do we compute the top 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 in ranking?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857388"/>
            <a:ext cx="8786842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many applications, we don’t need a complete ranking.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just need the top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for a small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(e.g.,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= 100).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If we don’t need a complete ranking, is there an efficient way of computing just the top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Naive: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Compute scores for all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documents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Sort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Return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the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top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k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rgbClr val="00B050"/>
                </a:solidFill>
                <a:latin typeface="+mj-lt"/>
              </a:rPr>
              <a:t>What’s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bad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about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this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?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rgbClr val="00B050"/>
                </a:solidFill>
                <a:latin typeface="+mj-lt"/>
              </a:rPr>
              <a:t>Alternative?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Use min heap for selecting top 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+mj-lt"/>
              </a:rPr>
              <a:t>ouf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of 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857388"/>
            <a:ext cx="8786842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Use a binary min heap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A binary min heap is a binary tree in which each node’s value is less than the values of its children.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Takes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log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operations to construct (where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number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then read off k winners in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log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steps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Binary min heap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857388"/>
            <a:ext cx="8786842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8" name="Picture 7" descr="7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2071678"/>
            <a:ext cx="5078439" cy="378611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Selecting top 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 scoring documents in 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 log </a:t>
            </a:r>
            <a:r>
              <a:rPr lang="en-US" sz="34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3400" dirty="0" smtClean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857388"/>
            <a:ext cx="8786842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Goal: Keep the top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documents seen so far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Use a binary min heap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To process a new document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′ with score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′: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Get current minimum 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h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of heap (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(1))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If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s</a:t>
            </a:r>
            <a:r>
              <a:rPr lang="en-US" sz="2200" smtClean="0">
                <a:solidFill>
                  <a:schemeClr val="tx1"/>
                </a:solidFill>
                <a:latin typeface="+mj-lt"/>
              </a:rPr>
              <a:t>′ </a:t>
            </a:r>
            <a:r>
              <a:rPr lang="en-US" sz="2200" smtClean="0">
                <a:solidFill>
                  <a:schemeClr val="tx1"/>
                </a:solidFill>
                <a:latin typeface="Calibri"/>
                <a:cs typeface="Calibri"/>
              </a:rPr>
              <a:t>˂</a:t>
            </a:r>
            <a:r>
              <a:rPr lang="en-US" sz="2200" i="1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i="1" dirty="0" err="1" smtClean="0">
                <a:solidFill>
                  <a:schemeClr val="tx1"/>
                </a:solidFill>
                <a:latin typeface="+mj-lt"/>
              </a:rPr>
              <a:t>h</a:t>
            </a:r>
            <a:r>
              <a:rPr lang="en-US" sz="2200" i="1" baseline="-25000" dirty="0" err="1" smtClean="0">
                <a:solidFill>
                  <a:schemeClr val="tx1"/>
                </a:solidFill>
                <a:latin typeface="+mj-lt"/>
              </a:rPr>
              <a:t>m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skip to next document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If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s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′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&gt;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h</a:t>
            </a:r>
            <a:r>
              <a:rPr lang="de-DE" sz="2200" i="1" baseline="-25000" dirty="0" smtClean="0">
                <a:solidFill>
                  <a:schemeClr val="tx1"/>
                </a:solidFill>
                <a:latin typeface="+mj-lt"/>
              </a:rPr>
              <a:t>m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heap-delete-root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(log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Heap-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add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′/</a:t>
            </a:r>
            <a:r>
              <a:rPr lang="de-DE" sz="2200" i="1" dirty="0" err="1" smtClean="0">
                <a:solidFill>
                  <a:schemeClr val="tx1"/>
                </a:solidFill>
                <a:latin typeface="+mj-lt"/>
              </a:rPr>
              <a:t>s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′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(log </a:t>
            </a:r>
            <a:r>
              <a:rPr lang="de-DE" sz="22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))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Priority queue example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857388"/>
            <a:ext cx="8786842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9" name="Picture 8" descr="73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1643050"/>
            <a:ext cx="6500858" cy="454830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Even more efficient computation of top </a:t>
            </a:r>
            <a:r>
              <a:rPr lang="en-US" sz="3600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?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857388"/>
            <a:ext cx="8786842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Ranking has time complexity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where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the number of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Optimizations reduce the constant factor, but they are still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),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&gt; 10</a:t>
            </a:r>
            <a:r>
              <a:rPr lang="de-DE" baseline="30000" dirty="0" smtClean="0">
                <a:solidFill>
                  <a:schemeClr val="tx1"/>
                </a:solidFill>
                <a:latin typeface="+mj-lt"/>
              </a:rPr>
              <a:t>10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Are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there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sublinear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algorithms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What we’re doing in effect: solving the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-nearest neighbor 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kNN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problem for the query vector (= query point).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There are no general solutions to this problem that are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sublinear.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will revisit this issue when we do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kNN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classification in IIR 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14.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More efficient computation of top k: Heuristics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785950"/>
            <a:ext cx="8786842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Idea 1: Reorder postings lists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Instead of ordering according to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docID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. . 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. . . order according to some measure of “expected relevance”.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Idea 2: Heuristics to prune the search space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Not guaranteed to be correct . . 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 . . but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fails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rarely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In practice, close to constant time.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For this, we’ll need the concepts </a:t>
            </a:r>
            <a:r>
              <a:rPr lang="en-US" sz="2200" smtClean="0">
                <a:solidFill>
                  <a:schemeClr val="tx1"/>
                </a:solidFill>
                <a:latin typeface="+mj-lt"/>
              </a:rPr>
              <a:t>of </a:t>
            </a:r>
            <a:r>
              <a:rPr lang="en-US" sz="2200" smtClean="0">
                <a:solidFill>
                  <a:schemeClr val="tx1"/>
                </a:solidFill>
                <a:latin typeface="+mj-lt"/>
              </a:rPr>
              <a:t>document-at-a-time </a:t>
            </a:r>
            <a:r>
              <a:rPr lang="de-DE" sz="2200" smtClean="0">
                <a:solidFill>
                  <a:schemeClr val="tx1"/>
                </a:solidFill>
                <a:latin typeface="+mj-lt"/>
              </a:rPr>
              <a:t>processing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term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-a-time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processing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Non-</a:t>
            </a:r>
            <a:r>
              <a:rPr lang="en-US" sz="3600" dirty="0" err="1" smtClean="0">
                <a:solidFill>
                  <a:schemeClr val="tx1"/>
                </a:solidFill>
                <a:latin typeface="+mj-lt"/>
              </a:rPr>
              <a:t>docID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ordering of postings lists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500174"/>
            <a:ext cx="8786842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 far: postings lists have been ordered according to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docID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Alternative: a query-independent measure of “goodness” of a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page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Example: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PageRank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of page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a measure of how many “good” pages hyperlink to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(chapter 21)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Order documents in postings lists according to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PageRank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                  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&gt;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&gt;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&gt;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it-IT" dirty="0" err="1" smtClean="0">
                <a:solidFill>
                  <a:schemeClr val="tx1"/>
                </a:solidFill>
                <a:latin typeface="+mj-lt"/>
              </a:rPr>
              <a:t>Define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 composite score </a:t>
            </a:r>
            <a:r>
              <a:rPr lang="it-IT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it-IT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:                                                          				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net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-score(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=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+ cos(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scheme supports early termination: We do not have to process postings lists in their entirety to find top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Non-</a:t>
            </a:r>
            <a:r>
              <a:rPr lang="en-US" sz="3600" dirty="0" err="1" smtClean="0">
                <a:solidFill>
                  <a:schemeClr val="tx1"/>
                </a:solidFill>
                <a:latin typeface="+mj-lt"/>
              </a:rPr>
              <a:t>docID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 ordering of postings lists (2)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500174"/>
            <a:ext cx="8786842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Order documents in postings lists according to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PageRank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:            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&gt;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2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&gt;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&gt;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it-IT" dirty="0" err="1" smtClean="0">
                <a:solidFill>
                  <a:schemeClr val="tx1"/>
                </a:solidFill>
                <a:latin typeface="+mj-lt"/>
              </a:rPr>
              <a:t>Define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 composite score </a:t>
            </a:r>
            <a:r>
              <a:rPr lang="it-IT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 a </a:t>
            </a:r>
            <a:r>
              <a:rPr lang="it-IT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it-IT" dirty="0" smtClean="0">
                <a:solidFill>
                  <a:schemeClr val="tx1"/>
                </a:solidFill>
                <a:latin typeface="+mj-lt"/>
              </a:rPr>
              <a:t>:                                               			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net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-score(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=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+ cos(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q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Suppose: (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→ [0, 1]; (ii)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) &lt; 0.1 for the document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we’re currently processing; (iii) smallest top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score we’ve found so far is 1.2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Then all subsequent scores will be &lt; 1.1.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So we’ve already found the top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and can stop processing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remainder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postings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lists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rgbClr val="00B050"/>
                </a:solidFill>
                <a:latin typeface="+mj-lt"/>
              </a:rPr>
              <a:t>Questions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Term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frequency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weight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86016"/>
            <a:ext cx="8572560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log frequency weight of term t in d is defined as follows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0" name="Picture 9" descr="7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70" y="2786058"/>
            <a:ext cx="4968697" cy="100220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-a-time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processing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2143116"/>
            <a:ext cx="8786842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Both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docID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-ordering and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PageRank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-ordering impose a consistent ordering on documents in postings lists.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Computing cosines in this scheme is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document-at-a-time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complete computation of the query-document similarity score of document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before starting to compute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query-document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similarity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score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de-DE" i="1" baseline="-25000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de-DE" baseline="-25000" dirty="0" smtClean="0">
                <a:solidFill>
                  <a:schemeClr val="tx1"/>
                </a:solidFill>
                <a:latin typeface="+mj-lt"/>
              </a:rPr>
              <a:t>+1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Alternative: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-a-time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processing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Weight-sorted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postings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lists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643050"/>
            <a:ext cx="8786842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Idea: don’t process postings that contribute little to final score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Order documents in postings list according to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weight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Simplest case: normalized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weight (rarely done: hard to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compress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Documents in the top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are likely to occur early in these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ordered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lists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→ Early termination while processing postings lists is unlikely to change the top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But: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We no longer have a consistent ordering of documents in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postings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lists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We no longer can employ document-at-a-time processing.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Term-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-a-time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processing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2214554"/>
            <a:ext cx="8786842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Simplest case: completely process the postings list of the first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Create an accumulator for each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docID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you encounter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Then completely process the postings list of the second query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. . .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so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forth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Term-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-a-time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processing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2214554"/>
            <a:ext cx="8786842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8" name="Picture 7" descr="74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857364"/>
            <a:ext cx="6635798" cy="407196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Computing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cosine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scores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2214554"/>
            <a:ext cx="8786842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the web (20 billion documents), an array of accumulators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in memory is infeasible.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Thus: Only create accumulators for docs occurring in postings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lists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This is equivalent to: Do not create accumulators for docs with zero scores (i.e., docs that do not contain any of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terms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Accumulators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4071942"/>
            <a:ext cx="8786842" cy="15001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query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[Brutus Caesar]: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Only need accumulators for 1, 5, 7, 13, 17, 83, 87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Don’t need accumulators for 8, 40, 85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8" name="Picture 7" descr="7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143116"/>
            <a:ext cx="6024603" cy="174609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Removing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bottlenecks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928802"/>
            <a:ext cx="8786842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Use heap / priority queue as discussed earlier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Can further limit to docs with non-zero cosines on rare (high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words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enforce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conjunctive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search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(a la Google): non-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zero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cosines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on all words in query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Example: just one accumulator for [Brutus Caesar] in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above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. . . because only 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+mj-lt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contains both words.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de-DE" dirty="0" smtClean="0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48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Recap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charset="0"/>
              </a:rPr>
              <a:t> </a:t>
            </a: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Why rank? </a:t>
            </a:r>
            <a:endParaRPr lang="en-US" sz="3200" dirty="0">
              <a:solidFill>
                <a:srgbClr val="BDD3E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More on cosine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BDD3E9"/>
                </a:solidFill>
                <a:latin typeface="Calibri" charset="0"/>
              </a:rPr>
              <a:t> Implementation of ranking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en-US" sz="3200" dirty="0" smtClean="0">
                <a:solidFill>
                  <a:srgbClr val="336699"/>
                </a:solidFill>
                <a:latin typeface="Calibri" charset="0"/>
              </a:rPr>
              <a:t> The complete search system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8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endParaRPr lang="en-US" sz="3200" dirty="0" smtClean="0">
              <a:solidFill>
                <a:srgbClr val="336699"/>
              </a:solidFill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Complete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search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system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928802"/>
            <a:ext cx="8786842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8" name="Picture 7" descr="74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1857364"/>
            <a:ext cx="7551277" cy="364420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Tiered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428736"/>
            <a:ext cx="8786842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Basic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idea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Create several tiers of indexes, corresponding to importance of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indexing</a:t>
            </a:r>
            <a:r>
              <a:rPr lang="de-DE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terms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During query processing, start with highest-tier index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If highest-tier index returns at least k (e.g.,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k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= 100) results: stop and return results to user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If we’ve only found &lt; </a:t>
            </a:r>
            <a:r>
              <a:rPr lang="en-US" sz="2200" i="1" dirty="0" smtClean="0">
                <a:solidFill>
                  <a:schemeClr val="tx1"/>
                </a:solidFill>
                <a:latin typeface="+mj-lt"/>
              </a:rPr>
              <a:t>k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hits: repeat for next index in tier </a:t>
            </a:r>
            <a:r>
              <a:rPr lang="de-DE" sz="2200" dirty="0" err="1" smtClean="0">
                <a:solidFill>
                  <a:schemeClr val="tx1"/>
                </a:solidFill>
                <a:latin typeface="+mj-lt"/>
              </a:rPr>
              <a:t>cascade</a:t>
            </a:r>
            <a:endParaRPr lang="de-DE" sz="2200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two-tier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system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Tier 1: Index of all titles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Tier 2: Index of the rest of documents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Pages containing the search words in the title are better hits than pages containing the search words in the body of the text.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weight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00240"/>
            <a:ext cx="8572560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document frequency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dft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defined as the number of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that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occurs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define the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idf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weight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of term t as follows: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a measure of the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informativeness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of the term.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8" name="Picture 7" descr="70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74" y="3320621"/>
            <a:ext cx="2245158" cy="82275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Tiered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928802"/>
            <a:ext cx="8786842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9" name="Picture 8" descr="75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1571612"/>
            <a:ext cx="4286280" cy="512751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Tiered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indexes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2428868"/>
            <a:ext cx="8786842" cy="3500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use of tiered indexes is believed to be one of the reasons that Google search quality was significantly higher initially (2000/01) than that of competitors.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(along with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PageRank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, use of anchor text and proximity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constraints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Exercise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428736"/>
            <a:ext cx="8858280" cy="43577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Design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criteria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tiered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system</a:t>
            </a:r>
            <a:endParaRPr lang="de-DE" sz="20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Each tier should be an order of magnitude smaller than the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next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tier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The top 100 hits for most queries should be in tier 1, the top 100 hits for most of the remaining queries in tier 2 etc.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We need a simple test for “can I stop at this tier or do I have to go to the next one?”</a:t>
            </a:r>
          </a:p>
          <a:p>
            <a:pPr lvl="3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There is no advantage to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tiering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if we have to hit most tiers </a:t>
            </a:r>
            <a:r>
              <a:rPr lang="de-DE" sz="1800" dirty="0" err="1" smtClean="0">
                <a:solidFill>
                  <a:schemeClr val="tx1"/>
                </a:solidFill>
                <a:latin typeface="+mj-lt"/>
              </a:rPr>
              <a:t>for</a:t>
            </a:r>
            <a:r>
              <a:rPr lang="de-DE" sz="1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  <a:latin typeface="+mj-lt"/>
              </a:rPr>
              <a:t>most</a:t>
            </a:r>
            <a:r>
              <a:rPr lang="de-DE" sz="1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  <a:latin typeface="+mj-lt"/>
              </a:rPr>
              <a:t>queries</a:t>
            </a:r>
            <a:r>
              <a:rPr lang="de-DE" sz="1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  <a:latin typeface="+mj-lt"/>
              </a:rPr>
              <a:t>anyway</a:t>
            </a:r>
            <a:r>
              <a:rPr lang="de-DE" sz="18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Question 1: Consider a two-tier system where the first tier indexes titles and the second tier everything. What are potential problems with this type of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tiering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Question 2: Can you think of a better way of setting up a multitier system? Which “zones” of a document should be indexed in the different tiers (title, body of document, others?)? What criterion do you want to use for including a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tier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1?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Complete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search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system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928802"/>
            <a:ext cx="8786842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8" name="Picture 7" descr="75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1857364"/>
            <a:ext cx="7786742" cy="410729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Components we have introduced thus far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2000240"/>
            <a:ext cx="8786842" cy="3500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Document preprocessing (linguistic and otherwise)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Positional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indexes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Tiered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indexes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Spelling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correction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smtClean="0">
                <a:solidFill>
                  <a:schemeClr val="tx1"/>
                </a:solidFill>
                <a:latin typeface="+mj-lt"/>
              </a:rPr>
              <a:t>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-gram indexes for wildcard queries and spelling correction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Query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processing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scoring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Term-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-a-time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processing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tx1"/>
                </a:solidFill>
                <a:latin typeface="+mj-lt"/>
              </a:rPr>
              <a:t>Components we haven’t covered yet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785926"/>
            <a:ext cx="8786842" cy="3500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Document cache: we need this for generating snippets (=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dynamic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summaries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Zone indexes: They separate the indexes for different zones: the body of the document, all highlighted text in 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anchor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text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text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in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metadata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fields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etc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Machine-learned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ranking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functions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Proximity ranking (e.g., rank documents in which the query terms occur in the same local window higher than documents in which the query terms occur far from each other)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Query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parser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Vector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space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retrieval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Interactions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643050"/>
            <a:ext cx="8786842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do we combine phrase retrieval with vector space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retrieval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We do not want to compute document frequency /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for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every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possible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phrase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 </a:t>
            </a:r>
            <a:r>
              <a:rPr lang="de-DE" dirty="0" err="1" smtClean="0">
                <a:solidFill>
                  <a:srgbClr val="00B050"/>
                </a:solidFill>
                <a:latin typeface="+mj-lt"/>
              </a:rPr>
              <a:t>Why</a:t>
            </a:r>
            <a:r>
              <a:rPr lang="de-DE" dirty="0" smtClean="0">
                <a:solidFill>
                  <a:srgbClr val="00B050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do we combine Boolean retrieval with vector space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retrieval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For example: “+”-constraints and “-”-constraints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/>
                </a:solidFill>
                <a:latin typeface="+mj-lt"/>
              </a:rPr>
              <a:t>Postfiltering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simple, but can be very inefficient – no easy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answer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How do we combine wild cards with vector space retrieval?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Again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easy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answer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Take-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away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today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2500306"/>
            <a:ext cx="8786842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importance of ranking: User studies at Google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Length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normalization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: Pivot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normalization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err="1" smtClean="0">
                <a:solidFill>
                  <a:schemeClr val="tx1"/>
                </a:solidFill>
                <a:latin typeface="+mj-lt"/>
              </a:rPr>
              <a:t>Implementation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of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ranking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complete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search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system</a:t>
            </a:r>
            <a:endParaRPr lang="de-DE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smtClean="0">
                <a:solidFill>
                  <a:schemeClr val="tx1"/>
                </a:solidFill>
                <a:latin typeface="+mj-lt"/>
              </a:rPr>
              <a:t>Resources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928802"/>
            <a:ext cx="8786842" cy="46434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Chapters 6 and 7 of IIR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de-DE" dirty="0" smtClean="0">
                <a:solidFill>
                  <a:schemeClr val="tx1"/>
                </a:solidFill>
                <a:latin typeface="+mj-lt"/>
              </a:rPr>
              <a:t>Resources </a:t>
            </a:r>
            <a:r>
              <a:rPr lang="de-DE" dirty="0" err="1" smtClean="0">
                <a:solidFill>
                  <a:schemeClr val="tx1"/>
                </a:solidFill>
                <a:latin typeface="+mj-lt"/>
              </a:rPr>
              <a:t>at</a:t>
            </a:r>
            <a:r>
              <a:rPr lang="de-DE" dirty="0" smtClean="0">
                <a:solidFill>
                  <a:schemeClr val="tx1"/>
                </a:solidFill>
                <a:latin typeface="+mj-lt"/>
              </a:rPr>
              <a:t> http://ifnlp.org/ir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How Google tweaks its ranking function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Interview with Google search guru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Udi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Manber</a:t>
            </a:r>
            <a:endParaRPr lang="en-US" sz="2200" dirty="0" smtClean="0">
              <a:solidFill>
                <a:schemeClr val="tx1"/>
              </a:solidFill>
              <a:latin typeface="+mj-lt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Yahoo Search BOSS: Opens up the search engine to developers. For example, you can </a:t>
            </a:r>
            <a:r>
              <a:rPr lang="en-US" sz="2200" dirty="0" err="1" smtClean="0">
                <a:solidFill>
                  <a:schemeClr val="tx1"/>
                </a:solidFill>
                <a:latin typeface="+mj-lt"/>
              </a:rPr>
              <a:t>rerank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 search results.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Compare Google and Yahoo ranking for a query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How Google uses eye tracking for improving search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weight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428892"/>
            <a:ext cx="8572560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weight of a term is the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product of its 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tf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 weight and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its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idf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de-DE" dirty="0" err="1" smtClean="0">
                <a:solidFill>
                  <a:srgbClr val="0070C0"/>
                </a:solidFill>
                <a:latin typeface="+mj-lt"/>
              </a:rPr>
              <a:t>weight</a:t>
            </a:r>
            <a:r>
              <a:rPr lang="de-DE" dirty="0" smtClean="0">
                <a:solidFill>
                  <a:srgbClr val="0070C0"/>
                </a:solidFill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9" name="Picture 8" descr="70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08" y="3243087"/>
            <a:ext cx="3967637" cy="82885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400" dirty="0" smtClean="0">
                <a:solidFill>
                  <a:schemeClr val="tx1"/>
                </a:solidFill>
                <a:latin typeface="+mj-lt"/>
              </a:rPr>
              <a:t>Cosine similarity between query and document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3571876"/>
            <a:ext cx="8572560" cy="3500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q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weight of term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in the query.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d</a:t>
            </a:r>
            <a:r>
              <a:rPr lang="en-US" i="1" baseline="-25000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is 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weight of term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+mj-lt"/>
              </a:rPr>
              <a:t>i</a:t>
            </a:r>
            <a:r>
              <a:rPr lang="en-US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in the document.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   and        are the lengths of      and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           and            are length-1 vectors (= normalized).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8" name="Picture 7" descr="7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357430"/>
            <a:ext cx="8587863" cy="1214446"/>
          </a:xfrm>
          <a:prstGeom prst="rect">
            <a:avLst/>
          </a:prstGeom>
        </p:spPr>
      </p:pic>
      <p:pic>
        <p:nvPicPr>
          <p:cNvPr id="10" name="Picture 9" descr="707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00" y="5033826"/>
            <a:ext cx="422612" cy="324000"/>
          </a:xfrm>
          <a:prstGeom prst="rect">
            <a:avLst/>
          </a:prstGeom>
        </p:spPr>
      </p:pic>
      <p:pic>
        <p:nvPicPr>
          <p:cNvPr id="11" name="Picture 10" descr="707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232" y="4925826"/>
            <a:ext cx="417107" cy="432000"/>
          </a:xfrm>
          <a:prstGeom prst="rect">
            <a:avLst/>
          </a:prstGeom>
        </p:spPr>
      </p:pic>
      <p:pic>
        <p:nvPicPr>
          <p:cNvPr id="12" name="Picture 11" descr="707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7490" y="4961826"/>
            <a:ext cx="268710" cy="396000"/>
          </a:xfrm>
          <a:prstGeom prst="rect">
            <a:avLst/>
          </a:prstGeom>
        </p:spPr>
      </p:pic>
      <p:pic>
        <p:nvPicPr>
          <p:cNvPr id="13" name="Picture 12" descr="707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9884" y="4878000"/>
            <a:ext cx="288000" cy="432000"/>
          </a:xfrm>
          <a:prstGeom prst="rect">
            <a:avLst/>
          </a:prstGeom>
        </p:spPr>
      </p:pic>
      <p:pic>
        <p:nvPicPr>
          <p:cNvPr id="14" name="Picture 13" descr="7075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100" y="5462454"/>
            <a:ext cx="715499" cy="324000"/>
          </a:xfrm>
          <a:prstGeom prst="rect">
            <a:avLst/>
          </a:prstGeom>
        </p:spPr>
      </p:pic>
      <p:pic>
        <p:nvPicPr>
          <p:cNvPr id="15" name="Picture 14" descr="7076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5984" y="5390454"/>
            <a:ext cx="692999" cy="39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Cosine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similarity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illustrated</a:t>
            </a:r>
            <a:endParaRPr lang="de-DE" sz="3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86016"/>
            <a:ext cx="8572560" cy="3571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8" name="Picture 7" descr="7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2428868"/>
            <a:ext cx="4857784" cy="359662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tf-idf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3600" dirty="0" err="1" smtClean="0">
                <a:solidFill>
                  <a:schemeClr val="tx1"/>
                </a:solidFill>
                <a:latin typeface="+mj-lt"/>
              </a:rPr>
              <a:t>example</a:t>
            </a:r>
            <a:r>
              <a:rPr lang="de-DE" sz="3600" dirty="0" smtClean="0">
                <a:solidFill>
                  <a:schemeClr val="tx1"/>
                </a:solidFill>
                <a:latin typeface="+mj-lt"/>
              </a:rPr>
              <a:t>: lnc.ltn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85720" y="1428736"/>
            <a:ext cx="8858280" cy="53578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</a:pP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Query: “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best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car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insurance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”.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: “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car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insurance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auto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insurance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”.</a:t>
            </a:r>
          </a:p>
          <a:p>
            <a:pPr lvl="1">
              <a:buClr>
                <a:srgbClr val="336699"/>
              </a:buClr>
            </a:pPr>
            <a:endParaRPr lang="de-DE" sz="2000" dirty="0" smtClean="0">
              <a:solidFill>
                <a:schemeClr val="tx1"/>
              </a:solidFill>
              <a:latin typeface="+mj-lt"/>
            </a:endParaRP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term frequency,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df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: document frequency,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idf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: inverse document frequency,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weight:the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final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weight of the term in the query or document,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n’lized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: document weights after cosine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normalization, product: the product of final query weight and final document weight</a:t>
            </a:r>
          </a:p>
          <a:p>
            <a:endParaRPr lang="de-DE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de-DE" sz="2000" dirty="0" smtClean="0">
                <a:solidFill>
                  <a:schemeClr val="tx1"/>
                </a:solidFill>
                <a:latin typeface="+mj-lt"/>
              </a:rPr>
              <a:t>1/1.92  0.52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1.3/1.92  0.68 Final similarity score between query and</a:t>
            </a:r>
          </a:p>
          <a:p>
            <a:r>
              <a:rPr lang="de-DE" sz="2000" dirty="0" err="1" smtClean="0">
                <a:solidFill>
                  <a:schemeClr val="tx1"/>
                </a:solidFill>
                <a:latin typeface="+mj-lt"/>
              </a:rPr>
              <a:t>document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:       </a:t>
            </a:r>
            <a:r>
              <a:rPr lang="de-DE" sz="2000" i="1" baseline="-25000" dirty="0" smtClean="0">
                <a:solidFill>
                  <a:schemeClr val="tx1"/>
                </a:solidFill>
                <a:latin typeface="+mj-lt"/>
              </a:rPr>
              <a:t>i</a:t>
            </a:r>
            <a:r>
              <a:rPr lang="de-DE" sz="20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i="1" dirty="0" err="1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sz="2000" i="1" baseline="-25000" dirty="0" err="1" smtClean="0">
                <a:solidFill>
                  <a:schemeClr val="tx1"/>
                </a:solidFill>
                <a:latin typeface="+mj-lt"/>
              </a:rPr>
              <a:t>qi</a:t>
            </a:r>
            <a:r>
              <a:rPr lang="de-DE" sz="20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·</a:t>
            </a:r>
            <a:r>
              <a:rPr lang="de-DE" sz="2000" i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i="1" dirty="0" err="1" smtClean="0">
                <a:solidFill>
                  <a:schemeClr val="tx1"/>
                </a:solidFill>
                <a:latin typeface="+mj-lt"/>
              </a:rPr>
              <a:t>w</a:t>
            </a:r>
            <a:r>
              <a:rPr lang="de-DE" sz="2000" i="1" baseline="-25000" dirty="0" err="1" smtClean="0">
                <a:solidFill>
                  <a:schemeClr val="tx1"/>
                </a:solidFill>
                <a:latin typeface="+mj-lt"/>
              </a:rPr>
              <a:t>di</a:t>
            </a:r>
            <a:r>
              <a:rPr lang="de-DE" sz="2000" dirty="0" smtClean="0">
                <a:solidFill>
                  <a:schemeClr val="tx1"/>
                </a:solidFill>
                <a:latin typeface="+mj-lt"/>
              </a:rPr>
              <a:t> = 0 + 0 + 1.04 + 2.04 = 3.08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8" name="Picture 7" descr="70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857364"/>
            <a:ext cx="8580324" cy="1785950"/>
          </a:xfrm>
          <a:prstGeom prst="rect">
            <a:avLst/>
          </a:prstGeom>
        </p:spPr>
      </p:pic>
      <p:pic>
        <p:nvPicPr>
          <p:cNvPr id="10" name="Picture 9" descr="709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20" y="5391016"/>
            <a:ext cx="2566087" cy="324000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586232" y="6286520"/>
          <a:ext cx="414000" cy="360000"/>
        </p:xfrm>
        <a:graphic>
          <a:graphicData uri="http://schemas.openxmlformats.org/presentationml/2006/ole">
            <p:oleObj spid="_x0000_s147458" name="Vergelijking" r:id="rId6" imgW="291960" imgH="253800" progId="Equation.3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Lucida Sans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2637</Words>
  <PresentationFormat>On-screen Show (4:3)</PresentationFormat>
  <Paragraphs>447</Paragraphs>
  <Slides>58</Slides>
  <Notes>52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1" baseType="lpstr">
      <vt:lpstr>1_Office Theme</vt:lpstr>
      <vt:lpstr>2_Office Theme</vt:lpstr>
      <vt:lpstr>Vergelijking</vt:lpstr>
      <vt:lpstr>Slide 1</vt:lpstr>
      <vt:lpstr>Overview</vt:lpstr>
      <vt:lpstr>Outline</vt:lpstr>
      <vt:lpstr>Slide 4</vt:lpstr>
      <vt:lpstr>Slide 5</vt:lpstr>
      <vt:lpstr>Slide 6</vt:lpstr>
      <vt:lpstr>Slide 7</vt:lpstr>
      <vt:lpstr>Slide 8</vt:lpstr>
      <vt:lpstr>Slide 9</vt:lpstr>
      <vt:lpstr>Slide 10</vt:lpstr>
      <vt:lpstr>Outline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Outline</vt:lpstr>
      <vt:lpstr>Slide 22</vt:lpstr>
      <vt:lpstr>Slide 23</vt:lpstr>
      <vt:lpstr>Slide 24</vt:lpstr>
      <vt:lpstr>Slide 25</vt:lpstr>
      <vt:lpstr>Slide 26</vt:lpstr>
      <vt:lpstr>Slide 27</vt:lpstr>
      <vt:lpstr>Outline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Outline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Windows User</cp:lastModifiedBy>
  <cp:revision>1220</cp:revision>
  <cp:lastPrinted>2009-09-22T15:48:09Z</cp:lastPrinted>
  <dcterms:created xsi:type="dcterms:W3CDTF">2009-09-21T23:46:17Z</dcterms:created>
  <dcterms:modified xsi:type="dcterms:W3CDTF">2011-01-30T12:17:17Z</dcterms:modified>
</cp:coreProperties>
</file>