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63"/>
  </p:notesMasterIdLst>
  <p:handoutMasterIdLst>
    <p:handoutMasterId r:id="rId64"/>
  </p:handoutMasterIdLst>
  <p:sldIdLst>
    <p:sldId id="256" r:id="rId3"/>
    <p:sldId id="872" r:id="rId4"/>
    <p:sldId id="923" r:id="rId5"/>
    <p:sldId id="875" r:id="rId6"/>
    <p:sldId id="876" r:id="rId7"/>
    <p:sldId id="877" r:id="rId8"/>
    <p:sldId id="878" r:id="rId9"/>
    <p:sldId id="879" r:id="rId10"/>
    <p:sldId id="880" r:id="rId11"/>
    <p:sldId id="881" r:id="rId12"/>
    <p:sldId id="924" r:id="rId13"/>
    <p:sldId id="882" r:id="rId14"/>
    <p:sldId id="925" r:id="rId15"/>
    <p:sldId id="926" r:id="rId16"/>
    <p:sldId id="927" r:id="rId17"/>
    <p:sldId id="928" r:id="rId18"/>
    <p:sldId id="929" r:id="rId19"/>
    <p:sldId id="930" r:id="rId20"/>
    <p:sldId id="931" r:id="rId21"/>
    <p:sldId id="932" r:id="rId22"/>
    <p:sldId id="968" r:id="rId23"/>
    <p:sldId id="969" r:id="rId24"/>
    <p:sldId id="933" r:id="rId25"/>
    <p:sldId id="934" r:id="rId26"/>
    <p:sldId id="935" r:id="rId27"/>
    <p:sldId id="936" r:id="rId28"/>
    <p:sldId id="937" r:id="rId29"/>
    <p:sldId id="938" r:id="rId30"/>
    <p:sldId id="939" r:id="rId31"/>
    <p:sldId id="940" r:id="rId32"/>
    <p:sldId id="941" r:id="rId33"/>
    <p:sldId id="970" r:id="rId34"/>
    <p:sldId id="942" r:id="rId35"/>
    <p:sldId id="943" r:id="rId36"/>
    <p:sldId id="944" r:id="rId37"/>
    <p:sldId id="945" r:id="rId38"/>
    <p:sldId id="946" r:id="rId39"/>
    <p:sldId id="947" r:id="rId40"/>
    <p:sldId id="948" r:id="rId41"/>
    <p:sldId id="949" r:id="rId42"/>
    <p:sldId id="950" r:id="rId43"/>
    <p:sldId id="951" r:id="rId44"/>
    <p:sldId id="952" r:id="rId45"/>
    <p:sldId id="971" r:id="rId46"/>
    <p:sldId id="972" r:id="rId47"/>
    <p:sldId id="953" r:id="rId48"/>
    <p:sldId id="954" r:id="rId49"/>
    <p:sldId id="955" r:id="rId50"/>
    <p:sldId id="956" r:id="rId51"/>
    <p:sldId id="957" r:id="rId52"/>
    <p:sldId id="958" r:id="rId53"/>
    <p:sldId id="959" r:id="rId54"/>
    <p:sldId id="960" r:id="rId55"/>
    <p:sldId id="961" r:id="rId56"/>
    <p:sldId id="962" r:id="rId57"/>
    <p:sldId id="973" r:id="rId58"/>
    <p:sldId id="964" r:id="rId59"/>
    <p:sldId id="965" r:id="rId60"/>
    <p:sldId id="966" r:id="rId61"/>
    <p:sldId id="967" r:id="rId62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BDD3E9"/>
    <a:srgbClr val="336699"/>
    <a:srgbClr val="2A7041"/>
    <a:srgbClr val="E6F2ED"/>
    <a:srgbClr val="DBEDE6"/>
    <a:srgbClr val="D7F1E6"/>
    <a:srgbClr val="D4F0E5"/>
    <a:srgbClr val="CC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475" autoAdjust="0"/>
    <p:restoredTop sz="72051" autoAdjust="0"/>
  </p:normalViewPr>
  <p:slideViewPr>
    <p:cSldViewPr>
      <p:cViewPr>
        <p:scale>
          <a:sx n="53" d="100"/>
          <a:sy n="53" d="100"/>
        </p:scale>
        <p:origin x="-174" y="13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/>
              <a:pPr>
                <a:defRPr/>
              </a:pPr>
              <a:t>25.10.2010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ＭＳ Ｐゴシック" charset="-128"/>
              </a:rPr>
              <a:pPr/>
              <a:t>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AE97-3771-4726-814A-CD4EFAC6E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D2A3E-5829-4B0E-86B4-3D25787A3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9310C-0555-4469-BB14-3863653CE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EAC6-B8A6-4729-9D15-CF6953B4D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3340-DC82-45FA-A377-A7AB4170F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C507-14BC-4563-BC2B-526CB70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212D-7737-4098-AF0E-481200E4A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8727-6850-4BD8-A734-C0D1C556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DFBC-2454-451B-9C42-04D7F724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2C0F-05D6-4882-A325-BE394602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A624-A21F-4536-94D3-C1AEDDF9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0D11A-C856-44AB-8D90-524D000C3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112-2322-4E3C-9DD3-0E36B4B34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F79C-A3E0-437E-9228-F93ACDA8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26C3-184D-4A6F-A3A7-0B42231C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3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DBE6-CC6A-4EC5-BBD5-8C98EA06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446D9-4E3C-4CB5-929D-9B7018680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0169-975A-4741-9512-CA00BB135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BA515-3B86-4138-911F-F61F038E7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CD7DB-B0EA-4876-AA57-FC360175E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97FBB-C416-4B51-9ADA-F9A87D712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A4636-CB2F-4EA6-97A4-4CD154BB5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BA040-71E0-4161-9A5F-B74854AB1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050925" y="1981200"/>
            <a:ext cx="3078163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+mn-ea"/>
                <a:cs typeface="Arial Unicode MS" charset="0"/>
              </a:rPr>
              <a:t>Introduction to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360">
            <a:solidFill>
              <a:srgbClr val="406E84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6988" y="2590800"/>
            <a:ext cx="725646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+mn-ea"/>
                <a:cs typeface="Arial Unicode MS" charset="0"/>
              </a:rPr>
              <a:t>Information Retrieval</a:t>
            </a:r>
          </a:p>
        </p:txBody>
      </p:sp>
      <p:sp>
        <p:nvSpPr>
          <p:cNvPr id="778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78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437085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DB3EC566-48E6-4552-87D6-CB322A8F1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60">
            <a:solidFill>
              <a:srgbClr val="139CB7"/>
            </a:solidFill>
            <a:miter lim="800000"/>
            <a:headEnd/>
            <a:tailEnd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1FB7D08-67DA-430D-B31F-1498AA061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1066800" y="3886200"/>
            <a:ext cx="7010400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Hinrich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Schütze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and Christina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Lioma</a:t>
            </a: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437085"/>
                </a:solidFill>
                <a:latin typeface="Calibri" charset="0"/>
              </a:rPr>
              <a:t>Lecture 8: Evaluation &amp; Result Summaries </a:t>
            </a:r>
            <a:endParaRPr lang="en-US" sz="2800" dirty="0">
              <a:solidFill>
                <a:srgbClr val="437085"/>
              </a:solidFill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Tiered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7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8" name="Picture 7" descr="10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7" y="1571611"/>
            <a:ext cx="4071967" cy="484576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Unranked evaluation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Ranked evaluation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Evaluation benchmarks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Result summaries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Measures for a search engine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7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fast does it index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e.g., number of bytes per hour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fast does it search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e.g., latency as a function of queries per second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What is the cost per query?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in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dollars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Measures for a search engine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572560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All of the preceding criteria are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measurable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we can quantify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speed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/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size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/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money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However, the key measure for a search engine is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user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happiness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What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user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happiness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Factors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include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Speed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response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Size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index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Uncluttered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UI</a:t>
            </a: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Most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important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2200" dirty="0" err="1" smtClean="0">
                <a:solidFill>
                  <a:srgbClr val="0070C0"/>
                </a:solidFill>
                <a:latin typeface="+mj-lt"/>
              </a:rPr>
              <a:t>relevance</a:t>
            </a:r>
            <a:endParaRPr lang="de-DE" sz="2200" dirty="0" smtClean="0">
              <a:solidFill>
                <a:srgbClr val="0070C0"/>
              </a:solidFill>
              <a:latin typeface="+mj-lt"/>
            </a:endParaRP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(actually, maybe even more important: it’s free)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Note that none of these is sufficient: blindingly fast, but useless answers won’t make a user happy.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How can we quantify user happiness?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Who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user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572560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Who is the user we are trying to make happy?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Web search engine: searcher. Success: Searcher finds what she was looking for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. Measure: rate of return to this search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engine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Web search engine: advertiser. Success: Searcher clicks on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ad.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Measure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clickthrough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rate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Ecommerce: buyer. Success: Buyer buys something.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Measures: time to purchase, fraction of “conversions” of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searchers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to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buyers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Ecommerce: seller. Success: Seller sells something.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Measure: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profit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per item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sold</a:t>
            </a:r>
            <a:endParaRPr lang="de-DE" dirty="0" smtClean="0">
              <a:solidFill>
                <a:srgbClr val="0070C0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Enterprise: CEO. Success: Employees are more productive (because of effective search).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Measure: profit of the company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Most common definition of user happiness: Relevance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88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User happiness is equated with the relevance of search results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But how do you measure relevance?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Standard methodology in information retrieval consists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three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elements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rgbClr val="FF0000"/>
                </a:solidFill>
                <a:latin typeface="+mj-lt"/>
              </a:rPr>
              <a:t>A </a:t>
            </a:r>
            <a:r>
              <a:rPr lang="de-DE" dirty="0" err="1" smtClean="0">
                <a:solidFill>
                  <a:srgbClr val="FF0000"/>
                </a:solidFill>
                <a:latin typeface="+mj-lt"/>
              </a:rPr>
              <a:t>benchmark</a:t>
            </a:r>
            <a:r>
              <a:rPr lang="de-DE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+mj-lt"/>
              </a:rPr>
              <a:t>collection</a:t>
            </a:r>
            <a:endParaRPr lang="de-DE" dirty="0" smtClean="0">
              <a:solidFill>
                <a:srgbClr val="FF0000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rgbClr val="FF0000"/>
                </a:solidFill>
                <a:latin typeface="+mj-lt"/>
              </a:rPr>
              <a:t>A </a:t>
            </a:r>
            <a:r>
              <a:rPr lang="de-DE" dirty="0" err="1" smtClean="0">
                <a:solidFill>
                  <a:srgbClr val="FF0000"/>
                </a:solidFill>
                <a:latin typeface="+mj-lt"/>
              </a:rPr>
              <a:t>benchmark</a:t>
            </a:r>
            <a:r>
              <a:rPr lang="de-DE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+mj-lt"/>
              </a:rPr>
              <a:t>suite</a:t>
            </a:r>
            <a:r>
              <a:rPr lang="de-DE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+mj-lt"/>
              </a:rPr>
              <a:t>of</a:t>
            </a:r>
            <a:r>
              <a:rPr lang="de-DE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+mj-lt"/>
              </a:rPr>
              <a:t>queries</a:t>
            </a:r>
            <a:endParaRPr lang="de-DE" dirty="0" smtClean="0">
              <a:solidFill>
                <a:srgbClr val="FF0000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An assessment of the relevance of each query-document pair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fr-FR" sz="3600" dirty="0" smtClean="0">
                <a:solidFill>
                  <a:schemeClr val="tx1"/>
                </a:solidFill>
                <a:latin typeface="+mj-lt"/>
              </a:rPr>
              <a:t>Relevance: </a:t>
            </a:r>
            <a:r>
              <a:rPr lang="fr-FR" sz="3600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fr-FR" sz="3600" dirty="0" smtClean="0">
                <a:solidFill>
                  <a:schemeClr val="tx1"/>
                </a:solidFill>
                <a:latin typeface="+mj-lt"/>
              </a:rPr>
              <a:t> vs. information </a:t>
            </a:r>
            <a:r>
              <a:rPr lang="fr-FR" sz="3600" dirty="0" err="1" smtClean="0">
                <a:solidFill>
                  <a:schemeClr val="tx1"/>
                </a:solidFill>
                <a:latin typeface="+mj-lt"/>
              </a:rPr>
              <a:t>need</a:t>
            </a:r>
            <a:endParaRPr lang="fr-FR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what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?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First take: relevance to the query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“Relevance to the query” is very problematic.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Information need</a:t>
            </a:r>
            <a:r>
              <a:rPr lang="en-US" i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+mj-lt"/>
              </a:rPr>
              <a:t>i</a:t>
            </a:r>
            <a:r>
              <a:rPr lang="en-US" i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“I am looking for information on whether drinking red wine is more effective at reducing your risk of heart attacks than white wine.”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is an information need, not a query.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Query </a:t>
            </a:r>
            <a:r>
              <a:rPr lang="en-US" i="1" dirty="0" smtClean="0">
                <a:solidFill>
                  <a:srgbClr val="0070C0"/>
                </a:solidFill>
                <a:latin typeface="+mj-lt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[red wine white wine heart attack]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Consider document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′: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At heart of his speech was an attack on the wine industry lobby for downplaying the role of red and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white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wine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drunk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driving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′ is an excellent match for query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. . 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′ is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not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relevant to the information need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fr-FR" sz="3600" dirty="0" smtClean="0">
                <a:solidFill>
                  <a:schemeClr val="tx1"/>
                </a:solidFill>
                <a:latin typeface="+mj-lt"/>
              </a:rPr>
              <a:t>Relevance: </a:t>
            </a:r>
            <a:r>
              <a:rPr lang="fr-FR" sz="3600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fr-FR" sz="3600" dirty="0" smtClean="0">
                <a:solidFill>
                  <a:schemeClr val="tx1"/>
                </a:solidFill>
                <a:latin typeface="+mj-lt"/>
              </a:rPr>
              <a:t> vs. information </a:t>
            </a:r>
            <a:r>
              <a:rPr lang="fr-FR" sz="3600" dirty="0" err="1" smtClean="0">
                <a:solidFill>
                  <a:schemeClr val="tx1"/>
                </a:solidFill>
                <a:latin typeface="+mj-lt"/>
              </a:rPr>
              <a:t>need</a:t>
            </a:r>
            <a:endParaRPr lang="fr-FR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143140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User happiness can only be measured by relevance to an information need, not by relevance to queries.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Our terminology is sloppy in these slides and in IIR: we talk about query-document relevance judgments even though we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mean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information-need-document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judgments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Precision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recall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143140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Precision (</a:t>
            </a:r>
            <a:r>
              <a:rPr lang="en-US" i="1" dirty="0" smtClean="0">
                <a:solidFill>
                  <a:srgbClr val="FF0000"/>
                </a:solidFill>
                <a:latin typeface="+mj-lt"/>
              </a:rPr>
              <a:t>P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) is the fraction of retrieved documents that are </a:t>
            </a:r>
            <a:r>
              <a:rPr lang="de-DE" dirty="0" smtClean="0">
                <a:solidFill>
                  <a:srgbClr val="FF0000"/>
                </a:solidFill>
                <a:latin typeface="+mj-lt"/>
              </a:rPr>
              <a:t>relevant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rgbClr val="FF0000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rgbClr val="FF0000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Recall (</a:t>
            </a:r>
            <a:r>
              <a:rPr lang="en-US" i="1" dirty="0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) is the fraction of relevant documents that are </a:t>
            </a:r>
            <a:r>
              <a:rPr lang="de-DE" dirty="0" err="1" smtClean="0">
                <a:solidFill>
                  <a:srgbClr val="FF0000"/>
                </a:solidFill>
                <a:latin typeface="+mj-lt"/>
              </a:rPr>
              <a:t>retrieved</a:t>
            </a:r>
            <a:endParaRPr lang="de-DE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8" name="Picture 7" descr="18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12" y="3000372"/>
            <a:ext cx="7568006" cy="792000"/>
          </a:xfrm>
          <a:prstGeom prst="rect">
            <a:avLst/>
          </a:prstGeom>
        </p:spPr>
      </p:pic>
      <p:pic>
        <p:nvPicPr>
          <p:cNvPr id="9" name="Picture 8" descr="1808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32" y="4786322"/>
            <a:ext cx="7309468" cy="75132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fr-FR" sz="3600" dirty="0" err="1" smtClean="0">
                <a:solidFill>
                  <a:schemeClr val="tx1"/>
                </a:solidFill>
                <a:latin typeface="+mj-lt"/>
              </a:rPr>
              <a:t>Precision</a:t>
            </a:r>
            <a:r>
              <a:rPr lang="fr-FR" sz="3600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fr-FR" sz="3600" dirty="0" err="1" smtClean="0">
                <a:solidFill>
                  <a:schemeClr val="tx1"/>
                </a:solidFill>
                <a:latin typeface="+mj-lt"/>
              </a:rPr>
              <a:t>recall</a:t>
            </a:r>
            <a:endParaRPr lang="fr-FR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428860" y="3643338"/>
            <a:ext cx="3571900" cy="22145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sz="2600" i="1" dirty="0" smtClean="0">
                <a:solidFill>
                  <a:schemeClr val="tx1"/>
                </a:solidFill>
                <a:latin typeface="+mj-lt"/>
              </a:rPr>
              <a:t>P 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2600" i="1" dirty="0" smtClean="0">
                <a:solidFill>
                  <a:schemeClr val="tx1"/>
                </a:solidFill>
                <a:latin typeface="+mj-lt"/>
              </a:rPr>
              <a:t>TP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/ 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( </a:t>
            </a:r>
            <a:r>
              <a:rPr lang="en-US" sz="2600" i="1" dirty="0" smtClean="0">
                <a:solidFill>
                  <a:schemeClr val="tx1"/>
                </a:solidFill>
                <a:latin typeface="+mj-lt"/>
              </a:rPr>
              <a:t>TP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+ </a:t>
            </a:r>
            <a:r>
              <a:rPr lang="en-US" sz="2600" i="1" dirty="0" smtClean="0">
                <a:solidFill>
                  <a:schemeClr val="tx1"/>
                </a:solidFill>
                <a:latin typeface="+mj-lt"/>
              </a:rPr>
              <a:t>FP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sz="2600" i="1" dirty="0" smtClean="0">
                <a:solidFill>
                  <a:schemeClr val="tx1"/>
                </a:solidFill>
                <a:latin typeface="+mj-lt"/>
              </a:rPr>
              <a:t>R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en-US" sz="2600" i="1" dirty="0" smtClean="0">
                <a:solidFill>
                  <a:schemeClr val="tx1"/>
                </a:solidFill>
                <a:latin typeface="+mj-lt"/>
              </a:rPr>
              <a:t>TP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/ ( </a:t>
            </a:r>
            <a:r>
              <a:rPr lang="en-US" sz="2600" i="1" dirty="0" smtClean="0">
                <a:solidFill>
                  <a:schemeClr val="tx1"/>
                </a:solidFill>
                <a:latin typeface="+mj-lt"/>
              </a:rPr>
              <a:t>TP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+ </a:t>
            </a:r>
            <a:r>
              <a:rPr lang="en-US" sz="2600" i="1" dirty="0" smtClean="0">
                <a:solidFill>
                  <a:schemeClr val="tx1"/>
                </a:solidFill>
                <a:latin typeface="+mj-lt"/>
              </a:rPr>
              <a:t>FN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8" name="Picture 7" descr="19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2071678"/>
            <a:ext cx="7327020" cy="135732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Unranked evaluation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Ranked evaluation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Evaluation benchmarks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Result summaries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Precision/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recall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tradeoff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143140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You can increase recall by returning more docs.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Recall is a non-decreasing function of the number of docs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retrieved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system that returns all docs has 100% recall!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converse is also true (usually): It’s easy to get high precision for very low recall.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Suppose the document with the largest score is relevant. How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can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we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maximize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precision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643998" cy="6357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allows us to trade off precision against recall.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                                                                                                                                                      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                                                          where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α </a:t>
            </a:r>
            <a:r>
              <a:rPr lang="el-GR" dirty="0" smtClean="0">
                <a:solidFill>
                  <a:schemeClr val="tx1"/>
                </a:solidFill>
                <a:latin typeface="Calibri"/>
                <a:cs typeface="Calibri"/>
              </a:rPr>
              <a:t>ϵ</a:t>
            </a:r>
            <a:r>
              <a:rPr lang="de-DE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[0, 1] and thus </a:t>
            </a:r>
            <a:r>
              <a:rPr lang="en-US" i="1" dirty="0" smtClean="0">
                <a:solidFill>
                  <a:schemeClr val="tx1"/>
                </a:solidFill>
                <a:latin typeface="Symbol" pitchFamily="18" charset="2"/>
              </a:rPr>
              <a:t>b</a:t>
            </a:r>
            <a:r>
              <a:rPr lang="de-DE" i="1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l-GR" dirty="0" smtClean="0">
                <a:solidFill>
                  <a:schemeClr val="tx1"/>
                </a:solidFill>
                <a:latin typeface="Calibri"/>
                <a:cs typeface="Calibri"/>
              </a:rPr>
              <a:t>ϵ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[0,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∞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]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Most frequently used: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balanced </a:t>
            </a:r>
            <a:r>
              <a:rPr lang="en-US" i="1" dirty="0" smtClean="0">
                <a:solidFill>
                  <a:srgbClr val="0070C0"/>
                </a:solidFill>
                <a:latin typeface="+mj-lt"/>
              </a:rPr>
              <a:t>F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with </a:t>
            </a:r>
            <a:r>
              <a:rPr lang="en-US" i="1" dirty="0" smtClean="0">
                <a:solidFill>
                  <a:schemeClr val="tx1"/>
                </a:solidFill>
                <a:latin typeface="Symbol" pitchFamily="18" charset="2"/>
              </a:rPr>
              <a:t>b</a:t>
            </a:r>
            <a:r>
              <a:rPr lang="de-DE" i="1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1 or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α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 = 0.5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This is the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harmonic mean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 P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and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R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: 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What value range of </a:t>
            </a:r>
            <a:r>
              <a:rPr lang="el-GR" i="1" dirty="0" smtClean="0">
                <a:solidFill>
                  <a:srgbClr val="00B050"/>
                </a:solidFill>
                <a:latin typeface="Calibri"/>
                <a:cs typeface="Calibri"/>
              </a:rPr>
              <a:t>β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 weights recall higher than precision?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85720" y="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combined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measure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i="1" dirty="0" smtClean="0">
                <a:solidFill>
                  <a:schemeClr val="tx1"/>
                </a:solidFill>
                <a:latin typeface="+mj-lt"/>
              </a:rPr>
              <a:t>F</a:t>
            </a:r>
          </a:p>
        </p:txBody>
      </p:sp>
      <p:pic>
        <p:nvPicPr>
          <p:cNvPr id="9" name="Picture 8" descr="21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390163"/>
            <a:ext cx="4572032" cy="895961"/>
          </a:xfrm>
          <a:prstGeom prst="rect">
            <a:avLst/>
          </a:prstGeom>
        </p:spPr>
      </p:pic>
      <p:pic>
        <p:nvPicPr>
          <p:cNvPr id="10" name="Picture 9" descr="2108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272" y="2428868"/>
            <a:ext cx="1668857" cy="792000"/>
          </a:xfrm>
          <a:prstGeom prst="rect">
            <a:avLst/>
          </a:prstGeom>
        </p:spPr>
      </p:pic>
      <p:pic>
        <p:nvPicPr>
          <p:cNvPr id="11" name="Picture 10" descr="2108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446" y="4357694"/>
            <a:ext cx="1782000" cy="4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F: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643338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20/(20 + 40) = 1/3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pt-BR" i="1" dirty="0" smtClean="0">
                <a:solidFill>
                  <a:schemeClr val="tx1"/>
                </a:solidFill>
                <a:latin typeface="+mj-lt"/>
              </a:rPr>
              <a:t>R 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= 20/(20 + 60) = 1/4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09618" y="1744976"/>
          <a:ext cx="6691340" cy="1706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72835"/>
                <a:gridCol w="1672835"/>
                <a:gridCol w="1672835"/>
                <a:gridCol w="1672835"/>
              </a:tblGrid>
              <a:tr h="370840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kern="1200" dirty="0" smtClean="0"/>
                        <a:t>relevant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kern="1200" dirty="0" smtClean="0"/>
                        <a:t>not relevant</a:t>
                      </a:r>
                      <a:endParaRPr lang="de-DE" sz="2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200" kern="1200" dirty="0" err="1" smtClean="0"/>
                        <a:t>retrieved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kern="1200" dirty="0" smtClean="0"/>
                        <a:t>20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kern="1200" dirty="0" smtClean="0"/>
                        <a:t>40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kern="1200" dirty="0" smtClean="0"/>
                        <a:t>60</a:t>
                      </a:r>
                      <a:endParaRPr lang="de-DE" sz="2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kern="1200" dirty="0" smtClean="0"/>
                        <a:t>not retrieved 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/>
                        <a:t>60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/>
                        <a:t>1,000,000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smtClean="0"/>
                        <a:t>1,000,060</a:t>
                      </a:r>
                      <a:endParaRPr lang="en-US" sz="2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kern="1200" dirty="0" smtClean="0"/>
                        <a:t>80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kern="1200" dirty="0" smtClean="0"/>
                        <a:t>1,000,040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kern="1200" dirty="0" smtClean="0"/>
                        <a:t>1,000,120</a:t>
                      </a:r>
                      <a:endParaRPr lang="de-DE" sz="2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" name="Picture 9" descr="22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56" y="4572008"/>
            <a:ext cx="2479998" cy="72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Accuracy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78592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Why do we use complex measures like precision, recall,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Why not something simple like accuracy?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Accuracy is the fraction of decisions (relevant/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correct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terms of the contingency table above,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	accuracy =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TP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+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)/(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TP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+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FP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+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FN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+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Why is accuracy not a useful measure for web information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retrieval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Compute precision, recall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F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for this result set: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snoogle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search engine below always returns 0 results (“0 matching results found”), regardless of the query. Why does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snoogle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demonstrate that accuracy is not a useful measure in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IR?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14414" y="1857364"/>
          <a:ext cx="6096000" cy="1371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28826"/>
                <a:gridCol w="1285884"/>
                <a:gridCol w="2881290"/>
              </a:tblGrid>
              <a:tr h="370840">
                <a:tc>
                  <a:txBody>
                    <a:bodyPr/>
                    <a:lstStyle/>
                    <a:p>
                      <a:endParaRPr lang="de-DE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0" kern="1200" dirty="0" smtClean="0"/>
                        <a:t>relevant</a:t>
                      </a:r>
                      <a:endParaRPr lang="de-DE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 smtClean="0"/>
                        <a:t>not relevant</a:t>
                      </a:r>
                      <a:endParaRPr lang="de-DE" sz="2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 err="1" smtClean="0"/>
                        <a:t>retrieved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18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2</a:t>
                      </a:r>
                      <a:endParaRPr lang="de-DE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not </a:t>
                      </a:r>
                      <a:r>
                        <a:rPr lang="de-DE" sz="2400" kern="1200" dirty="0" err="1" smtClean="0"/>
                        <a:t>retrieved</a:t>
                      </a:r>
                      <a:r>
                        <a:rPr lang="de-DE" sz="2400" kern="1200" dirty="0" smtClean="0"/>
                        <a:t> 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82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1,000,000,000</a:t>
                      </a:r>
                      <a:endParaRPr lang="de-DE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24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4714884"/>
            <a:ext cx="3798726" cy="185738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Why accuracy is a useless measure in IR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92882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Simple trick to maximize accuracy in IR: always say no and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return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nothing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You then get 99.99% accuracy on most queries.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Searchers on the web (and in IR in general)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want to find something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have a certain tolerance for junk.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It’s better to return some bad hits as long as you return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something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→We use precision, recall,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for evaluation, not accuracy.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F: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Why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harmonic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mean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92882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Why don’t we use a different mean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as a measure?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e.g.,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arithmetic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mean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simple (arithmetic) mean is 50% for “return-everything” search engine, which is too high.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Desideratum: Punish really bad performance on either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precision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recall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Taking the minimum achieves this.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But minimum is not smooth and hard to weight.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(harmonic mean) is a kind of smooth minimum.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i="1" dirty="0" smtClean="0">
                <a:solidFill>
                  <a:schemeClr val="tx1"/>
                </a:solidFill>
                <a:latin typeface="+mj-lt"/>
              </a:rPr>
              <a:t>F</a:t>
            </a:r>
            <a:r>
              <a:rPr lang="de-DE" sz="3600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other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averages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429288"/>
            <a:ext cx="8643998" cy="12144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can view the harmonic mean as a kind of soft minimum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8" name="Picture 7" descr="27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506373"/>
            <a:ext cx="5286412" cy="36371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Difficulties in using precision, recall and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F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86016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need relevance judgments for information-need-document pairs – but they are expensive to produce.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alternatives to using precision/recall and having to produce relevance judgments – see end of this lecture.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Unranked evaluation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Ranked evaluation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Evaluation benchmarks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Result summaries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Unranked evaluation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Ranked evaluation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Evaluation benchmarks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Result summaries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Precision-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recall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curve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5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Precision/recall/F are measures for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unranked sets.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can easily turn set measures into measures of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ranked lists.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Just compute the set measure for each “prefix”: the top 1, top 2, top 3, top 4 etc results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Doing this for precision and recall gives you a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precision-recall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curve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precision-recall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curve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4429132"/>
            <a:ext cx="8643998" cy="12144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Each point corresponds to a result for the top k ranked hits            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k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= 1, 2, 3, 4, . . .).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Interpolation (in red): Take maximum of all future points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Rationale for interpolation: The user is willing to look at more stuff if both precision and recall get better.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rgbClr val="00B050"/>
                </a:solidFill>
                <a:latin typeface="+mj-lt"/>
              </a:rPr>
              <a:t>Questions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9" name="Picture 8" descr="31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571612"/>
            <a:ext cx="4071966" cy="2863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11-point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interpolated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average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precision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000496" y="2928934"/>
            <a:ext cx="3714776" cy="200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11-point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average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smtClean="0">
                <a:solidFill>
                  <a:schemeClr val="tx1"/>
                </a:solidFill>
                <a:latin typeface="Calibri"/>
                <a:cs typeface="Calibri"/>
              </a:rPr>
              <a:t>≈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0.425</a:t>
            </a:r>
          </a:p>
          <a:p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+mj-lt"/>
              </a:rPr>
              <a:t>How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can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precision</a:t>
            </a:r>
            <a:endParaRPr lang="de-DE" dirty="0" smtClean="0">
              <a:solidFill>
                <a:srgbClr val="00B050"/>
              </a:solidFill>
              <a:latin typeface="+mj-lt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+mj-lt"/>
              </a:rPr>
              <a:t>at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0.0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be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&gt; 0?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81058" y="1643050"/>
          <a:ext cx="2905124" cy="4937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76298"/>
                <a:gridCol w="192882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b="0" kern="1200" dirty="0" smtClean="0"/>
                        <a:t>Recall</a:t>
                      </a:r>
                      <a:endParaRPr lang="de-DE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0" kern="1200" dirty="0" err="1" smtClean="0"/>
                        <a:t>Interpolated</a:t>
                      </a:r>
                      <a:endParaRPr lang="de-DE" sz="2400" b="0" kern="1200" dirty="0" smtClean="0"/>
                    </a:p>
                    <a:p>
                      <a:r>
                        <a:rPr lang="de-DE" sz="2400" b="0" kern="1200" dirty="0" smtClean="0"/>
                        <a:t>Precision</a:t>
                      </a:r>
                      <a:endParaRPr lang="de-DE" sz="2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0.0</a:t>
                      </a:r>
                    </a:p>
                    <a:p>
                      <a:r>
                        <a:rPr lang="de-DE" sz="2400" kern="1200" dirty="0" smtClean="0"/>
                        <a:t>0.1</a:t>
                      </a:r>
                    </a:p>
                    <a:p>
                      <a:r>
                        <a:rPr lang="de-DE" sz="2400" kern="1200" dirty="0" smtClean="0"/>
                        <a:t>0.2</a:t>
                      </a:r>
                    </a:p>
                    <a:p>
                      <a:r>
                        <a:rPr lang="de-DE" sz="2400" kern="1200" dirty="0" smtClean="0"/>
                        <a:t>0.3</a:t>
                      </a:r>
                    </a:p>
                    <a:p>
                      <a:r>
                        <a:rPr lang="de-DE" sz="2400" kern="1200" dirty="0" smtClean="0"/>
                        <a:t>0.4</a:t>
                      </a:r>
                    </a:p>
                    <a:p>
                      <a:r>
                        <a:rPr lang="de-DE" sz="2400" kern="1200" dirty="0" smtClean="0"/>
                        <a:t>0.5</a:t>
                      </a:r>
                    </a:p>
                    <a:p>
                      <a:r>
                        <a:rPr lang="de-DE" sz="2400" kern="1200" dirty="0" smtClean="0"/>
                        <a:t>0.6</a:t>
                      </a:r>
                    </a:p>
                    <a:p>
                      <a:r>
                        <a:rPr lang="de-DE" sz="2400" kern="1200" dirty="0" smtClean="0"/>
                        <a:t>0.7</a:t>
                      </a:r>
                    </a:p>
                    <a:p>
                      <a:r>
                        <a:rPr lang="de-DE" sz="2400" kern="1200" dirty="0" smtClean="0"/>
                        <a:t>0.8</a:t>
                      </a:r>
                    </a:p>
                    <a:p>
                      <a:r>
                        <a:rPr lang="de-DE" sz="2400" kern="1200" dirty="0" smtClean="0"/>
                        <a:t>0.9 </a:t>
                      </a:r>
                    </a:p>
                    <a:p>
                      <a:r>
                        <a:rPr lang="de-DE" sz="2400" kern="1200" dirty="0" smtClean="0"/>
                        <a:t>1.0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 1.00</a:t>
                      </a:r>
                    </a:p>
                    <a:p>
                      <a:r>
                        <a:rPr lang="de-DE" sz="2400" kern="1200" dirty="0" smtClean="0"/>
                        <a:t> 0.67</a:t>
                      </a:r>
                    </a:p>
                    <a:p>
                      <a:r>
                        <a:rPr lang="de-DE" sz="2400" kern="1200" dirty="0" smtClean="0"/>
                        <a:t> 0.63</a:t>
                      </a:r>
                    </a:p>
                    <a:p>
                      <a:r>
                        <a:rPr lang="de-DE" sz="2400" kern="1200" dirty="0" smtClean="0"/>
                        <a:t> 0.55</a:t>
                      </a:r>
                    </a:p>
                    <a:p>
                      <a:r>
                        <a:rPr lang="de-DE" sz="2400" kern="1200" dirty="0" smtClean="0"/>
                        <a:t> 0.45</a:t>
                      </a:r>
                    </a:p>
                    <a:p>
                      <a:r>
                        <a:rPr lang="de-DE" sz="2400" kern="1200" dirty="0" smtClean="0"/>
                        <a:t> 0.41</a:t>
                      </a:r>
                    </a:p>
                    <a:p>
                      <a:r>
                        <a:rPr lang="de-DE" sz="2400" kern="1200" dirty="0" smtClean="0"/>
                        <a:t> 0.36</a:t>
                      </a:r>
                    </a:p>
                    <a:p>
                      <a:r>
                        <a:rPr lang="de-DE" sz="2400" kern="1200" dirty="0" smtClean="0"/>
                        <a:t> 0.29</a:t>
                      </a:r>
                    </a:p>
                    <a:p>
                      <a:r>
                        <a:rPr lang="de-DE" sz="2400" kern="1200" dirty="0" smtClean="0"/>
                        <a:t> 0.13</a:t>
                      </a:r>
                    </a:p>
                    <a:p>
                      <a:r>
                        <a:rPr lang="de-DE" sz="2400" kern="1200" dirty="0" smtClean="0"/>
                        <a:t>0.10</a:t>
                      </a:r>
                    </a:p>
                    <a:p>
                      <a:r>
                        <a:rPr lang="de-DE" sz="2400" kern="1200" dirty="0" smtClean="0"/>
                        <a:t> 0.08</a:t>
                      </a:r>
                      <a:endParaRPr lang="de-DE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Averaged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11-point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precision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recall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graph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4429132"/>
            <a:ext cx="8715436" cy="12144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Compute interpolated precision at recall levels 0.0, 0.1, 0.2,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 . .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Do this for each of the queries in the evaluation benchmark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Average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over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queries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measure measures performance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at all recall levels.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curve is typical of performance levels at TREC.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Note that performance is not very good!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8" name="Picture 7" descr="33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47" y="1500174"/>
            <a:ext cx="4405153" cy="302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ROC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curve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4929222"/>
            <a:ext cx="8715436" cy="12144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Similar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precision-recall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graph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But we are only interested in the small area in the lower left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corner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Precision-recall graph “blows up” this area.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9" name="Picture 8" descr="34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5" y="1571611"/>
            <a:ext cx="5143537" cy="329242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Variance of measures like precision/recall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71678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a test collection, it is usual that a system does badly on some information needs (e.g.,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P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 0.2 at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R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 0.1) and really well on others (e.g.,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P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 0.95 at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0.1).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Indeed, it is usually the case that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variance of the same system across queries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is much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greater than the variance of different systems on the same query.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That is, there are easy information needs and hard ones.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Unranked evaluation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Ranked evaluation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Evaluation benchmarks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Result summaries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What we need for a benchmark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64399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collection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Documents must be representative of the documents we expect to see in reality.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collection of information needs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 . .which we will often incorrectly refer to as queries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Information needs must be representative of the information needs we expect to see in reality.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Human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assessments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We need to hire/pay “judges” or assessors to do this.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Expensive, time-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consuming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Judges must be representative of the users we expect to see in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reality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Standard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benchmark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Cranfield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00240"/>
            <a:ext cx="8643998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Pioneering: first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testbed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allowing precise quantitative measures of information retrieval effectiveness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Late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1950s, UK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1398 abstracts of aerodynamics journal articles, a set of 225 queries, exhaustive relevance judgments of all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query-document-pairs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Too small, too untypical for serious IR evaluation today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Standard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benchmark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TREC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643998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fr-FR" dirty="0" smtClean="0">
                <a:solidFill>
                  <a:schemeClr val="tx1"/>
                </a:solidFill>
                <a:latin typeface="+mj-lt"/>
              </a:rPr>
              <a:t>TREC = </a:t>
            </a:r>
            <a:r>
              <a:rPr lang="fr-FR" dirty="0" err="1" smtClean="0">
                <a:solidFill>
                  <a:schemeClr val="tx1"/>
                </a:solidFill>
                <a:latin typeface="+mj-lt"/>
              </a:rPr>
              <a:t>Text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+mj-lt"/>
              </a:rPr>
              <a:t>Retrieval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+mj-lt"/>
              </a:rPr>
              <a:t>Conference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 (TREC)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Organized by the U.S. National Institute of Standards and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Technology (NIST)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TREC is actually a set of several different relevance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benchmarks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Best known: TREC Ad Hoc, used for first 8 TREC evaluations between 1992 and 1999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1.89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million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mainly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newswire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articles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450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information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needs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 exhaustive relevance judgments – too expensive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Rather, NIST assessors’ relevance judgments are available only for the documents that were among the top k returned for some system which was entered in the TREC evaluation for which the information need was developed.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71448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9" name="Picture 8" descr="4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571612"/>
            <a:ext cx="6643734" cy="492025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Standard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benchmarks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Others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643998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GOV2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Another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TREC/NIST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collection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25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million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web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pages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Used to be largest collection that is easily available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But still 3 orders of magnitude smaller than what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Google/Yahoo/MSN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index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NTCIR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East Asian language and cross-language information retrieval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Cross Language Evaluation Forum (CLEF)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This evaluation series has concentrated on European languages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cross-language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information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retrieval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Many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others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Validity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relevance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assessments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54"/>
            <a:ext cx="8643998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Relevance assessments are only usable if they are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consistent.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they are not consistent, then there is no “truth” and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experiments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not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repeatable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can we measure this consistency or agreement among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judges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→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Kappa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measure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Kappa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measure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643998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Kappa is measure of how much judges agree or disagree.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Designed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categorical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judgments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Corrects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chance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agreement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= proportion of time judges agree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= what agreement would we get by chance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rgbClr val="00B050"/>
                </a:solidFill>
                <a:latin typeface="+mj-lt"/>
              </a:rPr>
              <a:t>k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 =? for (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) chance agreement (ii) total agreement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8" name="Picture 7" descr="42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25" y="3857628"/>
            <a:ext cx="2496903" cy="91553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Kappa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measure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(2)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714620"/>
            <a:ext cx="8643998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Values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 in the interval [2/3, 1.0] are seen as acceptable.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With smaller values: need to redesign relevance assessment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methodology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used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etc.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Calculating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kappa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statistic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643314"/>
            <a:ext cx="8715436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= (300 + 70)/400 = 370/400 = 0.925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Pooled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marginals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nn-NO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nn-NO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nn-NO" i="1" dirty="0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nn-NO" dirty="0" smtClean="0">
                <a:solidFill>
                  <a:schemeClr val="tx1"/>
                </a:solidFill>
                <a:latin typeface="+mj-lt"/>
              </a:rPr>
              <a:t>) = (80 + 90)/(400 + 400) = 170/800 = 0.2125</a:t>
            </a:r>
          </a:p>
          <a:p>
            <a:r>
              <a:rPr lang="nn-NO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nn-NO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nn-NO" i="1" dirty="0" smtClean="0">
                <a:solidFill>
                  <a:schemeClr val="tx1"/>
                </a:solidFill>
                <a:latin typeface="+mj-lt"/>
              </a:rPr>
              <a:t>relevant</a:t>
            </a:r>
            <a:r>
              <a:rPr lang="nn-NO" dirty="0" smtClean="0">
                <a:solidFill>
                  <a:schemeClr val="tx1"/>
                </a:solidFill>
                <a:latin typeface="+mj-lt"/>
              </a:rPr>
              <a:t>) = (320 + 310)/(400 + 400) = 630/800 = 0.7878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Probability that the two judges agreed by chance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=</a:t>
            </a:r>
          </a:p>
          <a:p>
            <a:r>
              <a:rPr lang="de-DE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+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(relevant)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= 0.2125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sz="1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+ 0.7878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0.665</a:t>
            </a:r>
          </a:p>
          <a:p>
            <a:r>
              <a:rPr lang="it-IT" dirty="0" smtClean="0">
                <a:solidFill>
                  <a:schemeClr val="tx1"/>
                </a:solidFill>
                <a:latin typeface="+mj-lt"/>
              </a:rPr>
              <a:t>Kappa </a:t>
            </a:r>
            <a:r>
              <a:rPr lang="it-IT" dirty="0" err="1" smtClean="0">
                <a:solidFill>
                  <a:schemeClr val="tx1"/>
                </a:solidFill>
                <a:latin typeface="+mj-lt"/>
              </a:rPr>
              <a:t>statistic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az-Cyrl-AZ" i="1" dirty="0" smtClean="0">
                <a:solidFill>
                  <a:schemeClr val="tx1"/>
                </a:solidFill>
                <a:latin typeface="Calibri"/>
                <a:cs typeface="Calibri"/>
              </a:rPr>
              <a:t>к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 = (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) − 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E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))/(1 − 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P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it-IT" i="1" dirty="0" smtClean="0">
                <a:solidFill>
                  <a:schemeClr val="tx1"/>
                </a:solidFill>
                <a:latin typeface="+mj-lt"/>
              </a:rPr>
              <a:t>E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)) =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(0.925 − 0.665)/(1 − 0.665) = 0.776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(still in acceptable range)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14282" y="1571612"/>
          <a:ext cx="6627865" cy="1981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25573"/>
                <a:gridCol w="960443"/>
                <a:gridCol w="857256"/>
                <a:gridCol w="714380"/>
                <a:gridCol w="2770213"/>
              </a:tblGrid>
              <a:tr h="370840">
                <a:tc rowSpan="5">
                  <a:txBody>
                    <a:bodyPr/>
                    <a:lstStyle/>
                    <a:p>
                      <a:endParaRPr lang="en-US" sz="2000" b="0" kern="1200" dirty="0" smtClean="0"/>
                    </a:p>
                    <a:p>
                      <a:endParaRPr lang="en-US" sz="2000" b="0" kern="1200" dirty="0" smtClean="0"/>
                    </a:p>
                    <a:p>
                      <a:endParaRPr lang="en-US" sz="2000" b="0" kern="1200" dirty="0" smtClean="0"/>
                    </a:p>
                    <a:p>
                      <a:r>
                        <a:rPr lang="en-US" sz="2000" b="0" kern="1200" dirty="0" smtClean="0"/>
                        <a:t>Judge 1 </a:t>
                      </a:r>
                    </a:p>
                    <a:p>
                      <a:r>
                        <a:rPr lang="de-DE" sz="2000" b="0" kern="1200" dirty="0" err="1" smtClean="0"/>
                        <a:t>Relevance</a:t>
                      </a:r>
                      <a:endParaRPr lang="de-DE" sz="2000" b="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kern="1200" dirty="0" smtClean="0"/>
                        <a:t>                  </a:t>
                      </a:r>
                      <a:r>
                        <a:rPr lang="de-DE" sz="2000" b="0" kern="1200" dirty="0" err="1" smtClean="0"/>
                        <a:t>Judge</a:t>
                      </a:r>
                      <a:r>
                        <a:rPr lang="de-DE" sz="2000" b="0" kern="1200" dirty="0" smtClean="0"/>
                        <a:t> 2 </a:t>
                      </a:r>
                      <a:r>
                        <a:rPr lang="de-DE" sz="2000" b="0" kern="1200" dirty="0" err="1" smtClean="0"/>
                        <a:t>Relevance</a:t>
                      </a:r>
                      <a:endParaRPr lang="de-DE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kern="1200" dirty="0" err="1" smtClean="0"/>
                        <a:t>Yes</a:t>
                      </a:r>
                      <a:endParaRPr lang="de-DE" sz="20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kern="1200" dirty="0" err="1" smtClean="0"/>
                        <a:t>No</a:t>
                      </a:r>
                      <a:endParaRPr lang="de-DE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kern="1200" dirty="0" smtClean="0"/>
                        <a:t>Total</a:t>
                      </a:r>
                      <a:endParaRPr lang="de-DE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/>
                        <a:t>Yes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300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20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320</a:t>
                      </a:r>
                      <a:endParaRPr lang="de-DE" sz="2000" b="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kern="1200" dirty="0" err="1" smtClean="0"/>
                        <a:t>No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10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70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80</a:t>
                      </a:r>
                      <a:endParaRPr lang="de-DE" sz="2000" b="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kern="1200" dirty="0" smtClean="0"/>
                        <a:t>Total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310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90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400</a:t>
                      </a:r>
                      <a:endParaRPr lang="de-DE" sz="20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357422" y="2357430"/>
          <a:ext cx="2500330" cy="1183341"/>
        </p:xfrm>
        <a:graphic>
          <a:graphicData uri="http://schemas.openxmlformats.org/drawingml/2006/table">
            <a:tbl>
              <a:tblPr/>
              <a:tblGrid>
                <a:gridCol w="2500330"/>
              </a:tblGrid>
              <a:tr h="11833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214958" y="2500306"/>
            <a:ext cx="3714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Observed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proportion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the times the judges agreed</a:t>
            </a:r>
            <a:endParaRPr lang="de-DE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Interjudge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agreement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TREC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715436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 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57224" y="2285992"/>
          <a:ext cx="6096000" cy="2743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b="0" kern="1200" dirty="0" smtClean="0"/>
                        <a:t>Information  </a:t>
                      </a:r>
                      <a:r>
                        <a:rPr lang="de-DE" sz="2400" b="0" kern="1200" dirty="0" err="1" smtClean="0"/>
                        <a:t>need</a:t>
                      </a:r>
                      <a:endParaRPr lang="de-DE" sz="2400" b="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kern="1200" dirty="0" err="1" smtClean="0"/>
                        <a:t>number</a:t>
                      </a:r>
                      <a:r>
                        <a:rPr lang="de-DE" sz="2400" b="0" kern="1200" dirty="0" smtClean="0"/>
                        <a:t> </a:t>
                      </a:r>
                      <a:r>
                        <a:rPr lang="de-DE" sz="2400" b="0" kern="1200" dirty="0" err="1" smtClean="0"/>
                        <a:t>of</a:t>
                      </a:r>
                      <a:r>
                        <a:rPr lang="de-DE" sz="2400" b="0" kern="1200" dirty="0" smtClean="0"/>
                        <a:t> </a:t>
                      </a:r>
                    </a:p>
                    <a:p>
                      <a:r>
                        <a:rPr lang="de-DE" sz="2400" b="0" kern="1200" dirty="0" err="1" smtClean="0"/>
                        <a:t>docs</a:t>
                      </a:r>
                      <a:r>
                        <a:rPr lang="de-DE" sz="2400" b="0" kern="1200" dirty="0" smtClean="0"/>
                        <a:t> </a:t>
                      </a:r>
                      <a:r>
                        <a:rPr lang="de-DE" sz="2400" b="0" kern="1200" dirty="0" err="1" smtClean="0"/>
                        <a:t>judged</a:t>
                      </a:r>
                      <a:endParaRPr lang="de-DE" sz="2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 err="1" smtClean="0"/>
                        <a:t>disagreements</a:t>
                      </a:r>
                      <a:endParaRPr lang="de-DE" sz="2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  51</a:t>
                      </a:r>
                    </a:p>
                    <a:p>
                      <a:r>
                        <a:rPr lang="de-DE" sz="2400" kern="1200" dirty="0" smtClean="0"/>
                        <a:t>  62</a:t>
                      </a:r>
                    </a:p>
                    <a:p>
                      <a:r>
                        <a:rPr lang="de-DE" sz="2400" kern="1200" dirty="0" smtClean="0"/>
                        <a:t>  67</a:t>
                      </a:r>
                    </a:p>
                    <a:p>
                      <a:r>
                        <a:rPr lang="de-DE" sz="2400" kern="1200" dirty="0" smtClean="0"/>
                        <a:t>  95</a:t>
                      </a:r>
                    </a:p>
                    <a:p>
                      <a:r>
                        <a:rPr lang="de-DE" sz="2400" kern="1200" dirty="0" smtClean="0"/>
                        <a:t>127</a:t>
                      </a:r>
                      <a:endParaRPr lang="de-DE" sz="2400" dirty="0"/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 smtClean="0"/>
                        <a:t>211</a:t>
                      </a:r>
                    </a:p>
                    <a:p>
                      <a:r>
                        <a:rPr lang="de-DE" sz="2400" kern="1200" dirty="0" smtClean="0"/>
                        <a:t>400</a:t>
                      </a:r>
                    </a:p>
                    <a:p>
                      <a:r>
                        <a:rPr lang="de-DE" sz="2400" kern="1200" dirty="0" smtClean="0"/>
                        <a:t>400</a:t>
                      </a:r>
                    </a:p>
                    <a:p>
                      <a:r>
                        <a:rPr lang="de-DE" sz="2400" kern="1200" dirty="0" smtClean="0"/>
                        <a:t>400</a:t>
                      </a:r>
                    </a:p>
                    <a:p>
                      <a:r>
                        <a:rPr lang="de-DE" sz="2400" kern="1200" dirty="0" smtClean="0"/>
                        <a:t>400</a:t>
                      </a:r>
                      <a:endParaRPr lang="de-DE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 kern="1200" dirty="0" smtClean="0"/>
                        <a:t>       6</a:t>
                      </a:r>
                    </a:p>
                    <a:p>
                      <a:pPr algn="l"/>
                      <a:r>
                        <a:rPr lang="de-DE" sz="2400" kern="1200" dirty="0" smtClean="0"/>
                        <a:t> </a:t>
                      </a:r>
                      <a:r>
                        <a:rPr lang="de-DE" sz="2400" kern="1200" baseline="0" dirty="0" smtClean="0"/>
                        <a:t>  </a:t>
                      </a:r>
                      <a:r>
                        <a:rPr lang="de-DE" sz="2400" kern="1200" dirty="0" smtClean="0"/>
                        <a:t>157</a:t>
                      </a:r>
                    </a:p>
                    <a:p>
                      <a:pPr algn="l"/>
                      <a:r>
                        <a:rPr lang="de-DE" sz="2400" kern="1200" dirty="0" smtClean="0"/>
                        <a:t>     68</a:t>
                      </a:r>
                    </a:p>
                    <a:p>
                      <a:pPr algn="l"/>
                      <a:r>
                        <a:rPr lang="de-DE" sz="2400" kern="1200" dirty="0" smtClean="0"/>
                        <a:t>   110</a:t>
                      </a:r>
                    </a:p>
                    <a:p>
                      <a:pPr algn="l"/>
                      <a:r>
                        <a:rPr lang="de-DE" sz="2400" kern="1200" dirty="0" smtClean="0"/>
                        <a:t>   106</a:t>
                      </a:r>
                      <a:endParaRPr lang="de-DE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Impact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interjudge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disagreement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715436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Judges disagree a lot. Does that mean that the results of information retrieval experiments are meaningless?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Large impact on absolute performance numbers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Virtually no impact on ranking of systems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mtClean="0">
                <a:solidFill>
                  <a:schemeClr val="tx1"/>
                </a:solidFill>
                <a:latin typeface="+mj-lt"/>
              </a:rPr>
              <a:t>Suppose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we want to know if algorithm A is better than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algorithm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B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An information retrieval experiment will give us a reliable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answer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question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even if there is a lot of disagreement between judges.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Evaluation at large search engines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715436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Recall is difficult to measure on the web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Search engines often use precision at top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e.g.,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= 10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or use measures that reward you more for getting rank 1 right than for getting rank 10 right.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Search engines also use non-relevance-based measures.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Example 1: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clickthrough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on first result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Not very reliable if you look at a single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clickthrough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(you may realize after clicking that the summary was misleading and the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nonrelevant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 . . 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 . . but pretty reliable in the aggregate.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Example 2: Ongoing studies of user behavior in the lab – recall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last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lecture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3: A/B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testing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A/B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testing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715436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Purpose: Test a single innovation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Prerequisite: You have a large search engine up and running.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Have most users use old system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Divert a small proportion of traffic (e.g., 1%) to the new system that includes the innovation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Evaluate with an “automatic” measure like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clickthrough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first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result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Now we can directly see if the innovation does improve user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happiness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Probably the evaluation methodology that large search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engines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trust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most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Critique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pure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relevance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715436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We’ve defined relevance for an isolated query-document pair.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Alternative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definition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marginal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relevance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marginal relevance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a document at position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the result list is the additional information it contributes over and above the information that was contained in documents        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. . .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−1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Exercise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Why is marginal relevance a more realistic measure of user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happiness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Give an example where a non-marginal measure like precision or recall is a misleading measure of user happiness, but marginal relevance is a good measure.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In a practical application, what is the difficulty of using marginal measures instead of non-marginal measures?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Pivot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normalization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6357950" y="4786322"/>
            <a:ext cx="2500330" cy="13572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source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Lilian Lee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" name="Picture 7" descr="5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643050"/>
            <a:ext cx="6429419" cy="42862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Unranked evaluation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Ranked evaluation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Evaluation benchmarks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Result summaries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How do we present results to the user?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54"/>
            <a:ext cx="8715436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Most often: as a list – aka “10 blue links”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should each document in the list be described?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description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crucial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user often can identify good hits (= relevant hits) based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on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description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 need to “click” on all documents sequentially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Doc description in result list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643182"/>
            <a:ext cx="8715436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Most commonly: doc title,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url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some metadata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. . .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summary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do we “compute” the summary?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Summaries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428868"/>
            <a:ext cx="8715436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Two basic kinds: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static (ii) dynamic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static summary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a document is always the same, regardless of the query that was issued by the user.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Dynamic summaries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are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query-dependent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 They attempt to explain why the document was retrieved for the query at hand.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Static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summaries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715436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typical systems, the static summary is a subset of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Simplest heuristic: the first 50 or so words of the document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More sophisticated: extract from each document a set of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“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key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”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sentences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Simple NLP heuristics to score each sentence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Summary is made up of top-scoring sentences.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Machine learning approach: see IIR 13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Most sophisticated: complex NLP to synthesize/generate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summary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most IR applications: not quite ready for prime time yet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Dynamic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summaries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00240"/>
            <a:ext cx="8715436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Present one or more “windows” or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snippets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within the document that contain several of the query terms.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Prefer snippets in which query terms occurred as a phrase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Prefer snippets in which query terms occurred jointly in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small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window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summary that is computed this way gives the entire content of the window – all terms, not just the query terms.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dynamic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summary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642910" y="1428736"/>
            <a:ext cx="8286808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Query: “new guinea economic development” Snippets (in bold)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that were extracted from a document: . . . </a:t>
            </a:r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In recent years, Papua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New Guinea has faced severe economic difficulties and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economic growth has slowed, partly as a result of weak governance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and civil war, and partly as a result of external factors such as the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Bougainville civil war which led to the closure in 1989 of the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Panguna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mine (at that time the most important foreign exchange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earner and contributor to Government finances), the Asian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financial crisis, a decline in the prices of gold and copper, and a fall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in the production of oil. </a:t>
            </a:r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PNG’s economic development record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over the past few years is evidence that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governance issues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underly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many of the country’s problems. Good governance, which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may be defined as the transparent and accountable management of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human, natural, economic and financial resources for the purposes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of equitable and sustainable development, flows from proper public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sector management, efficient fiscal and accounting mechanisms,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and a willingness to make service delivery a priority in practice. . . 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786058"/>
            <a:ext cx="8715436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Google example for dynamic summaries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Generating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dynamic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summaries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00240"/>
            <a:ext cx="8715436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Where do we get these other terms in the snippet from?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cannot construct a dynamic summary from the positional inverted index – at least not efficiently.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need to cache documents.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positional index tells us: query term occurs at position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4378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Byte offset or word offset?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Note that the cached copy can be outdated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Don’t cache very long documents – just cache a short prefix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Dynamic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summaries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643998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Real estate on the search result page is limited ! Snippets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must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short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. . 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but snippets must be long enough to be meaningful.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Snippets should communicate whether and how the document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answers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Ideally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linguistically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well-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formed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snippets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Ideally: the snippet should answer the query, so we don’t have to look at the document.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Dynamic summaries are a big part of user happiness because   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 . .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 . .we can quickly scan them to find the relevant document we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then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click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on.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 . . in many cases, we don’t have to click at all and save time.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Heuristics for finding the top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even faster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74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-a-time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processing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We complete computation of the query-document similarity score of document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before starting to compute the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query-document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similarity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score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2200" i="1" baseline="-25000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sz="2200" baseline="-25000" dirty="0" smtClean="0">
                <a:solidFill>
                  <a:schemeClr val="tx1"/>
                </a:solidFill>
                <a:latin typeface="+mj-lt"/>
              </a:rPr>
              <a:t>+1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Requires a consistent ordering of documents in the postings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lists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Term-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-a-time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processing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We complete processing the postings list of query term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before starting to process the postings list of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2200" i="1" baseline="-25000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200" baseline="-25000" dirty="0" smtClean="0">
                <a:solidFill>
                  <a:schemeClr val="tx1"/>
                </a:solidFill>
                <a:latin typeface="+mj-lt"/>
              </a:rPr>
              <a:t>+1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Requires an accumulator for each document “still in the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running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”</a:t>
            </a:r>
          </a:p>
          <a:p>
            <a:pPr lvl="1">
              <a:spcBef>
                <a:spcPts val="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most effective heuristics switch back and forth between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-a-time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-a-time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processing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Resources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12"/>
            <a:ext cx="8643998" cy="3357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Chapter 8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IIR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Resources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http://ifnlp.org/ir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The TREC home page – TREC had a huge impact on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information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retrieval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evaluation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Originator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measure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: Keith van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Rijsbergen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More on A/B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testing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Too much A/B testing at Google?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Tombros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&amp; Sanderson 1998: one of the first papers on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dynamic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summaries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Google VP of Engineering on search quality evaluation at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Google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Use min heap for selecting top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ouf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of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00264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 a binary min heap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A binary min heap is a binary tree in which each node’s value is less than the values of its children.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It takes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log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operations to construct the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-heap containing the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largest values (where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number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Essentially linear in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for small k and large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smtClean="0"/>
              <a:t>Binary min heap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0605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 descr="8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1928802"/>
            <a:ext cx="5147737" cy="35719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 Selecting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top scoring documents in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log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Goal: Keep the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top documents seen so far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 a binary min heap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To process a new document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′ with score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′: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Get current minimum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h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of heap (in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(1))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s′ 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≤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h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skip to next document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If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s′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&gt;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h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heap-delete-root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(in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(log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Heap-add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′/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′ (in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(1))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Reheapify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(in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(log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3712</Words>
  <PresentationFormat>On-screen Show (4:3)</PresentationFormat>
  <Paragraphs>626</Paragraphs>
  <Slides>60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1_Office Theme</vt:lpstr>
      <vt:lpstr>2_Office Theme</vt:lpstr>
      <vt:lpstr>Slide 1</vt:lpstr>
      <vt:lpstr>Overview</vt:lpstr>
      <vt:lpstr>Outline</vt:lpstr>
      <vt:lpstr>Slide 4</vt:lpstr>
      <vt:lpstr>Slide 5</vt:lpstr>
      <vt:lpstr>Slide 6</vt:lpstr>
      <vt:lpstr>Slide 7</vt:lpstr>
      <vt:lpstr>Binary min heap</vt:lpstr>
      <vt:lpstr>Slide 9</vt:lpstr>
      <vt:lpstr>Slide 10</vt:lpstr>
      <vt:lpstr>Outline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Outline</vt:lpstr>
      <vt:lpstr>Slide 30</vt:lpstr>
      <vt:lpstr>Slide 31</vt:lpstr>
      <vt:lpstr>Slide 32</vt:lpstr>
      <vt:lpstr>Slide 33</vt:lpstr>
      <vt:lpstr>Slide 34</vt:lpstr>
      <vt:lpstr>Slide 35</vt:lpstr>
      <vt:lpstr>Outline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Outline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Windows User</cp:lastModifiedBy>
  <cp:revision>1084</cp:revision>
  <cp:lastPrinted>2009-09-22T15:48:09Z</cp:lastPrinted>
  <dcterms:created xsi:type="dcterms:W3CDTF">2009-09-21T23:46:17Z</dcterms:created>
  <dcterms:modified xsi:type="dcterms:W3CDTF">2010-10-24T22:37:32Z</dcterms:modified>
</cp:coreProperties>
</file>