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65"/>
  </p:notesMasterIdLst>
  <p:handoutMasterIdLst>
    <p:handoutMasterId r:id="rId66"/>
  </p:handoutMasterIdLst>
  <p:sldIdLst>
    <p:sldId id="256" r:id="rId3"/>
    <p:sldId id="873" r:id="rId4"/>
    <p:sldId id="872" r:id="rId5"/>
    <p:sldId id="874" r:id="rId6"/>
    <p:sldId id="875" r:id="rId7"/>
    <p:sldId id="876" r:id="rId8"/>
    <p:sldId id="877" r:id="rId9"/>
    <p:sldId id="878" r:id="rId10"/>
    <p:sldId id="879" r:id="rId11"/>
    <p:sldId id="880" r:id="rId12"/>
    <p:sldId id="881" r:id="rId13"/>
    <p:sldId id="882" r:id="rId14"/>
    <p:sldId id="883" r:id="rId15"/>
    <p:sldId id="884" r:id="rId16"/>
    <p:sldId id="885" r:id="rId17"/>
    <p:sldId id="886" r:id="rId18"/>
    <p:sldId id="887" r:id="rId19"/>
    <p:sldId id="888" r:id="rId20"/>
    <p:sldId id="889" r:id="rId21"/>
    <p:sldId id="845" r:id="rId22"/>
    <p:sldId id="910" r:id="rId23"/>
    <p:sldId id="911" r:id="rId24"/>
    <p:sldId id="912" r:id="rId25"/>
    <p:sldId id="913" r:id="rId26"/>
    <p:sldId id="914" r:id="rId27"/>
    <p:sldId id="915" r:id="rId28"/>
    <p:sldId id="916" r:id="rId29"/>
    <p:sldId id="917" r:id="rId30"/>
    <p:sldId id="923" r:id="rId31"/>
    <p:sldId id="932" r:id="rId32"/>
    <p:sldId id="933" r:id="rId33"/>
    <p:sldId id="934" r:id="rId34"/>
    <p:sldId id="935" r:id="rId35"/>
    <p:sldId id="936" r:id="rId36"/>
    <p:sldId id="937" r:id="rId37"/>
    <p:sldId id="938" r:id="rId38"/>
    <p:sldId id="939" r:id="rId39"/>
    <p:sldId id="919" r:id="rId40"/>
    <p:sldId id="920" r:id="rId41"/>
    <p:sldId id="846" r:id="rId42"/>
    <p:sldId id="890" r:id="rId43"/>
    <p:sldId id="891" r:id="rId44"/>
    <p:sldId id="892" r:id="rId45"/>
    <p:sldId id="893" r:id="rId46"/>
    <p:sldId id="894" r:id="rId47"/>
    <p:sldId id="895" r:id="rId48"/>
    <p:sldId id="896" r:id="rId49"/>
    <p:sldId id="897" r:id="rId50"/>
    <p:sldId id="898" r:id="rId51"/>
    <p:sldId id="921" r:id="rId52"/>
    <p:sldId id="899" r:id="rId53"/>
    <p:sldId id="900" r:id="rId54"/>
    <p:sldId id="901" r:id="rId55"/>
    <p:sldId id="902" r:id="rId56"/>
    <p:sldId id="903" r:id="rId57"/>
    <p:sldId id="904" r:id="rId58"/>
    <p:sldId id="905" r:id="rId59"/>
    <p:sldId id="906" r:id="rId60"/>
    <p:sldId id="922" r:id="rId61"/>
    <p:sldId id="907" r:id="rId62"/>
    <p:sldId id="908" r:id="rId63"/>
    <p:sldId id="909" r:id="rId64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BDD3E9"/>
    <a:srgbClr val="336699"/>
    <a:srgbClr val="E6F2ED"/>
    <a:srgbClr val="DBEDE6"/>
    <a:srgbClr val="D7F1E6"/>
    <a:srgbClr val="D4F0E5"/>
    <a:srgbClr val="CCFFCC"/>
    <a:srgbClr val="2A704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462" autoAdjust="0"/>
    <p:restoredTop sz="72051" autoAdjust="0"/>
  </p:normalViewPr>
  <p:slideViewPr>
    <p:cSldViewPr>
      <p:cViewPr>
        <p:scale>
          <a:sx n="50" d="100"/>
          <a:sy n="50" d="100"/>
        </p:scale>
        <p:origin x="-264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20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/>
              <a:pPr>
                <a:defRPr/>
              </a:pPr>
              <a:t>17.10.2010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ＭＳ Ｐゴシック" charset="-128"/>
              </a:rPr>
              <a:pPr/>
              <a:t>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CAE97-3771-4726-814A-CD4EFAC6E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D2A3E-5829-4B0E-86B4-3D25787A3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9310C-0555-4469-BB14-3863653CE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EAC6-B8A6-4729-9D15-CF6953B4D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63340-DC82-45FA-A377-A7AB4170F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C507-14BC-4563-BC2B-526CB70EC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212D-7737-4098-AF0E-481200E4A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F8727-6850-4BD8-A734-C0D1C5560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1DFBC-2454-451B-9C42-04D7F7243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F2C0F-05D6-4882-A325-BE3946027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A624-A21F-4536-94D3-C1AEDDF98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0D11A-C856-44AB-8D90-524D000C3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D112-2322-4E3C-9DD3-0E36B4B34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F79C-A3E0-437E-9228-F93ACDA80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B26C3-184D-4A6F-A3A7-0B42231C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3250" cy="1306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DBE6-CC6A-4EC5-BBD5-8C98EA060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446D9-4E3C-4CB5-929D-9B7018680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90169-975A-4741-9512-CA00BB135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BA515-3B86-4138-911F-F61F038E7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CD7DB-B0EA-4876-AA57-FC360175E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97FBB-C416-4B51-9ADA-F9A87D712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A4636-CB2F-4EA6-97A4-4CD154BB5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BA040-71E0-4161-9A5F-B74854AB1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050925" y="1981200"/>
            <a:ext cx="3078163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+mn-ea"/>
                <a:cs typeface="Arial Unicode MS" charset="0"/>
              </a:rPr>
              <a:t>Introduction to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360">
            <a:solidFill>
              <a:srgbClr val="406E84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6988" y="2590800"/>
            <a:ext cx="7256462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+mn-ea"/>
                <a:cs typeface="Arial Unicode MS" charset="0"/>
              </a:rPr>
              <a:t>Information Retrieval</a:t>
            </a:r>
          </a:p>
        </p:txBody>
      </p:sp>
      <p:sp>
        <p:nvSpPr>
          <p:cNvPr id="778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78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437085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DB3EC566-48E6-4552-87D6-CB322A8F1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60">
            <a:solidFill>
              <a:srgbClr val="139CB7"/>
            </a:solidFill>
            <a:miter lim="800000"/>
            <a:headEnd/>
            <a:tailEnd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788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88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F1FB7D08-67DA-430D-B31F-1498AA061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1066800" y="3886200"/>
            <a:ext cx="7010400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Hinrich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Schütze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and Christina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Lioma</a:t>
            </a: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437085"/>
                </a:solidFill>
                <a:latin typeface="Calibri" charset="0"/>
              </a:rPr>
              <a:t>Lecture 9: Relevance Feedback &amp; Query Expansion</a:t>
            </a:r>
            <a:endParaRPr lang="en-US" sz="2800" dirty="0">
              <a:solidFill>
                <a:srgbClr val="437085"/>
              </a:solidFill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4197FBB-C416-4B51-9ADA-F9A87D712B8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feedback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Basic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idea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7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user issues a (short, simple) query.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search engine returns a set of documents.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User marks some docs as relevant, some as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Search engine computes a new representation of the information need. Hope: better than the initial query.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Search engine runs new query and returns new results.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New results have (hopefully) better recall.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feedback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7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can iterate this: several rounds of relevance feedback.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will use the term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ad hoc retrieval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to refer to regular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retrieval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without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feedback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will now look at three different examples of relevance feedback that highlight different aspects of the process.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feedback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1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7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8" name="Picture 7" descr="12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785926"/>
            <a:ext cx="7802412" cy="385765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Results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initial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query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7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9" name="Picture 8" descr="13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643050"/>
            <a:ext cx="7929618" cy="451862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User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feedback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Select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what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relevant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7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8" name="Picture 7" descr="14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594825"/>
            <a:ext cx="7858180" cy="454881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Results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after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feedback</a:t>
            </a:r>
            <a:endParaRPr lang="de-DE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7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9" name="Picture 8" descr="15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571613"/>
            <a:ext cx="7786742" cy="464233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Vector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space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“canine” (1)</a:t>
            </a:r>
            <a:endParaRPr lang="de-DE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857884" y="1928802"/>
            <a:ext cx="3286116" cy="11429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Source: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Fernando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err="1" smtClean="0">
                <a:solidFill>
                  <a:schemeClr val="tx1"/>
                </a:solidFill>
                <a:latin typeface="Calibri"/>
                <a:cs typeface="Calibri"/>
              </a:rPr>
              <a:t>íaz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8" name="Picture 7" descr="16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000240"/>
            <a:ext cx="5715040" cy="398051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Similarity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docs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“canine” </a:t>
            </a:r>
            <a:endParaRPr lang="de-DE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857884" y="1928802"/>
            <a:ext cx="3286116" cy="11429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Source: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Fernando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err="1" smtClean="0">
                <a:solidFill>
                  <a:schemeClr val="tx1"/>
                </a:solidFill>
                <a:latin typeface="Calibri"/>
                <a:cs typeface="Calibri"/>
              </a:rPr>
              <a:t>íaz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9" name="Picture 8" descr="17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993290"/>
            <a:ext cx="5715040" cy="39360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400" dirty="0" smtClean="0">
                <a:solidFill>
                  <a:schemeClr val="tx1"/>
                </a:solidFill>
                <a:latin typeface="+mj-lt"/>
              </a:rPr>
              <a:t>User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feedback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: Select relevant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 </a:t>
            </a:r>
            <a:endParaRPr lang="de-DE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857884" y="1928802"/>
            <a:ext cx="3286116" cy="11429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Source: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Fernando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err="1" smtClean="0">
                <a:solidFill>
                  <a:schemeClr val="tx1"/>
                </a:solidFill>
                <a:latin typeface="Calibri"/>
                <a:cs typeface="Calibri"/>
              </a:rPr>
              <a:t>íaz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8" name="Picture 7" descr="18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963269"/>
            <a:ext cx="5857916" cy="396606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Results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after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feedback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 </a:t>
            </a:r>
            <a:endParaRPr lang="de-DE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857884" y="1928802"/>
            <a:ext cx="3286116" cy="11429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Source: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Fernando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err="1" smtClean="0">
                <a:solidFill>
                  <a:schemeClr val="tx1"/>
                </a:solidFill>
                <a:latin typeface="Calibri"/>
                <a:cs typeface="Calibri"/>
              </a:rPr>
              <a:t>íaz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9" name="Picture 8" descr="19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071678"/>
            <a:ext cx="5572164" cy="40207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Take-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away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today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71702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Interactive relevance feedback: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improve initial retrieval results by telling the IR system which docs are relevant /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Best known relevance feedback method: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Rocchio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feedback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Query expansion: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improve retrieval results by adding synonyms / related terms to the query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Sources for related terms: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Manual thesauri, automatic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thesauri,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logs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smtClean="0"/>
              <a:t>Example 3: A real (non-image) example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428737"/>
            <a:ext cx="8791605" cy="542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sz="2200" dirty="0" smtClean="0">
                <a:solidFill>
                  <a:schemeClr val="tx1"/>
                </a:solidFill>
                <a:latin typeface="+mj-lt"/>
              </a:rPr>
              <a:t>Initial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[new space satellite applications] Results for initial query: (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r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= rank)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+mj-lt"/>
              </a:rPr>
              <a:t>		</a:t>
            </a:r>
            <a:r>
              <a:rPr lang="de-DE" sz="1800" i="1" dirty="0" smtClean="0">
                <a:solidFill>
                  <a:schemeClr val="tx1"/>
                </a:solidFill>
                <a:latin typeface="+mj-lt"/>
              </a:rPr>
              <a:t>r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j-lt"/>
              </a:rPr>
              <a:t>	+	1	 0.539	 NASA Hasn’t Scrapped Imaging Spectrometer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+mj-lt"/>
              </a:rPr>
              <a:t>	+	2 	 0.533	 NASA Scratches Environment </a:t>
            </a:r>
            <a:r>
              <a:rPr lang="de-DE" sz="1800" dirty="0" err="1" smtClean="0">
                <a:solidFill>
                  <a:schemeClr val="tx1"/>
                </a:solidFill>
                <a:latin typeface="+mj-lt"/>
              </a:rPr>
              <a:t>Gear</a:t>
            </a:r>
            <a:r>
              <a:rPr lang="de-DE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  <a:latin typeface="+mj-lt"/>
              </a:rPr>
              <a:t>From</a:t>
            </a:r>
            <a:r>
              <a:rPr lang="de-DE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  <a:latin typeface="+mj-lt"/>
              </a:rPr>
              <a:t>Satellite</a:t>
            </a:r>
            <a:r>
              <a:rPr lang="de-DE" sz="1800" dirty="0" smtClean="0">
                <a:solidFill>
                  <a:schemeClr val="tx1"/>
                </a:solidFill>
                <a:latin typeface="+mj-lt"/>
              </a:rPr>
              <a:t> Plan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 		3	 0.528	 Science Panel Backs NASA Satellite Plan, But Urges Launches </a:t>
            </a:r>
            <a:r>
              <a:rPr lang="de-DE" sz="18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1800" dirty="0" smtClean="0">
                <a:solidFill>
                  <a:schemeClr val="tx1"/>
                </a:solidFill>
                <a:latin typeface="+mj-lt"/>
              </a:rPr>
              <a:t> 						 </a:t>
            </a:r>
            <a:r>
              <a:rPr lang="de-DE" sz="1800" dirty="0" err="1" smtClean="0">
                <a:solidFill>
                  <a:schemeClr val="tx1"/>
                </a:solidFill>
                <a:latin typeface="+mj-lt"/>
              </a:rPr>
              <a:t>Smaller</a:t>
            </a:r>
            <a:r>
              <a:rPr lang="de-DE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  <a:latin typeface="+mj-lt"/>
              </a:rPr>
              <a:t>Probes</a:t>
            </a:r>
            <a:endParaRPr lang="de-DE" sz="18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j-lt"/>
              </a:rPr>
              <a:t>		4 	 0.526	 A NASA Satellite Project Accomplishes Incredible Feat: Staying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+mj-lt"/>
              </a:rPr>
              <a:t>					</a:t>
            </a:r>
            <a:r>
              <a:rPr lang="de-DE" sz="1800" dirty="0" err="1" smtClean="0">
                <a:solidFill>
                  <a:schemeClr val="tx1"/>
                </a:solidFill>
                <a:latin typeface="+mj-lt"/>
              </a:rPr>
              <a:t>Within</a:t>
            </a:r>
            <a:r>
              <a:rPr lang="de-DE" sz="1800" dirty="0" smtClean="0">
                <a:solidFill>
                  <a:schemeClr val="tx1"/>
                </a:solidFill>
                <a:latin typeface="+mj-lt"/>
              </a:rPr>
              <a:t> Budget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 		5 	 0.525 	Scientist Who Exposed Global Warming Proposes Satellites for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+mj-lt"/>
              </a:rPr>
              <a:t>					</a:t>
            </a:r>
            <a:r>
              <a:rPr lang="de-DE" sz="1800" dirty="0" err="1" smtClean="0">
                <a:solidFill>
                  <a:schemeClr val="tx1"/>
                </a:solidFill>
                <a:latin typeface="+mj-lt"/>
              </a:rPr>
              <a:t>Climate</a:t>
            </a:r>
            <a:r>
              <a:rPr lang="de-DE" sz="1800" dirty="0" smtClean="0">
                <a:solidFill>
                  <a:schemeClr val="tx1"/>
                </a:solidFill>
                <a:latin typeface="+mj-lt"/>
              </a:rPr>
              <a:t> Research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 		6 	 0.524 	 Report Provides Support for the Critics Of Using Big Satellites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+mj-lt"/>
              </a:rPr>
              <a:t>					</a:t>
            </a:r>
            <a:r>
              <a:rPr lang="de-DE" sz="1800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sz="1800" dirty="0" smtClean="0">
                <a:solidFill>
                  <a:schemeClr val="tx1"/>
                </a:solidFill>
                <a:latin typeface="+mj-lt"/>
              </a:rPr>
              <a:t> Study </a:t>
            </a:r>
            <a:r>
              <a:rPr lang="de-DE" sz="1800" dirty="0" err="1" smtClean="0">
                <a:solidFill>
                  <a:schemeClr val="tx1"/>
                </a:solidFill>
                <a:latin typeface="+mj-lt"/>
              </a:rPr>
              <a:t>Climate</a:t>
            </a:r>
            <a:endParaRPr lang="de-DE" sz="18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 		7 	 0.516 	Arianespace Receives Satellite Launch Pact From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Telesat</a:t>
            </a:r>
            <a:endParaRPr lang="en-US" sz="1800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sz="1800" dirty="0" smtClean="0">
                <a:solidFill>
                  <a:schemeClr val="tx1"/>
                </a:solidFill>
                <a:latin typeface="+mj-lt"/>
              </a:rPr>
              <a:t>					Canada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j-lt"/>
              </a:rPr>
              <a:t>	+	8	 0.509 	Telecommunications Tale of Two Companies</a:t>
            </a:r>
          </a:p>
          <a:p>
            <a:endParaRPr lang="en-US" sz="18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User then marks relevant documents with “+”.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Expanded query after relevance feedback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5929330"/>
            <a:ext cx="5357850" cy="7143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[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new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space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satellite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applications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]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8596" y="1643050"/>
          <a:ext cx="5857916" cy="4114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71570"/>
                <a:gridCol w="1643074"/>
                <a:gridCol w="1071570"/>
                <a:gridCol w="207170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b="0" kern="1200" dirty="0" smtClean="0"/>
                        <a:t>2.074</a:t>
                      </a:r>
                      <a:endParaRPr lang="de-DE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0" kern="1200" dirty="0" err="1" smtClean="0"/>
                        <a:t>new</a:t>
                      </a:r>
                      <a:endParaRPr lang="de-DE" sz="24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kern="1200" dirty="0" smtClean="0"/>
                        <a:t>15.106</a:t>
                      </a:r>
                      <a:endParaRPr lang="de-DE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 err="1" smtClean="0"/>
                        <a:t>space</a:t>
                      </a:r>
                      <a:endParaRPr lang="de-DE" sz="2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30.816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err="1" smtClean="0"/>
                        <a:t>satellite</a:t>
                      </a:r>
                      <a:r>
                        <a:rPr lang="de-DE" sz="2400" kern="1200" dirty="0" smtClean="0"/>
                        <a:t> 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  5.660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 smtClean="0"/>
                        <a:t>application</a:t>
                      </a:r>
                      <a:endParaRPr lang="de-DE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5.991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err="1" smtClean="0"/>
                        <a:t>nasa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  5.196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 smtClean="0"/>
                        <a:t>eos</a:t>
                      </a:r>
                      <a:endParaRPr lang="de-DE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4.196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err="1" smtClean="0"/>
                        <a:t>launch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  3.972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 smtClean="0"/>
                        <a:t>aster</a:t>
                      </a:r>
                      <a:endParaRPr lang="de-DE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3.516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err="1" smtClean="0"/>
                        <a:t>instrument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  3.446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 smtClean="0"/>
                        <a:t>arianespace</a:t>
                      </a:r>
                      <a:endParaRPr lang="de-DE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3.004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err="1" smtClean="0"/>
                        <a:t>bundespost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  2.806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 smtClean="0"/>
                        <a:t>ss</a:t>
                      </a:r>
                      <a:endParaRPr lang="de-DE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2.790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rocket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  2.053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 smtClean="0"/>
                        <a:t>scientist</a:t>
                      </a:r>
                      <a:endParaRPr lang="de-DE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2.003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err="1" smtClean="0"/>
                        <a:t>broadcast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  1.172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 smtClean="0"/>
                        <a:t>earth</a:t>
                      </a:r>
                      <a:endParaRPr lang="de-DE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0.836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err="1" smtClean="0"/>
                        <a:t>oil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  0.646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 smtClean="0"/>
                        <a:t>measure</a:t>
                      </a:r>
                      <a:endParaRPr lang="de-DE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345301" y="3467401"/>
            <a:ext cx="2655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original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de-DE" sz="3600" dirty="0" err="1" smtClean="0">
                <a:solidFill>
                  <a:schemeClr val="tx1"/>
                </a:solidFill>
              </a:rPr>
              <a:t>Results</a:t>
            </a:r>
            <a:r>
              <a:rPr lang="de-DE" sz="3600" dirty="0" smtClean="0">
                <a:solidFill>
                  <a:schemeClr val="tx1"/>
                </a:solidFill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</a:rPr>
              <a:t>for</a:t>
            </a:r>
            <a:r>
              <a:rPr lang="de-DE" sz="3600" dirty="0" smtClean="0">
                <a:solidFill>
                  <a:schemeClr val="tx1"/>
                </a:solidFill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</a:rPr>
              <a:t>expanded</a:t>
            </a:r>
            <a:r>
              <a:rPr lang="de-DE" sz="3600" dirty="0" smtClean="0">
                <a:solidFill>
                  <a:schemeClr val="tx1"/>
                </a:solidFill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</a:rPr>
              <a:t>query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513"/>
            <a:ext cx="8791605" cy="542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		r</a:t>
            </a:r>
          </a:p>
          <a:p>
            <a:r>
              <a:rPr lang="de-DE" sz="2200" dirty="0" smtClean="0">
                <a:solidFill>
                  <a:schemeClr val="tx1"/>
                </a:solidFill>
                <a:latin typeface="+mj-lt"/>
              </a:rPr>
              <a:t>	* 	1 	0.513 	NASA Scratches Environment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Gear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From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Satellite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Plan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	* 	2 	0.500 	NASA Hasn’t Scrapped Imaging Spectrometer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		3 	0.493 	When the Pentagon Launches a Secret Satellite, Space 						Sleuths Do Some Spy Work of Their Own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		4 	0.493 	NASA Uses ‘Warm’ Superconductors For Fast Circuit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	* 	5 	0.492 	Telecommunications Tale of Two Companies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		6 	0.491 	Soviets May Adapt Parts of SS-20 Missile For 								Commercial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Use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		7 	0.490 	Gaping Gap: Pentagon Lags in Race To Match the 							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Soviets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In Rocket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Launchers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		8 	0.490 	Rescue of Satellite By Space Agency To Cost $90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Million</a:t>
            </a:r>
          </a:p>
          <a:p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0605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Motivation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Relevance feedback: Basics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Relevance feedback: Details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Query expansion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 Key concept for relevance feedback: </a:t>
            </a:r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Centroid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centroid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center of mass of a set of points.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Recall that we represent documents as points in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high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-dimensional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space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Thus: we can compute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centroids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of documents.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Definition: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	where D is a set of documents and                     is the vector we 	use to represent document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8" name="Picture 7" descr="24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29" y="3908334"/>
            <a:ext cx="2787095" cy="864000"/>
          </a:xfrm>
          <a:prstGeom prst="rect">
            <a:avLst/>
          </a:prstGeom>
        </p:spPr>
      </p:pic>
      <p:pic>
        <p:nvPicPr>
          <p:cNvPr id="9" name="Picture 8" descr="2410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906" y="5214950"/>
            <a:ext cx="1191275" cy="4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Centroid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: Example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10" name="Picture 9" descr="225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785926"/>
            <a:ext cx="5500726" cy="427696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500174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’ algorithm implements relevance feedback in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vector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space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model.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’ chooses the query          that maximizes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smtClean="0">
                <a:solidFill>
                  <a:schemeClr val="tx1"/>
                </a:solidFill>
                <a:latin typeface="+mj-lt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: set of relevant docs;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nr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: set of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docs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Intent: ~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qopt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vector that separates relevant and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maximally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Making some additional assumptions, we can rewrite        as: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52400" y="96824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’ algorithm </a:t>
            </a:r>
          </a:p>
        </p:txBody>
      </p:sp>
      <p:pic>
        <p:nvPicPr>
          <p:cNvPr id="11" name="Picture 10" descr="26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2887876"/>
            <a:ext cx="6752692" cy="684000"/>
          </a:xfrm>
          <a:prstGeom prst="rect">
            <a:avLst/>
          </a:prstGeom>
        </p:spPr>
      </p:pic>
      <p:pic>
        <p:nvPicPr>
          <p:cNvPr id="12" name="Picture 11" descr="2609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66" y="5643578"/>
            <a:ext cx="5132917" cy="468000"/>
          </a:xfrm>
          <a:prstGeom prst="rect">
            <a:avLst/>
          </a:prstGeom>
        </p:spPr>
      </p:pic>
      <p:pic>
        <p:nvPicPr>
          <p:cNvPr id="13" name="Picture 12" descr="2609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810" y="2390058"/>
            <a:ext cx="641794" cy="396000"/>
          </a:xfrm>
          <a:prstGeom prst="rect">
            <a:avLst/>
          </a:prstGeom>
        </p:spPr>
      </p:pic>
      <p:pic>
        <p:nvPicPr>
          <p:cNvPr id="14" name="Picture 13" descr="2609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20" y="5033264"/>
            <a:ext cx="641794" cy="39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’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algorithm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42886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optimal query vector is: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move 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centroid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of the relevant documents by the difference between the two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centroids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 descr="27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2571744"/>
            <a:ext cx="6939774" cy="140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Exercise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Compute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’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vector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000636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												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                                  </a:t>
            </a: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circles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relevant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Xs: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Picture 9" descr="28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5" y="1928802"/>
            <a:ext cx="4058507" cy="350046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’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illustrated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500702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 :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centroid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of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relevant documents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" name="Picture 10" descr="2909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01" y="5857892"/>
            <a:ext cx="502613" cy="357190"/>
          </a:xfrm>
          <a:prstGeom prst="rect">
            <a:avLst/>
          </a:prstGeom>
        </p:spPr>
      </p:pic>
      <p:pic>
        <p:nvPicPr>
          <p:cNvPr id="16" name="Picture 15" descr="09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0" y="1785926"/>
            <a:ext cx="4327101" cy="3571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0605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Motivation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Relevance feedback: Basics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Relevance feedback: Details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Query expansion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’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illustrated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500702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  does not separate relevant /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" name="Picture 10" descr="2909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01" y="5857892"/>
            <a:ext cx="502613" cy="396000"/>
          </a:xfrm>
          <a:prstGeom prst="rect">
            <a:avLst/>
          </a:prstGeom>
        </p:spPr>
      </p:pic>
      <p:pic>
        <p:nvPicPr>
          <p:cNvPr id="10" name="Picture 9" descr="09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0" y="1785926"/>
            <a:ext cx="4136574" cy="3571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’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illustrated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500702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 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centroid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of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documents.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 descr="09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1714488"/>
            <a:ext cx="4214842" cy="3605148"/>
          </a:xfrm>
          <a:prstGeom prst="rect">
            <a:avLst/>
          </a:prstGeom>
        </p:spPr>
      </p:pic>
      <p:pic>
        <p:nvPicPr>
          <p:cNvPr id="13" name="Picture 12" descr="2909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5926520"/>
            <a:ext cx="766959" cy="36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’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illustrated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500702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Picture 9" descr="09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1714488"/>
            <a:ext cx="4272673" cy="371477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’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illustrated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500702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   -              difference vector  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 descr="2909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5926520"/>
            <a:ext cx="843655" cy="396000"/>
          </a:xfrm>
          <a:prstGeom prst="rect">
            <a:avLst/>
          </a:prstGeom>
        </p:spPr>
      </p:pic>
      <p:pic>
        <p:nvPicPr>
          <p:cNvPr id="10" name="Picture 9" descr="09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0" y="1643050"/>
            <a:ext cx="4143404" cy="3585638"/>
          </a:xfrm>
          <a:prstGeom prst="rect">
            <a:avLst/>
          </a:prstGeom>
        </p:spPr>
      </p:pic>
      <p:pic>
        <p:nvPicPr>
          <p:cNvPr id="11" name="Picture 10" descr="2909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48" y="5857892"/>
            <a:ext cx="603136" cy="42862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’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illustrated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500702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         Add difference vector to           …  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" name="Picture 10" descr="2909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6" y="5857892"/>
            <a:ext cx="603136" cy="428628"/>
          </a:xfrm>
          <a:prstGeom prst="rect">
            <a:avLst/>
          </a:prstGeom>
        </p:spPr>
      </p:pic>
      <p:pic>
        <p:nvPicPr>
          <p:cNvPr id="12" name="Picture 11" descr="09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18" y="1643049"/>
            <a:ext cx="4214842" cy="371178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’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illustrated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500702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         … to get 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Picture 9" descr="09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18" y="1643050"/>
            <a:ext cx="4286280" cy="3679731"/>
          </a:xfrm>
          <a:prstGeom prst="rect">
            <a:avLst/>
          </a:prstGeom>
        </p:spPr>
      </p:pic>
      <p:pic>
        <p:nvPicPr>
          <p:cNvPr id="13" name="Picture 12" descr="2909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671" y="5925958"/>
            <a:ext cx="718665" cy="39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’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illustrated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500702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    separates relevant /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perfectly.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 descr="2909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63" y="5925958"/>
            <a:ext cx="718665" cy="396000"/>
          </a:xfrm>
          <a:prstGeom prst="rect">
            <a:avLst/>
          </a:prstGeom>
        </p:spPr>
      </p:pic>
      <p:pic>
        <p:nvPicPr>
          <p:cNvPr id="11" name="Picture 10" descr="09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7" y="1643050"/>
            <a:ext cx="4926933" cy="378621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’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illustrated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500702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    separates relevant /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perfectly.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 descr="2909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63" y="5925958"/>
            <a:ext cx="718665" cy="396000"/>
          </a:xfrm>
          <a:prstGeom prst="rect">
            <a:avLst/>
          </a:prstGeom>
        </p:spPr>
      </p:pic>
      <p:pic>
        <p:nvPicPr>
          <p:cNvPr id="10" name="Picture 9" descr="09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14" y="1714488"/>
            <a:ext cx="4842266" cy="371477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Terminology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42886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use the name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’ for the theoretically better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motivated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original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version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implementation that is actually used in most cases is the SMART implementation – we use the name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(without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prime)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1971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algorithm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(SMART)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3071834"/>
            <a:ext cx="8286808" cy="39290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	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modified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vector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;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0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original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vector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;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nr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: sets of known relevant and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documents respectively;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α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β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γ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weights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New query moves towards relevant documents and away from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Tradeoff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α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vs.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β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γ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If we have a lot of judged documents, we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want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higher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l-GR" i="1" dirty="0" smtClean="0">
                <a:solidFill>
                  <a:schemeClr val="tx1"/>
                </a:solidFill>
                <a:latin typeface="+mj-lt"/>
              </a:rPr>
              <a:t>β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el-GR" i="1" dirty="0" smtClean="0">
                <a:solidFill>
                  <a:schemeClr val="tx1"/>
                </a:solidFill>
                <a:latin typeface="+mj-lt"/>
              </a:rPr>
              <a:t>γ.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Set negative term weights to 0.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“Negative weight” for a term doesn’t make sense in the vector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space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model.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8" name="Picture 7" descr="31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0" y="1811248"/>
            <a:ext cx="5847478" cy="1332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7158" y="1428736"/>
            <a:ext cx="2728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336699"/>
              </a:buClr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Used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practice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0605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Motivation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Relevance feedback: Basics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Relevance feedback: Details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Query expansion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Positive vs. negative relevance feedback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42886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Positive feedback is more valuable than negative feedback.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example, set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β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 0.75,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γ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 0.25 to give higher weight to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positive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feedback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Many systems only allow positive feedback.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feedback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Assumptions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42886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When can relevance feedback enhance recall?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Assumption A1: The user knows the terms in the collection well enough for an initial query.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Assumption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A2: Relevant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contain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similar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(so I can “hop” from one relevant document to a different one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when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giving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feedback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Violation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A1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42886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Assumption A1: The user knows the terms in the collection well enough for an initial query.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Violation: Mismatch of searcher’s vocabulary and collection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vocabulary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cosmonaut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/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astronaut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Violation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A2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928802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Assumption A2: Relevant documents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are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similar.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Example for violation: [contradictory government policies]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Several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unrelated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“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prototypes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”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Subsidies for tobacco farmers vs. anti-smoking campaigns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Aid for developing countries vs. high tariffs on imports from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developing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countries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Relevance feedback on tobacco docs will not help with finding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on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developing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countries.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feedback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Evaluation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928802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Pick one of the evaluation measures from last lecture, e.g., precision in top 10: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@10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pt-BR" dirty="0" smtClean="0">
                <a:solidFill>
                  <a:schemeClr val="tx1"/>
                </a:solidFill>
                <a:latin typeface="+mj-lt"/>
              </a:rPr>
              <a:t>Compute </a:t>
            </a:r>
            <a:r>
              <a:rPr lang="pt-BR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@10 for original query </a:t>
            </a:r>
            <a:r>
              <a:rPr lang="pt-BR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pt-BR" baseline="-25000" dirty="0" smtClean="0">
                <a:solidFill>
                  <a:schemeClr val="tx1"/>
                </a:solidFill>
                <a:latin typeface="+mj-lt"/>
              </a:rPr>
              <a:t>0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Compute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@10 for modified relevance feedback query q1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most cases: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spectacularly better than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0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!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Is this a fair evaluation?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feedback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Evaluation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71702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Fair evaluation must be on “residual” collection: docs not yet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judged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user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Studies have shown that relevance feedback is successful when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evaluated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way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Empirically, one round of relevance feedback is often very useful. Two rounds are marginally useful.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Evaluation: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Caveat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857364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True evaluation of usefulness must compare to other methods taking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the same amount of time.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Alternative to relevance feedback: User revises and resubmits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Users may prefer revision/resubmission to having to judge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There is no clear evidence that relevance feedback is the “best use” of the user’s time.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Exercise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357454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Do search engines use relevance feedback?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Why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feedback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Problems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785926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feedback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expensive.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Relevance feedback creates long modified queries.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Long queries are expensive to process.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Users are reluctant to provide explicit feedback.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It’s often hard to understand why a particular document was retrieved after applying relevance feedback.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search engine Excite had full relevance feedback at one point, but abandoned it later.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Pseudo-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feedback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785926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Pseudo-relevance feedback automates the “manual” part 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true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feedback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Pseudo-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algorithm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Retrieve a ranked list of hits for the user’s query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Assume that the top </a:t>
            </a:r>
            <a:r>
              <a:rPr lang="en-US" sz="2200" i="1" dirty="0" smtClean="0">
                <a:solidFill>
                  <a:srgbClr val="0070C0"/>
                </a:solidFill>
                <a:latin typeface="+mj-lt"/>
              </a:rPr>
              <a:t>k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 documents are relevant.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Do relevance feedback (e.g.,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Works very well on average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But can go horribly wrong for some queries.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Several iterations can cause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query drift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How can we improve recall in search?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71448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Main topic today: two ways of improving recall: relevance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feedback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expansion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As an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consider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[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aircraft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]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and document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containing “plane”, but not containing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“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aircraft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simple IR system will not return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for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Even if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most relevant document for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!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want to change this: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Return relevant documents even if there is no term match with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(original)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Pseudo-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feedback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TREC4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4572008"/>
            <a:ext cx="8572528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Results contrast two length normalization schemes (L vs. l)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pseudo-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feedback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PsRF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The pseudo-relevance feedback method used added only 20 terms to the query. (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will add many more.)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This demonstrates that pseudo-relevance feedback is effective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on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average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57224" y="2646370"/>
          <a:ext cx="4786346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71636"/>
                <a:gridCol w="32147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smtClean="0"/>
                        <a:t>method</a:t>
                      </a:r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/>
                        <a:t>number of relevant documents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/>
                        <a:t>lnc.ltc</a:t>
                      </a:r>
                      <a:endParaRPr lang="de-DE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smtClean="0"/>
                        <a:t>3210</a:t>
                      </a:r>
                      <a:endParaRPr lang="de-DE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lnc.ltc-PsRF</a:t>
                      </a:r>
                      <a:endParaRPr lang="de-DE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smtClean="0"/>
                        <a:t>3634</a:t>
                      </a:r>
                      <a:endParaRPr lang="de-DE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/>
                        <a:t>Lnu.ltu</a:t>
                      </a:r>
                      <a:endParaRPr lang="de-DE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smtClean="0"/>
                        <a:t>3709</a:t>
                      </a:r>
                      <a:endParaRPr lang="de-DE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Lnu.ltu-PsRF</a:t>
                      </a:r>
                      <a:endParaRPr lang="de-DE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smtClean="0"/>
                        <a:t>4350</a:t>
                      </a:r>
                      <a:endParaRPr lang="de-DE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1428736"/>
            <a:ext cx="885828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Cornell SMART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system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Results show number of relevant documents out of top 100 for 50 queries (so total number of documents is 5000):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0605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Motivation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Relevance feedback: Basics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Relevance feedback: Details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Query expansion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Query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expansion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Query expansion is another method for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increasing recall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use “global query expansion” to refer to “global methods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reformulation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”.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global query expansion, the query is modified based on some global resource, i.e. a resource that is not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query-dependent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Main information we use: (near-)synonymy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publication or database that collects (near-)synonyms is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called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thesaurus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will look at two types of thesauri: manually created and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automatically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created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Query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expansion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8" name="Picture 7" descr="45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643050"/>
            <a:ext cx="7286676" cy="456301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Types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user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feedback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357454"/>
            <a:ext cx="8286808" cy="29289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User gives feedback on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documents.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More common in relevance feedback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User gives feedback on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words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or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phrases.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More common in query expansion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Types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expansion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357454"/>
            <a:ext cx="8286808" cy="29289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Manual thesaurus (maintained by editors, e.g.,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PubMed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Automatically derived thesaurus (e.g., based on co-occurrence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statistics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Query-equivalence based on query log mining (common on the web as in the “palm” example)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Thesaurus-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based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expansion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286808" cy="29289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each term t in the query, expand the query with words the thesaurus lists as semantically related with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Example from earlier: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HOSPITAL → MEDICAL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Generally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increases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recall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May significantly decrease precision, particularly with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ambiguous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INTEREST RATE → INTEREST RATE FASCINATE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Widely used in specialized search engines for science and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engineering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It’s very expensive to create a manual thesaurus and to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maintain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over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time.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manual thesaurus has an effect roughly equivalent to annotation with a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controlled vocabulary.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manual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thesaurus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PubMed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286808" cy="29289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8" name="Picture 7" descr="49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785926"/>
            <a:ext cx="7715304" cy="452192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Automatic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thesaurus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generation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286808" cy="29289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Attempt to generate a thesaurus automatically by analyzing the distribution of words in documents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Fundamental notion: similarity between two words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Definition 1: Two words are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similar if they co-occur with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similar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words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“car” ≈ “motorcycle” because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both occur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with “road”, “gas” and “license”, so they must be similar.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Definition 2: Two words are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similar if they occur in a given grammatical relation with the same words.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You can harvest, peel, eat, prepare, etc. apples and pears, so apples and pears must be similar.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Co-occurrence is more robust, grammatical relations are more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accurate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Co-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occurence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based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thesaurus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28596" y="6000768"/>
            <a:ext cx="8286808" cy="7143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WordSpace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demo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on web</a:t>
            </a: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57224" y="1772618"/>
          <a:ext cx="6929486" cy="38709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70869"/>
                <a:gridCol w="5158617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200" kern="1200" dirty="0" smtClean="0"/>
                        <a:t>Word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kern="1200" dirty="0" err="1" smtClean="0"/>
                        <a:t>Nearest</a:t>
                      </a:r>
                      <a:r>
                        <a:rPr lang="de-DE" sz="2200" kern="1200" dirty="0" smtClean="0"/>
                        <a:t> </a:t>
                      </a:r>
                      <a:r>
                        <a:rPr lang="de-DE" sz="2200" kern="1200" dirty="0" err="1" smtClean="0"/>
                        <a:t>neighbors</a:t>
                      </a:r>
                      <a:endParaRPr lang="de-DE" sz="2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kern="1200" dirty="0" smtClean="0"/>
                        <a:t>absolutely</a:t>
                      </a:r>
                    </a:p>
                    <a:p>
                      <a:r>
                        <a:rPr lang="en-US" sz="2200" kern="1200" dirty="0" smtClean="0"/>
                        <a:t>bottomed</a:t>
                      </a:r>
                    </a:p>
                    <a:p>
                      <a:r>
                        <a:rPr lang="en-US" sz="2200" kern="1200" dirty="0" smtClean="0"/>
                        <a:t>captivating</a:t>
                      </a:r>
                    </a:p>
                    <a:p>
                      <a:r>
                        <a:rPr lang="en-US" sz="2200" kern="1200" dirty="0" smtClean="0"/>
                        <a:t>doghouse</a:t>
                      </a:r>
                    </a:p>
                    <a:p>
                      <a:r>
                        <a:rPr lang="de-DE" sz="2200" kern="1200" dirty="0" err="1" smtClean="0"/>
                        <a:t>makeup</a:t>
                      </a:r>
                      <a:endParaRPr lang="de-DE" sz="2200" kern="1200" dirty="0" smtClean="0"/>
                    </a:p>
                    <a:p>
                      <a:r>
                        <a:rPr lang="en-US" sz="2200" kern="1200" dirty="0" smtClean="0"/>
                        <a:t>mediating</a:t>
                      </a:r>
                    </a:p>
                    <a:p>
                      <a:r>
                        <a:rPr lang="en-US" sz="2200" kern="1200" dirty="0" smtClean="0"/>
                        <a:t>keeping</a:t>
                      </a:r>
                    </a:p>
                    <a:p>
                      <a:r>
                        <a:rPr lang="de-DE" sz="2200" kern="1200" dirty="0" err="1" smtClean="0"/>
                        <a:t>lithographs</a:t>
                      </a:r>
                      <a:endParaRPr lang="de-DE" sz="2200" kern="1200" dirty="0" smtClean="0"/>
                    </a:p>
                    <a:p>
                      <a:r>
                        <a:rPr lang="pt-BR" sz="2200" kern="1200" dirty="0" smtClean="0"/>
                        <a:t>pathogens</a:t>
                      </a:r>
                      <a:endParaRPr lang="de-DE" sz="2200" kern="1200" dirty="0" smtClean="0"/>
                    </a:p>
                    <a:p>
                      <a:r>
                        <a:rPr lang="en-US" sz="2200" kern="1200" dirty="0" smtClean="0"/>
                        <a:t>senses</a:t>
                      </a:r>
                      <a:endParaRPr lang="en-US" sz="2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/>
                        <a:t>absurd whatsoever totally exactly nothing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/>
                        <a:t>dip copper drops topped slide trimmed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/>
                        <a:t>shimmer stunningly superbly plucky witty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/>
                        <a:t>dog porch crawling beside downstairs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kern="1200" dirty="0" err="1" smtClean="0"/>
                        <a:t>repellent</a:t>
                      </a:r>
                      <a:r>
                        <a:rPr lang="de-DE" sz="2200" kern="1200" dirty="0" smtClean="0"/>
                        <a:t> </a:t>
                      </a:r>
                      <a:r>
                        <a:rPr lang="de-DE" sz="2200" kern="1200" dirty="0" err="1" smtClean="0"/>
                        <a:t>lotion</a:t>
                      </a:r>
                      <a:r>
                        <a:rPr lang="de-DE" sz="2200" kern="1200" dirty="0" smtClean="0"/>
                        <a:t> </a:t>
                      </a:r>
                      <a:r>
                        <a:rPr lang="de-DE" sz="2200" kern="1200" dirty="0" err="1" smtClean="0"/>
                        <a:t>glossy</a:t>
                      </a:r>
                      <a:r>
                        <a:rPr lang="de-DE" sz="2200" kern="1200" dirty="0" smtClean="0"/>
                        <a:t> </a:t>
                      </a:r>
                      <a:r>
                        <a:rPr lang="de-DE" sz="2200" kern="1200" dirty="0" err="1" smtClean="0"/>
                        <a:t>sunscreen</a:t>
                      </a:r>
                      <a:r>
                        <a:rPr lang="de-DE" sz="2200" kern="1200" dirty="0" smtClean="0"/>
                        <a:t> </a:t>
                      </a:r>
                      <a:r>
                        <a:rPr lang="de-DE" sz="2200" kern="1200" dirty="0" err="1" smtClean="0"/>
                        <a:t>skin</a:t>
                      </a:r>
                      <a:r>
                        <a:rPr lang="de-DE" sz="2200" kern="1200" dirty="0" smtClean="0"/>
                        <a:t> </a:t>
                      </a:r>
                      <a:r>
                        <a:rPr lang="de-DE" sz="2200" kern="1200" dirty="0" err="1" smtClean="0"/>
                        <a:t>gel</a:t>
                      </a:r>
                      <a:endParaRPr lang="de-DE" sz="2200" kern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/>
                        <a:t>reconciliation negotiate case conciliation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/>
                        <a:t>hoping bring wiping could some would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kern="1200" dirty="0" err="1" smtClean="0"/>
                        <a:t>drawings</a:t>
                      </a:r>
                      <a:r>
                        <a:rPr lang="de-DE" sz="2200" kern="1200" dirty="0" smtClean="0"/>
                        <a:t> Picasso Dali </a:t>
                      </a:r>
                      <a:r>
                        <a:rPr lang="de-DE" sz="2200" kern="1200" dirty="0" err="1" smtClean="0"/>
                        <a:t>sculptures</a:t>
                      </a:r>
                      <a:r>
                        <a:rPr lang="de-DE" sz="2200" kern="1200" dirty="0" smtClean="0"/>
                        <a:t> Gauguin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kern="1200" dirty="0" smtClean="0"/>
                        <a:t>toxins bacteria organisms bacterial parasite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/>
                        <a:t>grasp psyche truly clumsy naive innate</a:t>
                      </a:r>
                      <a:endParaRPr lang="en-US" sz="2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Recall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7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Loose definition of recall in this lecture: “increasing the number of relevant documents returned to user”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may actually decrease recall on some measures, e.g., when expanding “jaguar” with “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panthera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”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 . .which eliminates some relevant documents, but increases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relevant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returned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on top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pages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Query expansion at search engines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36"/>
            <a:ext cx="8286808" cy="29289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Main source of query expansion at search engines: query logs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Example 1: After issuing the query [herbs], users frequently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search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[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herbal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remedies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].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→ “herbal remedies” is potential expansion of “herb”.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Example 2: Users searching for [flower pix] frequently click on the URL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photobucket.com/flower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 Users searching for [flower clipart] frequently click on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same URL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→ “flower clipart” and “flower pix” are potential expansions of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each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other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Take-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away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today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71702"/>
            <a:ext cx="8286808" cy="29289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Interactive relevance feedback: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improve initial retrieval results by telling the IR system which docs are relevant /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Best known relevance feedback method: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feedback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Query expansion: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improve retrieval results by adding synonyms / related terms to the query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Sources for related terms: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Manual thesauri, automatic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thesauri,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logs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Resources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71702"/>
            <a:ext cx="8286808" cy="29289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Chapter 9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IIR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Resources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http://ifnlp.org/ir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Salton and Buckley 1990 (original relevance feedback paper)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Spink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, Jansen,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Ozmultu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2000: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feedback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Excite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Sch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ü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tze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1998: Automatic word sense discrimination (describes a simple method for automatic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thesuarus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generation)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Options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improving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recall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7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Local: Do a “local”, on-demand analysis for a user query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Main local method: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relevance feedback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Part 1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Global: Do a global analysis once (e.g., of collection) to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produce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thesaurus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Use thesaurus for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query expansion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Part 2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Google examples for query expansion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7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One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works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well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˜</a:t>
            </a: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flights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 -flight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One that doesn’t work so well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i="1" dirty="0" smtClean="0">
                <a:solidFill>
                  <a:schemeClr val="tx1"/>
                </a:solidFill>
                <a:latin typeface="+mj-lt"/>
              </a:rPr>
              <a:t>˜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hospitals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-hospital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0605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Motivation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Relevance feedback: Basics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Relevance feedback: Details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Query expansion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2343</Words>
  <PresentationFormat>On-screen Show (4:3)</PresentationFormat>
  <Paragraphs>534</Paragraphs>
  <Slides>62</Slides>
  <Notes>55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64" baseType="lpstr">
      <vt:lpstr>1_Office Theme</vt:lpstr>
      <vt:lpstr>2_Office Theme</vt:lpstr>
      <vt:lpstr>Slide 1</vt:lpstr>
      <vt:lpstr>Slide 2</vt:lpstr>
      <vt:lpstr>Overview</vt:lpstr>
      <vt:lpstr>Outline</vt:lpstr>
      <vt:lpstr>Slide 5</vt:lpstr>
      <vt:lpstr>Slide 6</vt:lpstr>
      <vt:lpstr>Slide 7</vt:lpstr>
      <vt:lpstr>Slide 8</vt:lpstr>
      <vt:lpstr>Outline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Example 3: A real (non-image) example</vt:lpstr>
      <vt:lpstr>Slide 21</vt:lpstr>
      <vt:lpstr>Results for expanded query</vt:lpstr>
      <vt:lpstr>Outline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Outline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Windows User</cp:lastModifiedBy>
  <cp:revision>1034</cp:revision>
  <cp:lastPrinted>2009-09-22T15:48:09Z</cp:lastPrinted>
  <dcterms:created xsi:type="dcterms:W3CDTF">2009-09-21T23:46:17Z</dcterms:created>
  <dcterms:modified xsi:type="dcterms:W3CDTF">2010-10-17T10:49:00Z</dcterms:modified>
</cp:coreProperties>
</file>