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0" r:id="rId2"/>
  </p:sldMasterIdLst>
  <p:notesMasterIdLst>
    <p:notesMasterId r:id="rId45"/>
  </p:notesMasterIdLst>
  <p:handoutMasterIdLst>
    <p:handoutMasterId r:id="rId46"/>
  </p:handoutMasterIdLst>
  <p:sldIdLst>
    <p:sldId id="256" r:id="rId3"/>
    <p:sldId id="374" r:id="rId4"/>
    <p:sldId id="764" r:id="rId5"/>
    <p:sldId id="765" r:id="rId6"/>
    <p:sldId id="805" r:id="rId7"/>
    <p:sldId id="766" r:id="rId8"/>
    <p:sldId id="767" r:id="rId9"/>
    <p:sldId id="768" r:id="rId10"/>
    <p:sldId id="772" r:id="rId11"/>
    <p:sldId id="808" r:id="rId12"/>
    <p:sldId id="807" r:id="rId13"/>
    <p:sldId id="809" r:id="rId14"/>
    <p:sldId id="773" r:id="rId15"/>
    <p:sldId id="774" r:id="rId16"/>
    <p:sldId id="776" r:id="rId17"/>
    <p:sldId id="777" r:id="rId18"/>
    <p:sldId id="778" r:id="rId19"/>
    <p:sldId id="779" r:id="rId20"/>
    <p:sldId id="780" r:id="rId21"/>
    <p:sldId id="781" r:id="rId22"/>
    <p:sldId id="782" r:id="rId23"/>
    <p:sldId id="783" r:id="rId24"/>
    <p:sldId id="784" r:id="rId25"/>
    <p:sldId id="785" r:id="rId26"/>
    <p:sldId id="775" r:id="rId27"/>
    <p:sldId id="787" r:id="rId28"/>
    <p:sldId id="788" r:id="rId29"/>
    <p:sldId id="789" r:id="rId30"/>
    <p:sldId id="790" r:id="rId31"/>
    <p:sldId id="791" r:id="rId32"/>
    <p:sldId id="792" r:id="rId33"/>
    <p:sldId id="804" r:id="rId34"/>
    <p:sldId id="794" r:id="rId35"/>
    <p:sldId id="795" r:id="rId36"/>
    <p:sldId id="796" r:id="rId37"/>
    <p:sldId id="797" r:id="rId38"/>
    <p:sldId id="798" r:id="rId39"/>
    <p:sldId id="799" r:id="rId40"/>
    <p:sldId id="801" r:id="rId41"/>
    <p:sldId id="800" r:id="rId42"/>
    <p:sldId id="802" r:id="rId43"/>
    <p:sldId id="803" r:id="rId44"/>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2A7041"/>
    <a:srgbClr val="336699"/>
    <a:srgbClr val="BDD3E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267" autoAdjust="0"/>
    <p:restoredTop sz="72051" autoAdjust="0"/>
  </p:normalViewPr>
  <p:slideViewPr>
    <p:cSldViewPr>
      <p:cViewPr>
        <p:scale>
          <a:sx n="53" d="100"/>
          <a:sy n="53" d="100"/>
        </p:scale>
        <p:origin x="-414" y="6"/>
      </p:cViewPr>
      <p:guideLst>
        <p:guide orient="horz" pos="2160"/>
        <p:guide pos="2880"/>
      </p:guideLst>
    </p:cSldViewPr>
  </p:slideViewPr>
  <p:outlineViewPr>
    <p:cViewPr varScale="1">
      <p:scale>
        <a:sx n="170" d="200"/>
        <a:sy n="170" d="200"/>
      </p:scale>
      <p:origin x="0" y="12432"/>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pPr>
                <a:defRPr/>
              </a:pPr>
              <a:t>23.08.2010</a:t>
            </a:fld>
            <a:endParaRPr lang="de-DE"/>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pPr>
                <a:defRPr/>
              </a:pPr>
              <a:t>‹#›</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a:ea typeface="+mn-ea"/>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a:ea typeface="+mn-ea"/>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a:ea typeface="+mn-ea"/>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a:ea typeface="+mn-ea"/>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a:ea typeface="+mn-ea"/>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a:ea typeface="+mn-ea"/>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smtClean="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a:ea typeface="+mn-ea"/>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ＭＳ Ｐゴシック" charset="-128"/>
              </a:rPr>
              <a:pPr/>
              <a:t>1</a:t>
            </a:fld>
            <a:endParaRPr lang="en-US" smtClean="0">
              <a:ea typeface="ＭＳ Ｐゴシック" charset="-128"/>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16</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21</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normAutofit/>
          </a:bodyPr>
          <a:lstStyle/>
          <a:p>
            <a:endParaRPr lang="de-DE"/>
          </a:p>
        </p:txBody>
      </p:sp>
      <p:sp>
        <p:nvSpPr>
          <p:cNvPr id="4" name="Slide Number Placeholder 3"/>
          <p:cNvSpPr>
            <a:spLocks noGrp="1"/>
          </p:cNvSpPr>
          <p:nvPr>
            <p:ph type="sldNum" idx="10"/>
          </p:nvPr>
        </p:nvSpPr>
        <p:spPr/>
        <p:txBody>
          <a:bodyPr/>
          <a:lstStyle/>
          <a:p>
            <a:pPr>
              <a:defRPr/>
            </a:pPr>
            <a:fld id="{655445CD-BE69-4A95-B1A9-CC7D8B1B044C}" type="slidenum">
              <a:rPr lang="en-US" smtClean="0"/>
              <a:pPr>
                <a:defRPr/>
              </a:pPr>
              <a:t>40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7</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9</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10</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11</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12</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13</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de-DE"/>
          </a:p>
        </p:txBody>
      </p:sp>
      <p:sp>
        <p:nvSpPr>
          <p:cNvPr id="4" name="Rectangle 11"/>
          <p:cNvSpPr>
            <a:spLocks noGrp="1" noChangeArrowheads="1"/>
          </p:cNvSpPr>
          <p:nvPr>
            <p:ph type="sldNum" idx="10"/>
          </p:nvPr>
        </p:nvSpPr>
        <p:spPr>
          <a:ln/>
        </p:spPr>
        <p:txBody>
          <a:bodyPr/>
          <a:lstStyle>
            <a:lvl1pPr>
              <a:defRPr/>
            </a:lvl1pPr>
          </a:lstStyle>
          <a:p>
            <a:pPr>
              <a:defRPr/>
            </a:pPr>
            <a:fld id="{23ECAE97-3771-4726-814A-CD4EFAC6E886}"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11"/>
          <p:cNvSpPr>
            <a:spLocks noGrp="1" noChangeArrowheads="1"/>
          </p:cNvSpPr>
          <p:nvPr>
            <p:ph type="sldNum" idx="10"/>
          </p:nvPr>
        </p:nvSpPr>
        <p:spPr>
          <a:ln/>
        </p:spPr>
        <p:txBody>
          <a:bodyPr/>
          <a:lstStyle>
            <a:lvl1pPr>
              <a:defRPr/>
            </a:lvl1pPr>
          </a:lstStyle>
          <a:p>
            <a:pPr>
              <a:defRPr/>
            </a:pPr>
            <a:fld id="{602D2A3E-5829-4B0E-86B4-3D25787A356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104775"/>
            <a:ext cx="2055812" cy="636587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04775"/>
            <a:ext cx="6015038" cy="6365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11"/>
          <p:cNvSpPr>
            <a:spLocks noGrp="1" noChangeArrowheads="1"/>
          </p:cNvSpPr>
          <p:nvPr>
            <p:ph type="sldNum" idx="10"/>
          </p:nvPr>
        </p:nvSpPr>
        <p:spPr>
          <a:ln/>
        </p:spPr>
        <p:txBody>
          <a:bodyPr/>
          <a:lstStyle>
            <a:lvl1pPr>
              <a:defRPr/>
            </a:lvl1pPr>
          </a:lstStyle>
          <a:p>
            <a:pPr>
              <a:defRPr/>
            </a:pPr>
            <a:fld id="{9F79310C-0555-4469-BB14-3863653CE5C5}"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de-DE"/>
          </a:p>
        </p:txBody>
      </p:sp>
      <p:sp>
        <p:nvSpPr>
          <p:cNvPr id="4" name="Rectangle 9"/>
          <p:cNvSpPr>
            <a:spLocks noGrp="1" noChangeArrowheads="1"/>
          </p:cNvSpPr>
          <p:nvPr>
            <p:ph type="sldNum" idx="10"/>
          </p:nvPr>
        </p:nvSpPr>
        <p:spPr>
          <a:ln/>
        </p:spPr>
        <p:txBody>
          <a:bodyPr/>
          <a:lstStyle>
            <a:lvl1pPr>
              <a:defRPr/>
            </a:lvl1pPr>
          </a:lstStyle>
          <a:p>
            <a:pPr>
              <a:defRPr/>
            </a:pPr>
            <a:fld id="{1223EAC6-B8A6-4729-9D15-CF6953B4D465}"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9"/>
          <p:cNvSpPr>
            <a:spLocks noGrp="1" noChangeArrowheads="1"/>
          </p:cNvSpPr>
          <p:nvPr>
            <p:ph type="sldNum" idx="10"/>
          </p:nvPr>
        </p:nvSpPr>
        <p:spPr>
          <a:ln/>
        </p:spPr>
        <p:txBody>
          <a:bodyPr/>
          <a:lstStyle>
            <a:lvl1pPr>
              <a:defRPr/>
            </a:lvl1pPr>
          </a:lstStyle>
          <a:p>
            <a:pPr>
              <a:defRPr/>
            </a:pPr>
            <a:fld id="{1D463340-DC82-45FA-A377-A7AB4170FD4B}"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idx="10"/>
          </p:nvPr>
        </p:nvSpPr>
        <p:spPr>
          <a:ln/>
        </p:spPr>
        <p:txBody>
          <a:bodyPr/>
          <a:lstStyle>
            <a:lvl1pPr>
              <a:defRPr/>
            </a:lvl1pPr>
          </a:lstStyle>
          <a:p>
            <a:pPr>
              <a:defRPr/>
            </a:pPr>
            <a:fld id="{243DC507-14BC-4563-BC2B-526CB70ECB64}" type="slidenum">
              <a:rPr lang="en-US"/>
              <a:pPr>
                <a:defRPr/>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5425" cy="4870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5025" y="1600200"/>
            <a:ext cx="4035425" cy="4870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9"/>
          <p:cNvSpPr>
            <a:spLocks noGrp="1" noChangeArrowheads="1"/>
          </p:cNvSpPr>
          <p:nvPr>
            <p:ph type="sldNum" idx="10"/>
          </p:nvPr>
        </p:nvSpPr>
        <p:spPr>
          <a:ln/>
        </p:spPr>
        <p:txBody>
          <a:bodyPr/>
          <a:lstStyle>
            <a:lvl1pPr>
              <a:defRPr/>
            </a:lvl1pPr>
          </a:lstStyle>
          <a:p>
            <a:pPr>
              <a:defRPr/>
            </a:pPr>
            <a:fld id="{F2C6212D-7737-4098-AF0E-481200E4A69A}" type="slidenum">
              <a:rPr lang="en-US"/>
              <a:pPr>
                <a:defRPr/>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9"/>
          <p:cNvSpPr>
            <a:spLocks noGrp="1" noChangeArrowheads="1"/>
          </p:cNvSpPr>
          <p:nvPr>
            <p:ph type="sldNum" idx="10"/>
          </p:nvPr>
        </p:nvSpPr>
        <p:spPr>
          <a:ln/>
        </p:spPr>
        <p:txBody>
          <a:bodyPr/>
          <a:lstStyle>
            <a:lvl1pPr>
              <a:defRPr/>
            </a:lvl1pPr>
          </a:lstStyle>
          <a:p>
            <a:pPr>
              <a:defRPr/>
            </a:pPr>
            <a:fld id="{350F8727-6850-4BD8-A734-C0D1C5560A7B}" type="slidenum">
              <a:rPr lang="en-US"/>
              <a:pPr>
                <a:defRPr/>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9"/>
          <p:cNvSpPr>
            <a:spLocks noGrp="1" noChangeArrowheads="1"/>
          </p:cNvSpPr>
          <p:nvPr>
            <p:ph type="sldNum" idx="10"/>
          </p:nvPr>
        </p:nvSpPr>
        <p:spPr>
          <a:ln/>
        </p:spPr>
        <p:txBody>
          <a:bodyPr/>
          <a:lstStyle>
            <a:lvl1pPr>
              <a:defRPr/>
            </a:lvl1pPr>
          </a:lstStyle>
          <a:p>
            <a:pPr>
              <a:defRPr/>
            </a:pPr>
            <a:fld id="{6231DFBC-2454-451B-9C42-04D7F724382E}" type="slidenum">
              <a:rPr lang="en-US"/>
              <a:pPr>
                <a:defRPr/>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pPr>
              <a:defRPr/>
            </a:pPr>
            <a:fld id="{74BF2C0F-05D6-4882-A325-BE394602789D}" type="slidenum">
              <a:rPr lang="en-US"/>
              <a:pPr>
                <a:defRPr/>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6436A624-A21F-4536-94D3-C1AEDDF981C0}"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11"/>
          <p:cNvSpPr>
            <a:spLocks noGrp="1" noChangeArrowheads="1"/>
          </p:cNvSpPr>
          <p:nvPr>
            <p:ph type="sldNum" idx="10"/>
          </p:nvPr>
        </p:nvSpPr>
        <p:spPr>
          <a:ln/>
        </p:spPr>
        <p:txBody>
          <a:bodyPr/>
          <a:lstStyle>
            <a:lvl1pPr>
              <a:defRPr/>
            </a:lvl1pPr>
          </a:lstStyle>
          <a:p>
            <a:pPr>
              <a:defRPr/>
            </a:pPr>
            <a:fld id="{A760D11A-C856-44AB-8D90-524D000C3530}" type="slidenum">
              <a:rPr lang="en-US"/>
              <a:pPr>
                <a:defRPr/>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idx="10"/>
          </p:nvPr>
        </p:nvSpPr>
        <p:spPr>
          <a:ln/>
        </p:spPr>
        <p:txBody>
          <a:bodyPr/>
          <a:lstStyle>
            <a:lvl1pPr>
              <a:defRPr/>
            </a:lvl1pPr>
          </a:lstStyle>
          <a:p>
            <a:pPr>
              <a:defRPr/>
            </a:pPr>
            <a:fld id="{44EFD112-2322-4E3C-9DD3-0E36B4B34AEA}" type="slidenum">
              <a:rPr lang="en-US"/>
              <a:pPr>
                <a:defRPr/>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9"/>
          <p:cNvSpPr>
            <a:spLocks noGrp="1" noChangeArrowheads="1"/>
          </p:cNvSpPr>
          <p:nvPr>
            <p:ph type="sldNum" idx="10"/>
          </p:nvPr>
        </p:nvSpPr>
        <p:spPr>
          <a:ln/>
        </p:spPr>
        <p:txBody>
          <a:bodyPr/>
          <a:lstStyle>
            <a:lvl1pPr>
              <a:defRPr/>
            </a:lvl1pPr>
          </a:lstStyle>
          <a:p>
            <a:pPr>
              <a:defRPr/>
            </a:pPr>
            <a:fld id="{FEA5F79C-A3E0-437E-9228-F93ACDA809D3}" type="slidenum">
              <a:rPr lang="en-US"/>
              <a:pPr>
                <a:defRPr/>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104775"/>
            <a:ext cx="2055812" cy="636587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04775"/>
            <a:ext cx="6015038" cy="6365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9"/>
          <p:cNvSpPr>
            <a:spLocks noGrp="1" noChangeArrowheads="1"/>
          </p:cNvSpPr>
          <p:nvPr>
            <p:ph type="sldNum" idx="10"/>
          </p:nvPr>
        </p:nvSpPr>
        <p:spPr>
          <a:ln/>
        </p:spPr>
        <p:txBody>
          <a:bodyPr/>
          <a:lstStyle>
            <a:lvl1pPr>
              <a:defRPr/>
            </a:lvl1pPr>
          </a:lstStyle>
          <a:p>
            <a:pPr>
              <a:defRPr/>
            </a:pPr>
            <a:fld id="{207B26C3-184D-4A6F-A3A7-0B42231C36FA}" type="slidenum">
              <a:rPr lang="en-US"/>
              <a:pPr>
                <a:defRPr/>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04775"/>
            <a:ext cx="8223250" cy="1306513"/>
          </a:xfrm>
        </p:spPr>
        <p:txBody>
          <a:bodyPr/>
          <a:lstStyle/>
          <a:p>
            <a:r>
              <a:rPr lang="en-US" smtClean="0"/>
              <a:t>Click to edit Master title style</a:t>
            </a:r>
            <a:endParaRPr lang="de-DE"/>
          </a:p>
        </p:txBody>
      </p:sp>
      <p:sp>
        <p:nvSpPr>
          <p:cNvPr id="3" name="ClipArt Placeholder 2"/>
          <p:cNvSpPr>
            <a:spLocks noGrp="1"/>
          </p:cNvSpPr>
          <p:nvPr>
            <p:ph type="clipArt" sz="half" idx="1"/>
          </p:nvPr>
        </p:nvSpPr>
        <p:spPr>
          <a:xfrm>
            <a:off x="457200" y="1600200"/>
            <a:ext cx="4035425" cy="4870450"/>
          </a:xfrm>
        </p:spPr>
        <p:txBody>
          <a:bodyPr/>
          <a:lstStyle/>
          <a:p>
            <a:pPr lvl="0"/>
            <a:endParaRPr lang="de-DE" noProof="0" smtClean="0"/>
          </a:p>
        </p:txBody>
      </p:sp>
      <p:sp>
        <p:nvSpPr>
          <p:cNvPr id="4" name="Text Placeholder 3"/>
          <p:cNvSpPr>
            <a:spLocks noGrp="1"/>
          </p:cNvSpPr>
          <p:nvPr>
            <p:ph type="body" sz="half" idx="2"/>
          </p:nvPr>
        </p:nvSpPr>
        <p:spPr>
          <a:xfrm>
            <a:off x="4645025" y="1600200"/>
            <a:ext cx="4035425" cy="487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9"/>
          <p:cNvSpPr>
            <a:spLocks noGrp="1" noChangeArrowheads="1"/>
          </p:cNvSpPr>
          <p:nvPr>
            <p:ph type="sldNum" idx="10"/>
          </p:nvPr>
        </p:nvSpPr>
        <p:spPr>
          <a:ln/>
        </p:spPr>
        <p:txBody>
          <a:bodyPr/>
          <a:lstStyle>
            <a:lvl1pPr>
              <a:defRPr/>
            </a:lvl1pPr>
          </a:lstStyle>
          <a:p>
            <a:pPr>
              <a:defRPr/>
            </a:pPr>
            <a:fld id="{34D0DBE6-CC6A-4EC5-BBD5-8C98EA0601A8}"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idx="10"/>
          </p:nvPr>
        </p:nvSpPr>
        <p:spPr>
          <a:ln/>
        </p:spPr>
        <p:txBody>
          <a:bodyPr/>
          <a:lstStyle>
            <a:lvl1pPr>
              <a:defRPr/>
            </a:lvl1pPr>
          </a:lstStyle>
          <a:p>
            <a:pPr>
              <a:defRPr/>
            </a:pPr>
            <a:fld id="{E92446D9-4E3C-4CB5-929D-9B7018680173}"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600200"/>
            <a:ext cx="4035425" cy="4870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5025" y="1600200"/>
            <a:ext cx="4035425" cy="4870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11"/>
          <p:cNvSpPr>
            <a:spLocks noGrp="1" noChangeArrowheads="1"/>
          </p:cNvSpPr>
          <p:nvPr>
            <p:ph type="sldNum" idx="10"/>
          </p:nvPr>
        </p:nvSpPr>
        <p:spPr>
          <a:ln/>
        </p:spPr>
        <p:txBody>
          <a:bodyPr/>
          <a:lstStyle>
            <a:lvl1pPr>
              <a:defRPr/>
            </a:lvl1pPr>
          </a:lstStyle>
          <a:p>
            <a:pPr>
              <a:defRPr/>
            </a:pPr>
            <a:fld id="{C3490169-975A-4741-9512-CA00BB13551F}"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11"/>
          <p:cNvSpPr>
            <a:spLocks noGrp="1" noChangeArrowheads="1"/>
          </p:cNvSpPr>
          <p:nvPr>
            <p:ph type="sldNum" idx="10"/>
          </p:nvPr>
        </p:nvSpPr>
        <p:spPr>
          <a:ln/>
        </p:spPr>
        <p:txBody>
          <a:bodyPr/>
          <a:lstStyle>
            <a:lvl1pPr>
              <a:defRPr/>
            </a:lvl1pPr>
          </a:lstStyle>
          <a:p>
            <a:pPr>
              <a:defRPr/>
            </a:pPr>
            <a:fld id="{375BA515-3B86-4138-911F-F61F038E7696}"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11"/>
          <p:cNvSpPr>
            <a:spLocks noGrp="1" noChangeArrowheads="1"/>
          </p:cNvSpPr>
          <p:nvPr>
            <p:ph type="sldNum" idx="10"/>
          </p:nvPr>
        </p:nvSpPr>
        <p:spPr>
          <a:ln/>
        </p:spPr>
        <p:txBody>
          <a:bodyPr/>
          <a:lstStyle>
            <a:lvl1pPr>
              <a:defRPr/>
            </a:lvl1pPr>
          </a:lstStyle>
          <a:p>
            <a:pPr>
              <a:defRPr/>
            </a:pPr>
            <a:fld id="{B76CD7DB-B0EA-4876-AA57-FC360175E782}"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idx="10"/>
          </p:nvPr>
        </p:nvSpPr>
        <p:spPr>
          <a:ln/>
        </p:spPr>
        <p:txBody>
          <a:bodyPr/>
          <a:lstStyle>
            <a:lvl1pPr>
              <a:defRPr/>
            </a:lvl1pPr>
          </a:lstStyle>
          <a:p>
            <a:pPr>
              <a:defRPr/>
            </a:pPr>
            <a:fld id="{B4197FBB-C416-4B51-9ADA-F9A87D712B86}"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idx="10"/>
          </p:nvPr>
        </p:nvSpPr>
        <p:spPr>
          <a:ln/>
        </p:spPr>
        <p:txBody>
          <a:bodyPr/>
          <a:lstStyle>
            <a:lvl1pPr>
              <a:defRPr/>
            </a:lvl1pPr>
          </a:lstStyle>
          <a:p>
            <a:pPr>
              <a:defRPr/>
            </a:pPr>
            <a:fld id="{96DA4636-CB2F-4EA6-97A4-4CD154BB543B}"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idx="10"/>
          </p:nvPr>
        </p:nvSpPr>
        <p:spPr>
          <a:ln/>
        </p:spPr>
        <p:txBody>
          <a:bodyPr/>
          <a:lstStyle>
            <a:lvl1pPr>
              <a:defRPr/>
            </a:lvl1pPr>
          </a:lstStyle>
          <a:p>
            <a:pPr>
              <a:defRPr/>
            </a:pPr>
            <a:fld id="{C84BA040-71E0-4161-9A5F-B74854AB11ED}"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33337"/>
        </a:solid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3733800" cy="274638"/>
          </a:xfrm>
          <a:prstGeom prst="rect">
            <a:avLst/>
          </a:prstGeom>
          <a:solidFill>
            <a:srgbClr val="0E4851"/>
          </a:solidFill>
          <a:ln w="9525">
            <a:noFill/>
            <a:round/>
            <a:headEnd/>
            <a:tailEnd/>
          </a:ln>
          <a:effectLst>
            <a:outerShdw dist="23040" dir="5400000" algn="ctr" rotWithShape="0">
              <a:srgbClr val="808080">
                <a:alpha val="35036"/>
              </a:srgbClr>
            </a:outerShdw>
          </a:effectLst>
        </p:spPr>
        <p:txBody>
          <a:bodyPr lIns="90000" tIns="46800" rIns="90000" bIns="46800" anchor="ctr"/>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i="1">
                <a:solidFill>
                  <a:srgbClr val="FFFFFF"/>
                </a:solidFill>
                <a:latin typeface="Calibri" charset="0"/>
                <a:cs typeface="Arial Unicode MS" charset="0"/>
              </a:rPr>
              <a:t>Introduction to Information Retrieval</a:t>
            </a:r>
          </a:p>
        </p:txBody>
      </p:sp>
      <p:sp>
        <p:nvSpPr>
          <p:cNvPr id="2050" name="Rectangle 2"/>
          <p:cNvSpPr>
            <a:spLocks noChangeArrowheads="1"/>
          </p:cNvSpPr>
          <p:nvPr/>
        </p:nvSpPr>
        <p:spPr bwMode="auto">
          <a:xfrm>
            <a:off x="3733800" y="0"/>
            <a:ext cx="3886200" cy="274638"/>
          </a:xfrm>
          <a:prstGeom prst="rect">
            <a:avLst/>
          </a:prstGeom>
          <a:solidFill>
            <a:srgbClr val="0E4851"/>
          </a:solidFill>
          <a:ln w="9525">
            <a:noFill/>
            <a:round/>
            <a:headEnd/>
            <a:tailEnd/>
          </a:ln>
          <a:effectLst>
            <a:outerShdw dist="23040" dir="5400000" algn="ctr" rotWithShape="0">
              <a:srgbClr val="808080">
                <a:alpha val="35036"/>
              </a:srgbClr>
            </a:outerShdw>
          </a:effectLst>
        </p:spPr>
        <p:txBody>
          <a:bodyPr lIns="90000" tIns="46800" rIns="90000" bIns="46800" anchor="ctr"/>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a:solidFill>
                  <a:srgbClr val="FFFFFF"/>
                </a:solidFill>
                <a:latin typeface="Calibri" charset="0"/>
                <a:cs typeface="Arial Unicode MS" charset="0"/>
              </a:rPr>
              <a:t> </a:t>
            </a:r>
          </a:p>
        </p:txBody>
      </p:sp>
      <p:sp>
        <p:nvSpPr>
          <p:cNvPr id="2051" name="Rectangle 3"/>
          <p:cNvSpPr>
            <a:spLocks noChangeArrowheads="1"/>
          </p:cNvSpPr>
          <p:nvPr/>
        </p:nvSpPr>
        <p:spPr bwMode="auto">
          <a:xfrm>
            <a:off x="7620000" y="0"/>
            <a:ext cx="1524000" cy="274638"/>
          </a:xfrm>
          <a:prstGeom prst="rect">
            <a:avLst/>
          </a:prstGeom>
          <a:solidFill>
            <a:srgbClr val="139CB7"/>
          </a:solidFill>
          <a:ln w="9525">
            <a:noFill/>
            <a:round/>
            <a:headEnd/>
            <a:tailEnd/>
          </a:ln>
          <a:effectLst>
            <a:outerShdw dist="23040" dir="5400000" algn="ctr" rotWithShape="0">
              <a:srgbClr val="808080">
                <a:alpha val="35036"/>
              </a:srgbClr>
            </a:outerShdw>
          </a:effectLst>
        </p:spPr>
        <p:txBody>
          <a:bodyPr lIns="90000" tIns="46800" rIns="90000" bIns="46800" anchor="ctr"/>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a:solidFill>
                  <a:srgbClr val="FFFFFF"/>
                </a:solidFill>
                <a:latin typeface="Calibri" charset="0"/>
                <a:cs typeface="Arial Unicode MS" charset="0"/>
              </a:rPr>
              <a:t> </a:t>
            </a:r>
          </a:p>
        </p:txBody>
      </p:sp>
      <p:sp>
        <p:nvSpPr>
          <p:cNvPr id="2052" name="Text Box 4"/>
          <p:cNvSpPr txBox="1">
            <a:spLocks noChangeArrowheads="1"/>
          </p:cNvSpPr>
          <p:nvPr/>
        </p:nvSpPr>
        <p:spPr bwMode="auto">
          <a:xfrm>
            <a:off x="1050925" y="1981200"/>
            <a:ext cx="3078163" cy="642938"/>
          </a:xfrm>
          <a:prstGeom prst="rect">
            <a:avLst/>
          </a:prstGeom>
          <a:noFill/>
          <a:ln w="9525">
            <a:noFill/>
            <a:round/>
            <a:headEnd/>
            <a:tailEnd/>
          </a:ln>
          <a:effectLst/>
        </p:spPr>
        <p:txBody>
          <a:bodyPr wrap="none" lIns="90000" tIns="46800" rIns="90000" bIns="46800">
            <a:spAutoFit/>
          </a:bodyPr>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3600">
                <a:solidFill>
                  <a:srgbClr val="FBFCFF"/>
                </a:solidFill>
                <a:latin typeface="Calibri" charset="0"/>
                <a:ea typeface="+mn-ea"/>
                <a:cs typeface="Arial Unicode MS" charset="0"/>
              </a:rPr>
              <a:t>Introduction to</a:t>
            </a:r>
          </a:p>
        </p:txBody>
      </p:sp>
      <p:sp>
        <p:nvSpPr>
          <p:cNvPr id="2053" name="Rectangle 5"/>
          <p:cNvSpPr>
            <a:spLocks noChangeArrowheads="1"/>
          </p:cNvSpPr>
          <p:nvPr/>
        </p:nvSpPr>
        <p:spPr bwMode="auto">
          <a:xfrm>
            <a:off x="0" y="0"/>
            <a:ext cx="9144000" cy="304800"/>
          </a:xfrm>
          <a:prstGeom prst="rect">
            <a:avLst/>
          </a:prstGeom>
          <a:solidFill>
            <a:srgbClr val="139CB7"/>
          </a:solidFill>
          <a:ln w="9360">
            <a:solidFill>
              <a:srgbClr val="406E84"/>
            </a:solidFill>
            <a:miter lim="800000"/>
            <a:headEnd/>
            <a:tailEnd/>
          </a:ln>
          <a:effectLst>
            <a:outerShdw dist="23040" dir="5400000" algn="ctr" rotWithShape="0">
              <a:srgbClr val="808080">
                <a:alpha val="35036"/>
              </a:srgbClr>
            </a:outerShdw>
          </a:effectLst>
        </p:spPr>
        <p:txBody>
          <a:bodyPr wrap="none" anchor="ctr"/>
          <a:lstStyle/>
          <a:p>
            <a:pPr>
              <a:buClr>
                <a:srgbClr val="000000"/>
              </a:buClr>
              <a:buSzPct val="100000"/>
              <a:buFont typeface="Times New Roman" pitchFamily="16" charset="0"/>
              <a:buNone/>
              <a:defRPr/>
            </a:pPr>
            <a:endParaRPr lang="de-DE">
              <a:ea typeface="+mn-ea"/>
              <a:cs typeface="Arial Unicode MS" charset="0"/>
            </a:endParaRPr>
          </a:p>
        </p:txBody>
      </p:sp>
      <p:sp>
        <p:nvSpPr>
          <p:cNvPr id="2054" name="Rectangle 6"/>
          <p:cNvSpPr>
            <a:spLocks noChangeArrowheads="1"/>
          </p:cNvSpPr>
          <p:nvPr/>
        </p:nvSpPr>
        <p:spPr bwMode="auto">
          <a:xfrm>
            <a:off x="26988" y="2590800"/>
            <a:ext cx="7256462" cy="825500"/>
          </a:xfrm>
          <a:prstGeom prst="rect">
            <a:avLst/>
          </a:prstGeom>
          <a:noFill/>
          <a:ln w="9525">
            <a:noFill/>
            <a:round/>
            <a:headEnd/>
            <a:tailEnd/>
          </a:ln>
          <a:effectLst/>
        </p:spPr>
        <p:txBody>
          <a:bodyPr wrap="none" lIns="90000" tIns="46800" rIns="90000" bIns="46800">
            <a:spAutoFit/>
          </a:bodyPr>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4800" b="1">
                <a:solidFill>
                  <a:srgbClr val="139CB7"/>
                </a:solidFill>
                <a:latin typeface="Calibri" charset="0"/>
                <a:ea typeface="+mn-ea"/>
                <a:cs typeface="Arial Unicode MS" charset="0"/>
              </a:rPr>
              <a:t>Information Retrieval</a:t>
            </a:r>
          </a:p>
        </p:txBody>
      </p:sp>
      <p:sp>
        <p:nvSpPr>
          <p:cNvPr id="77832" name="Rectangle 7"/>
          <p:cNvSpPr>
            <a:spLocks noGrp="1" noChangeArrowheads="1"/>
          </p:cNvSpPr>
          <p:nvPr>
            <p:ph type="title"/>
          </p:nvPr>
        </p:nvSpPr>
        <p:spPr bwMode="auto">
          <a:xfrm>
            <a:off x="457200" y="104775"/>
            <a:ext cx="8223250" cy="1306513"/>
          </a:xfrm>
          <a:prstGeom prst="rect">
            <a:avLst/>
          </a:prstGeom>
          <a:noFill/>
          <a:ln w="9525">
            <a:noFill/>
            <a:round/>
            <a:headEnd/>
            <a:tailEnd/>
          </a:ln>
        </p:spPr>
        <p:txBody>
          <a:bodyPr vert="horz" wrap="square" lIns="90000" tIns="46800" rIns="90000" bIns="46800" numCol="1" anchor="b" anchorCtr="0" compatLnSpc="1">
            <a:prstTxWarp prst="textNoShape">
              <a:avLst/>
            </a:prstTxWarp>
          </a:bodyPr>
          <a:lstStyle/>
          <a:p>
            <a:pPr lvl="0"/>
            <a:r>
              <a:rPr lang="en-GB" smtClean="0"/>
              <a:t>Click to edit the title text format</a:t>
            </a:r>
          </a:p>
        </p:txBody>
      </p:sp>
      <p:sp>
        <p:nvSpPr>
          <p:cNvPr id="77833" name="Rectangle 8"/>
          <p:cNvSpPr>
            <a:spLocks noGrp="1" noChangeArrowheads="1"/>
          </p:cNvSpPr>
          <p:nvPr>
            <p:ph type="body" idx="1"/>
          </p:nvPr>
        </p:nvSpPr>
        <p:spPr bwMode="auto">
          <a:xfrm>
            <a:off x="457200" y="1600200"/>
            <a:ext cx="8223250" cy="487045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Text Box 9"/>
          <p:cNvSpPr txBox="1">
            <a:spLocks noChangeArrowheads="1"/>
          </p:cNvSpPr>
          <p:nvPr/>
        </p:nvSpPr>
        <p:spPr bwMode="auto">
          <a:xfrm>
            <a:off x="457200" y="6369050"/>
            <a:ext cx="2133600" cy="46037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a:ea typeface="+mn-ea"/>
              <a:cs typeface="Arial Unicode MS" charset="0"/>
            </a:endParaRPr>
          </a:p>
        </p:txBody>
      </p:sp>
      <p:sp>
        <p:nvSpPr>
          <p:cNvPr id="2058" name="Text Box 10"/>
          <p:cNvSpPr txBox="1">
            <a:spLocks noChangeArrowheads="1"/>
          </p:cNvSpPr>
          <p:nvPr/>
        </p:nvSpPr>
        <p:spPr bwMode="auto">
          <a:xfrm>
            <a:off x="3124200" y="6369050"/>
            <a:ext cx="2895600" cy="46037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a:ea typeface="+mn-ea"/>
              <a:cs typeface="Arial Unicode MS" charset="0"/>
            </a:endParaRPr>
          </a:p>
        </p:txBody>
      </p:sp>
      <p:sp>
        <p:nvSpPr>
          <p:cNvPr id="2059" name="Rectangle 11"/>
          <p:cNvSpPr>
            <a:spLocks noGrp="1" noChangeArrowheads="1"/>
          </p:cNvSpPr>
          <p:nvPr>
            <p:ph type="sldNum"/>
          </p:nvPr>
        </p:nvSpPr>
        <p:spPr bwMode="auto">
          <a:xfrm>
            <a:off x="6553200" y="6456363"/>
            <a:ext cx="2127250" cy="274637"/>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buClrTx/>
              <a:buSzPct val="100000"/>
              <a:buFontTx/>
              <a:buNone/>
              <a:tabLst>
                <a:tab pos="723900" algn="l"/>
                <a:tab pos="1447800" algn="l"/>
              </a:tabLst>
              <a:defRPr sz="1200">
                <a:solidFill>
                  <a:srgbClr val="437085"/>
                </a:solidFill>
                <a:latin typeface="+mn-lt"/>
                <a:ea typeface="+mn-ea"/>
                <a:cs typeface="Arial Unicode MS" charset="0"/>
              </a:defRPr>
            </a:lvl1pPr>
          </a:lstStyle>
          <a:p>
            <a:pPr>
              <a:defRPr/>
            </a:pPr>
            <a:fld id="{DB3EC566-48E6-4552-87D6-CB322A8F192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hf hdr="0" ftr="0" dt="0"/>
  <p:txStyles>
    <p:titleStyle>
      <a:lvl1pPr algn="l" defTabSz="449263" rtl="0" eaLnBrk="0" fontAlgn="base" hangingPunct="0">
        <a:spcBef>
          <a:spcPct val="0"/>
        </a:spcBef>
        <a:spcAft>
          <a:spcPct val="0"/>
        </a:spcAft>
        <a:buClr>
          <a:srgbClr val="000000"/>
        </a:buClr>
        <a:buSzPct val="100000"/>
        <a:buFont typeface="Times New Roman" pitchFamily="16" charset="0"/>
        <a:defRPr sz="4000">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4000">
          <a:solidFill>
            <a:srgbClr val="000000"/>
          </a:solidFill>
          <a:latin typeface="Calibri" charset="0"/>
          <a:ea typeface="ＭＳ Ｐゴシック" charset="-128"/>
        </a:defRPr>
      </a:lvl2pPr>
      <a:lvl3pPr algn="l" defTabSz="449263" rtl="0" eaLnBrk="0" fontAlgn="base" hangingPunct="0">
        <a:spcBef>
          <a:spcPct val="0"/>
        </a:spcBef>
        <a:spcAft>
          <a:spcPct val="0"/>
        </a:spcAft>
        <a:buClr>
          <a:srgbClr val="000000"/>
        </a:buClr>
        <a:buSzPct val="100000"/>
        <a:buFont typeface="Times New Roman" pitchFamily="16" charset="0"/>
        <a:defRPr sz="4000">
          <a:solidFill>
            <a:srgbClr val="000000"/>
          </a:solidFill>
          <a:latin typeface="Calibri" charset="0"/>
          <a:ea typeface="ＭＳ Ｐゴシック" charset="-128"/>
        </a:defRPr>
      </a:lvl3pPr>
      <a:lvl4pPr algn="l" defTabSz="449263" rtl="0" eaLnBrk="0" fontAlgn="base" hangingPunct="0">
        <a:spcBef>
          <a:spcPct val="0"/>
        </a:spcBef>
        <a:spcAft>
          <a:spcPct val="0"/>
        </a:spcAft>
        <a:buClr>
          <a:srgbClr val="000000"/>
        </a:buClr>
        <a:buSzPct val="100000"/>
        <a:buFont typeface="Times New Roman" pitchFamily="16" charset="0"/>
        <a:defRPr sz="4000">
          <a:solidFill>
            <a:srgbClr val="000000"/>
          </a:solidFill>
          <a:latin typeface="Calibri" charset="0"/>
          <a:ea typeface="ＭＳ Ｐゴシック" charset="-128"/>
        </a:defRPr>
      </a:lvl4pPr>
      <a:lvl5pPr algn="l" defTabSz="449263" rtl="0" eaLnBrk="0" fontAlgn="base" hangingPunct="0">
        <a:spcBef>
          <a:spcPct val="0"/>
        </a:spcBef>
        <a:spcAft>
          <a:spcPct val="0"/>
        </a:spcAft>
        <a:buClr>
          <a:srgbClr val="000000"/>
        </a:buClr>
        <a:buSzPct val="100000"/>
        <a:buFont typeface="Times New Roman" pitchFamily="16" charset="0"/>
        <a:defRPr sz="4000">
          <a:solidFill>
            <a:srgbClr val="000000"/>
          </a:solidFill>
          <a:latin typeface="Calibri" charset="0"/>
          <a:ea typeface="ＭＳ Ｐゴシック" charset="-128"/>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000000"/>
          </a:solidFill>
          <a:latin typeface="Calibri" charset="0"/>
          <a:ea typeface="ＭＳ Ｐゴシック" charset="-128"/>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000000"/>
          </a:solidFill>
          <a:latin typeface="Calibri" charset="0"/>
          <a:ea typeface="ＭＳ Ｐゴシック" charset="-128"/>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000000"/>
          </a:solidFill>
          <a:latin typeface="Calibri" charset="0"/>
          <a:ea typeface="ＭＳ Ｐゴシック" charset="-128"/>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000000"/>
          </a:solidFill>
          <a:latin typeface="Calibri" charset="0"/>
          <a:ea typeface="ＭＳ Ｐゴシック" charset="-128"/>
        </a:defRPr>
      </a:lvl9pPr>
    </p:titleStyle>
    <p:bodyStyle>
      <a:lvl1pPr marL="342900" indent="-342900" algn="l" defTabSz="449263" rtl="0" eaLnBrk="0" fontAlgn="base" hangingPunct="0">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49263" rtl="0" eaLnBrk="0" fontAlgn="base" hangingPunct="0">
        <a:spcBef>
          <a:spcPts val="600"/>
        </a:spcBef>
        <a:spcAft>
          <a:spcPct val="0"/>
        </a:spcAft>
        <a:buClr>
          <a:srgbClr val="000000"/>
        </a:buClr>
        <a:buSzPct val="100000"/>
        <a:buFont typeface="Times New Roman" pitchFamily="16" charset="0"/>
        <a:buChar char="–"/>
        <a:defRPr sz="2400">
          <a:solidFill>
            <a:srgbClr val="000000"/>
          </a:solidFill>
          <a:latin typeface="+mn-lt"/>
          <a:ea typeface="+mn-ea"/>
        </a:defRPr>
      </a:lvl2pPr>
      <a:lvl3pPr marL="1143000" indent="-228600" algn="l" defTabSz="449263"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ChangeArrowheads="1"/>
          </p:cNvSpPr>
          <p:nvPr/>
        </p:nvSpPr>
        <p:spPr bwMode="auto">
          <a:xfrm>
            <a:off x="0" y="0"/>
            <a:ext cx="3733800" cy="274638"/>
          </a:xfrm>
          <a:prstGeom prst="rect">
            <a:avLst/>
          </a:prstGeom>
          <a:solidFill>
            <a:srgbClr val="0E4851"/>
          </a:solidFill>
          <a:ln w="9525">
            <a:noFill/>
            <a:round/>
            <a:headEnd/>
            <a:tailEnd/>
          </a:ln>
          <a:effectLst>
            <a:outerShdw dist="23040" dir="5400000" algn="ctr" rotWithShape="0">
              <a:srgbClr val="808080">
                <a:alpha val="35036"/>
              </a:srgbClr>
            </a:outerShdw>
          </a:effectLst>
        </p:spPr>
        <p:txBody>
          <a:bodyPr lIns="90000" tIns="46800" rIns="90000" bIns="46800" anchor="ctr"/>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i="1">
                <a:solidFill>
                  <a:srgbClr val="FFFFFF"/>
                </a:solidFill>
                <a:latin typeface="Calibri" charset="0"/>
                <a:cs typeface="Arial Unicode MS" charset="0"/>
              </a:rPr>
              <a:t>Introduction to Information Retrieval</a:t>
            </a:r>
          </a:p>
        </p:txBody>
      </p:sp>
      <p:sp>
        <p:nvSpPr>
          <p:cNvPr id="3074" name="Rectangle 2"/>
          <p:cNvSpPr>
            <a:spLocks noChangeArrowheads="1"/>
          </p:cNvSpPr>
          <p:nvPr/>
        </p:nvSpPr>
        <p:spPr bwMode="auto">
          <a:xfrm>
            <a:off x="3733800" y="0"/>
            <a:ext cx="3886200" cy="274638"/>
          </a:xfrm>
          <a:prstGeom prst="rect">
            <a:avLst/>
          </a:prstGeom>
          <a:solidFill>
            <a:srgbClr val="0E4851"/>
          </a:solidFill>
          <a:ln w="9525">
            <a:noFill/>
            <a:round/>
            <a:headEnd/>
            <a:tailEnd/>
          </a:ln>
          <a:effectLst>
            <a:outerShdw dist="23040" dir="5400000" algn="ctr" rotWithShape="0">
              <a:srgbClr val="808080">
                <a:alpha val="35036"/>
              </a:srgbClr>
            </a:outerShdw>
          </a:effectLst>
        </p:spPr>
        <p:txBody>
          <a:bodyPr lIns="90000" tIns="46800" rIns="90000" bIns="46800" anchor="ctr"/>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a:solidFill>
                  <a:srgbClr val="FFFFFF"/>
                </a:solidFill>
                <a:latin typeface="Calibri" charset="0"/>
                <a:cs typeface="Arial Unicode MS" charset="0"/>
              </a:rPr>
              <a:t> </a:t>
            </a:r>
          </a:p>
        </p:txBody>
      </p:sp>
      <p:sp>
        <p:nvSpPr>
          <p:cNvPr id="3075" name="Rectangle 3"/>
          <p:cNvSpPr>
            <a:spLocks noChangeArrowheads="1"/>
          </p:cNvSpPr>
          <p:nvPr/>
        </p:nvSpPr>
        <p:spPr bwMode="auto">
          <a:xfrm>
            <a:off x="7620000" y="0"/>
            <a:ext cx="1524000" cy="274638"/>
          </a:xfrm>
          <a:prstGeom prst="rect">
            <a:avLst/>
          </a:prstGeom>
          <a:solidFill>
            <a:srgbClr val="139CB7"/>
          </a:solidFill>
          <a:ln w="9525">
            <a:noFill/>
            <a:round/>
            <a:headEnd/>
            <a:tailEnd/>
          </a:ln>
          <a:effectLst>
            <a:outerShdw dist="23040" dir="5400000" algn="ctr" rotWithShape="0">
              <a:srgbClr val="808080">
                <a:alpha val="35036"/>
              </a:srgbClr>
            </a:outerShdw>
          </a:effectLst>
        </p:spPr>
        <p:txBody>
          <a:bodyPr lIns="90000" tIns="46800" rIns="90000" bIns="46800" anchor="ctr"/>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1600">
                <a:solidFill>
                  <a:srgbClr val="FFFFFF"/>
                </a:solidFill>
                <a:latin typeface="Calibri" charset="0"/>
                <a:cs typeface="Arial Unicode MS" charset="0"/>
              </a:rPr>
              <a:t> </a:t>
            </a:r>
          </a:p>
        </p:txBody>
      </p:sp>
      <p:sp>
        <p:nvSpPr>
          <p:cNvPr id="3076" name="Line 4"/>
          <p:cNvSpPr>
            <a:spLocks noChangeShapeType="1"/>
          </p:cNvSpPr>
          <p:nvPr/>
        </p:nvSpPr>
        <p:spPr bwMode="auto">
          <a:xfrm>
            <a:off x="228600" y="1447800"/>
            <a:ext cx="8686800" cy="1588"/>
          </a:xfrm>
          <a:prstGeom prst="line">
            <a:avLst/>
          </a:prstGeom>
          <a:noFill/>
          <a:ln w="38160">
            <a:solidFill>
              <a:srgbClr val="139CB7"/>
            </a:solidFill>
            <a:miter lim="800000"/>
            <a:headEnd/>
            <a:tailEnd/>
          </a:ln>
          <a:effectLst>
            <a:outerShdw dist="20160" dir="5400000" algn="ctr" rotWithShape="0">
              <a:srgbClr val="808080">
                <a:alpha val="38034"/>
              </a:srgbClr>
            </a:outerShdw>
          </a:effectLst>
        </p:spPr>
        <p:txBody>
          <a:bodyPr/>
          <a:lstStyle/>
          <a:p>
            <a:pPr>
              <a:buClr>
                <a:srgbClr val="000000"/>
              </a:buClr>
              <a:buSzPct val="100000"/>
              <a:buFont typeface="Times New Roman" pitchFamily="16" charset="0"/>
              <a:buNone/>
              <a:defRPr/>
            </a:pPr>
            <a:endParaRPr lang="de-DE">
              <a:ea typeface="+mn-ea"/>
              <a:cs typeface="Arial Unicode MS" charset="0"/>
            </a:endParaRPr>
          </a:p>
        </p:txBody>
      </p:sp>
      <p:sp>
        <p:nvSpPr>
          <p:cNvPr id="78854" name="Rectangle 5"/>
          <p:cNvSpPr>
            <a:spLocks noGrp="1" noChangeArrowheads="1"/>
          </p:cNvSpPr>
          <p:nvPr>
            <p:ph type="title"/>
          </p:nvPr>
        </p:nvSpPr>
        <p:spPr bwMode="auto">
          <a:xfrm>
            <a:off x="457200" y="104775"/>
            <a:ext cx="8223250" cy="1306513"/>
          </a:xfrm>
          <a:prstGeom prst="rect">
            <a:avLst/>
          </a:prstGeom>
          <a:noFill/>
          <a:ln w="9525">
            <a:noFill/>
            <a:round/>
            <a:headEnd/>
            <a:tailEnd/>
          </a:ln>
        </p:spPr>
        <p:txBody>
          <a:bodyPr vert="horz" wrap="square" lIns="90000" tIns="46800" rIns="90000" bIns="46800" numCol="1" anchor="b" anchorCtr="0" compatLnSpc="1">
            <a:prstTxWarp prst="textNoShape">
              <a:avLst/>
            </a:prstTxWarp>
          </a:bodyPr>
          <a:lstStyle/>
          <a:p>
            <a:pPr lvl="0"/>
            <a:r>
              <a:rPr lang="en-GB" smtClean="0"/>
              <a:t>Click to edit the title text format</a:t>
            </a:r>
          </a:p>
        </p:txBody>
      </p:sp>
      <p:sp>
        <p:nvSpPr>
          <p:cNvPr id="78855" name="Rectangle 6"/>
          <p:cNvSpPr>
            <a:spLocks noGrp="1" noChangeArrowheads="1"/>
          </p:cNvSpPr>
          <p:nvPr>
            <p:ph type="body" idx="1"/>
          </p:nvPr>
        </p:nvSpPr>
        <p:spPr bwMode="auto">
          <a:xfrm>
            <a:off x="457200" y="1600200"/>
            <a:ext cx="8223250" cy="4870450"/>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Text Box 7"/>
          <p:cNvSpPr txBox="1">
            <a:spLocks noChangeArrowheads="1"/>
          </p:cNvSpPr>
          <p:nvPr/>
        </p:nvSpPr>
        <p:spPr bwMode="auto">
          <a:xfrm>
            <a:off x="457200" y="6369050"/>
            <a:ext cx="2133600" cy="46037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a:ea typeface="+mn-ea"/>
              <a:cs typeface="Arial Unicode MS" charset="0"/>
            </a:endParaRPr>
          </a:p>
        </p:txBody>
      </p:sp>
      <p:sp>
        <p:nvSpPr>
          <p:cNvPr id="3080" name="Text Box 8"/>
          <p:cNvSpPr txBox="1">
            <a:spLocks noChangeArrowheads="1"/>
          </p:cNvSpPr>
          <p:nvPr/>
        </p:nvSpPr>
        <p:spPr bwMode="auto">
          <a:xfrm>
            <a:off x="3124200" y="6369050"/>
            <a:ext cx="2895600" cy="46037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a:ea typeface="+mn-ea"/>
              <a:cs typeface="Arial Unicode MS" charset="0"/>
            </a:endParaRPr>
          </a:p>
        </p:txBody>
      </p:sp>
      <p:sp>
        <p:nvSpPr>
          <p:cNvPr id="3081" name="Rectangle 9"/>
          <p:cNvSpPr>
            <a:spLocks noGrp="1" noChangeArrowheads="1"/>
          </p:cNvSpPr>
          <p:nvPr>
            <p:ph type="sldNum"/>
          </p:nvPr>
        </p:nvSpPr>
        <p:spPr bwMode="auto">
          <a:xfrm>
            <a:off x="6553200" y="6456363"/>
            <a:ext cx="2127250" cy="274637"/>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algn="r">
              <a:buClrTx/>
              <a:buSzPct val="100000"/>
              <a:buFontTx/>
              <a:buNone/>
              <a:tabLst>
                <a:tab pos="723900" algn="l"/>
                <a:tab pos="1447800" algn="l"/>
              </a:tabLst>
              <a:defRPr sz="1200">
                <a:solidFill>
                  <a:srgbClr val="898989"/>
                </a:solidFill>
                <a:latin typeface="+mn-lt"/>
                <a:ea typeface="+mn-ea"/>
                <a:cs typeface="Arial Unicode MS" charset="0"/>
              </a:defRPr>
            </a:lvl1pPr>
          </a:lstStyle>
          <a:p>
            <a:pPr>
              <a:defRPr/>
            </a:pPr>
            <a:fld id="{F1FB7D08-67DA-430D-B31F-1498AA061A6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hf hdr="0" ftr="0" dt="0"/>
  <p:txStyles>
    <p:titleStyle>
      <a:lvl1pPr algn="l" defTabSz="449263" rtl="0" eaLnBrk="0" fontAlgn="base" hangingPunct="0">
        <a:spcBef>
          <a:spcPct val="0"/>
        </a:spcBef>
        <a:spcAft>
          <a:spcPct val="0"/>
        </a:spcAft>
        <a:buClr>
          <a:srgbClr val="000000"/>
        </a:buClr>
        <a:buSzPct val="100000"/>
        <a:buFont typeface="Times New Roman" pitchFamily="16" charset="0"/>
        <a:defRPr sz="4000">
          <a:solidFill>
            <a:srgbClr val="000000"/>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itchFamily="16" charset="0"/>
        <a:defRPr sz="4000">
          <a:solidFill>
            <a:srgbClr val="000000"/>
          </a:solidFill>
          <a:latin typeface="Calibri" charset="0"/>
          <a:ea typeface="ＭＳ Ｐゴシック" charset="-128"/>
        </a:defRPr>
      </a:lvl2pPr>
      <a:lvl3pPr algn="l" defTabSz="449263" rtl="0" eaLnBrk="0" fontAlgn="base" hangingPunct="0">
        <a:spcBef>
          <a:spcPct val="0"/>
        </a:spcBef>
        <a:spcAft>
          <a:spcPct val="0"/>
        </a:spcAft>
        <a:buClr>
          <a:srgbClr val="000000"/>
        </a:buClr>
        <a:buSzPct val="100000"/>
        <a:buFont typeface="Times New Roman" pitchFamily="16" charset="0"/>
        <a:defRPr sz="4000">
          <a:solidFill>
            <a:srgbClr val="000000"/>
          </a:solidFill>
          <a:latin typeface="Calibri" charset="0"/>
          <a:ea typeface="ＭＳ Ｐゴシック" charset="-128"/>
        </a:defRPr>
      </a:lvl3pPr>
      <a:lvl4pPr algn="l" defTabSz="449263" rtl="0" eaLnBrk="0" fontAlgn="base" hangingPunct="0">
        <a:spcBef>
          <a:spcPct val="0"/>
        </a:spcBef>
        <a:spcAft>
          <a:spcPct val="0"/>
        </a:spcAft>
        <a:buClr>
          <a:srgbClr val="000000"/>
        </a:buClr>
        <a:buSzPct val="100000"/>
        <a:buFont typeface="Times New Roman" pitchFamily="16" charset="0"/>
        <a:defRPr sz="4000">
          <a:solidFill>
            <a:srgbClr val="000000"/>
          </a:solidFill>
          <a:latin typeface="Calibri" charset="0"/>
          <a:ea typeface="ＭＳ Ｐゴシック" charset="-128"/>
        </a:defRPr>
      </a:lvl4pPr>
      <a:lvl5pPr algn="l" defTabSz="449263" rtl="0" eaLnBrk="0" fontAlgn="base" hangingPunct="0">
        <a:spcBef>
          <a:spcPct val="0"/>
        </a:spcBef>
        <a:spcAft>
          <a:spcPct val="0"/>
        </a:spcAft>
        <a:buClr>
          <a:srgbClr val="000000"/>
        </a:buClr>
        <a:buSzPct val="100000"/>
        <a:buFont typeface="Times New Roman" pitchFamily="16" charset="0"/>
        <a:defRPr sz="4000">
          <a:solidFill>
            <a:srgbClr val="000000"/>
          </a:solidFill>
          <a:latin typeface="Calibri" charset="0"/>
          <a:ea typeface="ＭＳ Ｐゴシック" charset="-128"/>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000000"/>
          </a:solidFill>
          <a:latin typeface="Calibri" charset="0"/>
          <a:ea typeface="ＭＳ Ｐゴシック" charset="-128"/>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000000"/>
          </a:solidFill>
          <a:latin typeface="Calibri" charset="0"/>
          <a:ea typeface="ＭＳ Ｐゴシック" charset="-128"/>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000000"/>
          </a:solidFill>
          <a:latin typeface="Calibri" charset="0"/>
          <a:ea typeface="ＭＳ Ｐゴシック" charset="-128"/>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4000">
          <a:solidFill>
            <a:srgbClr val="000000"/>
          </a:solidFill>
          <a:latin typeface="Calibri" charset="0"/>
          <a:ea typeface="ＭＳ Ｐゴシック" charset="-128"/>
        </a:defRPr>
      </a:lvl9pPr>
    </p:titleStyle>
    <p:bodyStyle>
      <a:lvl1pPr marL="342900" indent="-342900" algn="l" defTabSz="449263" rtl="0" eaLnBrk="0" fontAlgn="base" hangingPunct="0">
        <a:spcBef>
          <a:spcPts val="700"/>
        </a:spcBef>
        <a:spcAft>
          <a:spcPct val="0"/>
        </a:spcAft>
        <a:buClr>
          <a:srgbClr val="000000"/>
        </a:buClr>
        <a:buSzPct val="100000"/>
        <a:buFont typeface="Times New Roman" pitchFamily="16" charset="0"/>
        <a:buChar char="•"/>
        <a:defRPr sz="2800">
          <a:solidFill>
            <a:srgbClr val="000000"/>
          </a:solidFill>
          <a:latin typeface="+mn-lt"/>
          <a:ea typeface="+mn-ea"/>
          <a:cs typeface="+mn-cs"/>
        </a:defRPr>
      </a:lvl1pPr>
      <a:lvl2pPr marL="742950" indent="-285750" algn="l" defTabSz="449263" rtl="0" eaLnBrk="0" fontAlgn="base" hangingPunct="0">
        <a:spcBef>
          <a:spcPts val="600"/>
        </a:spcBef>
        <a:spcAft>
          <a:spcPct val="0"/>
        </a:spcAft>
        <a:buClr>
          <a:srgbClr val="000000"/>
        </a:buClr>
        <a:buSzPct val="100000"/>
        <a:buFont typeface="Times New Roman" pitchFamily="16" charset="0"/>
        <a:buChar char="–"/>
        <a:defRPr sz="2400">
          <a:solidFill>
            <a:srgbClr val="000000"/>
          </a:solidFill>
          <a:latin typeface="+mn-lt"/>
          <a:ea typeface="+mn-ea"/>
        </a:defRPr>
      </a:lvl2pPr>
      <a:lvl3pPr marL="1143000" indent="-228600" algn="l" defTabSz="449263"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buChar char="»"/>
        <a:defRPr sz="2000">
          <a:solidFill>
            <a:srgbClr val="000000"/>
          </a:solidFill>
          <a:latin typeface="+mn-lt"/>
          <a:ea typeface="+mn-ea"/>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1066800" y="3886200"/>
            <a:ext cx="7010400" cy="2362200"/>
          </a:xfrm>
          <a:prstGeom prst="rect">
            <a:avLst/>
          </a:prstGeom>
          <a:noFill/>
          <a:ln w="9525">
            <a:noFill/>
            <a:round/>
            <a:headEnd/>
            <a:tailEnd/>
          </a:ln>
        </p:spPr>
        <p:txBody>
          <a:bodyPr/>
          <a:lstStyle/>
          <a:p>
            <a:pPr algn="ctr">
              <a:spcBef>
                <a:spcPts val="7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2800" dirty="0">
              <a:solidFill>
                <a:srgbClr val="437085"/>
              </a:solidFill>
              <a:latin typeface="Calibri" charset="0"/>
              <a:cs typeface="Times New Roman" pitchFamily="16" charset="0"/>
            </a:endParaRPr>
          </a:p>
          <a:p>
            <a:pPr algn="ctr">
              <a:spcBef>
                <a:spcPts val="7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dirty="0" err="1">
                <a:solidFill>
                  <a:srgbClr val="437085"/>
                </a:solidFill>
                <a:latin typeface="Calibri" charset="0"/>
                <a:cs typeface="Times New Roman" pitchFamily="16" charset="0"/>
              </a:rPr>
              <a:t>Hinrich</a:t>
            </a:r>
            <a:r>
              <a:rPr lang="en-US" sz="2800" dirty="0">
                <a:solidFill>
                  <a:srgbClr val="437085"/>
                </a:solidFill>
                <a:latin typeface="Calibri" charset="0"/>
                <a:cs typeface="Times New Roman" pitchFamily="16" charset="0"/>
              </a:rPr>
              <a:t> </a:t>
            </a:r>
            <a:r>
              <a:rPr lang="en-US" sz="2800" dirty="0" err="1">
                <a:solidFill>
                  <a:srgbClr val="437085"/>
                </a:solidFill>
                <a:latin typeface="Calibri" charset="0"/>
                <a:cs typeface="Times New Roman" pitchFamily="16" charset="0"/>
              </a:rPr>
              <a:t>Schütze</a:t>
            </a:r>
            <a:r>
              <a:rPr lang="en-US" sz="2800" dirty="0">
                <a:solidFill>
                  <a:srgbClr val="437085"/>
                </a:solidFill>
                <a:latin typeface="Calibri" charset="0"/>
                <a:cs typeface="Times New Roman" pitchFamily="16" charset="0"/>
              </a:rPr>
              <a:t> and Christina </a:t>
            </a:r>
            <a:r>
              <a:rPr lang="en-US" sz="2800" dirty="0" err="1">
                <a:solidFill>
                  <a:srgbClr val="437085"/>
                </a:solidFill>
                <a:latin typeface="Calibri" charset="0"/>
                <a:cs typeface="Times New Roman" pitchFamily="16" charset="0"/>
              </a:rPr>
              <a:t>Lioma</a:t>
            </a:r>
            <a:endParaRPr lang="en-US" sz="2800" dirty="0">
              <a:solidFill>
                <a:srgbClr val="437085"/>
              </a:solidFill>
              <a:latin typeface="Calibri" charset="0"/>
              <a:cs typeface="Times New Roman" pitchFamily="16" charset="0"/>
            </a:endParaRPr>
          </a:p>
          <a:p>
            <a:pPr algn="ctr">
              <a:spcBef>
                <a:spcPts val="70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800" dirty="0">
                <a:solidFill>
                  <a:srgbClr val="437085"/>
                </a:solidFill>
                <a:latin typeface="Calibri" charset="0"/>
              </a:rPr>
              <a:t>Lecture </a:t>
            </a:r>
            <a:r>
              <a:rPr lang="en-US" sz="2800" dirty="0" smtClean="0">
                <a:solidFill>
                  <a:srgbClr val="437085"/>
                </a:solidFill>
                <a:latin typeface="Calibri" charset="0"/>
              </a:rPr>
              <a:t>10: XML Retrieval</a:t>
            </a:r>
            <a:endParaRPr lang="en-US" sz="2800" dirty="0">
              <a:solidFill>
                <a:srgbClr val="437085"/>
              </a:solidFill>
              <a:latin typeface="Calibri" charset="0"/>
            </a:endParaRPr>
          </a:p>
        </p:txBody>
      </p:sp>
      <p:sp>
        <p:nvSpPr>
          <p:cNvPr id="3" name="Slide Number Placeholder 2"/>
          <p:cNvSpPr>
            <a:spLocks noGrp="1"/>
          </p:cNvSpPr>
          <p:nvPr>
            <p:ph type="sldNum" idx="10"/>
          </p:nvPr>
        </p:nvSpPr>
        <p:spPr/>
        <p:txBody>
          <a:bodyPr/>
          <a:lstStyle/>
          <a:p>
            <a:pPr>
              <a:defRPr/>
            </a:pPr>
            <a:fld id="{B4197FBB-C416-4B51-9ADA-F9A87D712B86}" type="slidenum">
              <a:rPr lang="en-US" smtClean="0"/>
              <a:pPr>
                <a:defRPr/>
              </a:pPr>
              <a:t>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sz="1200">
              <a:solidFill>
                <a:srgbClr val="898989"/>
              </a:solidFill>
              <a:latin typeface="Calibri" charset="0"/>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rgbClr val="000000"/>
                </a:solidFill>
                <a:latin typeface="Calibri" charset="0"/>
                <a:cs typeface="Times New Roman" pitchFamily="16" charset="0"/>
              </a:rPr>
              <a:t>XML document</a:t>
            </a:r>
            <a:endParaRPr lang="en-US" sz="4000" dirty="0">
              <a:solidFill>
                <a:srgbClr val="000000"/>
              </a:solidFill>
              <a:latin typeface="Calibri"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8" name="Slide Number Placeholder 7"/>
          <p:cNvSpPr>
            <a:spLocks noGrp="1"/>
          </p:cNvSpPr>
          <p:nvPr>
            <p:ph type="sldNum" idx="10"/>
          </p:nvPr>
        </p:nvSpPr>
        <p:spPr/>
        <p:txBody>
          <a:bodyPr/>
          <a:lstStyle/>
          <a:p>
            <a:pPr>
              <a:defRPr/>
            </a:pPr>
            <a:fld id="{74BF2C0F-05D6-4882-A325-BE394602789D}" type="slidenum">
              <a:rPr lang="en-US" smtClean="0"/>
              <a:pPr>
                <a:defRPr/>
              </a:pPr>
              <a:t>10</a:t>
            </a:fld>
            <a:endParaRPr lang="en-US" dirty="0"/>
          </a:p>
        </p:txBody>
      </p:sp>
      <p:sp>
        <p:nvSpPr>
          <p:cNvPr id="25" name="Rectangle 24"/>
          <p:cNvSpPr/>
          <p:nvPr/>
        </p:nvSpPr>
        <p:spPr bwMode="auto">
          <a:xfrm>
            <a:off x="1857356" y="2428868"/>
            <a:ext cx="1571636"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element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1" u="none" strike="noStrike" cap="none" normalizeH="0" baseline="0" dirty="0" smtClean="0">
                <a:ln>
                  <a:noFill/>
                </a:ln>
                <a:solidFill>
                  <a:schemeClr val="tx1"/>
                </a:solidFill>
                <a:effectLst/>
                <a:latin typeface="+mj-lt"/>
                <a:cs typeface="Arial Unicode MS" charset="0"/>
              </a:rPr>
              <a:t>author</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26" name="Rectangle 25"/>
          <p:cNvSpPr/>
          <p:nvPr/>
        </p:nvSpPr>
        <p:spPr bwMode="auto">
          <a:xfrm>
            <a:off x="3929058" y="2428868"/>
            <a:ext cx="1714512"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element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chemeClr val="tx1"/>
                </a:solidFill>
                <a:latin typeface="+mj-lt"/>
                <a:cs typeface="Arial Unicode MS" charset="0"/>
              </a:rPr>
              <a:t>act</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27" name="Rectangle 26"/>
          <p:cNvSpPr/>
          <p:nvPr/>
        </p:nvSpPr>
        <p:spPr bwMode="auto">
          <a:xfrm>
            <a:off x="5929322" y="2428868"/>
            <a:ext cx="1643074"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element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chemeClr val="tx1"/>
                </a:solidFill>
                <a:latin typeface="+mj-lt"/>
                <a:cs typeface="Arial Unicode MS" charset="0"/>
              </a:rPr>
              <a:t>title</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28" name="Rectangle 27"/>
          <p:cNvSpPr/>
          <p:nvPr/>
        </p:nvSpPr>
        <p:spPr bwMode="auto">
          <a:xfrm>
            <a:off x="4000496" y="5153036"/>
            <a:ext cx="1571636" cy="7048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element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chemeClr val="tx1"/>
                </a:solidFill>
                <a:latin typeface="+mj-lt"/>
                <a:cs typeface="Arial Unicode MS" charset="0"/>
              </a:rPr>
              <a:t>verse</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29" name="Rectangle 28"/>
          <p:cNvSpPr/>
          <p:nvPr/>
        </p:nvSpPr>
        <p:spPr bwMode="auto">
          <a:xfrm>
            <a:off x="1857356" y="3286124"/>
            <a:ext cx="1571636"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text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chemeClr val="tx1"/>
                </a:solidFill>
                <a:latin typeface="+mj-lt"/>
                <a:cs typeface="Arial Unicode MS" charset="0"/>
              </a:rPr>
              <a:t>Shakespeare</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30" name="Rectangle 29"/>
          <p:cNvSpPr/>
          <p:nvPr/>
        </p:nvSpPr>
        <p:spPr bwMode="auto">
          <a:xfrm>
            <a:off x="5929322" y="3357562"/>
            <a:ext cx="1643074"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text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1" u="none" strike="noStrike" cap="none" normalizeH="0" baseline="0" dirty="0" smtClean="0">
                <a:ln>
                  <a:noFill/>
                </a:ln>
                <a:solidFill>
                  <a:schemeClr val="tx1"/>
                </a:solidFill>
                <a:effectLst/>
                <a:latin typeface="+mj-lt"/>
                <a:cs typeface="Arial Unicode MS" charset="0"/>
              </a:rPr>
              <a:t>Macbeth</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31" name="Rectangle 30"/>
          <p:cNvSpPr/>
          <p:nvPr/>
        </p:nvSpPr>
        <p:spPr bwMode="auto">
          <a:xfrm>
            <a:off x="1857356" y="4286256"/>
            <a:ext cx="1571636"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attribute</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1" u="none" strike="noStrike" cap="none" normalizeH="0" baseline="0" dirty="0" smtClean="0">
                <a:ln>
                  <a:noFill/>
                </a:ln>
                <a:solidFill>
                  <a:schemeClr val="tx1"/>
                </a:solidFill>
                <a:effectLst/>
                <a:latin typeface="+mj-lt"/>
                <a:cs typeface="Arial Unicode MS" charset="0"/>
              </a:rPr>
              <a:t>number</a:t>
            </a:r>
            <a:r>
              <a:rPr kumimoji="0" lang="en-US" sz="2000" b="0" u="none" strike="noStrike" cap="none" normalizeH="0" baseline="0" dirty="0" smtClean="0">
                <a:ln>
                  <a:noFill/>
                </a:ln>
                <a:solidFill>
                  <a:schemeClr val="tx1"/>
                </a:solidFill>
                <a:effectLst/>
                <a:latin typeface="+mj-lt"/>
                <a:cs typeface="Arial Unicode MS" charset="0"/>
              </a:rPr>
              <a:t>=“</a:t>
            </a:r>
            <a:r>
              <a:rPr kumimoji="0" lang="en-US" sz="2000" b="0" i="1" u="none" strike="noStrike" cap="none" normalizeH="0" baseline="0" dirty="0" smtClean="0">
                <a:ln>
                  <a:noFill/>
                </a:ln>
                <a:solidFill>
                  <a:schemeClr val="tx1"/>
                </a:solidFill>
                <a:effectLst/>
                <a:latin typeface="+mj-lt"/>
                <a:cs typeface="Arial Unicode MS" charset="0"/>
              </a:rPr>
              <a:t>I</a:t>
            </a:r>
            <a:r>
              <a:rPr kumimoji="0" lang="en-US" sz="2000" b="0" u="none" strike="noStrike" cap="none" normalizeH="0" baseline="0" dirty="0" smtClean="0">
                <a:ln>
                  <a:noFill/>
                </a:ln>
                <a:solidFill>
                  <a:schemeClr val="tx1"/>
                </a:solidFill>
                <a:effectLst/>
                <a:latin typeface="+mj-lt"/>
                <a:cs typeface="Arial Unicode MS" charset="0"/>
              </a:rPr>
              <a:t>”</a:t>
            </a:r>
            <a:endParaRPr kumimoji="0" lang="de-DE" sz="2000" b="0" u="none" strike="noStrike" cap="none" normalizeH="0" baseline="0" dirty="0" smtClean="0">
              <a:ln>
                <a:noFill/>
              </a:ln>
              <a:solidFill>
                <a:schemeClr val="tx1"/>
              </a:solidFill>
              <a:effectLst/>
              <a:latin typeface="+mj-lt"/>
              <a:cs typeface="Arial Unicode MS" charset="0"/>
            </a:endParaRPr>
          </a:p>
        </p:txBody>
      </p:sp>
      <p:sp>
        <p:nvSpPr>
          <p:cNvPr id="32" name="Rectangle 31"/>
          <p:cNvSpPr/>
          <p:nvPr/>
        </p:nvSpPr>
        <p:spPr bwMode="auto">
          <a:xfrm>
            <a:off x="4000496" y="4214818"/>
            <a:ext cx="1571636"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element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1" u="none" strike="noStrike" cap="none" normalizeH="0" baseline="0" dirty="0" smtClean="0">
                <a:ln>
                  <a:noFill/>
                </a:ln>
                <a:solidFill>
                  <a:schemeClr val="tx1"/>
                </a:solidFill>
                <a:effectLst/>
                <a:latin typeface="+mj-lt"/>
                <a:cs typeface="Arial Unicode MS" charset="0"/>
              </a:rPr>
              <a:t>scene</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33" name="Rectangle 32"/>
          <p:cNvSpPr/>
          <p:nvPr/>
        </p:nvSpPr>
        <p:spPr bwMode="auto">
          <a:xfrm>
            <a:off x="3929058" y="6072206"/>
            <a:ext cx="1714512"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text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chemeClr val="tx1"/>
                </a:solidFill>
                <a:latin typeface="+mj-lt"/>
                <a:cs typeface="Arial Unicode MS" charset="0"/>
              </a:rPr>
              <a:t>Shakespeare</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34" name="Rectangle 33"/>
          <p:cNvSpPr/>
          <p:nvPr/>
        </p:nvSpPr>
        <p:spPr bwMode="auto">
          <a:xfrm>
            <a:off x="1857356" y="5214950"/>
            <a:ext cx="1571636"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attribute</a:t>
            </a:r>
            <a:r>
              <a:rPr lang="de-DE" sz="2000" dirty="0" smtClean="0">
                <a:solidFill>
                  <a:schemeClr val="tx1"/>
                </a:solidFill>
                <a:latin typeface="+mj-lt"/>
                <a:cs typeface="Arial Unicode MS" charset="0"/>
              </a:rPr>
              <a:t> </a:t>
            </a:r>
            <a:r>
              <a:rPr kumimoji="0" lang="en-US" sz="2000" b="0" i="1" u="none" strike="noStrike" cap="none" normalizeH="0" baseline="0" dirty="0" smtClean="0">
                <a:ln>
                  <a:noFill/>
                </a:ln>
                <a:solidFill>
                  <a:schemeClr val="tx1"/>
                </a:solidFill>
                <a:effectLst/>
                <a:latin typeface="+mj-lt"/>
                <a:cs typeface="Arial Unicode MS" charset="0"/>
              </a:rPr>
              <a:t>number</a:t>
            </a:r>
            <a:r>
              <a:rPr kumimoji="0" lang="en-US" sz="2000" b="0" u="none" strike="noStrike" cap="none" normalizeH="0" baseline="0" dirty="0" smtClean="0">
                <a:ln>
                  <a:noFill/>
                </a:ln>
                <a:solidFill>
                  <a:schemeClr val="tx1"/>
                </a:solidFill>
                <a:effectLst/>
                <a:latin typeface="+mj-lt"/>
                <a:cs typeface="Arial Unicode MS" charset="0"/>
              </a:rPr>
              <a:t>=“</a:t>
            </a:r>
            <a:r>
              <a:rPr lang="en-US" sz="2000" i="1" dirty="0" smtClean="0">
                <a:solidFill>
                  <a:schemeClr val="tx1"/>
                </a:solidFill>
                <a:latin typeface="+mj-lt"/>
                <a:cs typeface="Arial Unicode MS" charset="0"/>
              </a:rPr>
              <a:t>vii</a:t>
            </a:r>
            <a:r>
              <a:rPr kumimoji="0" lang="en-US" sz="2000" b="0" u="none" strike="noStrike" cap="none" normalizeH="0" baseline="0" dirty="0" smtClean="0">
                <a:ln>
                  <a:noFill/>
                </a:ln>
                <a:solidFill>
                  <a:schemeClr val="tx1"/>
                </a:solidFill>
                <a:effectLst/>
                <a:latin typeface="+mj-lt"/>
                <a:cs typeface="Arial Unicode MS" charset="0"/>
              </a:rPr>
              <a:t>”</a:t>
            </a:r>
            <a:endParaRPr kumimoji="0" lang="de-DE" sz="2000" b="0" u="none" strike="noStrike" cap="none" normalizeH="0" baseline="0" dirty="0" smtClean="0">
              <a:ln>
                <a:noFill/>
              </a:ln>
              <a:solidFill>
                <a:schemeClr val="tx1"/>
              </a:solidFill>
              <a:effectLst/>
              <a:latin typeface="+mj-lt"/>
              <a:cs typeface="Arial Unicode MS" charset="0"/>
            </a:endParaRPr>
          </a:p>
        </p:txBody>
      </p:sp>
      <p:sp>
        <p:nvSpPr>
          <p:cNvPr id="35" name="Rectangle 34"/>
          <p:cNvSpPr/>
          <p:nvPr/>
        </p:nvSpPr>
        <p:spPr bwMode="auto">
          <a:xfrm>
            <a:off x="5929322" y="5214950"/>
            <a:ext cx="1643074"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element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chemeClr val="tx1"/>
                </a:solidFill>
                <a:latin typeface="+mj-lt"/>
                <a:cs typeface="Arial Unicode MS" charset="0"/>
              </a:rPr>
              <a:t>title</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36" name="Rectangle 35"/>
          <p:cNvSpPr/>
          <p:nvPr/>
        </p:nvSpPr>
        <p:spPr bwMode="auto">
          <a:xfrm>
            <a:off x="5786446" y="6072206"/>
            <a:ext cx="1928826"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text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1" u="none" strike="noStrike" cap="none" normalizeH="0" baseline="0" dirty="0" smtClean="0">
                <a:ln>
                  <a:noFill/>
                </a:ln>
                <a:solidFill>
                  <a:schemeClr val="tx1"/>
                </a:solidFill>
                <a:effectLst/>
                <a:latin typeface="+mj-lt"/>
                <a:cs typeface="Arial Unicode MS" charset="0"/>
              </a:rPr>
              <a:t>Macbeth</a:t>
            </a:r>
            <a:r>
              <a:rPr lang="en-US" sz="2000" i="1" baseline="0" dirty="0" smtClean="0">
                <a:solidFill>
                  <a:schemeClr val="tx1"/>
                </a:solidFill>
                <a:latin typeface="+mj-lt"/>
                <a:cs typeface="Arial Unicode MS" charset="0"/>
              </a:rPr>
              <a:t>’s castle</a:t>
            </a:r>
            <a:endParaRPr kumimoji="0" lang="de-DE" sz="2000" b="0" i="1" u="none" strike="noStrike" cap="none" normalizeH="0" baseline="0" dirty="0" smtClean="0">
              <a:ln>
                <a:noFill/>
              </a:ln>
              <a:solidFill>
                <a:schemeClr val="tx1"/>
              </a:solidFill>
              <a:effectLst/>
              <a:latin typeface="+mj-lt"/>
              <a:cs typeface="Arial Unicode MS" charset="0"/>
            </a:endParaRPr>
          </a:p>
        </p:txBody>
      </p:sp>
      <p:cxnSp>
        <p:nvCxnSpPr>
          <p:cNvPr id="43" name="Straight Arrow Connector 42"/>
          <p:cNvCxnSpPr>
            <a:stCxn id="27" idx="2"/>
            <a:endCxn id="30" idx="0"/>
          </p:cNvCxnSpPr>
          <p:nvPr/>
        </p:nvCxnSpPr>
        <p:spPr bwMode="auto">
          <a:xfrm rot="5400000">
            <a:off x="6607983" y="3214686"/>
            <a:ext cx="285752"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6" name="Straight Arrow Connector 45"/>
          <p:cNvCxnSpPr>
            <a:stCxn id="25" idx="2"/>
            <a:endCxn id="29" idx="0"/>
          </p:cNvCxnSpPr>
          <p:nvPr/>
        </p:nvCxnSpPr>
        <p:spPr bwMode="auto">
          <a:xfrm rot="5400000">
            <a:off x="2536017" y="3178967"/>
            <a:ext cx="214314"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62" name="Straight Arrow Connector 61"/>
          <p:cNvCxnSpPr>
            <a:stCxn id="32" idx="2"/>
            <a:endCxn id="28" idx="0"/>
          </p:cNvCxnSpPr>
          <p:nvPr/>
        </p:nvCxnSpPr>
        <p:spPr bwMode="auto">
          <a:xfrm rot="5400000">
            <a:off x="4638676" y="5005398"/>
            <a:ext cx="295276"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65" name="Straight Arrow Connector 64"/>
          <p:cNvCxnSpPr>
            <a:stCxn id="28" idx="2"/>
            <a:endCxn id="33" idx="0"/>
          </p:cNvCxnSpPr>
          <p:nvPr/>
        </p:nvCxnSpPr>
        <p:spPr bwMode="auto">
          <a:xfrm rot="5400000">
            <a:off x="4679157" y="5965049"/>
            <a:ext cx="214314"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74" name="Straight Arrow Connector 73"/>
          <p:cNvCxnSpPr>
            <a:stCxn id="26" idx="2"/>
          </p:cNvCxnSpPr>
          <p:nvPr/>
        </p:nvCxnSpPr>
        <p:spPr bwMode="auto">
          <a:xfrm rot="5400000">
            <a:off x="4214810" y="3643314"/>
            <a:ext cx="1143009"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76" name="Elbow Connector 75"/>
          <p:cNvCxnSpPr>
            <a:stCxn id="25" idx="0"/>
            <a:endCxn id="27" idx="0"/>
          </p:cNvCxnSpPr>
          <p:nvPr/>
        </p:nvCxnSpPr>
        <p:spPr bwMode="auto">
          <a:xfrm rot="5400000" flipH="1" flipV="1">
            <a:off x="4697016" y="375026"/>
            <a:ext cx="1588" cy="4107685"/>
          </a:xfrm>
          <a:prstGeom prst="bentConnector3">
            <a:avLst>
              <a:gd name="adj1" fmla="val 14395466"/>
            </a:avLst>
          </a:prstGeom>
          <a:solidFill>
            <a:srgbClr val="00B8FF"/>
          </a:solidFill>
          <a:ln w="9525" cap="flat" cmpd="sng" algn="ctr">
            <a:solidFill>
              <a:schemeClr val="tx1"/>
            </a:solidFill>
            <a:prstDash val="solid"/>
            <a:round/>
            <a:headEnd type="arrow"/>
            <a:tailEnd type="arrow"/>
          </a:ln>
          <a:effectLst/>
        </p:spPr>
      </p:cxnSp>
      <p:cxnSp>
        <p:nvCxnSpPr>
          <p:cNvPr id="78" name="Shape 77"/>
          <p:cNvCxnSpPr>
            <a:endCxn id="31" idx="0"/>
          </p:cNvCxnSpPr>
          <p:nvPr/>
        </p:nvCxnSpPr>
        <p:spPr bwMode="auto">
          <a:xfrm rot="10800000" flipV="1">
            <a:off x="2643174" y="4000504"/>
            <a:ext cx="2143140" cy="285752"/>
          </a:xfrm>
          <a:prstGeom prst="bentConnector2">
            <a:avLst/>
          </a:prstGeom>
          <a:solidFill>
            <a:srgbClr val="00B8FF"/>
          </a:solidFill>
          <a:ln w="9525" cap="flat" cmpd="sng" algn="ctr">
            <a:solidFill>
              <a:schemeClr val="tx1"/>
            </a:solidFill>
            <a:prstDash val="solid"/>
            <a:round/>
            <a:headEnd type="none" w="med" len="med"/>
            <a:tailEnd type="arrow"/>
          </a:ln>
          <a:effectLst/>
        </p:spPr>
      </p:cxnSp>
      <p:cxnSp>
        <p:nvCxnSpPr>
          <p:cNvPr id="82" name="Elbow Connector 81"/>
          <p:cNvCxnSpPr>
            <a:stCxn id="34" idx="0"/>
            <a:endCxn id="35" idx="0"/>
          </p:cNvCxnSpPr>
          <p:nvPr/>
        </p:nvCxnSpPr>
        <p:spPr bwMode="auto">
          <a:xfrm rot="5400000" flipH="1" flipV="1">
            <a:off x="4697016" y="3161108"/>
            <a:ext cx="1588" cy="4107685"/>
          </a:xfrm>
          <a:prstGeom prst="bentConnector3">
            <a:avLst>
              <a:gd name="adj1" fmla="val 14395466"/>
            </a:avLst>
          </a:prstGeom>
          <a:solidFill>
            <a:srgbClr val="00B8FF"/>
          </a:solidFill>
          <a:ln w="9525" cap="flat" cmpd="sng" algn="ctr">
            <a:solidFill>
              <a:schemeClr val="tx1"/>
            </a:solidFill>
            <a:prstDash val="solid"/>
            <a:round/>
            <a:headEnd type="arrow"/>
            <a:tailEnd type="arrow"/>
          </a:ln>
          <a:effectLst/>
        </p:spPr>
      </p:cxnSp>
      <p:cxnSp>
        <p:nvCxnSpPr>
          <p:cNvPr id="84" name="Straight Arrow Connector 83"/>
          <p:cNvCxnSpPr>
            <a:stCxn id="35" idx="2"/>
            <a:endCxn id="36" idx="0"/>
          </p:cNvCxnSpPr>
          <p:nvPr/>
        </p:nvCxnSpPr>
        <p:spPr bwMode="auto">
          <a:xfrm rot="5400000">
            <a:off x="6643702" y="5965049"/>
            <a:ext cx="214314"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53" name="Rectangle 52"/>
          <p:cNvSpPr/>
          <p:nvPr/>
        </p:nvSpPr>
        <p:spPr bwMode="auto">
          <a:xfrm>
            <a:off x="3960000" y="1500174"/>
            <a:ext cx="1643074"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err="1" smtClean="0">
                <a:ln>
                  <a:noFill/>
                </a:ln>
                <a:solidFill>
                  <a:schemeClr val="tx1"/>
                </a:solidFill>
                <a:effectLst/>
                <a:latin typeface="+mj-lt"/>
                <a:cs typeface="Arial Unicode MS" charset="0"/>
              </a:rPr>
              <a:t>root</a:t>
            </a: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element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1" u="none" strike="noStrike" cap="none" normalizeH="0" baseline="0" dirty="0" smtClean="0">
                <a:ln>
                  <a:noFill/>
                </a:ln>
                <a:solidFill>
                  <a:schemeClr val="tx1"/>
                </a:solidFill>
                <a:effectLst/>
                <a:latin typeface="+mj-lt"/>
                <a:cs typeface="Arial Unicode MS" charset="0"/>
              </a:rPr>
              <a:t>play</a:t>
            </a:r>
            <a:endParaRPr kumimoji="0" lang="de-DE" sz="2000" b="0" i="1" u="none" strike="noStrike" cap="none" normalizeH="0" baseline="0" dirty="0" smtClean="0">
              <a:ln>
                <a:noFill/>
              </a:ln>
              <a:solidFill>
                <a:schemeClr val="tx1"/>
              </a:solidFill>
              <a:effectLst/>
              <a:latin typeface="+mj-lt"/>
              <a:cs typeface="Arial Unicode MS" charset="0"/>
            </a:endParaRPr>
          </a:p>
        </p:txBody>
      </p:sp>
      <p:cxnSp>
        <p:nvCxnSpPr>
          <p:cNvPr id="55" name="Straight Arrow Connector 54"/>
          <p:cNvCxnSpPr>
            <a:stCxn id="53" idx="2"/>
            <a:endCxn id="26" idx="0"/>
          </p:cNvCxnSpPr>
          <p:nvPr/>
        </p:nvCxnSpPr>
        <p:spPr bwMode="auto">
          <a:xfrm rot="16200000" flipH="1">
            <a:off x="4641049" y="2283603"/>
            <a:ext cx="285752" cy="4777"/>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a:solidFill>
                <a:srgbClr val="898989"/>
              </a:solidFill>
              <a:latin typeface="Calibri" charset="0"/>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rgbClr val="000000"/>
                </a:solidFill>
                <a:latin typeface="Calibri" charset="0"/>
                <a:cs typeface="Times New Roman" pitchFamily="16" charset="0"/>
              </a:rPr>
              <a:t>XML document</a:t>
            </a:r>
            <a:endParaRPr lang="en-US" sz="4000" dirty="0">
              <a:solidFill>
                <a:srgbClr val="000000"/>
              </a:solidFill>
              <a:latin typeface="Calibri"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6" name="Text Box 3"/>
          <p:cNvSpPr txBox="1">
            <a:spLocks noChangeArrowheads="1"/>
          </p:cNvSpPr>
          <p:nvPr/>
        </p:nvSpPr>
        <p:spPr bwMode="auto">
          <a:xfrm>
            <a:off x="138113" y="1428736"/>
            <a:ext cx="2147871" cy="714380"/>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rPr>
              <a:t>The </a:t>
            </a:r>
            <a:r>
              <a:rPr lang="en-US" sz="2200" dirty="0" smtClean="0">
                <a:solidFill>
                  <a:srgbClr val="FF0000"/>
                </a:solidFill>
                <a:latin typeface="Calibri" charset="0"/>
              </a:rPr>
              <a:t>leaf </a:t>
            </a:r>
            <a:r>
              <a:rPr lang="en-US" sz="2200" dirty="0" smtClean="0">
                <a:solidFill>
                  <a:srgbClr val="FF0000"/>
                </a:solidFill>
                <a:latin typeface="Calibri" charset="0"/>
              </a:rPr>
              <a:t>nodes</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FF0000"/>
                </a:solidFill>
                <a:latin typeface="Calibri" charset="0"/>
              </a:rPr>
              <a:t> </a:t>
            </a:r>
            <a:r>
              <a:rPr lang="en-US" sz="2200" dirty="0" smtClean="0">
                <a:solidFill>
                  <a:srgbClr val="000000"/>
                </a:solidFill>
                <a:latin typeface="Calibri" charset="0"/>
              </a:rPr>
              <a:t>consist of text</a:t>
            </a:r>
            <a:endParaRPr lang="en-US" sz="2200" dirty="0">
              <a:solidFill>
                <a:srgbClr val="000000"/>
              </a:solidFill>
              <a:latin typeface="Calibri" charset="0"/>
            </a:endParaRPr>
          </a:p>
        </p:txBody>
      </p:sp>
      <p:sp>
        <p:nvSpPr>
          <p:cNvPr id="8" name="Slide Number Placeholder 7"/>
          <p:cNvSpPr>
            <a:spLocks noGrp="1"/>
          </p:cNvSpPr>
          <p:nvPr>
            <p:ph type="sldNum" idx="10"/>
          </p:nvPr>
        </p:nvSpPr>
        <p:spPr/>
        <p:txBody>
          <a:bodyPr/>
          <a:lstStyle/>
          <a:p>
            <a:pPr>
              <a:defRPr/>
            </a:pPr>
            <a:fld id="{74BF2C0F-05D6-4882-A325-BE394602789D}" type="slidenum">
              <a:rPr lang="en-US" smtClean="0"/>
              <a:pPr>
                <a:defRPr/>
              </a:pPr>
              <a:t>11</a:t>
            </a:fld>
            <a:endParaRPr lang="en-US" dirty="0"/>
          </a:p>
        </p:txBody>
      </p:sp>
      <p:sp>
        <p:nvSpPr>
          <p:cNvPr id="24" name="Rectangle 23"/>
          <p:cNvSpPr/>
          <p:nvPr/>
        </p:nvSpPr>
        <p:spPr bwMode="auto">
          <a:xfrm>
            <a:off x="3929058" y="1500174"/>
            <a:ext cx="1643074"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err="1" smtClean="0">
                <a:ln>
                  <a:noFill/>
                </a:ln>
                <a:solidFill>
                  <a:schemeClr val="tx1"/>
                </a:solidFill>
                <a:effectLst/>
                <a:latin typeface="+mj-lt"/>
                <a:cs typeface="Arial Unicode MS" charset="0"/>
              </a:rPr>
              <a:t>root</a:t>
            </a: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element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chemeClr val="tx1"/>
                </a:solidFill>
                <a:latin typeface="+mj-lt"/>
                <a:cs typeface="Arial Unicode MS" charset="0"/>
              </a:rPr>
              <a:t>play</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25" name="Rectangle 24"/>
          <p:cNvSpPr/>
          <p:nvPr/>
        </p:nvSpPr>
        <p:spPr bwMode="auto">
          <a:xfrm>
            <a:off x="1857356" y="2428868"/>
            <a:ext cx="1571636"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element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1" u="none" strike="noStrike" cap="none" normalizeH="0" baseline="0" dirty="0" smtClean="0">
                <a:ln>
                  <a:noFill/>
                </a:ln>
                <a:solidFill>
                  <a:schemeClr val="tx1"/>
                </a:solidFill>
                <a:effectLst/>
                <a:latin typeface="+mj-lt"/>
                <a:cs typeface="Arial Unicode MS" charset="0"/>
              </a:rPr>
              <a:t>author</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26" name="Rectangle 25"/>
          <p:cNvSpPr/>
          <p:nvPr/>
        </p:nvSpPr>
        <p:spPr bwMode="auto">
          <a:xfrm>
            <a:off x="3929058" y="2428868"/>
            <a:ext cx="1714512"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element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chemeClr val="tx1"/>
                </a:solidFill>
                <a:latin typeface="+mj-lt"/>
                <a:cs typeface="Arial Unicode MS" charset="0"/>
              </a:rPr>
              <a:t>act</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27" name="Rectangle 26"/>
          <p:cNvSpPr/>
          <p:nvPr/>
        </p:nvSpPr>
        <p:spPr bwMode="auto">
          <a:xfrm>
            <a:off x="5929322" y="2428868"/>
            <a:ext cx="1643074"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element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chemeClr val="tx1"/>
                </a:solidFill>
                <a:latin typeface="+mj-lt"/>
                <a:cs typeface="Arial Unicode MS" charset="0"/>
              </a:rPr>
              <a:t>title</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28" name="Rectangle 27"/>
          <p:cNvSpPr/>
          <p:nvPr/>
        </p:nvSpPr>
        <p:spPr bwMode="auto">
          <a:xfrm>
            <a:off x="4000496" y="5153036"/>
            <a:ext cx="1571636" cy="7048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element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chemeClr val="tx1"/>
                </a:solidFill>
                <a:latin typeface="+mj-lt"/>
                <a:cs typeface="Arial Unicode MS" charset="0"/>
              </a:rPr>
              <a:t>verse</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29" name="Rectangle 28"/>
          <p:cNvSpPr/>
          <p:nvPr/>
        </p:nvSpPr>
        <p:spPr bwMode="auto">
          <a:xfrm>
            <a:off x="1857356" y="3286124"/>
            <a:ext cx="1571636"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rgbClr val="FF0000"/>
                </a:solidFill>
                <a:effectLst/>
                <a:latin typeface="+mj-lt"/>
                <a:cs typeface="Arial Unicode MS" charset="0"/>
              </a:rPr>
              <a:t> </a:t>
            </a:r>
            <a:r>
              <a:rPr kumimoji="0" lang="de-DE" sz="2000" b="0" i="0" u="none" strike="noStrike" cap="none" normalizeH="0" baseline="0" dirty="0" err="1" smtClean="0">
                <a:ln>
                  <a:noFill/>
                </a:ln>
                <a:solidFill>
                  <a:srgbClr val="FF0000"/>
                </a:solidFill>
                <a:effectLst/>
                <a:latin typeface="+mj-lt"/>
                <a:cs typeface="Arial Unicode MS" charset="0"/>
              </a:rPr>
              <a:t>text</a:t>
            </a:r>
            <a:endParaRPr kumimoji="0" lang="de-DE" sz="2000" b="0" i="0" u="none" strike="noStrike" cap="none" normalizeH="0" baseline="0" dirty="0" smtClean="0">
              <a:ln>
                <a:noFill/>
              </a:ln>
              <a:solidFill>
                <a:srgbClr val="FF0000"/>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rgbClr val="FF0000"/>
                </a:solidFill>
                <a:latin typeface="+mj-lt"/>
                <a:cs typeface="Arial Unicode MS" charset="0"/>
              </a:rPr>
              <a:t>Shakespeare</a:t>
            </a:r>
            <a:endParaRPr kumimoji="0" lang="de-DE" sz="2000" b="0" i="1" u="none" strike="noStrike" cap="none" normalizeH="0" baseline="0" dirty="0" smtClean="0">
              <a:ln>
                <a:noFill/>
              </a:ln>
              <a:solidFill>
                <a:srgbClr val="FF0000"/>
              </a:solidFill>
              <a:effectLst/>
              <a:latin typeface="+mj-lt"/>
              <a:cs typeface="Arial Unicode MS" charset="0"/>
            </a:endParaRPr>
          </a:p>
        </p:txBody>
      </p:sp>
      <p:sp>
        <p:nvSpPr>
          <p:cNvPr id="30" name="Rectangle 29"/>
          <p:cNvSpPr/>
          <p:nvPr/>
        </p:nvSpPr>
        <p:spPr bwMode="auto">
          <a:xfrm>
            <a:off x="5929322" y="3357562"/>
            <a:ext cx="1643074"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rgbClr val="FF0000"/>
                </a:solidFill>
                <a:effectLst/>
                <a:latin typeface="+mj-lt"/>
                <a:cs typeface="Arial Unicode MS" charset="0"/>
              </a:rPr>
              <a:t> </a:t>
            </a:r>
            <a:r>
              <a:rPr kumimoji="0" lang="de-DE" sz="2000" b="0" i="0" u="none" strike="noStrike" cap="none" normalizeH="0" baseline="0" dirty="0" err="1" smtClean="0">
                <a:ln>
                  <a:noFill/>
                </a:ln>
                <a:solidFill>
                  <a:srgbClr val="FF0000"/>
                </a:solidFill>
                <a:effectLst/>
                <a:latin typeface="+mj-lt"/>
                <a:cs typeface="Arial Unicode MS" charset="0"/>
              </a:rPr>
              <a:t>text</a:t>
            </a:r>
            <a:endParaRPr kumimoji="0" lang="de-DE" sz="2000" b="0" i="0" u="none" strike="noStrike" cap="none" normalizeH="0" baseline="0" dirty="0" smtClean="0">
              <a:ln>
                <a:noFill/>
              </a:ln>
              <a:solidFill>
                <a:srgbClr val="FF0000"/>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1" u="none" strike="noStrike" cap="none" normalizeH="0" baseline="0" dirty="0" smtClean="0">
                <a:ln>
                  <a:noFill/>
                </a:ln>
                <a:solidFill>
                  <a:srgbClr val="FF0000"/>
                </a:solidFill>
                <a:effectLst/>
                <a:latin typeface="+mj-lt"/>
                <a:cs typeface="Arial Unicode MS" charset="0"/>
              </a:rPr>
              <a:t>Macbeth</a:t>
            </a:r>
            <a:endParaRPr kumimoji="0" lang="de-DE" sz="2000" b="0" i="1" u="none" strike="noStrike" cap="none" normalizeH="0" baseline="0" dirty="0" smtClean="0">
              <a:ln>
                <a:noFill/>
              </a:ln>
              <a:solidFill>
                <a:srgbClr val="FF0000"/>
              </a:solidFill>
              <a:effectLst/>
              <a:latin typeface="+mj-lt"/>
              <a:cs typeface="Arial Unicode MS" charset="0"/>
            </a:endParaRPr>
          </a:p>
        </p:txBody>
      </p:sp>
      <p:sp>
        <p:nvSpPr>
          <p:cNvPr id="31" name="Rectangle 30"/>
          <p:cNvSpPr/>
          <p:nvPr/>
        </p:nvSpPr>
        <p:spPr bwMode="auto">
          <a:xfrm>
            <a:off x="1857356" y="4286256"/>
            <a:ext cx="1571636"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attribute</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1" u="none" strike="noStrike" cap="none" normalizeH="0" baseline="0" dirty="0" smtClean="0">
                <a:ln>
                  <a:noFill/>
                </a:ln>
                <a:solidFill>
                  <a:schemeClr val="tx1"/>
                </a:solidFill>
                <a:effectLst/>
                <a:latin typeface="+mj-lt"/>
                <a:cs typeface="Arial Unicode MS" charset="0"/>
              </a:rPr>
              <a:t>number</a:t>
            </a:r>
            <a:r>
              <a:rPr kumimoji="0" lang="en-US" sz="2000" b="0" u="none" strike="noStrike" cap="none" normalizeH="0" baseline="0" dirty="0" smtClean="0">
                <a:ln>
                  <a:noFill/>
                </a:ln>
                <a:solidFill>
                  <a:schemeClr val="tx1"/>
                </a:solidFill>
                <a:effectLst/>
                <a:latin typeface="+mj-lt"/>
                <a:cs typeface="Arial Unicode MS" charset="0"/>
              </a:rPr>
              <a:t>=“</a:t>
            </a:r>
            <a:r>
              <a:rPr kumimoji="0" lang="en-US" sz="2000" b="0" i="1" u="none" strike="noStrike" cap="none" normalizeH="0" baseline="0" dirty="0" smtClean="0">
                <a:ln>
                  <a:noFill/>
                </a:ln>
                <a:solidFill>
                  <a:schemeClr val="tx1"/>
                </a:solidFill>
                <a:effectLst/>
                <a:latin typeface="+mj-lt"/>
                <a:cs typeface="Arial Unicode MS" charset="0"/>
              </a:rPr>
              <a:t>I</a:t>
            </a:r>
            <a:r>
              <a:rPr kumimoji="0" lang="en-US" sz="2000" b="0" u="none" strike="noStrike" cap="none" normalizeH="0" baseline="0" dirty="0" smtClean="0">
                <a:ln>
                  <a:noFill/>
                </a:ln>
                <a:solidFill>
                  <a:schemeClr val="tx1"/>
                </a:solidFill>
                <a:effectLst/>
                <a:latin typeface="+mj-lt"/>
                <a:cs typeface="Arial Unicode MS" charset="0"/>
              </a:rPr>
              <a:t>”</a:t>
            </a:r>
            <a:endParaRPr kumimoji="0" lang="de-DE" sz="2000" b="0" u="none" strike="noStrike" cap="none" normalizeH="0" baseline="0" dirty="0" smtClean="0">
              <a:ln>
                <a:noFill/>
              </a:ln>
              <a:solidFill>
                <a:schemeClr val="tx1"/>
              </a:solidFill>
              <a:effectLst/>
              <a:latin typeface="+mj-lt"/>
              <a:cs typeface="Arial Unicode MS" charset="0"/>
            </a:endParaRPr>
          </a:p>
        </p:txBody>
      </p:sp>
      <p:sp>
        <p:nvSpPr>
          <p:cNvPr id="32" name="Rectangle 31"/>
          <p:cNvSpPr/>
          <p:nvPr/>
        </p:nvSpPr>
        <p:spPr bwMode="auto">
          <a:xfrm>
            <a:off x="4000496" y="4214818"/>
            <a:ext cx="1571636"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element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1" u="none" strike="noStrike" cap="none" normalizeH="0" baseline="0" dirty="0" smtClean="0">
                <a:ln>
                  <a:noFill/>
                </a:ln>
                <a:solidFill>
                  <a:schemeClr val="tx1"/>
                </a:solidFill>
                <a:effectLst/>
                <a:latin typeface="+mj-lt"/>
                <a:cs typeface="Arial Unicode MS" charset="0"/>
              </a:rPr>
              <a:t>scene</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33" name="Rectangle 32"/>
          <p:cNvSpPr/>
          <p:nvPr/>
        </p:nvSpPr>
        <p:spPr bwMode="auto">
          <a:xfrm>
            <a:off x="3929058" y="6072206"/>
            <a:ext cx="1714512"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rgbClr val="FF0000"/>
                </a:solidFill>
                <a:effectLst/>
                <a:latin typeface="+mj-lt"/>
                <a:cs typeface="Arial Unicode MS" charset="0"/>
              </a:rPr>
              <a:t> </a:t>
            </a:r>
            <a:r>
              <a:rPr kumimoji="0" lang="de-DE" sz="2000" b="0" i="0" u="none" strike="noStrike" cap="none" normalizeH="0" baseline="0" dirty="0" err="1" smtClean="0">
                <a:ln>
                  <a:noFill/>
                </a:ln>
                <a:solidFill>
                  <a:srgbClr val="FF0000"/>
                </a:solidFill>
                <a:effectLst/>
                <a:latin typeface="+mj-lt"/>
                <a:cs typeface="Arial Unicode MS" charset="0"/>
              </a:rPr>
              <a:t>text</a:t>
            </a:r>
            <a:endParaRPr kumimoji="0" lang="de-DE" sz="2000" b="0" i="0" u="none" strike="noStrike" cap="none" normalizeH="0" baseline="0" dirty="0" smtClean="0">
              <a:ln>
                <a:noFill/>
              </a:ln>
              <a:solidFill>
                <a:srgbClr val="FF0000"/>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rgbClr val="FF0000"/>
                </a:solidFill>
                <a:latin typeface="+mj-lt"/>
                <a:cs typeface="Arial Unicode MS" charset="0"/>
              </a:rPr>
              <a:t>Shakespeare</a:t>
            </a:r>
            <a:endParaRPr kumimoji="0" lang="de-DE" sz="2000" b="0" i="1" u="none" strike="noStrike" cap="none" normalizeH="0" baseline="0" dirty="0" smtClean="0">
              <a:ln>
                <a:noFill/>
              </a:ln>
              <a:solidFill>
                <a:srgbClr val="FF0000"/>
              </a:solidFill>
              <a:effectLst/>
              <a:latin typeface="+mj-lt"/>
              <a:cs typeface="Arial Unicode MS" charset="0"/>
            </a:endParaRPr>
          </a:p>
        </p:txBody>
      </p:sp>
      <p:sp>
        <p:nvSpPr>
          <p:cNvPr id="34" name="Rectangle 33"/>
          <p:cNvSpPr/>
          <p:nvPr/>
        </p:nvSpPr>
        <p:spPr bwMode="auto">
          <a:xfrm>
            <a:off x="1857356" y="5214950"/>
            <a:ext cx="1571636"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attribute</a:t>
            </a:r>
            <a:r>
              <a:rPr lang="de-DE" sz="2000" dirty="0" smtClean="0">
                <a:solidFill>
                  <a:schemeClr val="tx1"/>
                </a:solidFill>
                <a:latin typeface="+mj-lt"/>
                <a:cs typeface="Arial Unicode MS" charset="0"/>
              </a:rPr>
              <a:t> </a:t>
            </a:r>
            <a:r>
              <a:rPr kumimoji="0" lang="en-US" sz="2000" b="0" i="1" u="none" strike="noStrike" cap="none" normalizeH="0" baseline="0" dirty="0" smtClean="0">
                <a:ln>
                  <a:noFill/>
                </a:ln>
                <a:solidFill>
                  <a:schemeClr val="tx1"/>
                </a:solidFill>
                <a:effectLst/>
                <a:latin typeface="+mj-lt"/>
                <a:cs typeface="Arial Unicode MS" charset="0"/>
              </a:rPr>
              <a:t>number</a:t>
            </a:r>
            <a:r>
              <a:rPr kumimoji="0" lang="en-US" sz="2000" b="0" u="none" strike="noStrike" cap="none" normalizeH="0" baseline="0" dirty="0" smtClean="0">
                <a:ln>
                  <a:noFill/>
                </a:ln>
                <a:solidFill>
                  <a:schemeClr val="tx1"/>
                </a:solidFill>
                <a:effectLst/>
                <a:latin typeface="+mj-lt"/>
                <a:cs typeface="Arial Unicode MS" charset="0"/>
              </a:rPr>
              <a:t>=“</a:t>
            </a:r>
            <a:r>
              <a:rPr lang="en-US" sz="2000" i="1" dirty="0" smtClean="0">
                <a:solidFill>
                  <a:schemeClr val="tx1"/>
                </a:solidFill>
                <a:latin typeface="+mj-lt"/>
                <a:cs typeface="Arial Unicode MS" charset="0"/>
              </a:rPr>
              <a:t>vii</a:t>
            </a:r>
            <a:r>
              <a:rPr kumimoji="0" lang="en-US" sz="2000" b="0" u="none" strike="noStrike" cap="none" normalizeH="0" baseline="0" dirty="0" smtClean="0">
                <a:ln>
                  <a:noFill/>
                </a:ln>
                <a:solidFill>
                  <a:schemeClr val="tx1"/>
                </a:solidFill>
                <a:effectLst/>
                <a:latin typeface="+mj-lt"/>
                <a:cs typeface="Arial Unicode MS" charset="0"/>
              </a:rPr>
              <a:t>”</a:t>
            </a:r>
            <a:endParaRPr kumimoji="0" lang="de-DE" sz="2000" b="0" u="none" strike="noStrike" cap="none" normalizeH="0" baseline="0" dirty="0" smtClean="0">
              <a:ln>
                <a:noFill/>
              </a:ln>
              <a:solidFill>
                <a:schemeClr val="tx1"/>
              </a:solidFill>
              <a:effectLst/>
              <a:latin typeface="+mj-lt"/>
              <a:cs typeface="Arial Unicode MS" charset="0"/>
            </a:endParaRPr>
          </a:p>
        </p:txBody>
      </p:sp>
      <p:sp>
        <p:nvSpPr>
          <p:cNvPr id="35" name="Rectangle 34"/>
          <p:cNvSpPr/>
          <p:nvPr/>
        </p:nvSpPr>
        <p:spPr bwMode="auto">
          <a:xfrm>
            <a:off x="5929322" y="5214950"/>
            <a:ext cx="1643074"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element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chemeClr val="tx1"/>
                </a:solidFill>
                <a:latin typeface="+mj-lt"/>
                <a:cs typeface="Arial Unicode MS" charset="0"/>
              </a:rPr>
              <a:t>title</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36" name="Rectangle 35"/>
          <p:cNvSpPr/>
          <p:nvPr/>
        </p:nvSpPr>
        <p:spPr bwMode="auto">
          <a:xfrm>
            <a:off x="5786446" y="6072206"/>
            <a:ext cx="1928826"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rgbClr val="FF0000"/>
                </a:solidFill>
                <a:effectLst/>
                <a:latin typeface="+mj-lt"/>
                <a:cs typeface="Arial Unicode MS" charset="0"/>
              </a:rPr>
              <a:t> </a:t>
            </a:r>
            <a:r>
              <a:rPr kumimoji="0" lang="de-DE" sz="2000" b="0" i="0" u="none" strike="noStrike" cap="none" normalizeH="0" baseline="0" dirty="0" err="1" smtClean="0">
                <a:ln>
                  <a:noFill/>
                </a:ln>
                <a:solidFill>
                  <a:srgbClr val="FF0000"/>
                </a:solidFill>
                <a:effectLst/>
                <a:latin typeface="+mj-lt"/>
                <a:cs typeface="Arial Unicode MS" charset="0"/>
              </a:rPr>
              <a:t>text</a:t>
            </a:r>
            <a:endParaRPr kumimoji="0" lang="de-DE" sz="2000" b="0" i="0" u="none" strike="noStrike" cap="none" normalizeH="0" baseline="0" dirty="0" smtClean="0">
              <a:ln>
                <a:noFill/>
              </a:ln>
              <a:solidFill>
                <a:srgbClr val="FF0000"/>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1" u="none" strike="noStrike" cap="none" normalizeH="0" baseline="0" dirty="0" smtClean="0">
                <a:ln>
                  <a:noFill/>
                </a:ln>
                <a:solidFill>
                  <a:srgbClr val="FF0000"/>
                </a:solidFill>
                <a:effectLst/>
                <a:latin typeface="+mj-lt"/>
                <a:cs typeface="Arial Unicode MS" charset="0"/>
              </a:rPr>
              <a:t>Macbeth</a:t>
            </a:r>
            <a:r>
              <a:rPr lang="en-US" sz="2000" i="1" baseline="0" dirty="0" smtClean="0">
                <a:solidFill>
                  <a:srgbClr val="FF0000"/>
                </a:solidFill>
                <a:latin typeface="+mj-lt"/>
                <a:cs typeface="Arial Unicode MS" charset="0"/>
              </a:rPr>
              <a:t>’s castle</a:t>
            </a:r>
            <a:endParaRPr kumimoji="0" lang="de-DE" sz="2000" b="0" i="1" u="none" strike="noStrike" cap="none" normalizeH="0" baseline="0" dirty="0" smtClean="0">
              <a:ln>
                <a:noFill/>
              </a:ln>
              <a:solidFill>
                <a:srgbClr val="FF0000"/>
              </a:solidFill>
              <a:effectLst/>
              <a:latin typeface="+mj-lt"/>
              <a:cs typeface="Arial Unicode MS" charset="0"/>
            </a:endParaRPr>
          </a:p>
        </p:txBody>
      </p:sp>
      <p:cxnSp>
        <p:nvCxnSpPr>
          <p:cNvPr id="43" name="Straight Arrow Connector 42"/>
          <p:cNvCxnSpPr>
            <a:stCxn id="27" idx="2"/>
            <a:endCxn id="30" idx="0"/>
          </p:cNvCxnSpPr>
          <p:nvPr/>
        </p:nvCxnSpPr>
        <p:spPr bwMode="auto">
          <a:xfrm rot="5400000">
            <a:off x="6607983" y="3214686"/>
            <a:ext cx="285752"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6" name="Straight Arrow Connector 45"/>
          <p:cNvCxnSpPr>
            <a:stCxn id="25" idx="2"/>
            <a:endCxn id="29" idx="0"/>
          </p:cNvCxnSpPr>
          <p:nvPr/>
        </p:nvCxnSpPr>
        <p:spPr bwMode="auto">
          <a:xfrm rot="5400000">
            <a:off x="2536017" y="3178967"/>
            <a:ext cx="214314"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62" name="Straight Arrow Connector 61"/>
          <p:cNvCxnSpPr>
            <a:stCxn id="32" idx="2"/>
            <a:endCxn id="28" idx="0"/>
          </p:cNvCxnSpPr>
          <p:nvPr/>
        </p:nvCxnSpPr>
        <p:spPr bwMode="auto">
          <a:xfrm rot="5400000">
            <a:off x="4638676" y="5005398"/>
            <a:ext cx="295276"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65" name="Straight Arrow Connector 64"/>
          <p:cNvCxnSpPr>
            <a:stCxn id="28" idx="2"/>
            <a:endCxn id="33" idx="0"/>
          </p:cNvCxnSpPr>
          <p:nvPr/>
        </p:nvCxnSpPr>
        <p:spPr bwMode="auto">
          <a:xfrm rot="5400000">
            <a:off x="4679157" y="5965049"/>
            <a:ext cx="214314"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74" name="Straight Arrow Connector 73"/>
          <p:cNvCxnSpPr>
            <a:stCxn id="26" idx="2"/>
          </p:cNvCxnSpPr>
          <p:nvPr/>
        </p:nvCxnSpPr>
        <p:spPr bwMode="auto">
          <a:xfrm rot="5400000">
            <a:off x="4214810" y="3643314"/>
            <a:ext cx="1143009"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76" name="Elbow Connector 75"/>
          <p:cNvCxnSpPr>
            <a:stCxn id="25" idx="0"/>
            <a:endCxn id="27" idx="0"/>
          </p:cNvCxnSpPr>
          <p:nvPr/>
        </p:nvCxnSpPr>
        <p:spPr bwMode="auto">
          <a:xfrm rot="5400000" flipH="1" flipV="1">
            <a:off x="4697016" y="375026"/>
            <a:ext cx="1588" cy="4107685"/>
          </a:xfrm>
          <a:prstGeom prst="bentConnector3">
            <a:avLst>
              <a:gd name="adj1" fmla="val 14395466"/>
            </a:avLst>
          </a:prstGeom>
          <a:solidFill>
            <a:srgbClr val="00B8FF"/>
          </a:solidFill>
          <a:ln w="9525" cap="flat" cmpd="sng" algn="ctr">
            <a:solidFill>
              <a:schemeClr val="tx1"/>
            </a:solidFill>
            <a:prstDash val="solid"/>
            <a:round/>
            <a:headEnd type="arrow"/>
            <a:tailEnd type="arrow"/>
          </a:ln>
          <a:effectLst/>
        </p:spPr>
      </p:cxnSp>
      <p:cxnSp>
        <p:nvCxnSpPr>
          <p:cNvPr id="78" name="Shape 77"/>
          <p:cNvCxnSpPr>
            <a:endCxn id="31" idx="0"/>
          </p:cNvCxnSpPr>
          <p:nvPr/>
        </p:nvCxnSpPr>
        <p:spPr bwMode="auto">
          <a:xfrm rot="10800000" flipV="1">
            <a:off x="2643174" y="4000504"/>
            <a:ext cx="2143140" cy="285752"/>
          </a:xfrm>
          <a:prstGeom prst="bentConnector2">
            <a:avLst/>
          </a:prstGeom>
          <a:solidFill>
            <a:srgbClr val="00B8FF"/>
          </a:solidFill>
          <a:ln w="9525" cap="flat" cmpd="sng" algn="ctr">
            <a:solidFill>
              <a:schemeClr val="tx1"/>
            </a:solidFill>
            <a:prstDash val="solid"/>
            <a:round/>
            <a:headEnd type="none" w="med" len="med"/>
            <a:tailEnd type="arrow"/>
          </a:ln>
          <a:effectLst/>
        </p:spPr>
      </p:cxnSp>
      <p:cxnSp>
        <p:nvCxnSpPr>
          <p:cNvPr id="82" name="Elbow Connector 81"/>
          <p:cNvCxnSpPr>
            <a:stCxn id="34" idx="0"/>
            <a:endCxn id="35" idx="0"/>
          </p:cNvCxnSpPr>
          <p:nvPr/>
        </p:nvCxnSpPr>
        <p:spPr bwMode="auto">
          <a:xfrm rot="5400000" flipH="1" flipV="1">
            <a:off x="4697016" y="3161108"/>
            <a:ext cx="1588" cy="4107685"/>
          </a:xfrm>
          <a:prstGeom prst="bentConnector3">
            <a:avLst>
              <a:gd name="adj1" fmla="val 14395466"/>
            </a:avLst>
          </a:prstGeom>
          <a:solidFill>
            <a:srgbClr val="00B8FF"/>
          </a:solidFill>
          <a:ln w="9525" cap="flat" cmpd="sng" algn="ctr">
            <a:solidFill>
              <a:schemeClr val="tx1"/>
            </a:solidFill>
            <a:prstDash val="solid"/>
            <a:round/>
            <a:headEnd type="arrow"/>
            <a:tailEnd type="arrow"/>
          </a:ln>
          <a:effectLst/>
        </p:spPr>
      </p:cxnSp>
      <p:cxnSp>
        <p:nvCxnSpPr>
          <p:cNvPr id="84" name="Straight Arrow Connector 83"/>
          <p:cNvCxnSpPr>
            <a:stCxn id="35" idx="2"/>
            <a:endCxn id="36" idx="0"/>
          </p:cNvCxnSpPr>
          <p:nvPr/>
        </p:nvCxnSpPr>
        <p:spPr bwMode="auto">
          <a:xfrm rot="5400000">
            <a:off x="6643702" y="5965049"/>
            <a:ext cx="214314"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1" name="Straight Arrow Connector 90"/>
          <p:cNvCxnSpPr>
            <a:endCxn id="26" idx="0"/>
          </p:cNvCxnSpPr>
          <p:nvPr/>
        </p:nvCxnSpPr>
        <p:spPr bwMode="auto">
          <a:xfrm rot="16200000" flipH="1">
            <a:off x="4641049" y="2283603"/>
            <a:ext cx="285752" cy="4777"/>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a:solidFill>
                <a:srgbClr val="898989"/>
              </a:solidFill>
              <a:latin typeface="Calibri" charset="0"/>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rgbClr val="000000"/>
                </a:solidFill>
                <a:latin typeface="Calibri" charset="0"/>
                <a:cs typeface="Times New Roman" pitchFamily="16" charset="0"/>
              </a:rPr>
              <a:t>XML document</a:t>
            </a:r>
            <a:endParaRPr lang="en-US" sz="4000" dirty="0">
              <a:solidFill>
                <a:srgbClr val="000000"/>
              </a:solidFill>
              <a:latin typeface="Calibri"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6" name="Text Box 3"/>
          <p:cNvSpPr txBox="1">
            <a:spLocks noChangeArrowheads="1"/>
          </p:cNvSpPr>
          <p:nvPr/>
        </p:nvSpPr>
        <p:spPr bwMode="auto">
          <a:xfrm>
            <a:off x="71406" y="1428736"/>
            <a:ext cx="3719507" cy="1214446"/>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rPr>
              <a:t>The internal nodes encode</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70C0"/>
                </a:solidFill>
                <a:latin typeface="Calibri" charset="0"/>
              </a:rPr>
              <a:t>d</a:t>
            </a:r>
            <a:r>
              <a:rPr lang="en-US" sz="2200" dirty="0" smtClean="0">
                <a:solidFill>
                  <a:srgbClr val="0070C0"/>
                </a:solidFill>
                <a:latin typeface="Calibri" charset="0"/>
              </a:rPr>
              <a:t>ocument structure </a:t>
            </a:r>
            <a:r>
              <a:rPr lang="en-US" sz="2200" dirty="0" smtClean="0">
                <a:solidFill>
                  <a:srgbClr val="000000"/>
                </a:solidFill>
                <a:latin typeface="Calibri" charset="0"/>
              </a:rPr>
              <a:t>or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B050"/>
                </a:solidFill>
                <a:latin typeface="Calibri" charset="0"/>
              </a:rPr>
              <a:t>metadata</a:t>
            </a:r>
            <a:r>
              <a:rPr lang="en-US" sz="2200" dirty="0" smtClean="0">
                <a:solidFill>
                  <a:srgbClr val="00B050"/>
                </a:solidFill>
                <a:latin typeface="Calibri" charset="0"/>
              </a:rPr>
              <a:t> </a:t>
            </a:r>
            <a:r>
              <a:rPr lang="en-US" sz="2200" dirty="0" smtClean="0">
                <a:solidFill>
                  <a:srgbClr val="000000"/>
                </a:solidFill>
                <a:latin typeface="Calibri" charset="0"/>
              </a:rPr>
              <a:t>functions</a:t>
            </a:r>
            <a:endParaRPr lang="en-US" sz="2200" dirty="0" smtClean="0">
              <a:solidFill>
                <a:srgbClr val="000000"/>
              </a:solidFill>
              <a:latin typeface="Calibri"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ndParaRPr>
          </a:p>
        </p:txBody>
      </p:sp>
      <p:sp>
        <p:nvSpPr>
          <p:cNvPr id="8" name="Slide Number Placeholder 7"/>
          <p:cNvSpPr>
            <a:spLocks noGrp="1"/>
          </p:cNvSpPr>
          <p:nvPr>
            <p:ph type="sldNum" idx="10"/>
          </p:nvPr>
        </p:nvSpPr>
        <p:spPr/>
        <p:txBody>
          <a:bodyPr/>
          <a:lstStyle/>
          <a:p>
            <a:pPr>
              <a:defRPr/>
            </a:pPr>
            <a:fld id="{74BF2C0F-05D6-4882-A325-BE394602789D}" type="slidenum">
              <a:rPr lang="en-US" smtClean="0"/>
              <a:pPr>
                <a:defRPr/>
              </a:pPr>
              <a:t>12</a:t>
            </a:fld>
            <a:endParaRPr lang="en-US" dirty="0"/>
          </a:p>
        </p:txBody>
      </p:sp>
      <p:sp>
        <p:nvSpPr>
          <p:cNvPr id="24" name="Rectangle 23"/>
          <p:cNvSpPr/>
          <p:nvPr/>
        </p:nvSpPr>
        <p:spPr bwMode="auto">
          <a:xfrm>
            <a:off x="4643438" y="1500174"/>
            <a:ext cx="1643074"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err="1" smtClean="0">
                <a:ln>
                  <a:noFill/>
                </a:ln>
                <a:solidFill>
                  <a:schemeClr val="tx1"/>
                </a:solidFill>
                <a:effectLst/>
                <a:latin typeface="+mj-lt"/>
                <a:cs typeface="Arial Unicode MS" charset="0"/>
              </a:rPr>
              <a:t>root</a:t>
            </a: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element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chemeClr val="tx1"/>
                </a:solidFill>
                <a:latin typeface="+mj-lt"/>
                <a:cs typeface="Arial Unicode MS" charset="0"/>
              </a:rPr>
              <a:t>play</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25" name="Rectangle 24"/>
          <p:cNvSpPr/>
          <p:nvPr/>
        </p:nvSpPr>
        <p:spPr bwMode="auto">
          <a:xfrm>
            <a:off x="2500298" y="2428868"/>
            <a:ext cx="1571636"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rgbClr val="00B050"/>
                </a:solidFill>
                <a:effectLst/>
                <a:latin typeface="+mj-lt"/>
                <a:cs typeface="Arial Unicode MS" charset="0"/>
              </a:rPr>
              <a:t> </a:t>
            </a:r>
            <a:r>
              <a:rPr kumimoji="0" lang="de-DE" sz="2000" b="0" i="0" u="none" strike="noStrike" cap="none" normalizeH="0" baseline="0" dirty="0" err="1" smtClean="0">
                <a:ln>
                  <a:noFill/>
                </a:ln>
                <a:solidFill>
                  <a:srgbClr val="00B050"/>
                </a:solidFill>
                <a:effectLst/>
                <a:latin typeface="+mj-lt"/>
                <a:cs typeface="Arial Unicode MS" charset="0"/>
              </a:rPr>
              <a:t>element</a:t>
            </a:r>
            <a:endParaRPr kumimoji="0" lang="de-DE" sz="2000" b="0" i="0" u="none" strike="noStrike" cap="none" normalizeH="0" baseline="0" dirty="0" smtClean="0">
              <a:ln>
                <a:noFill/>
              </a:ln>
              <a:solidFill>
                <a:srgbClr val="00B050"/>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1" u="none" strike="noStrike" cap="none" normalizeH="0" baseline="0" dirty="0" smtClean="0">
                <a:ln>
                  <a:noFill/>
                </a:ln>
                <a:solidFill>
                  <a:srgbClr val="00B050"/>
                </a:solidFill>
                <a:effectLst/>
                <a:latin typeface="+mj-lt"/>
                <a:cs typeface="Arial Unicode MS" charset="0"/>
              </a:rPr>
              <a:t>author</a:t>
            </a:r>
            <a:endParaRPr kumimoji="0" lang="de-DE" sz="2000" b="0" i="1" u="none" strike="noStrike" cap="none" normalizeH="0" baseline="0" dirty="0" smtClean="0">
              <a:ln>
                <a:noFill/>
              </a:ln>
              <a:solidFill>
                <a:srgbClr val="00B050"/>
              </a:solidFill>
              <a:effectLst/>
              <a:latin typeface="+mj-lt"/>
              <a:cs typeface="Arial Unicode MS" charset="0"/>
            </a:endParaRPr>
          </a:p>
        </p:txBody>
      </p:sp>
      <p:sp>
        <p:nvSpPr>
          <p:cNvPr id="26" name="Rectangle 25"/>
          <p:cNvSpPr/>
          <p:nvPr/>
        </p:nvSpPr>
        <p:spPr bwMode="auto">
          <a:xfrm>
            <a:off x="4572000" y="2428868"/>
            <a:ext cx="1714512"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rgbClr val="0070C0"/>
                </a:solidFill>
                <a:effectLst/>
                <a:latin typeface="+mj-lt"/>
                <a:cs typeface="Arial Unicode MS" charset="0"/>
              </a:rPr>
              <a:t>element</a:t>
            </a:r>
            <a:endParaRPr kumimoji="0" lang="de-DE" sz="2000" b="0" i="0" u="none" strike="noStrike" cap="none" normalizeH="0" baseline="0" dirty="0" smtClean="0">
              <a:ln>
                <a:noFill/>
              </a:ln>
              <a:solidFill>
                <a:srgbClr val="0070C0"/>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rgbClr val="0070C0"/>
                </a:solidFill>
                <a:latin typeface="+mj-lt"/>
                <a:cs typeface="Arial Unicode MS" charset="0"/>
              </a:rPr>
              <a:t>act</a:t>
            </a:r>
            <a:endParaRPr kumimoji="0" lang="de-DE" sz="2000" b="0" i="1" u="none" strike="noStrike" cap="none" normalizeH="0" baseline="0" dirty="0" smtClean="0">
              <a:ln>
                <a:noFill/>
              </a:ln>
              <a:solidFill>
                <a:srgbClr val="0070C0"/>
              </a:solidFill>
              <a:effectLst/>
              <a:latin typeface="+mj-lt"/>
              <a:cs typeface="Arial Unicode MS" charset="0"/>
            </a:endParaRPr>
          </a:p>
        </p:txBody>
      </p:sp>
      <p:sp>
        <p:nvSpPr>
          <p:cNvPr id="27" name="Rectangle 26"/>
          <p:cNvSpPr/>
          <p:nvPr/>
        </p:nvSpPr>
        <p:spPr bwMode="auto">
          <a:xfrm>
            <a:off x="6786578" y="2428868"/>
            <a:ext cx="1643074"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rgbClr val="0070C0"/>
                </a:solidFill>
                <a:effectLst/>
                <a:latin typeface="+mj-lt"/>
                <a:cs typeface="Arial Unicode MS" charset="0"/>
              </a:rPr>
              <a:t>element</a:t>
            </a:r>
            <a:endParaRPr kumimoji="0" lang="de-DE" sz="2000" b="0" i="0" u="none" strike="noStrike" cap="none" normalizeH="0" baseline="0" dirty="0" smtClean="0">
              <a:ln>
                <a:noFill/>
              </a:ln>
              <a:solidFill>
                <a:srgbClr val="0070C0"/>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rgbClr val="0070C0"/>
                </a:solidFill>
                <a:latin typeface="+mj-lt"/>
                <a:cs typeface="Arial Unicode MS" charset="0"/>
              </a:rPr>
              <a:t>title</a:t>
            </a:r>
            <a:endParaRPr kumimoji="0" lang="de-DE" sz="2000" b="0" i="1" u="none" strike="noStrike" cap="none" normalizeH="0" baseline="0" dirty="0" smtClean="0">
              <a:ln>
                <a:noFill/>
              </a:ln>
              <a:solidFill>
                <a:srgbClr val="0070C0"/>
              </a:solidFill>
              <a:effectLst/>
              <a:latin typeface="+mj-lt"/>
              <a:cs typeface="Arial Unicode MS" charset="0"/>
            </a:endParaRPr>
          </a:p>
        </p:txBody>
      </p:sp>
      <p:sp>
        <p:nvSpPr>
          <p:cNvPr id="28" name="Rectangle 27"/>
          <p:cNvSpPr/>
          <p:nvPr/>
        </p:nvSpPr>
        <p:spPr bwMode="auto">
          <a:xfrm>
            <a:off x="4643438" y="5153036"/>
            <a:ext cx="1571636" cy="7048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rgbClr val="0070C0"/>
                </a:solidFill>
                <a:effectLst/>
                <a:latin typeface="+mj-lt"/>
                <a:cs typeface="Arial Unicode MS" charset="0"/>
              </a:rPr>
              <a:t>element</a:t>
            </a:r>
            <a:endParaRPr kumimoji="0" lang="de-DE" sz="2000" b="0" i="0" u="none" strike="noStrike" cap="none" normalizeH="0" baseline="0" dirty="0" smtClean="0">
              <a:ln>
                <a:noFill/>
              </a:ln>
              <a:solidFill>
                <a:srgbClr val="0070C0"/>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rgbClr val="0070C0"/>
                </a:solidFill>
                <a:latin typeface="+mj-lt"/>
                <a:cs typeface="Arial Unicode MS" charset="0"/>
              </a:rPr>
              <a:t>verse</a:t>
            </a:r>
            <a:endParaRPr kumimoji="0" lang="de-DE" sz="2000" b="0" i="1" u="none" strike="noStrike" cap="none" normalizeH="0" baseline="0" dirty="0" smtClean="0">
              <a:ln>
                <a:noFill/>
              </a:ln>
              <a:solidFill>
                <a:srgbClr val="0070C0"/>
              </a:solidFill>
              <a:effectLst/>
              <a:latin typeface="+mj-lt"/>
              <a:cs typeface="Arial Unicode MS" charset="0"/>
            </a:endParaRPr>
          </a:p>
        </p:txBody>
      </p:sp>
      <p:sp>
        <p:nvSpPr>
          <p:cNvPr id="29" name="Rectangle 28"/>
          <p:cNvSpPr/>
          <p:nvPr/>
        </p:nvSpPr>
        <p:spPr bwMode="auto">
          <a:xfrm>
            <a:off x="2500298" y="3286124"/>
            <a:ext cx="1571636"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rgbClr val="FF0000"/>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text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chemeClr val="tx1"/>
                </a:solidFill>
                <a:latin typeface="+mj-lt"/>
                <a:cs typeface="Arial Unicode MS" charset="0"/>
              </a:rPr>
              <a:t>Shakespeare</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30" name="Rectangle 29"/>
          <p:cNvSpPr/>
          <p:nvPr/>
        </p:nvSpPr>
        <p:spPr bwMode="auto">
          <a:xfrm>
            <a:off x="6786578" y="3357562"/>
            <a:ext cx="1643074"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text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1" u="none" strike="noStrike" cap="none" normalizeH="0" baseline="0" dirty="0" smtClean="0">
                <a:ln>
                  <a:noFill/>
                </a:ln>
                <a:solidFill>
                  <a:schemeClr val="tx1"/>
                </a:solidFill>
                <a:effectLst/>
                <a:latin typeface="+mj-lt"/>
                <a:cs typeface="Arial Unicode MS" charset="0"/>
              </a:rPr>
              <a:t>Macbeth</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31" name="Rectangle 30"/>
          <p:cNvSpPr/>
          <p:nvPr/>
        </p:nvSpPr>
        <p:spPr bwMode="auto">
          <a:xfrm>
            <a:off x="2500298" y="4286256"/>
            <a:ext cx="1571636"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attribute</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1" u="none" strike="noStrike" cap="none" normalizeH="0" baseline="0" dirty="0" smtClean="0">
                <a:ln>
                  <a:noFill/>
                </a:ln>
                <a:solidFill>
                  <a:schemeClr val="tx1"/>
                </a:solidFill>
                <a:effectLst/>
                <a:latin typeface="+mj-lt"/>
                <a:cs typeface="Arial Unicode MS" charset="0"/>
              </a:rPr>
              <a:t>number</a:t>
            </a:r>
            <a:r>
              <a:rPr kumimoji="0" lang="en-US" sz="2000" b="0" u="none" strike="noStrike" cap="none" normalizeH="0" baseline="0" dirty="0" smtClean="0">
                <a:ln>
                  <a:noFill/>
                </a:ln>
                <a:solidFill>
                  <a:schemeClr val="tx1"/>
                </a:solidFill>
                <a:effectLst/>
                <a:latin typeface="+mj-lt"/>
                <a:cs typeface="Arial Unicode MS" charset="0"/>
              </a:rPr>
              <a:t>=“</a:t>
            </a:r>
            <a:r>
              <a:rPr kumimoji="0" lang="en-US" sz="2000" b="0" i="1" u="none" strike="noStrike" cap="none" normalizeH="0" baseline="0" dirty="0" smtClean="0">
                <a:ln>
                  <a:noFill/>
                </a:ln>
                <a:solidFill>
                  <a:schemeClr val="tx1"/>
                </a:solidFill>
                <a:effectLst/>
                <a:latin typeface="+mj-lt"/>
                <a:cs typeface="Arial Unicode MS" charset="0"/>
              </a:rPr>
              <a:t>I</a:t>
            </a:r>
            <a:r>
              <a:rPr kumimoji="0" lang="en-US" sz="2000" b="0" u="none" strike="noStrike" cap="none" normalizeH="0" baseline="0" dirty="0" smtClean="0">
                <a:ln>
                  <a:noFill/>
                </a:ln>
                <a:solidFill>
                  <a:schemeClr val="tx1"/>
                </a:solidFill>
                <a:effectLst/>
                <a:latin typeface="+mj-lt"/>
                <a:cs typeface="Arial Unicode MS" charset="0"/>
              </a:rPr>
              <a:t>”</a:t>
            </a:r>
            <a:endParaRPr kumimoji="0" lang="de-DE" sz="2000" b="0" u="none" strike="noStrike" cap="none" normalizeH="0" baseline="0" dirty="0" smtClean="0">
              <a:ln>
                <a:noFill/>
              </a:ln>
              <a:solidFill>
                <a:schemeClr val="tx1"/>
              </a:solidFill>
              <a:effectLst/>
              <a:latin typeface="+mj-lt"/>
              <a:cs typeface="Arial Unicode MS" charset="0"/>
            </a:endParaRPr>
          </a:p>
        </p:txBody>
      </p:sp>
      <p:sp>
        <p:nvSpPr>
          <p:cNvPr id="32" name="Rectangle 31"/>
          <p:cNvSpPr/>
          <p:nvPr/>
        </p:nvSpPr>
        <p:spPr bwMode="auto">
          <a:xfrm>
            <a:off x="4643438" y="4214818"/>
            <a:ext cx="1571636"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rgbClr val="0070C0"/>
                </a:solidFill>
                <a:effectLst/>
                <a:latin typeface="+mj-lt"/>
                <a:cs typeface="Arial Unicode MS" charset="0"/>
              </a:rPr>
              <a:t>element</a:t>
            </a:r>
            <a:endParaRPr kumimoji="0" lang="de-DE" sz="2000" b="0" i="0" u="none" strike="noStrike" cap="none" normalizeH="0" baseline="0" dirty="0" smtClean="0">
              <a:ln>
                <a:noFill/>
              </a:ln>
              <a:solidFill>
                <a:srgbClr val="0070C0"/>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1" u="none" strike="noStrike" cap="none" normalizeH="0" baseline="0" dirty="0" smtClean="0">
                <a:ln>
                  <a:noFill/>
                </a:ln>
                <a:solidFill>
                  <a:srgbClr val="0070C0"/>
                </a:solidFill>
                <a:effectLst/>
                <a:latin typeface="+mj-lt"/>
                <a:cs typeface="Arial Unicode MS" charset="0"/>
              </a:rPr>
              <a:t>scene</a:t>
            </a:r>
            <a:endParaRPr kumimoji="0" lang="de-DE" sz="2000" b="0" i="1" u="none" strike="noStrike" cap="none" normalizeH="0" baseline="0" dirty="0" smtClean="0">
              <a:ln>
                <a:noFill/>
              </a:ln>
              <a:solidFill>
                <a:srgbClr val="0070C0"/>
              </a:solidFill>
              <a:effectLst/>
              <a:latin typeface="+mj-lt"/>
              <a:cs typeface="Arial Unicode MS" charset="0"/>
            </a:endParaRPr>
          </a:p>
        </p:txBody>
      </p:sp>
      <p:sp>
        <p:nvSpPr>
          <p:cNvPr id="33" name="Rectangle 32"/>
          <p:cNvSpPr/>
          <p:nvPr/>
        </p:nvSpPr>
        <p:spPr bwMode="auto">
          <a:xfrm>
            <a:off x="4572000" y="6072206"/>
            <a:ext cx="1714512"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text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chemeClr val="tx1"/>
                </a:solidFill>
                <a:latin typeface="+mj-lt"/>
                <a:cs typeface="Arial Unicode MS" charset="0"/>
              </a:rPr>
              <a:t>Shakespeare</a:t>
            </a:r>
            <a:endParaRPr kumimoji="0" lang="de-DE" sz="2000" b="0" i="1" u="none" strike="noStrike" cap="none" normalizeH="0" baseline="0" dirty="0" smtClean="0">
              <a:ln>
                <a:noFill/>
              </a:ln>
              <a:solidFill>
                <a:schemeClr val="tx1"/>
              </a:solidFill>
              <a:effectLst/>
              <a:latin typeface="+mj-lt"/>
              <a:cs typeface="Arial Unicode MS" charset="0"/>
            </a:endParaRPr>
          </a:p>
        </p:txBody>
      </p:sp>
      <p:sp>
        <p:nvSpPr>
          <p:cNvPr id="34" name="Rectangle 33"/>
          <p:cNvSpPr/>
          <p:nvPr/>
        </p:nvSpPr>
        <p:spPr bwMode="auto">
          <a:xfrm>
            <a:off x="2500298" y="5214950"/>
            <a:ext cx="1571636"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attribute</a:t>
            </a:r>
            <a:r>
              <a:rPr lang="de-DE" sz="2000" dirty="0" smtClean="0">
                <a:solidFill>
                  <a:schemeClr val="tx1"/>
                </a:solidFill>
                <a:latin typeface="+mj-lt"/>
                <a:cs typeface="Arial Unicode MS" charset="0"/>
              </a:rPr>
              <a:t> </a:t>
            </a:r>
            <a:r>
              <a:rPr kumimoji="0" lang="en-US" sz="2000" b="0" i="1" u="none" strike="noStrike" cap="none" normalizeH="0" baseline="0" dirty="0" smtClean="0">
                <a:ln>
                  <a:noFill/>
                </a:ln>
                <a:solidFill>
                  <a:schemeClr val="tx1"/>
                </a:solidFill>
                <a:effectLst/>
                <a:latin typeface="+mj-lt"/>
                <a:cs typeface="Arial Unicode MS" charset="0"/>
              </a:rPr>
              <a:t>number</a:t>
            </a:r>
            <a:r>
              <a:rPr kumimoji="0" lang="en-US" sz="2000" b="0" u="none" strike="noStrike" cap="none" normalizeH="0" baseline="0" dirty="0" smtClean="0">
                <a:ln>
                  <a:noFill/>
                </a:ln>
                <a:solidFill>
                  <a:schemeClr val="tx1"/>
                </a:solidFill>
                <a:effectLst/>
                <a:latin typeface="+mj-lt"/>
                <a:cs typeface="Arial Unicode MS" charset="0"/>
              </a:rPr>
              <a:t>=“</a:t>
            </a:r>
            <a:r>
              <a:rPr lang="en-US" sz="2000" i="1" dirty="0" smtClean="0">
                <a:solidFill>
                  <a:schemeClr val="tx1"/>
                </a:solidFill>
                <a:latin typeface="+mj-lt"/>
                <a:cs typeface="Arial Unicode MS" charset="0"/>
              </a:rPr>
              <a:t>vii</a:t>
            </a:r>
            <a:r>
              <a:rPr kumimoji="0" lang="en-US" sz="2000" b="0" u="none" strike="noStrike" cap="none" normalizeH="0" baseline="0" dirty="0" smtClean="0">
                <a:ln>
                  <a:noFill/>
                </a:ln>
                <a:solidFill>
                  <a:schemeClr val="tx1"/>
                </a:solidFill>
                <a:effectLst/>
                <a:latin typeface="+mj-lt"/>
                <a:cs typeface="Arial Unicode MS" charset="0"/>
              </a:rPr>
              <a:t>”</a:t>
            </a:r>
            <a:endParaRPr kumimoji="0" lang="de-DE" sz="2000" b="0" u="none" strike="noStrike" cap="none" normalizeH="0" baseline="0" dirty="0" smtClean="0">
              <a:ln>
                <a:noFill/>
              </a:ln>
              <a:solidFill>
                <a:schemeClr val="tx1"/>
              </a:solidFill>
              <a:effectLst/>
              <a:latin typeface="+mj-lt"/>
              <a:cs typeface="Arial Unicode MS" charset="0"/>
            </a:endParaRPr>
          </a:p>
        </p:txBody>
      </p:sp>
      <p:sp>
        <p:nvSpPr>
          <p:cNvPr id="35" name="Rectangle 34"/>
          <p:cNvSpPr/>
          <p:nvPr/>
        </p:nvSpPr>
        <p:spPr bwMode="auto">
          <a:xfrm>
            <a:off x="6572264" y="5214950"/>
            <a:ext cx="1643074"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rgbClr val="0070C0"/>
                </a:solidFill>
                <a:effectLst/>
                <a:latin typeface="+mj-lt"/>
                <a:cs typeface="Arial Unicode MS" charset="0"/>
              </a:rPr>
              <a:t> </a:t>
            </a:r>
            <a:r>
              <a:rPr kumimoji="0" lang="de-DE" sz="2000" b="0" i="0" u="none" strike="noStrike" cap="none" normalizeH="0" baseline="0" dirty="0" err="1" smtClean="0">
                <a:ln>
                  <a:noFill/>
                </a:ln>
                <a:solidFill>
                  <a:srgbClr val="0070C0"/>
                </a:solidFill>
                <a:effectLst/>
                <a:latin typeface="+mj-lt"/>
                <a:cs typeface="Arial Unicode MS" charset="0"/>
              </a:rPr>
              <a:t>element</a:t>
            </a:r>
            <a:endParaRPr kumimoji="0" lang="de-DE" sz="2000" b="0" i="0" u="none" strike="noStrike" cap="none" normalizeH="0" baseline="0" dirty="0" smtClean="0">
              <a:ln>
                <a:noFill/>
              </a:ln>
              <a:solidFill>
                <a:srgbClr val="0070C0"/>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i="1" dirty="0" smtClean="0">
                <a:solidFill>
                  <a:srgbClr val="0070C0"/>
                </a:solidFill>
                <a:latin typeface="+mj-lt"/>
                <a:cs typeface="Arial Unicode MS" charset="0"/>
              </a:rPr>
              <a:t>title</a:t>
            </a:r>
            <a:endParaRPr kumimoji="0" lang="de-DE" sz="2000" b="0" i="1" u="none" strike="noStrike" cap="none" normalizeH="0" baseline="0" dirty="0" smtClean="0">
              <a:ln>
                <a:noFill/>
              </a:ln>
              <a:solidFill>
                <a:srgbClr val="0070C0"/>
              </a:solidFill>
              <a:effectLst/>
              <a:latin typeface="+mj-lt"/>
              <a:cs typeface="Arial Unicode MS" charset="0"/>
            </a:endParaRPr>
          </a:p>
        </p:txBody>
      </p:sp>
      <p:sp>
        <p:nvSpPr>
          <p:cNvPr id="36" name="Rectangle 35"/>
          <p:cNvSpPr/>
          <p:nvPr/>
        </p:nvSpPr>
        <p:spPr bwMode="auto">
          <a:xfrm>
            <a:off x="6429388" y="6072206"/>
            <a:ext cx="1928826" cy="6429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smtClean="0">
                <a:ln>
                  <a:noFill/>
                </a:ln>
                <a:solidFill>
                  <a:schemeClr val="tx1"/>
                </a:solidFill>
                <a:effectLst/>
                <a:latin typeface="+mj-lt"/>
                <a:cs typeface="Arial Unicode MS" charset="0"/>
              </a:rPr>
              <a:t> </a:t>
            </a:r>
            <a:r>
              <a:rPr kumimoji="0" lang="de-DE" sz="2000" b="0" i="0" u="none" strike="noStrike" cap="none" normalizeH="0" baseline="0" dirty="0" err="1" smtClean="0">
                <a:ln>
                  <a:noFill/>
                </a:ln>
                <a:solidFill>
                  <a:schemeClr val="tx1"/>
                </a:solidFill>
                <a:effectLst/>
                <a:latin typeface="+mj-lt"/>
                <a:cs typeface="Arial Unicode MS" charset="0"/>
              </a:rPr>
              <a:t>text</a:t>
            </a:r>
            <a:endParaRPr kumimoji="0" lang="de-DE" sz="2000" b="0" i="0" u="none" strike="noStrike" cap="none" normalizeH="0" baseline="0" dirty="0" smtClean="0">
              <a:ln>
                <a:noFill/>
              </a:ln>
              <a:solidFill>
                <a:schemeClr val="tx1"/>
              </a:solidFill>
              <a:effectLst/>
              <a:latin typeface="+mj-lt"/>
              <a:cs typeface="Arial Unicode MS" charset="0"/>
            </a:endParaRPr>
          </a:p>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1" u="none" strike="noStrike" cap="none" normalizeH="0" baseline="0" dirty="0" smtClean="0">
                <a:ln>
                  <a:noFill/>
                </a:ln>
                <a:solidFill>
                  <a:schemeClr val="tx1"/>
                </a:solidFill>
                <a:effectLst/>
                <a:latin typeface="+mj-lt"/>
                <a:cs typeface="Arial Unicode MS" charset="0"/>
              </a:rPr>
              <a:t>Macbeth</a:t>
            </a:r>
            <a:r>
              <a:rPr lang="en-US" sz="2000" i="1" baseline="0" dirty="0" smtClean="0">
                <a:solidFill>
                  <a:schemeClr val="tx1"/>
                </a:solidFill>
                <a:latin typeface="+mj-lt"/>
                <a:cs typeface="Arial Unicode MS" charset="0"/>
              </a:rPr>
              <a:t>’s castle</a:t>
            </a:r>
            <a:endParaRPr kumimoji="0" lang="de-DE" sz="2000" b="0" i="1" u="none" strike="noStrike" cap="none" normalizeH="0" baseline="0" dirty="0" smtClean="0">
              <a:ln>
                <a:noFill/>
              </a:ln>
              <a:solidFill>
                <a:schemeClr val="tx1"/>
              </a:solidFill>
              <a:effectLst/>
              <a:latin typeface="+mj-lt"/>
              <a:cs typeface="Arial Unicode MS" charset="0"/>
            </a:endParaRPr>
          </a:p>
        </p:txBody>
      </p:sp>
      <p:cxnSp>
        <p:nvCxnSpPr>
          <p:cNvPr id="43" name="Straight Arrow Connector 42"/>
          <p:cNvCxnSpPr>
            <a:stCxn id="27" idx="2"/>
            <a:endCxn id="30" idx="0"/>
          </p:cNvCxnSpPr>
          <p:nvPr/>
        </p:nvCxnSpPr>
        <p:spPr bwMode="auto">
          <a:xfrm rot="5400000">
            <a:off x="7465239" y="3214686"/>
            <a:ext cx="285752"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6" name="Straight Arrow Connector 45"/>
          <p:cNvCxnSpPr>
            <a:stCxn id="25" idx="2"/>
            <a:endCxn id="29" idx="0"/>
          </p:cNvCxnSpPr>
          <p:nvPr/>
        </p:nvCxnSpPr>
        <p:spPr bwMode="auto">
          <a:xfrm rot="5400000">
            <a:off x="3178959" y="3178967"/>
            <a:ext cx="214314"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62" name="Straight Arrow Connector 61"/>
          <p:cNvCxnSpPr>
            <a:stCxn id="32" idx="2"/>
            <a:endCxn id="28" idx="0"/>
          </p:cNvCxnSpPr>
          <p:nvPr/>
        </p:nvCxnSpPr>
        <p:spPr bwMode="auto">
          <a:xfrm rot="5400000">
            <a:off x="5281618" y="5005398"/>
            <a:ext cx="295276"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65" name="Straight Arrow Connector 64"/>
          <p:cNvCxnSpPr>
            <a:stCxn id="28" idx="2"/>
            <a:endCxn id="33" idx="0"/>
          </p:cNvCxnSpPr>
          <p:nvPr/>
        </p:nvCxnSpPr>
        <p:spPr bwMode="auto">
          <a:xfrm rot="5400000">
            <a:off x="5322099" y="5965049"/>
            <a:ext cx="214314"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74" name="Straight Arrow Connector 73"/>
          <p:cNvCxnSpPr>
            <a:stCxn id="26" idx="2"/>
          </p:cNvCxnSpPr>
          <p:nvPr/>
        </p:nvCxnSpPr>
        <p:spPr bwMode="auto">
          <a:xfrm rot="5400000">
            <a:off x="4857752" y="3643314"/>
            <a:ext cx="1143009"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76" name="Elbow Connector 75"/>
          <p:cNvCxnSpPr/>
          <p:nvPr/>
        </p:nvCxnSpPr>
        <p:spPr bwMode="auto">
          <a:xfrm rot="5400000" flipH="1" flipV="1">
            <a:off x="5446322" y="411539"/>
            <a:ext cx="1588" cy="4321999"/>
          </a:xfrm>
          <a:prstGeom prst="bentConnector3">
            <a:avLst>
              <a:gd name="adj1" fmla="val 14395466"/>
            </a:avLst>
          </a:prstGeom>
          <a:solidFill>
            <a:srgbClr val="00B8FF"/>
          </a:solidFill>
          <a:ln w="9525" cap="flat" cmpd="sng" algn="ctr">
            <a:solidFill>
              <a:schemeClr val="tx1"/>
            </a:solidFill>
            <a:prstDash val="solid"/>
            <a:round/>
            <a:headEnd type="arrow"/>
            <a:tailEnd type="arrow"/>
          </a:ln>
          <a:effectLst/>
        </p:spPr>
      </p:cxnSp>
      <p:cxnSp>
        <p:nvCxnSpPr>
          <p:cNvPr id="78" name="Shape 77"/>
          <p:cNvCxnSpPr>
            <a:endCxn id="31" idx="0"/>
          </p:cNvCxnSpPr>
          <p:nvPr/>
        </p:nvCxnSpPr>
        <p:spPr bwMode="auto">
          <a:xfrm rot="10800000" flipV="1">
            <a:off x="3286116" y="4000504"/>
            <a:ext cx="2143140" cy="285752"/>
          </a:xfrm>
          <a:prstGeom prst="bentConnector2">
            <a:avLst/>
          </a:prstGeom>
          <a:solidFill>
            <a:srgbClr val="00B8FF"/>
          </a:solidFill>
          <a:ln w="9525" cap="flat" cmpd="sng" algn="ctr">
            <a:solidFill>
              <a:schemeClr val="tx1"/>
            </a:solidFill>
            <a:prstDash val="solid"/>
            <a:round/>
            <a:headEnd type="none" w="med" len="med"/>
            <a:tailEnd type="arrow"/>
          </a:ln>
          <a:effectLst/>
        </p:spPr>
      </p:cxnSp>
      <p:cxnSp>
        <p:nvCxnSpPr>
          <p:cNvPr id="82" name="Elbow Connector 81"/>
          <p:cNvCxnSpPr>
            <a:stCxn id="34" idx="0"/>
            <a:endCxn id="35" idx="0"/>
          </p:cNvCxnSpPr>
          <p:nvPr/>
        </p:nvCxnSpPr>
        <p:spPr bwMode="auto">
          <a:xfrm rot="5400000" flipH="1" flipV="1">
            <a:off x="5339958" y="3161108"/>
            <a:ext cx="1588" cy="4107685"/>
          </a:xfrm>
          <a:prstGeom prst="bentConnector3">
            <a:avLst>
              <a:gd name="adj1" fmla="val 14395466"/>
            </a:avLst>
          </a:prstGeom>
          <a:solidFill>
            <a:srgbClr val="00B8FF"/>
          </a:solidFill>
          <a:ln w="9525" cap="flat" cmpd="sng" algn="ctr">
            <a:solidFill>
              <a:schemeClr val="tx1"/>
            </a:solidFill>
            <a:prstDash val="solid"/>
            <a:round/>
            <a:headEnd type="arrow"/>
            <a:tailEnd type="arrow"/>
          </a:ln>
          <a:effectLst/>
        </p:spPr>
      </p:cxnSp>
      <p:cxnSp>
        <p:nvCxnSpPr>
          <p:cNvPr id="84" name="Straight Arrow Connector 83"/>
          <p:cNvCxnSpPr>
            <a:stCxn id="35" idx="2"/>
          </p:cNvCxnSpPr>
          <p:nvPr/>
        </p:nvCxnSpPr>
        <p:spPr bwMode="auto">
          <a:xfrm rot="5400000">
            <a:off x="7286644" y="5965049"/>
            <a:ext cx="214314"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1" name="Straight Arrow Connector 90"/>
          <p:cNvCxnSpPr>
            <a:endCxn id="26" idx="0"/>
          </p:cNvCxnSpPr>
          <p:nvPr/>
        </p:nvCxnSpPr>
        <p:spPr bwMode="auto">
          <a:xfrm rot="16200000" flipH="1">
            <a:off x="5283991" y="2283603"/>
            <a:ext cx="285752" cy="4777"/>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a:solidFill>
                <a:srgbClr val="898989"/>
              </a:solidFill>
              <a:latin typeface="Calibri" charset="0"/>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rgbClr val="000000"/>
                </a:solidFill>
                <a:latin typeface="Calibri" charset="0"/>
                <a:cs typeface="Times New Roman" pitchFamily="16" charset="0"/>
              </a:rPr>
              <a:t>XML basics </a:t>
            </a:r>
            <a:endParaRPr lang="en-US" sz="4000" dirty="0">
              <a:solidFill>
                <a:srgbClr val="000000"/>
              </a:solidFill>
              <a:latin typeface="Calibri" charset="0"/>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b="1" dirty="0" smtClean="0">
                <a:solidFill>
                  <a:srgbClr val="000000"/>
                </a:solidFill>
                <a:latin typeface="Calibri" charset="0"/>
                <a:cs typeface="Times New Roman" pitchFamily="16" charset="0"/>
              </a:rPr>
              <a:t>XML Documents Object Model (XML DOM)</a:t>
            </a:r>
            <a:r>
              <a:rPr lang="en-US" sz="2200" dirty="0" smtClean="0">
                <a:solidFill>
                  <a:srgbClr val="000000"/>
                </a:solidFill>
                <a:latin typeface="Calibri" charset="0"/>
                <a:cs typeface="Times New Roman" pitchFamily="16" charset="0"/>
              </a:rPr>
              <a:t>: standard for accessing and processing XML documents</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The DOM represents elements, attributes and text within elements as nodes in a tree.</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With a DOM API, we can process an XML documents by starting at the root element and then descending down the tree from parents to children.</a:t>
            </a:r>
            <a:r>
              <a:rPr lang="en-US" sz="2200" dirty="0" smtClean="0">
                <a:solidFill>
                  <a:srgbClr val="000000"/>
                </a:solidFill>
                <a:latin typeface="Calibri"/>
                <a:cs typeface="Calibri"/>
              </a:rPr>
              <a:t> </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b="1" dirty="0" err="1" smtClean="0">
                <a:solidFill>
                  <a:srgbClr val="000000"/>
                </a:solidFill>
                <a:latin typeface="Calibri" charset="0"/>
                <a:cs typeface="Times New Roman" pitchFamily="16" charset="0"/>
              </a:rPr>
              <a:t>XPath</a:t>
            </a:r>
            <a:r>
              <a:rPr lang="en-US" sz="2200" dirty="0" smtClean="0">
                <a:solidFill>
                  <a:srgbClr val="000000"/>
                </a:solidFill>
                <a:latin typeface="Calibri" charset="0"/>
                <a:cs typeface="Times New Roman" pitchFamily="16" charset="0"/>
              </a:rPr>
              <a:t>: standard for enumerating path in an XML document collection.</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We will also refer to paths as XML contexts or simply contexts</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b="1" dirty="0" smtClean="0">
                <a:solidFill>
                  <a:srgbClr val="000000"/>
                </a:solidFill>
                <a:latin typeface="Calibri" charset="0"/>
                <a:cs typeface="Times New Roman" pitchFamily="16" charset="0"/>
              </a:rPr>
              <a:t>Schema</a:t>
            </a:r>
            <a:r>
              <a:rPr lang="en-US" sz="2200" dirty="0" smtClean="0">
                <a:solidFill>
                  <a:srgbClr val="000000"/>
                </a:solidFill>
                <a:latin typeface="Calibri" charset="0"/>
                <a:cs typeface="Times New Roman" pitchFamily="16" charset="0"/>
              </a:rPr>
              <a:t>: puts constraints on the structure of allowable XML documents. E.g. a schema for Shakespeare’s plays: scenes can occur as children of acts.</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Two standards for schemas for XML documents are: XML DTD (document type definition) and XML Schema.</a:t>
            </a:r>
            <a:r>
              <a:rPr lang="en-US" dirty="0" smtClean="0">
                <a:solidFill>
                  <a:srgbClr val="000000"/>
                </a:solidFill>
                <a:latin typeface="Calibri" charset="0"/>
                <a:cs typeface="Times New Roman" pitchFamily="16" charset="0"/>
              </a:rPr>
              <a:t> </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6" name="Slide Number Placeholder 5"/>
          <p:cNvSpPr>
            <a:spLocks noGrp="1"/>
          </p:cNvSpPr>
          <p:nvPr>
            <p:ph type="sldNum" idx="10"/>
          </p:nvPr>
        </p:nvSpPr>
        <p:spPr/>
        <p:txBody>
          <a:bodyPr/>
          <a:lstStyle/>
          <a:p>
            <a:pPr>
              <a:defRPr/>
            </a:pPr>
            <a:fld id="{74BF2C0F-05D6-4882-A325-BE394602789D}" type="slidenum">
              <a:rPr lang="en-US" smtClean="0"/>
              <a:pPr>
                <a:defRPr/>
              </a:pPr>
              <a:t>13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en-US" dirty="0" smtClean="0"/>
              <a:t>Outline</a:t>
            </a:r>
            <a:endParaRPr lang="de-DE" dirty="0" smtClean="0"/>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BDD3E9"/>
                </a:solidFill>
                <a:latin typeface="Calibri" charset="0"/>
              </a:rPr>
              <a:t> </a:t>
            </a:r>
            <a:r>
              <a:rPr lang="en-US" sz="3400" dirty="0" smtClean="0">
                <a:solidFill>
                  <a:srgbClr val="BDD3E9"/>
                </a:solidFill>
                <a:latin typeface="Calibri" charset="0"/>
              </a:rPr>
              <a:t>Introduction</a:t>
            </a:r>
            <a:endParaRPr lang="en-US" sz="3400" dirty="0">
              <a:solidFill>
                <a:srgbClr val="BDD3E9"/>
              </a:solidFill>
              <a:latin typeface="Calibri" charset="0"/>
            </a:endParaRPr>
          </a:p>
          <a:p>
            <a:pPr marL="514350" indent="-514350">
              <a:lnSpc>
                <a:spcPct val="150000"/>
              </a:lnSpc>
              <a:spcBef>
                <a:spcPts val="700"/>
              </a:spcBef>
              <a:buClr>
                <a:srgbClr val="BDD3E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BDD3E9"/>
                </a:solidFill>
                <a:latin typeface="Calibri" charset="0"/>
              </a:rPr>
              <a:t> Basic XML concepts</a:t>
            </a:r>
          </a:p>
          <a:p>
            <a:pPr marL="514350" indent="-514350">
              <a:lnSpc>
                <a:spcPct val="150000"/>
              </a:lnSpc>
              <a:spcBef>
                <a:spcPts val="700"/>
              </a:spcBef>
              <a:buClr>
                <a:srgbClr val="33669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BDD3E9"/>
                </a:solidFill>
                <a:latin typeface="Calibri" charset="0"/>
              </a:rPr>
              <a:t> </a:t>
            </a:r>
            <a:r>
              <a:rPr lang="en-US" sz="3400" dirty="0" smtClean="0">
                <a:solidFill>
                  <a:srgbClr val="336699"/>
                </a:solidFill>
                <a:latin typeface="Calibri" charset="0"/>
              </a:rPr>
              <a:t>Challenges in XML IR </a:t>
            </a:r>
          </a:p>
          <a:p>
            <a:pPr marL="514350" indent="-514350">
              <a:lnSpc>
                <a:spcPct val="150000"/>
              </a:lnSpc>
              <a:spcBef>
                <a:spcPts val="700"/>
              </a:spcBef>
              <a:buClr>
                <a:srgbClr val="BDD3E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BDD3E9"/>
                </a:solidFill>
                <a:latin typeface="Calibri" charset="0"/>
              </a:rPr>
              <a:t> Vector space model for XML IR</a:t>
            </a:r>
          </a:p>
          <a:p>
            <a:pPr marL="514350" indent="-514350">
              <a:lnSpc>
                <a:spcPct val="150000"/>
              </a:lnSpc>
              <a:spcBef>
                <a:spcPts val="700"/>
              </a:spcBef>
              <a:buClr>
                <a:srgbClr val="BDD3E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BDD3E9"/>
                </a:solidFill>
                <a:latin typeface="Calibri" charset="0"/>
              </a:rPr>
              <a:t>Evaluation of XML IR</a:t>
            </a:r>
            <a:endParaRPr lang="en-US" sz="3400" dirty="0">
              <a:solidFill>
                <a:srgbClr val="BDD3E9"/>
              </a:solidFill>
              <a:latin typeface="Calibri" charset="0"/>
            </a:endParaRPr>
          </a:p>
        </p:txBody>
      </p:sp>
      <p:sp>
        <p:nvSpPr>
          <p:cNvPr id="4" name="Slide Number Placeholder 3"/>
          <p:cNvSpPr>
            <a:spLocks noGrp="1"/>
          </p:cNvSpPr>
          <p:nvPr>
            <p:ph type="sldNum" idx="10"/>
          </p:nvPr>
        </p:nvSpPr>
        <p:spPr/>
        <p:txBody>
          <a:bodyPr/>
          <a:lstStyle/>
          <a:p>
            <a:pPr>
              <a:defRPr/>
            </a:pPr>
            <a:fld id="{6231DFBC-2454-451B-9C42-04D7F724382E}" type="slidenum">
              <a:rPr lang="en-US" smtClean="0"/>
              <a:pPr>
                <a:defRPr/>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a:solidFill>
                <a:srgbClr val="898989"/>
              </a:solidFill>
              <a:latin typeface="Calibri" charset="0"/>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rgbClr val="000000"/>
                </a:solidFill>
                <a:latin typeface="Calibri" charset="0"/>
                <a:cs typeface="Times New Roman" pitchFamily="16" charset="0"/>
              </a:rPr>
              <a:t>First challenge: document parts to retrieve </a:t>
            </a:r>
            <a:endParaRPr lang="en-US" sz="3600" dirty="0">
              <a:solidFill>
                <a:srgbClr val="000000"/>
              </a:solidFill>
              <a:latin typeface="Calibri" charset="0"/>
            </a:endParaRPr>
          </a:p>
        </p:txBody>
      </p:sp>
      <p:sp>
        <p:nvSpPr>
          <p:cNvPr id="84996" name="Text Box 3"/>
          <p:cNvSpPr txBox="1">
            <a:spLocks noChangeArrowheads="1"/>
          </p:cNvSpPr>
          <p:nvPr/>
        </p:nvSpPr>
        <p:spPr bwMode="auto">
          <a:xfrm>
            <a:off x="0" y="1500198"/>
            <a:ext cx="8858280"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	</a:t>
            </a:r>
            <a:r>
              <a:rPr lang="en-US" dirty="0" smtClean="0">
                <a:solidFill>
                  <a:srgbClr val="000000"/>
                </a:solidFill>
                <a:latin typeface="Calibri" charset="0"/>
                <a:cs typeface="Times New Roman" pitchFamily="16" charset="0"/>
              </a:rPr>
              <a:t>Structured or XML retrieval: users want us to return parts of documents  (i.e., XML elements), not entire documents as IR systems usually do in unstructured retrieval.</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In this case, the user is probably looking for the scene.</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However, an otherwise unspecified search for</a:t>
            </a:r>
            <a:r>
              <a:rPr lang="en-US" sz="2200" i="1" dirty="0" smtClean="0">
                <a:solidFill>
                  <a:srgbClr val="000000"/>
                </a:solidFill>
                <a:latin typeface="Calibri" charset="0"/>
                <a:cs typeface="Times New Roman" pitchFamily="16" charset="0"/>
              </a:rPr>
              <a:t> Macbeth</a:t>
            </a:r>
            <a:r>
              <a:rPr lang="en-US" sz="2200" dirty="0" smtClean="0">
                <a:solidFill>
                  <a:srgbClr val="000000"/>
                </a:solidFill>
                <a:latin typeface="Calibri" charset="0"/>
                <a:cs typeface="Times New Roman" pitchFamily="16" charset="0"/>
              </a:rPr>
              <a:t> should return the play of this name, not a subunit.</a:t>
            </a:r>
            <a:r>
              <a:rPr lang="en-US" sz="2200" dirty="0" smtClean="0">
                <a:solidFill>
                  <a:srgbClr val="000000"/>
                </a:solidFill>
                <a:latin typeface="Calibri"/>
                <a:cs typeface="Calibri"/>
              </a:rPr>
              <a:t>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 	</a:t>
            </a:r>
            <a:r>
              <a:rPr lang="en-US" dirty="0" smtClean="0">
                <a:solidFill>
                  <a:srgbClr val="000000"/>
                </a:solidFill>
                <a:latin typeface="Calibri" charset="0"/>
                <a:cs typeface="Times New Roman" pitchFamily="16" charset="0"/>
              </a:rPr>
              <a:t>Solution: structured document retrieval principle</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nvGraphicFramePr>
        <p:xfrm>
          <a:off x="428596" y="2878142"/>
          <a:ext cx="7929618" cy="1336676"/>
        </p:xfrm>
        <a:graphic>
          <a:graphicData uri="http://schemas.openxmlformats.org/drawingml/2006/table">
            <a:tbl>
              <a:tblPr firstRow="1" bandRow="1">
                <a:tableStyleId>{5C22544A-7EE6-4342-B048-85BDC9FD1C3A}</a:tableStyleId>
              </a:tblPr>
              <a:tblGrid>
                <a:gridCol w="7929618"/>
              </a:tblGrid>
              <a:tr h="513716">
                <a:tc>
                  <a:txBody>
                    <a:bodyPr/>
                    <a:lstStyle/>
                    <a:p>
                      <a:r>
                        <a:rPr lang="de-DE" sz="2600" b="0" dirty="0" err="1" smtClean="0">
                          <a:solidFill>
                            <a:schemeClr val="bg1"/>
                          </a:solidFill>
                        </a:rPr>
                        <a:t>Example</a:t>
                      </a:r>
                      <a:endParaRPr lang="de-DE" sz="2600" b="0" dirty="0">
                        <a:solidFill>
                          <a:schemeClr val="bg1"/>
                        </a:solidFill>
                      </a:endParaRPr>
                    </a:p>
                  </a:txBody>
                  <a:tcPr>
                    <a:solidFill>
                      <a:srgbClr val="2A7041"/>
                    </a:solidFill>
                  </a:tcPr>
                </a:tc>
              </a:tr>
              <a:tr h="513716">
                <a:tc>
                  <a:txBody>
                    <a:bodyPr/>
                    <a:lstStyle/>
                    <a:p>
                      <a:r>
                        <a:rPr lang="de-DE" sz="2400" dirty="0" err="1" smtClean="0">
                          <a:solidFill>
                            <a:schemeClr val="tx1"/>
                          </a:solidFill>
                        </a:rPr>
                        <a:t>If</a:t>
                      </a:r>
                      <a:r>
                        <a:rPr lang="de-DE" sz="2400" dirty="0" smtClean="0">
                          <a:solidFill>
                            <a:schemeClr val="tx1"/>
                          </a:solidFill>
                        </a:rPr>
                        <a:t> </a:t>
                      </a:r>
                      <a:r>
                        <a:rPr lang="en-US" sz="2400" dirty="0" smtClean="0">
                          <a:solidFill>
                            <a:schemeClr val="tx1"/>
                          </a:solidFill>
                        </a:rPr>
                        <a:t> we query Shakespeare’s plays for</a:t>
                      </a:r>
                      <a:r>
                        <a:rPr lang="en-US" sz="2400" baseline="0" dirty="0" smtClean="0">
                          <a:solidFill>
                            <a:schemeClr val="tx1"/>
                          </a:solidFill>
                        </a:rPr>
                        <a:t> </a:t>
                      </a:r>
                      <a:r>
                        <a:rPr lang="en-US" sz="2400" i="1" baseline="0" dirty="0" smtClean="0">
                          <a:solidFill>
                            <a:schemeClr val="tx1"/>
                          </a:solidFill>
                        </a:rPr>
                        <a:t>Macbeth’s castle</a:t>
                      </a:r>
                      <a:r>
                        <a:rPr lang="en-US" sz="2400" baseline="0" dirty="0" smtClean="0">
                          <a:solidFill>
                            <a:schemeClr val="tx1"/>
                          </a:solidFill>
                        </a:rPr>
                        <a:t>, should we return the scene, the act or the entire play?</a:t>
                      </a:r>
                      <a:r>
                        <a:rPr lang="en-US" sz="2400" dirty="0" smtClean="0">
                          <a:solidFill>
                            <a:schemeClr val="tx1"/>
                          </a:solidFill>
                        </a:rPr>
                        <a:t> </a:t>
                      </a:r>
                      <a:endParaRPr lang="de-DE" sz="2400" dirty="0">
                        <a:solidFill>
                          <a:schemeClr val="tx1"/>
                        </a:solidFill>
                      </a:endParaRPr>
                    </a:p>
                  </a:txBody>
                  <a:tcPr>
                    <a:solidFill>
                      <a:schemeClr val="bg2">
                        <a:lumMod val="20000"/>
                        <a:lumOff val="80000"/>
                      </a:schemeClr>
                    </a:solidFill>
                  </a:tcPr>
                </a:tc>
              </a:tr>
            </a:tbl>
          </a:graphicData>
        </a:graphic>
      </p:graphicFrame>
      <p:sp>
        <p:nvSpPr>
          <p:cNvPr id="7" name="Slide Number Placeholder 6"/>
          <p:cNvSpPr>
            <a:spLocks noGrp="1"/>
          </p:cNvSpPr>
          <p:nvPr>
            <p:ph type="sldNum" idx="10"/>
          </p:nvPr>
        </p:nvSpPr>
        <p:spPr/>
        <p:txBody>
          <a:bodyPr/>
          <a:lstStyle/>
          <a:p>
            <a:pPr>
              <a:defRPr/>
            </a:pPr>
            <a:fld id="{74BF2C0F-05D6-4882-A325-BE394602789D}" type="slidenum">
              <a:rPr lang="en-US" smtClean="0"/>
              <a:pPr>
                <a:defRPr/>
              </a:pPr>
              <a:t>15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a:solidFill>
                <a:srgbClr val="898989"/>
              </a:solidFill>
              <a:latin typeface="Calibri" charset="0"/>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rgbClr val="000000"/>
                </a:solidFill>
                <a:latin typeface="Calibri" charset="0"/>
                <a:cs typeface="Times New Roman" pitchFamily="16" charset="0"/>
              </a:rPr>
              <a:t>Structured document retrieval principle</a:t>
            </a:r>
            <a:endParaRPr lang="en-US" sz="3600" dirty="0">
              <a:solidFill>
                <a:srgbClr val="000000"/>
              </a:solidFill>
              <a:latin typeface="Calibri" charset="0"/>
            </a:endParaRPr>
          </a:p>
        </p:txBody>
      </p:sp>
      <p:sp>
        <p:nvSpPr>
          <p:cNvPr id="84996" name="Text Box 3"/>
          <p:cNvSpPr txBox="1">
            <a:spLocks noChangeArrowheads="1"/>
          </p:cNvSpPr>
          <p:nvPr/>
        </p:nvSpPr>
        <p:spPr bwMode="auto">
          <a:xfrm>
            <a:off x="-142908" y="1500198"/>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	</a:t>
            </a:r>
            <a:endParaRPr lang="en-US" dirty="0" smtClean="0">
              <a:solidFill>
                <a:srgbClr val="000000"/>
              </a:solidFill>
              <a:latin typeface="Calibri" charset="0"/>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Motivates a retrieval strategy that returns the smallest unit that contains the information sought, but does not go below this level. </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Hard to implement this principle algorithmically. E.g. query: </a:t>
            </a:r>
            <a:r>
              <a:rPr lang="en-US" sz="2200" dirty="0" err="1" smtClean="0">
                <a:solidFill>
                  <a:srgbClr val="000000"/>
                </a:solidFill>
                <a:latin typeface="Calibri" charset="0"/>
                <a:cs typeface="Times New Roman" pitchFamily="16" charset="0"/>
              </a:rPr>
              <a:t>title:</a:t>
            </a:r>
            <a:r>
              <a:rPr lang="en-US" sz="2200" i="1" dirty="0" err="1" smtClean="0">
                <a:solidFill>
                  <a:srgbClr val="000000"/>
                </a:solidFill>
                <a:latin typeface="Calibri" charset="0"/>
                <a:cs typeface="Times New Roman" pitchFamily="16" charset="0"/>
              </a:rPr>
              <a:t>Macbeth</a:t>
            </a:r>
            <a:r>
              <a:rPr lang="en-US" sz="2200" dirty="0" smtClean="0">
                <a:solidFill>
                  <a:srgbClr val="000000"/>
                </a:solidFill>
                <a:latin typeface="Calibri" charset="0"/>
                <a:cs typeface="Times New Roman" pitchFamily="16" charset="0"/>
              </a:rPr>
              <a:t> can match both the title of the tragedy,</a:t>
            </a:r>
            <a:r>
              <a:rPr lang="en-US" sz="2200" i="1" dirty="0" smtClean="0">
                <a:solidFill>
                  <a:srgbClr val="000000"/>
                </a:solidFill>
                <a:latin typeface="Calibri" charset="0"/>
                <a:cs typeface="Times New Roman" pitchFamily="16" charset="0"/>
              </a:rPr>
              <a:t> Macbeth</a:t>
            </a:r>
            <a:r>
              <a:rPr lang="en-US" sz="2200" dirty="0" smtClean="0">
                <a:solidFill>
                  <a:srgbClr val="000000"/>
                </a:solidFill>
                <a:latin typeface="Calibri" charset="0"/>
                <a:cs typeface="Times New Roman" pitchFamily="16" charset="0"/>
              </a:rPr>
              <a:t>, and the title of Act I, Scene vii,</a:t>
            </a:r>
            <a:r>
              <a:rPr lang="en-US" sz="2200" i="1" dirty="0" smtClean="0">
                <a:solidFill>
                  <a:srgbClr val="000000"/>
                </a:solidFill>
                <a:latin typeface="Calibri" charset="0"/>
                <a:cs typeface="Times New Roman" pitchFamily="16" charset="0"/>
              </a:rPr>
              <a:t> Macbeth’s castle</a:t>
            </a:r>
            <a:r>
              <a:rPr lang="en-US" sz="2200" dirty="0" smtClean="0">
                <a:solidFill>
                  <a:srgbClr val="000000"/>
                </a:solidFill>
                <a:latin typeface="Calibri" charset="0"/>
                <a:cs typeface="Times New Roman" pitchFamily="16" charset="0"/>
              </a:rPr>
              <a:t>.</a:t>
            </a:r>
          </a:p>
          <a:p>
            <a:pPr marL="1479550" lvl="2"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But in this case, the title of the tragedy (higher node) is preferred.</a:t>
            </a:r>
          </a:p>
          <a:p>
            <a:pPr marL="1479550" lvl="2"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Difficult to decide which level of the tree satisfies the query.</a:t>
            </a:r>
            <a:endParaRPr lang="en-US" dirty="0" smtClean="0">
              <a:solidFill>
                <a:srgbClr val="000000"/>
              </a:solidFill>
              <a:latin typeface="Calibri" charset="0"/>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nvGraphicFramePr>
        <p:xfrm>
          <a:off x="500034" y="1571612"/>
          <a:ext cx="8143932" cy="1524000"/>
        </p:xfrm>
        <a:graphic>
          <a:graphicData uri="http://schemas.openxmlformats.org/drawingml/2006/table">
            <a:tbl>
              <a:tblPr firstRow="1" bandRow="1">
                <a:tableStyleId>{5C22544A-7EE6-4342-B048-85BDC9FD1C3A}</a:tableStyleId>
              </a:tblPr>
              <a:tblGrid>
                <a:gridCol w="8143932"/>
              </a:tblGrid>
              <a:tr h="3571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dirty="0" smtClean="0">
                          <a:solidFill>
                            <a:schemeClr val="bg1"/>
                          </a:solidFill>
                          <a:latin typeface="Calibri" charset="0"/>
                          <a:cs typeface="Times New Roman" pitchFamily="16" charset="0"/>
                        </a:rPr>
                        <a:t>Structured document retrieval principle</a:t>
                      </a:r>
                      <a:endParaRPr lang="en-US" sz="2200" b="0" dirty="0" smtClean="0">
                        <a:solidFill>
                          <a:schemeClr val="bg1"/>
                        </a:solidFill>
                        <a:latin typeface="Calibri" charset="0"/>
                      </a:endParaRPr>
                    </a:p>
                  </a:txBody>
                  <a:tcPr>
                    <a:solidFill>
                      <a:srgbClr val="336699"/>
                    </a:solidFill>
                  </a:tcPr>
                </a:tc>
              </a:tr>
              <a:tr h="513716">
                <a:tc>
                  <a:txBody>
                    <a:bodyPr/>
                    <a:lstStyle/>
                    <a:p>
                      <a:r>
                        <a:rPr lang="de-DE" sz="2200" b="0" dirty="0" smtClean="0">
                          <a:solidFill>
                            <a:schemeClr val="tx1"/>
                          </a:solidFill>
                        </a:rPr>
                        <a:t>One criterion </a:t>
                      </a:r>
                      <a:r>
                        <a:rPr lang="de-DE" sz="2200" b="0" dirty="0" err="1" smtClean="0">
                          <a:solidFill>
                            <a:schemeClr val="tx1"/>
                          </a:solidFill>
                        </a:rPr>
                        <a:t>for</a:t>
                      </a:r>
                      <a:r>
                        <a:rPr lang="de-DE" sz="2200" b="0" dirty="0" smtClean="0">
                          <a:solidFill>
                            <a:schemeClr val="tx1"/>
                          </a:solidFill>
                        </a:rPr>
                        <a:t> </a:t>
                      </a:r>
                      <a:r>
                        <a:rPr lang="de-DE" sz="2200" b="0" dirty="0" err="1" smtClean="0">
                          <a:solidFill>
                            <a:schemeClr val="tx1"/>
                          </a:solidFill>
                        </a:rPr>
                        <a:t>selecting</a:t>
                      </a:r>
                      <a:r>
                        <a:rPr lang="de-DE" sz="2200" b="0" dirty="0" smtClean="0">
                          <a:solidFill>
                            <a:schemeClr val="tx1"/>
                          </a:solidFill>
                        </a:rPr>
                        <a:t> </a:t>
                      </a:r>
                      <a:r>
                        <a:rPr lang="de-DE" sz="2200" b="0" dirty="0" smtClean="0">
                          <a:solidFill>
                            <a:schemeClr val="tx1"/>
                          </a:solidFill>
                        </a:rPr>
                        <a:t>the most appropriate </a:t>
                      </a:r>
                      <a:r>
                        <a:rPr lang="de-DE" sz="2200" b="0" dirty="0" err="1" smtClean="0">
                          <a:solidFill>
                            <a:schemeClr val="tx1"/>
                          </a:solidFill>
                        </a:rPr>
                        <a:t>part</a:t>
                      </a:r>
                      <a:r>
                        <a:rPr lang="de-DE" sz="2200" b="0" dirty="0" smtClean="0">
                          <a:solidFill>
                            <a:schemeClr val="tx1"/>
                          </a:solidFill>
                        </a:rPr>
                        <a:t> </a:t>
                      </a:r>
                      <a:r>
                        <a:rPr lang="de-DE" sz="2200" b="0" dirty="0" err="1" smtClean="0">
                          <a:solidFill>
                            <a:schemeClr val="tx1"/>
                          </a:solidFill>
                        </a:rPr>
                        <a:t>of</a:t>
                      </a:r>
                      <a:r>
                        <a:rPr lang="de-DE" sz="2200" b="0" dirty="0" smtClean="0">
                          <a:solidFill>
                            <a:schemeClr val="tx1"/>
                          </a:solidFill>
                        </a:rPr>
                        <a:t> a</a:t>
                      </a:r>
                      <a:r>
                        <a:rPr lang="de-DE" sz="2200" b="0" baseline="0" dirty="0" smtClean="0">
                          <a:solidFill>
                            <a:schemeClr val="tx1"/>
                          </a:solidFill>
                        </a:rPr>
                        <a:t> </a:t>
                      </a:r>
                      <a:r>
                        <a:rPr lang="de-DE" sz="2200" b="0" dirty="0" err="1" smtClean="0">
                          <a:solidFill>
                            <a:schemeClr val="tx1"/>
                          </a:solidFill>
                        </a:rPr>
                        <a:t>document</a:t>
                      </a:r>
                      <a:r>
                        <a:rPr lang="de-DE" sz="2200" b="0" dirty="0" smtClean="0">
                          <a:solidFill>
                            <a:schemeClr val="tx1"/>
                          </a:solidFill>
                        </a:rPr>
                        <a:t>:</a:t>
                      </a:r>
                    </a:p>
                    <a:p>
                      <a:r>
                        <a:rPr lang="de-DE" sz="2200" b="0" dirty="0" smtClean="0">
                          <a:solidFill>
                            <a:schemeClr val="tx1"/>
                          </a:solidFill>
                        </a:rPr>
                        <a:t>    </a:t>
                      </a:r>
                      <a:r>
                        <a:rPr lang="de-DE" sz="2200" b="0" i="1" dirty="0" smtClean="0">
                          <a:solidFill>
                            <a:schemeClr val="tx1"/>
                          </a:solidFill>
                        </a:rPr>
                        <a:t>  A</a:t>
                      </a:r>
                      <a:r>
                        <a:rPr lang="de-DE" sz="2200" b="0" i="1" baseline="0" dirty="0" smtClean="0">
                          <a:solidFill>
                            <a:schemeClr val="tx1"/>
                          </a:solidFill>
                        </a:rPr>
                        <a:t> system should always retrieve the most specific part </a:t>
                      </a:r>
                      <a:r>
                        <a:rPr lang="de-DE" sz="2200" b="0" i="1" baseline="0" dirty="0" err="1" smtClean="0">
                          <a:solidFill>
                            <a:schemeClr val="tx1"/>
                          </a:solidFill>
                        </a:rPr>
                        <a:t>of</a:t>
                      </a:r>
                      <a:r>
                        <a:rPr lang="de-DE" sz="2200" b="0" i="1" baseline="0" dirty="0" smtClean="0">
                          <a:solidFill>
                            <a:schemeClr val="tx1"/>
                          </a:solidFill>
                        </a:rPr>
                        <a:t> a </a:t>
                      </a:r>
                      <a:r>
                        <a:rPr lang="de-DE" sz="2200" b="0" i="1" baseline="0" dirty="0" smtClean="0">
                          <a:solidFill>
                            <a:schemeClr val="tx1"/>
                          </a:solidFill>
                        </a:rPr>
                        <a:t>   </a:t>
                      </a:r>
                    </a:p>
                    <a:p>
                      <a:r>
                        <a:rPr lang="de-DE" sz="2200" b="0" i="1" baseline="0" dirty="0" smtClean="0">
                          <a:solidFill>
                            <a:schemeClr val="tx1"/>
                          </a:solidFill>
                        </a:rPr>
                        <a:t>      </a:t>
                      </a:r>
                      <a:r>
                        <a:rPr lang="de-DE" sz="2200" b="0" i="1" baseline="0" dirty="0" err="1" smtClean="0">
                          <a:solidFill>
                            <a:schemeClr val="tx1"/>
                          </a:solidFill>
                        </a:rPr>
                        <a:t>document</a:t>
                      </a:r>
                      <a:r>
                        <a:rPr lang="de-DE" sz="2200" b="0" i="1" baseline="0" dirty="0" smtClean="0">
                          <a:solidFill>
                            <a:schemeClr val="tx1"/>
                          </a:solidFill>
                        </a:rPr>
                        <a:t> </a:t>
                      </a:r>
                      <a:r>
                        <a:rPr lang="de-DE" sz="2200" b="0" i="1" baseline="0" dirty="0" smtClean="0">
                          <a:solidFill>
                            <a:schemeClr val="tx1"/>
                          </a:solidFill>
                        </a:rPr>
                        <a:t>answering the query.</a:t>
                      </a:r>
                      <a:endParaRPr lang="de-DE" sz="2200" b="0" i="1" dirty="0">
                        <a:solidFill>
                          <a:schemeClr val="tx1"/>
                        </a:solidFill>
                      </a:endParaRPr>
                    </a:p>
                  </a:txBody>
                  <a:tcPr>
                    <a:solidFill>
                      <a:schemeClr val="bg2">
                        <a:lumMod val="20000"/>
                        <a:lumOff val="80000"/>
                      </a:schemeClr>
                    </a:solidFill>
                  </a:tcPr>
                </a:tc>
              </a:tr>
            </a:tbl>
          </a:graphicData>
        </a:graphic>
      </p:graphicFrame>
      <p:sp>
        <p:nvSpPr>
          <p:cNvPr id="7" name="Slide Number Placeholder 6"/>
          <p:cNvSpPr>
            <a:spLocks noGrp="1"/>
          </p:cNvSpPr>
          <p:nvPr>
            <p:ph type="sldNum" idx="10"/>
          </p:nvPr>
        </p:nvSpPr>
        <p:spPr/>
        <p:txBody>
          <a:bodyPr/>
          <a:lstStyle/>
          <a:p>
            <a:pPr>
              <a:defRPr/>
            </a:pPr>
            <a:fld id="{74BF2C0F-05D6-4882-A325-BE394602789D}" type="slidenum">
              <a:rPr lang="en-US" smtClean="0"/>
              <a:pPr>
                <a:defRPr/>
              </a:pPr>
              <a:t>16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en-US" sz="3600" dirty="0" smtClean="0"/>
              <a:t>Second challenge: document parts to index </a:t>
            </a:r>
            <a:endParaRPr lang="de-DE" sz="3600" dirty="0" smtClean="0"/>
          </a:p>
        </p:txBody>
      </p:sp>
      <p:sp>
        <p:nvSpPr>
          <p:cNvPr id="80899" name="Text Box 3"/>
          <p:cNvSpPr txBox="1">
            <a:spLocks noChangeArrowheads="1"/>
          </p:cNvSpPr>
          <p:nvPr/>
        </p:nvSpPr>
        <p:spPr bwMode="auto">
          <a:xfrm>
            <a:off x="138113" y="1714512"/>
            <a:ext cx="8505825"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cs typeface="Times New Roman" pitchFamily="16" charset="0"/>
              </a:rPr>
              <a:t>Central notion for indexing and ranking in IR: documents unit or</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b="1" dirty="0" smtClean="0">
                <a:solidFill>
                  <a:srgbClr val="000000"/>
                </a:solidFill>
                <a:latin typeface="Calibri" charset="0"/>
                <a:cs typeface="Times New Roman" pitchFamily="16" charset="0"/>
              </a:rPr>
              <a:t>indexing unit</a:t>
            </a:r>
            <a:r>
              <a:rPr lang="en-US" dirty="0" smtClean="0">
                <a:solidFill>
                  <a:srgbClr val="000000"/>
                </a:solidFill>
                <a:latin typeface="Calibri" charset="0"/>
                <a:cs typeface="Times New Roman" pitchFamily="16" charset="0"/>
              </a:rPr>
              <a:t>. </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cs typeface="Times New Roman" pitchFamily="16" charset="0"/>
              </a:rPr>
              <a:t>In unstructured retrieval, usually straightforward: files on your desktop, email massages, web pages on the web etc.</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cs typeface="Times New Roman" pitchFamily="16" charset="0"/>
              </a:rPr>
              <a:t>In structured retrieval, there are four main different approaches to defining the indexing unit</a:t>
            </a:r>
            <a:endParaRPr lang="en-US" dirty="0" smtClean="0">
              <a:solidFill>
                <a:schemeClr val="tx1"/>
              </a:solidFill>
              <a:latin typeface="Calibri" charset="0"/>
            </a:endParaRPr>
          </a:p>
          <a:p>
            <a:pPr marL="1657350" lvl="2" indent="-514350">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Calibri" charset="0"/>
              </a:rPr>
              <a:t>non-overlapping </a:t>
            </a:r>
            <a:r>
              <a:rPr lang="en-US" sz="2200" dirty="0" err="1" smtClean="0">
                <a:solidFill>
                  <a:schemeClr val="tx1"/>
                </a:solidFill>
                <a:latin typeface="Calibri" charset="0"/>
              </a:rPr>
              <a:t>pseudodocuments</a:t>
            </a:r>
            <a:endParaRPr lang="en-US" sz="2200" dirty="0">
              <a:solidFill>
                <a:schemeClr val="tx1"/>
              </a:solidFill>
              <a:latin typeface="Calibri" charset="0"/>
            </a:endParaRPr>
          </a:p>
          <a:p>
            <a:pPr marL="1657350" lvl="2" indent="-514350">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Calibri" charset="0"/>
              </a:rPr>
              <a:t>top down</a:t>
            </a:r>
          </a:p>
          <a:p>
            <a:pPr marL="1657350" lvl="2" indent="-514350">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Calibri" charset="0"/>
              </a:rPr>
              <a:t>bottom up</a:t>
            </a:r>
          </a:p>
          <a:p>
            <a:pPr marL="1657350" lvl="2" indent="-514350">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Calibri" charset="0"/>
              </a:rPr>
              <a:t>all</a:t>
            </a:r>
          </a:p>
          <a:p>
            <a:pPr marL="1257300" lvl="1"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chemeClr val="tx1"/>
              </a:solidFill>
              <a:latin typeface="Calibri" charset="0"/>
            </a:endParaRP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chemeClr val="tx1"/>
              </a:solidFill>
              <a:latin typeface="Calibri" charset="0"/>
            </a:endParaRPr>
          </a:p>
          <a:p>
            <a:pPr marL="514350" indent="-514350">
              <a:spcBef>
                <a:spcPts val="700"/>
              </a:spcBef>
              <a:buClr>
                <a:srgbClr val="33669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a:solidFill>
                <a:schemeClr val="tx1"/>
              </a:solidFill>
              <a:latin typeface="Calibri" charset="0"/>
            </a:endParaRPr>
          </a:p>
        </p:txBody>
      </p:sp>
      <p:sp>
        <p:nvSpPr>
          <p:cNvPr id="4" name="Slide Number Placeholder 3"/>
          <p:cNvSpPr>
            <a:spLocks noGrp="1"/>
          </p:cNvSpPr>
          <p:nvPr>
            <p:ph type="sldNum" idx="10"/>
          </p:nvPr>
        </p:nvSpPr>
        <p:spPr/>
        <p:txBody>
          <a:bodyPr/>
          <a:lstStyle/>
          <a:p>
            <a:pPr>
              <a:defRPr/>
            </a:pPr>
            <a:fld id="{6231DFBC-2454-451B-9C42-04D7F724382E}" type="slidenum">
              <a:rPr lang="en-US" smtClean="0"/>
              <a:pPr>
                <a:defRPr/>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en-US" sz="3600" dirty="0" smtClean="0"/>
              <a:t>XML indexing unit: approach 1</a:t>
            </a:r>
            <a:endParaRPr lang="de-DE" sz="3600" dirty="0" smtClean="0"/>
          </a:p>
        </p:txBody>
      </p:sp>
      <p:sp>
        <p:nvSpPr>
          <p:cNvPr id="80899" name="Text Box 3"/>
          <p:cNvSpPr txBox="1">
            <a:spLocks noChangeArrowheads="1"/>
          </p:cNvSpPr>
          <p:nvPr/>
        </p:nvSpPr>
        <p:spPr bwMode="auto">
          <a:xfrm>
            <a:off x="138113" y="1000108"/>
            <a:ext cx="8505825" cy="5857916"/>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Group nodes into non-overlapping </a:t>
            </a:r>
            <a:r>
              <a:rPr lang="en-US" sz="2200" dirty="0" err="1" smtClean="0">
                <a:solidFill>
                  <a:srgbClr val="000000"/>
                </a:solidFill>
                <a:latin typeface="Calibri" charset="0"/>
                <a:cs typeface="Times New Roman" pitchFamily="16" charset="0"/>
              </a:rPr>
              <a:t>pseudodocuments</a:t>
            </a:r>
            <a:r>
              <a:rPr lang="en-US" sz="2200" dirty="0" smtClean="0">
                <a:solidFill>
                  <a:srgbClr val="000000"/>
                </a:solidFill>
                <a:latin typeface="Calibri" charset="0"/>
                <a:cs typeface="Times New Roman" pitchFamily="16" charset="0"/>
              </a:rPr>
              <a: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Indexing units: books, chapters, section, but without overlap.</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Disadvantage: </a:t>
            </a:r>
            <a:r>
              <a:rPr lang="en-US" sz="2200" dirty="0" err="1" smtClean="0">
                <a:solidFill>
                  <a:srgbClr val="000000"/>
                </a:solidFill>
                <a:latin typeface="Calibri" charset="0"/>
                <a:cs typeface="Times New Roman" pitchFamily="16" charset="0"/>
              </a:rPr>
              <a:t>pseudodocuments</a:t>
            </a:r>
            <a:r>
              <a:rPr lang="en-US" sz="2200" dirty="0" smtClean="0">
                <a:solidFill>
                  <a:srgbClr val="000000"/>
                </a:solidFill>
                <a:latin typeface="Calibri" charset="0"/>
                <a:cs typeface="Times New Roman" pitchFamily="16" charset="0"/>
              </a:rPr>
              <a:t> may not make sense to the user</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because they are not coherent units.</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chemeClr val="tx1"/>
              </a:solidFill>
              <a:latin typeface="Calibri" charset="0"/>
            </a:endParaRP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chemeClr val="tx1"/>
              </a:solidFill>
              <a:latin typeface="Calibri" charset="0"/>
            </a:endParaRPr>
          </a:p>
          <a:p>
            <a:pPr marL="514350" indent="-514350">
              <a:spcBef>
                <a:spcPts val="700"/>
              </a:spcBef>
              <a:buClr>
                <a:srgbClr val="33669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a:solidFill>
                <a:schemeClr val="tx1"/>
              </a:solidFill>
              <a:latin typeface="Calibri" charset="0"/>
            </a:endParaRPr>
          </a:p>
        </p:txBody>
      </p:sp>
      <p:pic>
        <p:nvPicPr>
          <p:cNvPr id="4" name="Picture 3" descr="1018.png"/>
          <p:cNvPicPr>
            <a:picLocks noChangeAspect="1"/>
          </p:cNvPicPr>
          <p:nvPr/>
        </p:nvPicPr>
        <p:blipFill>
          <a:blip r:embed="rId2"/>
          <a:stretch>
            <a:fillRect/>
          </a:stretch>
        </p:blipFill>
        <p:spPr>
          <a:xfrm>
            <a:off x="122281" y="1938950"/>
            <a:ext cx="8735999" cy="3276000"/>
          </a:xfrm>
          <a:prstGeom prst="rect">
            <a:avLst/>
          </a:prstGeom>
        </p:spPr>
      </p:pic>
      <p:sp>
        <p:nvSpPr>
          <p:cNvPr id="5" name="Slide Number Placeholder 4"/>
          <p:cNvSpPr>
            <a:spLocks noGrp="1"/>
          </p:cNvSpPr>
          <p:nvPr>
            <p:ph type="sldNum" idx="10"/>
          </p:nvPr>
        </p:nvSpPr>
        <p:spPr/>
        <p:txBody>
          <a:bodyPr/>
          <a:lstStyle/>
          <a:p>
            <a:pPr>
              <a:defRPr/>
            </a:pPr>
            <a:fld id="{6231DFBC-2454-451B-9C42-04D7F724382E}" type="slidenum">
              <a:rPr lang="en-US" smtClean="0"/>
              <a:pPr>
                <a:defRPr/>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en-US" sz="3600" dirty="0" smtClean="0"/>
              <a:t>XML indexing unit: approach 2</a:t>
            </a:r>
            <a:endParaRPr lang="de-DE" sz="3600" dirty="0" smtClean="0"/>
          </a:p>
        </p:txBody>
      </p:sp>
      <p:sp>
        <p:nvSpPr>
          <p:cNvPr id="80899" name="Text Box 3"/>
          <p:cNvSpPr txBox="1">
            <a:spLocks noChangeArrowheads="1"/>
          </p:cNvSpPr>
          <p:nvPr/>
        </p:nvSpPr>
        <p:spPr bwMode="auto">
          <a:xfrm>
            <a:off x="138113" y="1928826"/>
            <a:ext cx="8505825"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cs typeface="Times New Roman" pitchFamily="16" charset="0"/>
              </a:rPr>
              <a:t>Top down (2-stage process):</a:t>
            </a:r>
          </a:p>
          <a:p>
            <a:pPr marL="1657350" lvl="2" indent="-514350">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Calibri" charset="0"/>
              </a:rPr>
              <a:t>Start with one of the latest elements as the indexing unit, e.g. the book element in a collection of books</a:t>
            </a:r>
            <a:endParaRPr lang="en-US" sz="2200" dirty="0">
              <a:solidFill>
                <a:schemeClr val="tx1"/>
              </a:solidFill>
              <a:latin typeface="Calibri" charset="0"/>
            </a:endParaRPr>
          </a:p>
          <a:p>
            <a:pPr marL="1657350" lvl="2" indent="-514350">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Calibri" charset="0"/>
              </a:rPr>
              <a:t>Then, </a:t>
            </a:r>
            <a:r>
              <a:rPr lang="en-US" sz="2200" dirty="0" err="1" smtClean="0">
                <a:solidFill>
                  <a:schemeClr val="tx1"/>
                </a:solidFill>
                <a:latin typeface="Calibri" charset="0"/>
              </a:rPr>
              <a:t>postprocess</a:t>
            </a:r>
            <a:r>
              <a:rPr lang="en-US" sz="2200" dirty="0" smtClean="0">
                <a:solidFill>
                  <a:schemeClr val="tx1"/>
                </a:solidFill>
                <a:latin typeface="Calibri" charset="0"/>
              </a:rPr>
              <a:t> search results to find for each book the </a:t>
            </a:r>
            <a:r>
              <a:rPr lang="en-US" sz="2200" dirty="0" err="1" smtClean="0">
                <a:solidFill>
                  <a:schemeClr val="tx1"/>
                </a:solidFill>
                <a:latin typeface="Calibri" charset="0"/>
              </a:rPr>
              <a:t>subelement</a:t>
            </a:r>
            <a:r>
              <a:rPr lang="en-US" sz="2200" dirty="0" smtClean="0">
                <a:solidFill>
                  <a:schemeClr val="tx1"/>
                </a:solidFill>
                <a:latin typeface="Calibri" charset="0"/>
              </a:rPr>
              <a:t> that is the best hit.</a:t>
            </a: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Calibri" charset="0"/>
              </a:rPr>
              <a:t>This two-stage retrieval process often fails to return the best </a:t>
            </a: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err="1" smtClean="0">
                <a:solidFill>
                  <a:schemeClr val="tx1"/>
                </a:solidFill>
                <a:latin typeface="Calibri" charset="0"/>
              </a:rPr>
              <a:t>subelement</a:t>
            </a:r>
            <a:r>
              <a:rPr lang="en-US" dirty="0" smtClean="0">
                <a:solidFill>
                  <a:schemeClr val="tx1"/>
                </a:solidFill>
                <a:latin typeface="Calibri" charset="0"/>
              </a:rPr>
              <a:t> because the relevance of a whole book is often not a </a:t>
            </a: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Calibri" charset="0"/>
              </a:rPr>
              <a:t>good predictor of the relevance of small </a:t>
            </a:r>
            <a:r>
              <a:rPr lang="en-US" dirty="0" err="1" smtClean="0">
                <a:solidFill>
                  <a:schemeClr val="tx1"/>
                </a:solidFill>
                <a:latin typeface="Calibri" charset="0"/>
              </a:rPr>
              <a:t>subelements</a:t>
            </a:r>
            <a:r>
              <a:rPr lang="en-US" dirty="0" smtClean="0">
                <a:solidFill>
                  <a:schemeClr val="tx1"/>
                </a:solidFill>
                <a:latin typeface="Calibri" charset="0"/>
              </a:rPr>
              <a:t> within it. </a:t>
            </a:r>
          </a:p>
          <a:p>
            <a:pPr marL="514350" indent="-514350">
              <a:spcBef>
                <a:spcPts val="700"/>
              </a:spcBef>
              <a:buClr>
                <a:srgbClr val="33669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a:solidFill>
                <a:schemeClr val="tx1"/>
              </a:solidFill>
              <a:latin typeface="Calibri" charset="0"/>
            </a:endParaRPr>
          </a:p>
        </p:txBody>
      </p:sp>
      <p:sp>
        <p:nvSpPr>
          <p:cNvPr id="4" name="Slide Number Placeholder 3"/>
          <p:cNvSpPr>
            <a:spLocks noGrp="1"/>
          </p:cNvSpPr>
          <p:nvPr>
            <p:ph type="sldNum" idx="10"/>
          </p:nvPr>
        </p:nvSpPr>
        <p:spPr/>
        <p:txBody>
          <a:bodyPr/>
          <a:lstStyle/>
          <a:p>
            <a:pPr>
              <a:defRPr/>
            </a:pPr>
            <a:fld id="{6231DFBC-2454-451B-9C42-04D7F724382E}" type="slidenum">
              <a:rPr lang="en-US" smtClean="0"/>
              <a:pPr>
                <a:defRPr/>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en-US" dirty="0" smtClean="0"/>
              <a:t>Overview</a:t>
            </a:r>
            <a:endParaRPr lang="de-DE" dirty="0" smtClean="0"/>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rPr>
              <a:t> </a:t>
            </a:r>
            <a:r>
              <a:rPr lang="en-US" sz="3400" dirty="0" smtClean="0">
                <a:solidFill>
                  <a:srgbClr val="336699"/>
                </a:solidFill>
                <a:latin typeface="Calibri" charset="0"/>
              </a:rPr>
              <a:t>Introduction</a:t>
            </a:r>
            <a:endParaRPr lang="en-US" sz="3400" dirty="0">
              <a:solidFill>
                <a:srgbClr val="336699"/>
              </a:solidFill>
              <a:latin typeface="Calibri" charset="0"/>
            </a:endParaRPr>
          </a:p>
          <a:p>
            <a:pPr marL="514350" indent="-514350">
              <a:lnSpc>
                <a:spcPct val="150000"/>
              </a:lnSpc>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rPr>
              <a:t> </a:t>
            </a:r>
            <a:r>
              <a:rPr lang="en-US" sz="3400" dirty="0" smtClean="0">
                <a:solidFill>
                  <a:srgbClr val="336699"/>
                </a:solidFill>
                <a:latin typeface="Calibri" charset="0"/>
              </a:rPr>
              <a:t>Basic XML concepts</a:t>
            </a:r>
            <a:endParaRPr lang="en-US" sz="3400" dirty="0">
              <a:solidFill>
                <a:srgbClr val="336699"/>
              </a:solidFill>
              <a:latin typeface="Calibri" charset="0"/>
            </a:endParaRPr>
          </a:p>
          <a:p>
            <a:pPr marL="514350" indent="-514350">
              <a:lnSpc>
                <a:spcPct val="150000"/>
              </a:lnSpc>
              <a:spcBef>
                <a:spcPts val="700"/>
              </a:spcBef>
              <a:buClr>
                <a:srgbClr val="33669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336699"/>
                </a:solidFill>
                <a:latin typeface="Calibri" charset="0"/>
              </a:rPr>
              <a:t> Challenges in XML IR </a:t>
            </a:r>
          </a:p>
          <a:p>
            <a:pPr marL="514350" indent="-514350">
              <a:lnSpc>
                <a:spcPct val="150000"/>
              </a:lnSpc>
              <a:spcBef>
                <a:spcPts val="700"/>
              </a:spcBef>
              <a:buClr>
                <a:srgbClr val="33669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336699"/>
                </a:solidFill>
                <a:latin typeface="Calibri" charset="0"/>
              </a:rPr>
              <a:t> Vector space model for XML IR</a:t>
            </a: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336699"/>
                </a:solidFill>
                <a:latin typeface="Calibri" charset="0"/>
              </a:rPr>
              <a:t>Evaluation of XML IR</a:t>
            </a:r>
            <a:endParaRPr lang="en-US" sz="3400" dirty="0">
              <a:solidFill>
                <a:srgbClr val="336699"/>
              </a:solidFill>
              <a:latin typeface="Calibri" charset="0"/>
            </a:endParaRPr>
          </a:p>
        </p:txBody>
      </p:sp>
      <p:sp>
        <p:nvSpPr>
          <p:cNvPr id="4" name="Slide Number Placeholder 3"/>
          <p:cNvSpPr>
            <a:spLocks noGrp="1"/>
          </p:cNvSpPr>
          <p:nvPr>
            <p:ph type="sldNum" idx="10"/>
          </p:nvPr>
        </p:nvSpPr>
        <p:spPr/>
        <p:txBody>
          <a:bodyPr/>
          <a:lstStyle/>
          <a:p>
            <a:pPr>
              <a:defRPr/>
            </a:pPr>
            <a:fld id="{6231DFBC-2454-451B-9C42-04D7F724382E}" type="slidenum">
              <a:rPr lang="en-US" smtClean="0"/>
              <a:pPr>
                <a:defRPr/>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en-US" sz="3600" dirty="0" smtClean="0"/>
              <a:t>XML indexing unit: approach 3</a:t>
            </a:r>
            <a:endParaRPr lang="de-DE" sz="3600" dirty="0" smtClean="0"/>
          </a:p>
        </p:txBody>
      </p:sp>
      <p:sp>
        <p:nvSpPr>
          <p:cNvPr id="80899" name="Text Box 3"/>
          <p:cNvSpPr txBox="1">
            <a:spLocks noChangeArrowheads="1"/>
          </p:cNvSpPr>
          <p:nvPr/>
        </p:nvSpPr>
        <p:spPr bwMode="auto">
          <a:xfrm>
            <a:off x="138113" y="1928826"/>
            <a:ext cx="8791605" cy="4429132"/>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cs typeface="Times New Roman" pitchFamily="16" charset="0"/>
              </a:rPr>
              <a:t>Bottom up:</a:t>
            </a: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Calibri" charset="0"/>
              </a:rPr>
              <a:t>Instead of retrieving large units and identifying </a:t>
            </a:r>
            <a:r>
              <a:rPr lang="en-US" dirty="0" err="1" smtClean="0">
                <a:solidFill>
                  <a:schemeClr val="tx1"/>
                </a:solidFill>
                <a:latin typeface="Calibri" charset="0"/>
              </a:rPr>
              <a:t>subelements</a:t>
            </a:r>
            <a:r>
              <a:rPr lang="en-US" dirty="0" smtClean="0">
                <a:solidFill>
                  <a:schemeClr val="tx1"/>
                </a:solidFill>
                <a:latin typeface="Calibri" charset="0"/>
              </a:rPr>
              <a:t> (top </a:t>
            </a: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Calibri" charset="0"/>
              </a:rPr>
              <a:t>down), we can search all leaves, select the most relevant ones and </a:t>
            </a: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Calibri" charset="0"/>
              </a:rPr>
              <a:t>then extend them to larger units in </a:t>
            </a:r>
            <a:r>
              <a:rPr lang="en-US" dirty="0" err="1" smtClean="0">
                <a:solidFill>
                  <a:schemeClr val="tx1"/>
                </a:solidFill>
                <a:latin typeface="Calibri" charset="0"/>
              </a:rPr>
              <a:t>postprocessing</a:t>
            </a:r>
            <a:r>
              <a:rPr lang="en-US" dirty="0" smtClean="0">
                <a:solidFill>
                  <a:schemeClr val="tx1"/>
                </a:solidFill>
                <a:latin typeface="Calibri" charset="0"/>
              </a:rPr>
              <a:t>.</a:t>
            </a: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Calibri" charset="0"/>
              </a:rPr>
              <a:t>Similar problem as top down: the relevance of a leaf element is </a:t>
            </a: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Calibri" charset="0"/>
              </a:rPr>
              <a:t>often not a good predictor of the relevance of elements it is </a:t>
            </a: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Calibri" charset="0"/>
              </a:rPr>
              <a:t>contained in.</a:t>
            </a:r>
            <a:endParaRPr lang="en-US" sz="2600" dirty="0">
              <a:solidFill>
                <a:schemeClr val="tx1"/>
              </a:solidFill>
              <a:latin typeface="Calibri" charset="0"/>
            </a:endParaRPr>
          </a:p>
        </p:txBody>
      </p:sp>
      <p:sp>
        <p:nvSpPr>
          <p:cNvPr id="4" name="Slide Number Placeholder 3"/>
          <p:cNvSpPr>
            <a:spLocks noGrp="1"/>
          </p:cNvSpPr>
          <p:nvPr>
            <p:ph type="sldNum" idx="10"/>
          </p:nvPr>
        </p:nvSpPr>
        <p:spPr/>
        <p:txBody>
          <a:bodyPr/>
          <a:lstStyle/>
          <a:p>
            <a:pPr>
              <a:defRPr/>
            </a:pPr>
            <a:fld id="{6231DFBC-2454-451B-9C42-04D7F724382E}" type="slidenum">
              <a:rPr lang="en-US" smtClean="0"/>
              <a:pPr>
                <a:defRPr/>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a:solidFill>
                <a:srgbClr val="898989"/>
              </a:solidFill>
              <a:latin typeface="Calibri" charset="0"/>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rgbClr val="000000"/>
                </a:solidFill>
                <a:latin typeface="Calibri" charset="0"/>
                <a:cs typeface="Times New Roman" pitchFamily="16" charset="0"/>
              </a:rPr>
              <a:t>XML indexing unit: approach 4</a:t>
            </a:r>
            <a:endParaRPr lang="en-US" sz="3600" dirty="0">
              <a:solidFill>
                <a:srgbClr val="000000"/>
              </a:solidFill>
              <a:latin typeface="Calibri" charset="0"/>
            </a:endParaRPr>
          </a:p>
        </p:txBody>
      </p:sp>
      <p:sp>
        <p:nvSpPr>
          <p:cNvPr id="84996" name="Text Box 3"/>
          <p:cNvSpPr txBox="1">
            <a:spLocks noChangeArrowheads="1"/>
          </p:cNvSpPr>
          <p:nvPr/>
        </p:nvSpPr>
        <p:spPr bwMode="auto">
          <a:xfrm>
            <a:off x="0" y="1428736"/>
            <a:ext cx="892971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	Index all elements: the least restrictive approach. Also problematic:  </a:t>
            </a:r>
            <a:endParaRPr lang="en-US" dirty="0" smtClean="0">
              <a:solidFill>
                <a:srgbClr val="000000"/>
              </a:solidFill>
              <a:latin typeface="Calibri" charset="0"/>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Many XML elements are not meaningful search results, e.g., an ISBN number.</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Indexing all elements means that search results will be highly redundant.</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	We call elements that are contained within each other </a:t>
            </a:r>
            <a:r>
              <a:rPr lang="en-US" sz="2200" b="1" dirty="0" smtClean="0">
                <a:solidFill>
                  <a:srgbClr val="000000"/>
                </a:solidFill>
                <a:latin typeface="Calibri" charset="0"/>
                <a:cs typeface="Times New Roman" pitchFamily="16" charset="0"/>
              </a:rPr>
              <a:t>nested elements</a:t>
            </a:r>
            <a:r>
              <a:rPr lang="en-US" sz="2200" dirty="0" smtClean="0">
                <a:solidFill>
                  <a:srgbClr val="000000"/>
                </a:solidFill>
                <a:latin typeface="Calibri" charset="0"/>
                <a:cs typeface="Times New Roman" pitchFamily="16" charset="0"/>
              </a:rPr>
              <a:t>. Returning redundant nested elements in a list of returned hits is not very user-friendly.</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nvGraphicFramePr>
        <p:xfrm>
          <a:off x="428596" y="3429000"/>
          <a:ext cx="8215370" cy="1946276"/>
        </p:xfrm>
        <a:graphic>
          <a:graphicData uri="http://schemas.openxmlformats.org/drawingml/2006/table">
            <a:tbl>
              <a:tblPr firstRow="1" bandRow="1">
                <a:tableStyleId>{5C22544A-7EE6-4342-B048-85BDC9FD1C3A}</a:tableStyleId>
              </a:tblPr>
              <a:tblGrid>
                <a:gridCol w="8215370"/>
              </a:tblGrid>
              <a:tr h="513716">
                <a:tc>
                  <a:txBody>
                    <a:bodyPr/>
                    <a:lstStyle/>
                    <a:p>
                      <a:r>
                        <a:rPr lang="de-DE" sz="2400" b="0" dirty="0" err="1" smtClean="0">
                          <a:solidFill>
                            <a:schemeClr val="bg1"/>
                          </a:solidFill>
                        </a:rPr>
                        <a:t>Example</a:t>
                      </a:r>
                      <a:endParaRPr lang="de-DE" sz="2400" b="0" dirty="0">
                        <a:solidFill>
                          <a:schemeClr val="bg1"/>
                        </a:solidFill>
                      </a:endParaRPr>
                    </a:p>
                  </a:txBody>
                  <a:tcPr>
                    <a:solidFill>
                      <a:srgbClr val="2A7041"/>
                    </a:solidFill>
                  </a:tcPr>
                </a:tc>
              </a:tr>
              <a:tr h="513716">
                <a:tc>
                  <a:txBody>
                    <a:bodyPr/>
                    <a:lstStyle/>
                    <a:p>
                      <a:r>
                        <a:rPr lang="de-DE" sz="2200" dirty="0" err="1" smtClean="0">
                          <a:solidFill>
                            <a:schemeClr val="tx1"/>
                          </a:solidFill>
                        </a:rPr>
                        <a:t>For</a:t>
                      </a:r>
                      <a:r>
                        <a:rPr lang="de-DE" sz="2200" dirty="0" smtClean="0">
                          <a:solidFill>
                            <a:schemeClr val="tx1"/>
                          </a:solidFill>
                        </a:rPr>
                        <a:t> </a:t>
                      </a:r>
                      <a:r>
                        <a:rPr lang="de-DE" sz="2200" dirty="0" err="1" smtClean="0">
                          <a:solidFill>
                            <a:schemeClr val="tx1"/>
                          </a:solidFill>
                        </a:rPr>
                        <a:t>the</a:t>
                      </a:r>
                      <a:r>
                        <a:rPr lang="de-DE" sz="2200" dirty="0" smtClean="0">
                          <a:solidFill>
                            <a:schemeClr val="tx1"/>
                          </a:solidFill>
                        </a:rPr>
                        <a:t> </a:t>
                      </a:r>
                      <a:r>
                        <a:rPr lang="de-DE" sz="2200" dirty="0" err="1" smtClean="0">
                          <a:solidFill>
                            <a:schemeClr val="tx1"/>
                          </a:solidFill>
                        </a:rPr>
                        <a:t>query</a:t>
                      </a:r>
                      <a:r>
                        <a:rPr lang="de-DE" sz="2200" dirty="0" smtClean="0">
                          <a:solidFill>
                            <a:schemeClr val="tx1"/>
                          </a:solidFill>
                        </a:rPr>
                        <a:t> </a:t>
                      </a:r>
                      <a:r>
                        <a:rPr lang="en-US" sz="2200" i="1" dirty="0" smtClean="0">
                          <a:solidFill>
                            <a:schemeClr val="tx1"/>
                          </a:solidFill>
                        </a:rPr>
                        <a:t>Macbeth’s castle </a:t>
                      </a:r>
                      <a:r>
                        <a:rPr lang="en-US" sz="2200" dirty="0" smtClean="0">
                          <a:solidFill>
                            <a:schemeClr val="tx1"/>
                          </a:solidFill>
                        </a:rPr>
                        <a:t>we would return all of the </a:t>
                      </a:r>
                      <a:r>
                        <a:rPr lang="en-US" sz="2200" i="1" dirty="0" smtClean="0">
                          <a:solidFill>
                            <a:schemeClr val="tx1"/>
                          </a:solidFill>
                        </a:rPr>
                        <a:t>play</a:t>
                      </a:r>
                      <a:r>
                        <a:rPr lang="en-US" sz="2200" dirty="0" smtClean="0">
                          <a:solidFill>
                            <a:schemeClr val="tx1"/>
                          </a:solidFill>
                        </a:rPr>
                        <a:t>,</a:t>
                      </a:r>
                      <a:r>
                        <a:rPr lang="en-US" sz="2200" baseline="0" dirty="0" smtClean="0">
                          <a:solidFill>
                            <a:schemeClr val="tx1"/>
                          </a:solidFill>
                        </a:rPr>
                        <a:t> </a:t>
                      </a:r>
                      <a:r>
                        <a:rPr lang="en-US" sz="2200" i="1" baseline="0" dirty="0" smtClean="0">
                          <a:solidFill>
                            <a:schemeClr val="tx1"/>
                          </a:solidFill>
                        </a:rPr>
                        <a:t>act</a:t>
                      </a:r>
                      <a:r>
                        <a:rPr lang="en-US" sz="2200" baseline="0" dirty="0" smtClean="0">
                          <a:solidFill>
                            <a:schemeClr val="tx1"/>
                          </a:solidFill>
                        </a:rPr>
                        <a:t>, </a:t>
                      </a:r>
                      <a:r>
                        <a:rPr lang="en-US" sz="2200" i="1" baseline="0" dirty="0" smtClean="0">
                          <a:solidFill>
                            <a:schemeClr val="tx1"/>
                          </a:solidFill>
                        </a:rPr>
                        <a:t>scene</a:t>
                      </a:r>
                      <a:r>
                        <a:rPr lang="en-US" sz="2200" baseline="0" dirty="0" smtClean="0">
                          <a:solidFill>
                            <a:schemeClr val="tx1"/>
                          </a:solidFill>
                        </a:rPr>
                        <a:t> and </a:t>
                      </a:r>
                      <a:r>
                        <a:rPr lang="en-US" sz="2200" i="1" baseline="0" dirty="0" smtClean="0">
                          <a:solidFill>
                            <a:schemeClr val="tx1"/>
                          </a:solidFill>
                        </a:rPr>
                        <a:t>title</a:t>
                      </a:r>
                      <a:r>
                        <a:rPr lang="en-US" sz="2200" baseline="0" dirty="0" smtClean="0">
                          <a:solidFill>
                            <a:schemeClr val="tx1"/>
                          </a:solidFill>
                        </a:rPr>
                        <a:t> elements on the path between the root node and </a:t>
                      </a:r>
                      <a:r>
                        <a:rPr lang="en-US" sz="2200" i="1" baseline="0" dirty="0" smtClean="0">
                          <a:solidFill>
                            <a:schemeClr val="tx1"/>
                          </a:solidFill>
                        </a:rPr>
                        <a:t>Macbeth’s castle</a:t>
                      </a:r>
                      <a:r>
                        <a:rPr lang="en-US" sz="2200" baseline="0" dirty="0" smtClean="0">
                          <a:solidFill>
                            <a:schemeClr val="tx1"/>
                          </a:solidFill>
                        </a:rPr>
                        <a:t>. The leaf node would then occur 4 times in the result set: 1 directly and 3 as part of other elements.</a:t>
                      </a:r>
                      <a:endParaRPr lang="de-DE" sz="2200" dirty="0">
                        <a:solidFill>
                          <a:schemeClr val="tx1"/>
                        </a:solidFill>
                      </a:endParaRPr>
                    </a:p>
                  </a:txBody>
                  <a:tcPr>
                    <a:solidFill>
                      <a:schemeClr val="bg2">
                        <a:lumMod val="20000"/>
                        <a:lumOff val="80000"/>
                      </a:schemeClr>
                    </a:solidFill>
                  </a:tcPr>
                </a:tc>
              </a:tr>
            </a:tbl>
          </a:graphicData>
        </a:graphic>
      </p:graphicFrame>
      <p:sp>
        <p:nvSpPr>
          <p:cNvPr id="7" name="Slide Number Placeholder 6"/>
          <p:cNvSpPr>
            <a:spLocks noGrp="1"/>
          </p:cNvSpPr>
          <p:nvPr>
            <p:ph type="sldNum" idx="10"/>
          </p:nvPr>
        </p:nvSpPr>
        <p:spPr/>
        <p:txBody>
          <a:bodyPr/>
          <a:lstStyle/>
          <a:p>
            <a:pPr>
              <a:defRPr/>
            </a:pPr>
            <a:fld id="{74BF2C0F-05D6-4882-A325-BE394602789D}" type="slidenum">
              <a:rPr lang="en-US" smtClean="0"/>
              <a:pPr>
                <a:defRPr/>
              </a:pPr>
              <a:t>21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rgbClr val="000000"/>
                </a:solidFill>
                <a:latin typeface="Calibri" charset="0"/>
                <a:cs typeface="Times New Roman" pitchFamily="16" charset="0"/>
              </a:rPr>
              <a:t>Third challenge: nested elements</a:t>
            </a:r>
            <a:endParaRPr lang="en-US" sz="3600" dirty="0">
              <a:solidFill>
                <a:srgbClr val="000000"/>
              </a:solidFill>
              <a:latin typeface="Calibri" charset="0"/>
            </a:endParaRPr>
          </a:p>
        </p:txBody>
      </p:sp>
      <p:sp>
        <p:nvSpPr>
          <p:cNvPr id="4" name="Text Box 3"/>
          <p:cNvSpPr txBox="1">
            <a:spLocks noChangeArrowheads="1"/>
          </p:cNvSpPr>
          <p:nvPr/>
        </p:nvSpPr>
        <p:spPr bwMode="auto">
          <a:xfrm>
            <a:off x="357158" y="1500174"/>
            <a:ext cx="8786842" cy="5011739"/>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Because of the redundancy caused by the nested elements it is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common to restrict the set of elements eligible for retrieval.</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Restriction strategies include:</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discard all small elements</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discard all element types that users do not look at (working XML retrieval system logs)</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discard all element types that </a:t>
            </a:r>
            <a:r>
              <a:rPr lang="en-US" dirty="0" smtClean="0">
                <a:solidFill>
                  <a:srgbClr val="000000"/>
                </a:solidFill>
                <a:latin typeface="Calibri" charset="0"/>
              </a:rPr>
              <a:t>assessors </a:t>
            </a:r>
            <a:r>
              <a:rPr lang="en-US" dirty="0" smtClean="0">
                <a:solidFill>
                  <a:srgbClr val="000000"/>
                </a:solidFill>
                <a:latin typeface="Calibri" charset="0"/>
              </a:rPr>
              <a:t>generally do not judge to be relevant (if relevance assessments are available)</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only keep </a:t>
            </a:r>
            <a:r>
              <a:rPr lang="en-US" dirty="0" smtClean="0">
                <a:solidFill>
                  <a:srgbClr val="000000"/>
                </a:solidFill>
                <a:latin typeface="Calibri" charset="0"/>
              </a:rPr>
              <a:t>element </a:t>
            </a:r>
            <a:r>
              <a:rPr lang="en-US" dirty="0" smtClean="0">
                <a:solidFill>
                  <a:srgbClr val="000000"/>
                </a:solidFill>
                <a:latin typeface="Calibri" charset="0"/>
              </a:rPr>
              <a:t>types that a system designer or librarian has deemed to be useful search results</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In most of these approaches, result sets will still contain nested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elements.</a:t>
            </a:r>
            <a:endParaRPr lang="en-US" dirty="0">
              <a:solidFill>
                <a:srgbClr val="000000"/>
              </a:solidFill>
              <a:latin typeface="Calibri" charset="0"/>
            </a:endParaRPr>
          </a:p>
        </p:txBody>
      </p:sp>
      <p:sp>
        <p:nvSpPr>
          <p:cNvPr id="5" name="Slide Number Placeholder 4"/>
          <p:cNvSpPr>
            <a:spLocks noGrp="1"/>
          </p:cNvSpPr>
          <p:nvPr>
            <p:ph type="sldNum" idx="10"/>
          </p:nvPr>
        </p:nvSpPr>
        <p:spPr/>
        <p:txBody>
          <a:bodyPr/>
          <a:lstStyle/>
          <a:p>
            <a:pPr>
              <a:defRPr/>
            </a:pPr>
            <a:fld id="{74BF2C0F-05D6-4882-A325-BE394602789D}" type="slidenum">
              <a:rPr lang="en-US" smtClean="0"/>
              <a:pPr>
                <a:defRPr/>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rgbClr val="000000"/>
                </a:solidFill>
                <a:latin typeface="Calibri" charset="0"/>
                <a:cs typeface="Times New Roman" pitchFamily="16" charset="0"/>
              </a:rPr>
              <a:t>Third challenge: nested elements</a:t>
            </a:r>
            <a:endParaRPr lang="en-US" sz="3600" dirty="0">
              <a:solidFill>
                <a:srgbClr val="000000"/>
              </a:solidFill>
              <a:latin typeface="Calibri" charset="0"/>
            </a:endParaRPr>
          </a:p>
        </p:txBody>
      </p:sp>
      <p:sp>
        <p:nvSpPr>
          <p:cNvPr id="4" name="Text Box 3"/>
          <p:cNvSpPr txBox="1">
            <a:spLocks noChangeArrowheads="1"/>
          </p:cNvSpPr>
          <p:nvPr/>
        </p:nvSpPr>
        <p:spPr bwMode="auto">
          <a:xfrm>
            <a:off x="138113" y="1500174"/>
            <a:ext cx="9005887" cy="5357826"/>
          </a:xfrm>
          <a:prstGeom prst="rect">
            <a:avLst/>
          </a:prstGeom>
          <a:noFill/>
          <a:ln w="9525">
            <a:noFill/>
            <a:round/>
            <a:headEnd/>
            <a:tailEnd/>
          </a:ln>
        </p:spPr>
        <p:txBody>
          <a:bodyPr/>
          <a:lstStyle/>
          <a:p>
            <a:r>
              <a:rPr lang="de-DE" dirty="0" err="1" smtClean="0">
                <a:solidFill>
                  <a:schemeClr val="tx1"/>
                </a:solidFill>
                <a:latin typeface="Calibri"/>
              </a:rPr>
              <a:t>Further</a:t>
            </a:r>
            <a:r>
              <a:rPr lang="de-DE" dirty="0" smtClean="0">
                <a:solidFill>
                  <a:schemeClr val="tx1"/>
                </a:solidFill>
                <a:latin typeface="Calibri"/>
              </a:rPr>
              <a:t> </a:t>
            </a:r>
            <a:r>
              <a:rPr lang="de-DE" dirty="0" err="1" smtClean="0">
                <a:solidFill>
                  <a:schemeClr val="tx1"/>
                </a:solidFill>
                <a:latin typeface="Calibri"/>
              </a:rPr>
              <a:t>techniques</a:t>
            </a:r>
            <a:r>
              <a:rPr lang="de-DE" dirty="0" smtClean="0">
                <a:solidFill>
                  <a:schemeClr val="tx1"/>
                </a:solidFill>
                <a:latin typeface="Calibri"/>
              </a:rPr>
              <a:t>: </a:t>
            </a:r>
            <a:endParaRPr lang="en-US" dirty="0" smtClean="0">
              <a:solidFill>
                <a:srgbClr val="000000"/>
              </a:solidFill>
              <a:latin typeface="Calibri"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Calibri"/>
              </a:rPr>
              <a:t>remove nested elements in a </a:t>
            </a:r>
            <a:r>
              <a:rPr lang="en-US" dirty="0" err="1" smtClean="0">
                <a:solidFill>
                  <a:schemeClr val="tx1"/>
                </a:solidFill>
                <a:latin typeface="Calibri"/>
              </a:rPr>
              <a:t>postprocessing</a:t>
            </a:r>
            <a:r>
              <a:rPr lang="en-US" dirty="0" smtClean="0">
                <a:solidFill>
                  <a:schemeClr val="tx1"/>
                </a:solidFill>
                <a:latin typeface="Calibri"/>
              </a:rPr>
              <a:t> step to reduce </a:t>
            </a:r>
            <a:r>
              <a:rPr lang="de-DE" dirty="0" err="1" smtClean="0">
                <a:solidFill>
                  <a:schemeClr val="tx1"/>
                </a:solidFill>
                <a:latin typeface="Calibri"/>
              </a:rPr>
              <a:t>redundancy</a:t>
            </a:r>
            <a:r>
              <a:rPr lang="de-DE" dirty="0" smtClean="0">
                <a:solidFill>
                  <a:schemeClr val="tx1"/>
                </a:solidFill>
                <a:latin typeface="Calibri"/>
              </a:rPr>
              <a:t>. </a:t>
            </a:r>
            <a:endParaRPr lang="en-US" dirty="0" smtClean="0">
              <a:solidFill>
                <a:srgbClr val="000000"/>
              </a:solidFill>
              <a:latin typeface="Calibri"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Calibri"/>
              </a:rPr>
              <a:t>collapse several nested elements in the results list and use highlighting of query terms to draw the user’s attention to </a:t>
            </a:r>
            <a:r>
              <a:rPr lang="de-DE" dirty="0" err="1" smtClean="0">
                <a:solidFill>
                  <a:schemeClr val="tx1"/>
                </a:solidFill>
                <a:latin typeface="Calibri"/>
              </a:rPr>
              <a:t>the</a:t>
            </a:r>
            <a:r>
              <a:rPr lang="de-DE" dirty="0" smtClean="0">
                <a:solidFill>
                  <a:schemeClr val="tx1"/>
                </a:solidFill>
                <a:latin typeface="Calibri"/>
              </a:rPr>
              <a:t> relevant </a:t>
            </a:r>
            <a:r>
              <a:rPr lang="de-DE" dirty="0" err="1" smtClean="0">
                <a:solidFill>
                  <a:schemeClr val="tx1"/>
                </a:solidFill>
                <a:latin typeface="Calibri"/>
              </a:rPr>
              <a:t>passages</a:t>
            </a:r>
            <a:r>
              <a:rPr lang="de-DE" dirty="0" smtClean="0">
                <a:solidFill>
                  <a:schemeClr val="tx1"/>
                </a:solidFill>
                <a:latin typeface="Calibri"/>
              </a:rPr>
              <a:t>. </a:t>
            </a:r>
          </a:p>
          <a:p>
            <a:endParaRPr lang="de-DE" dirty="0" smtClean="0">
              <a:solidFill>
                <a:schemeClr val="tx1"/>
              </a:solidFill>
              <a:latin typeface="Calibri"/>
            </a:endParaRPr>
          </a:p>
        </p:txBody>
      </p:sp>
      <p:graphicFrame>
        <p:nvGraphicFramePr>
          <p:cNvPr id="5" name="Table 4"/>
          <p:cNvGraphicFramePr>
            <a:graphicFrameLocks noGrp="1"/>
          </p:cNvGraphicFramePr>
          <p:nvPr/>
        </p:nvGraphicFramePr>
        <p:xfrm>
          <a:off x="214282" y="4143380"/>
          <a:ext cx="8715404" cy="2370456"/>
        </p:xfrm>
        <a:graphic>
          <a:graphicData uri="http://schemas.openxmlformats.org/drawingml/2006/table">
            <a:tbl>
              <a:tblPr firstRow="1" bandRow="1">
                <a:tableStyleId>{5C22544A-7EE6-4342-B048-85BDC9FD1C3A}</a:tableStyleId>
              </a:tblPr>
              <a:tblGrid>
                <a:gridCol w="8715404"/>
              </a:tblGrid>
              <a:tr h="513716">
                <a:tc>
                  <a:txBody>
                    <a:bodyPr/>
                    <a:lstStyle/>
                    <a:p>
                      <a:r>
                        <a:rPr lang="de-DE" sz="2400" dirty="0" err="1" smtClean="0">
                          <a:solidFill>
                            <a:schemeClr val="bg1"/>
                          </a:solidFill>
                          <a:latin typeface="+mn-lt"/>
                        </a:rPr>
                        <a:t>Highlighting</a:t>
                      </a:r>
                      <a:r>
                        <a:rPr lang="de-DE" sz="2400" dirty="0" smtClean="0">
                          <a:solidFill>
                            <a:schemeClr val="bg1"/>
                          </a:solidFill>
                          <a:latin typeface="+mn-lt"/>
                        </a:rPr>
                        <a:t> </a:t>
                      </a:r>
                      <a:endParaRPr lang="de-DE" sz="2400" b="0" dirty="0">
                        <a:solidFill>
                          <a:schemeClr val="bg1"/>
                        </a:solidFill>
                      </a:endParaRPr>
                    </a:p>
                  </a:txBody>
                  <a:tcPr>
                    <a:solidFill>
                      <a:srgbClr val="336699"/>
                    </a:solidFill>
                  </a:tcPr>
                </a:tc>
              </a:tr>
              <a:tr h="513716">
                <a:tc>
                  <a:txBody>
                    <a:bodyPr/>
                    <a:lstStyle/>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mn-lt"/>
                        </a:rPr>
                        <a:t>Gain 1: enables users to scan medium-sized elements (e.g., a section); thus, if the section and the paragraph both occur in the results list, it is sufficient to show the section.</a:t>
                      </a:r>
                      <a:endParaRPr lang="en-US" sz="2200" dirty="0" smtClean="0">
                        <a:solidFill>
                          <a:srgbClr val="000000"/>
                        </a:solidFill>
                        <a:latin typeface="Calibri"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mn-lt"/>
                        </a:rPr>
                        <a:t>Gain 2: paragraphs are presented in-context (i.e., their embedding section). This context may be helpful in </a:t>
                      </a:r>
                      <a:r>
                        <a:rPr lang="de-DE" sz="2200" dirty="0" err="1" smtClean="0">
                          <a:solidFill>
                            <a:schemeClr val="tx1"/>
                          </a:solidFill>
                          <a:latin typeface="+mn-lt"/>
                        </a:rPr>
                        <a:t>interpreting</a:t>
                      </a:r>
                      <a:r>
                        <a:rPr lang="de-DE" sz="2200" dirty="0" smtClean="0">
                          <a:solidFill>
                            <a:schemeClr val="tx1"/>
                          </a:solidFill>
                          <a:latin typeface="+mn-lt"/>
                        </a:rPr>
                        <a:t> </a:t>
                      </a:r>
                      <a:r>
                        <a:rPr lang="de-DE" sz="2200" dirty="0" err="1" smtClean="0">
                          <a:solidFill>
                            <a:schemeClr val="tx1"/>
                          </a:solidFill>
                          <a:latin typeface="+mn-lt"/>
                        </a:rPr>
                        <a:t>the</a:t>
                      </a:r>
                      <a:r>
                        <a:rPr lang="de-DE" sz="2200" dirty="0" smtClean="0">
                          <a:solidFill>
                            <a:schemeClr val="tx1"/>
                          </a:solidFill>
                          <a:latin typeface="+mn-lt"/>
                        </a:rPr>
                        <a:t> </a:t>
                      </a:r>
                      <a:r>
                        <a:rPr lang="de-DE" sz="2200" dirty="0" err="1" smtClean="0">
                          <a:solidFill>
                            <a:schemeClr val="tx1"/>
                          </a:solidFill>
                          <a:latin typeface="+mn-lt"/>
                        </a:rPr>
                        <a:t>paragraph</a:t>
                      </a:r>
                      <a:r>
                        <a:rPr lang="de-DE" sz="2200" dirty="0" smtClean="0">
                          <a:solidFill>
                            <a:schemeClr val="tx1"/>
                          </a:solidFill>
                          <a:latin typeface="+mn-lt"/>
                        </a:rPr>
                        <a:t>. </a:t>
                      </a:r>
                    </a:p>
                  </a:txBody>
                  <a:tcPr>
                    <a:solidFill>
                      <a:schemeClr val="bg2">
                        <a:lumMod val="20000"/>
                        <a:lumOff val="80000"/>
                      </a:schemeClr>
                    </a:solidFill>
                  </a:tcPr>
                </a:tc>
              </a:tr>
            </a:tbl>
          </a:graphicData>
        </a:graphic>
      </p:graphicFrame>
      <p:sp>
        <p:nvSpPr>
          <p:cNvPr id="6" name="Slide Number Placeholder 5"/>
          <p:cNvSpPr>
            <a:spLocks noGrp="1"/>
          </p:cNvSpPr>
          <p:nvPr>
            <p:ph type="sldNum" idx="10"/>
          </p:nvPr>
        </p:nvSpPr>
        <p:spPr/>
        <p:txBody>
          <a:bodyPr/>
          <a:lstStyle/>
          <a:p>
            <a:pPr>
              <a:defRPr/>
            </a:pPr>
            <a:fld id="{74BF2C0F-05D6-4882-A325-BE394602789D}" type="slidenum">
              <a:rPr lang="en-US" smtClean="0"/>
              <a:pPr>
                <a:defRPr/>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rgbClr val="000000"/>
                </a:solidFill>
                <a:latin typeface="Calibri" charset="0"/>
                <a:cs typeface="Times New Roman" pitchFamily="16" charset="0"/>
              </a:rPr>
              <a:t>Nested elements and term statistics</a:t>
            </a:r>
            <a:endParaRPr lang="en-US" sz="3600" dirty="0">
              <a:solidFill>
                <a:srgbClr val="000000"/>
              </a:solidFill>
              <a:latin typeface="Calibri" charset="0"/>
            </a:endParaRPr>
          </a:p>
        </p:txBody>
      </p:sp>
      <p:sp>
        <p:nvSpPr>
          <p:cNvPr id="4" name="Text Box 3"/>
          <p:cNvSpPr txBox="1">
            <a:spLocks noChangeArrowheads="1"/>
          </p:cNvSpPr>
          <p:nvPr/>
        </p:nvSpPr>
        <p:spPr bwMode="auto">
          <a:xfrm>
            <a:off x="138113" y="1500174"/>
            <a:ext cx="9005887" cy="5357826"/>
          </a:xfrm>
          <a:prstGeom prst="rect">
            <a:avLst/>
          </a:prstGeom>
          <a:noFill/>
          <a:ln w="9525">
            <a:noFill/>
            <a:round/>
            <a:headEnd/>
            <a:tailEnd/>
          </a:ln>
        </p:spPr>
        <p:txBody>
          <a:bodyPr/>
          <a:lstStyle/>
          <a:p>
            <a:r>
              <a:rPr lang="en-US" dirty="0" smtClean="0">
                <a:solidFill>
                  <a:schemeClr val="tx1"/>
                </a:solidFill>
                <a:latin typeface="+mj-lt"/>
              </a:rPr>
              <a:t>Further challenge related to nesting: we may need to distinguish different contexts of a term when we compute term statistics for ranking, in particular inverse document frequency (</a:t>
            </a:r>
            <a:r>
              <a:rPr lang="en-US" dirty="0" err="1" smtClean="0">
                <a:solidFill>
                  <a:schemeClr val="tx1"/>
                </a:solidFill>
                <a:latin typeface="+mj-lt"/>
              </a:rPr>
              <a:t>idf</a:t>
            </a:r>
            <a:r>
              <a:rPr lang="en-US" dirty="0" smtClean="0">
                <a:solidFill>
                  <a:schemeClr val="tx1"/>
                </a:solidFill>
                <a:latin typeface="+mj-lt"/>
              </a:rPr>
              <a:t> ). </a:t>
            </a:r>
          </a:p>
          <a:p>
            <a:endParaRPr lang="en-US" dirty="0" smtClean="0">
              <a:solidFill>
                <a:schemeClr val="tx1"/>
              </a:solidFill>
              <a:latin typeface="+mj-lt"/>
            </a:endParaRPr>
          </a:p>
          <a:p>
            <a:endParaRPr lang="en-US" dirty="0" smtClean="0">
              <a:solidFill>
                <a:schemeClr val="tx1"/>
              </a:solidFill>
              <a:latin typeface="+mj-lt"/>
            </a:endParaRPr>
          </a:p>
          <a:p>
            <a:endParaRPr lang="en-US" dirty="0" smtClean="0">
              <a:solidFill>
                <a:schemeClr val="tx1"/>
              </a:solidFill>
              <a:latin typeface="+mj-lt"/>
            </a:endParaRPr>
          </a:p>
          <a:p>
            <a:endParaRPr lang="en-US" dirty="0" smtClean="0">
              <a:solidFill>
                <a:schemeClr val="tx1"/>
              </a:solidFill>
              <a:latin typeface="+mj-lt"/>
            </a:endParaRPr>
          </a:p>
          <a:p>
            <a:endParaRPr lang="en-US" dirty="0" smtClean="0">
              <a:solidFill>
                <a:schemeClr val="tx1"/>
              </a:solidFill>
              <a:latin typeface="+mj-lt"/>
            </a:endParaRPr>
          </a:p>
          <a:p>
            <a:endParaRPr lang="en-US" dirty="0" smtClean="0">
              <a:solidFill>
                <a:schemeClr val="tx1"/>
              </a:solidFill>
              <a:latin typeface="+mj-lt"/>
            </a:endParaRPr>
          </a:p>
          <a:p>
            <a:r>
              <a:rPr lang="en-US" dirty="0" smtClean="0">
                <a:solidFill>
                  <a:schemeClr val="tx1"/>
                </a:solidFill>
                <a:latin typeface="+mj-lt"/>
              </a:rPr>
              <a:t>Solution: compute </a:t>
            </a:r>
            <a:r>
              <a:rPr lang="en-US" dirty="0" err="1" smtClean="0">
                <a:solidFill>
                  <a:schemeClr val="tx1"/>
                </a:solidFill>
                <a:latin typeface="+mj-lt"/>
              </a:rPr>
              <a:t>idf</a:t>
            </a:r>
            <a:r>
              <a:rPr lang="en-US" dirty="0" smtClean="0">
                <a:solidFill>
                  <a:schemeClr val="tx1"/>
                </a:solidFill>
                <a:latin typeface="+mj-lt"/>
              </a:rPr>
              <a:t> for XML-context term pairs. </a:t>
            </a:r>
            <a:endParaRPr lang="en-US" dirty="0" smtClean="0">
              <a:solidFill>
                <a:srgbClr val="000000"/>
              </a:solidFill>
              <a:latin typeface="Calibri"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Calibri"/>
              </a:rPr>
              <a:t>sparse data problems (many XML-context pairs occur too rarely to reliably estimate </a:t>
            </a:r>
            <a:r>
              <a:rPr lang="en-US" dirty="0" err="1" smtClean="0">
                <a:solidFill>
                  <a:schemeClr val="tx1"/>
                </a:solidFill>
                <a:latin typeface="Calibri"/>
              </a:rPr>
              <a:t>df</a:t>
            </a:r>
            <a:r>
              <a:rPr lang="en-US" dirty="0" smtClean="0">
                <a:solidFill>
                  <a:schemeClr val="tx1"/>
                </a:solidFill>
                <a:latin typeface="Calibri"/>
              </a:rPr>
              <a:t>)</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mj-lt"/>
              </a:rPr>
              <a:t>compromise: consider the parent node x of the term and not the rest of the path from the root to x to distinguish contexts. </a:t>
            </a:r>
          </a:p>
        </p:txBody>
      </p:sp>
      <p:graphicFrame>
        <p:nvGraphicFramePr>
          <p:cNvPr id="5" name="Table 4"/>
          <p:cNvGraphicFramePr>
            <a:graphicFrameLocks noGrp="1"/>
          </p:cNvGraphicFramePr>
          <p:nvPr/>
        </p:nvGraphicFramePr>
        <p:xfrm>
          <a:off x="214282" y="2714620"/>
          <a:ext cx="8715404" cy="1946276"/>
        </p:xfrm>
        <a:graphic>
          <a:graphicData uri="http://schemas.openxmlformats.org/drawingml/2006/table">
            <a:tbl>
              <a:tblPr firstRow="1" bandRow="1">
                <a:tableStyleId>{5C22544A-7EE6-4342-B048-85BDC9FD1C3A}</a:tableStyleId>
              </a:tblPr>
              <a:tblGrid>
                <a:gridCol w="8715404"/>
              </a:tblGrid>
              <a:tr h="513716">
                <a:tc>
                  <a:txBody>
                    <a:bodyPr/>
                    <a:lstStyle/>
                    <a:p>
                      <a:r>
                        <a:rPr lang="de-DE" sz="2400" b="0" dirty="0" err="1" smtClean="0">
                          <a:solidFill>
                            <a:schemeClr val="bg1"/>
                          </a:solidFill>
                        </a:rPr>
                        <a:t>Example</a:t>
                      </a:r>
                      <a:endParaRPr lang="de-DE" sz="2400" b="0" dirty="0">
                        <a:solidFill>
                          <a:schemeClr val="bg1"/>
                        </a:solidFill>
                      </a:endParaRPr>
                    </a:p>
                  </a:txBody>
                  <a:tcPr>
                    <a:solidFill>
                      <a:srgbClr val="2A7041"/>
                    </a:solidFill>
                  </a:tcPr>
                </a:tc>
              </a:tr>
              <a:tr h="513716">
                <a:tc>
                  <a:txBody>
                    <a:bodyPr/>
                    <a:lstStyle/>
                    <a:p>
                      <a:r>
                        <a:rPr lang="en-US" sz="2200" kern="1200" dirty="0" smtClean="0">
                          <a:solidFill>
                            <a:schemeClr val="tx1"/>
                          </a:solidFill>
                          <a:latin typeface="+mn-lt"/>
                          <a:ea typeface="+mn-ea"/>
                          <a:cs typeface="+mn-cs"/>
                        </a:rPr>
                        <a:t>The term </a:t>
                      </a:r>
                      <a:r>
                        <a:rPr lang="en-US" sz="2200" i="1" kern="1200" dirty="0" smtClean="0">
                          <a:solidFill>
                            <a:schemeClr val="tx1"/>
                          </a:solidFill>
                          <a:latin typeface="+mn-lt"/>
                          <a:ea typeface="+mn-ea"/>
                          <a:cs typeface="+mn-cs"/>
                        </a:rPr>
                        <a:t>Gates</a:t>
                      </a:r>
                      <a:r>
                        <a:rPr lang="en-US" sz="2200" kern="1200" dirty="0" smtClean="0">
                          <a:solidFill>
                            <a:schemeClr val="tx1"/>
                          </a:solidFill>
                          <a:latin typeface="+mn-lt"/>
                          <a:ea typeface="+mn-ea"/>
                          <a:cs typeface="+mn-cs"/>
                        </a:rPr>
                        <a:t> under the node </a:t>
                      </a:r>
                      <a:r>
                        <a:rPr lang="en-US" sz="2200" i="1" kern="1200" dirty="0" smtClean="0">
                          <a:solidFill>
                            <a:schemeClr val="tx1"/>
                          </a:solidFill>
                          <a:latin typeface="+mn-lt"/>
                          <a:ea typeface="+mn-ea"/>
                          <a:cs typeface="+mn-cs"/>
                        </a:rPr>
                        <a:t>author</a:t>
                      </a:r>
                      <a:r>
                        <a:rPr lang="en-US" sz="2200" kern="1200" dirty="0" smtClean="0">
                          <a:solidFill>
                            <a:schemeClr val="tx1"/>
                          </a:solidFill>
                          <a:latin typeface="+mn-lt"/>
                          <a:ea typeface="+mn-ea"/>
                          <a:cs typeface="+mn-cs"/>
                        </a:rPr>
                        <a:t> is unrelated to an occurrence under a content node like </a:t>
                      </a:r>
                      <a:r>
                        <a:rPr lang="en-US" sz="2200" i="1" kern="1200" dirty="0" smtClean="0">
                          <a:solidFill>
                            <a:schemeClr val="tx1"/>
                          </a:solidFill>
                          <a:latin typeface="+mn-lt"/>
                          <a:ea typeface="+mn-ea"/>
                          <a:cs typeface="+mn-cs"/>
                        </a:rPr>
                        <a:t>section </a:t>
                      </a:r>
                      <a:r>
                        <a:rPr lang="en-US" sz="2200" kern="1200" dirty="0" smtClean="0">
                          <a:solidFill>
                            <a:schemeClr val="tx1"/>
                          </a:solidFill>
                          <a:latin typeface="+mn-lt"/>
                          <a:ea typeface="+mn-ea"/>
                          <a:cs typeface="+mn-cs"/>
                        </a:rPr>
                        <a:t>if used to refer to the plural of </a:t>
                      </a:r>
                      <a:r>
                        <a:rPr lang="en-US" sz="2200" i="1" kern="1200" dirty="0" smtClean="0">
                          <a:solidFill>
                            <a:schemeClr val="tx1"/>
                          </a:solidFill>
                          <a:latin typeface="+mn-lt"/>
                          <a:ea typeface="+mn-ea"/>
                          <a:cs typeface="+mn-cs"/>
                        </a:rPr>
                        <a:t>gate</a:t>
                      </a:r>
                      <a:r>
                        <a:rPr lang="en-US" sz="2200" kern="1200" dirty="0" smtClean="0">
                          <a:solidFill>
                            <a:schemeClr val="tx1"/>
                          </a:solidFill>
                          <a:latin typeface="+mn-lt"/>
                          <a:ea typeface="+mn-ea"/>
                          <a:cs typeface="+mn-cs"/>
                        </a:rPr>
                        <a:t>. It makes little sense to compute a single document frequency for </a:t>
                      </a:r>
                      <a:r>
                        <a:rPr lang="en-US" sz="2200" i="1" kern="1200" dirty="0" smtClean="0">
                          <a:solidFill>
                            <a:schemeClr val="tx1"/>
                          </a:solidFill>
                          <a:latin typeface="+mn-lt"/>
                          <a:ea typeface="+mn-ea"/>
                          <a:cs typeface="+mn-cs"/>
                        </a:rPr>
                        <a:t>Gates </a:t>
                      </a:r>
                      <a:r>
                        <a:rPr lang="en-US" sz="2200" kern="1200" dirty="0" smtClean="0">
                          <a:solidFill>
                            <a:schemeClr val="tx1"/>
                          </a:solidFill>
                          <a:latin typeface="+mn-lt"/>
                          <a:ea typeface="+mn-ea"/>
                          <a:cs typeface="+mn-cs"/>
                        </a:rPr>
                        <a:t>in this example. </a:t>
                      </a:r>
                    </a:p>
                  </a:txBody>
                  <a:tcPr>
                    <a:solidFill>
                      <a:schemeClr val="bg2">
                        <a:lumMod val="20000"/>
                        <a:lumOff val="80000"/>
                      </a:schemeClr>
                    </a:solidFill>
                  </a:tcPr>
                </a:tc>
              </a:tr>
            </a:tbl>
          </a:graphicData>
        </a:graphic>
      </p:graphicFrame>
      <p:sp>
        <p:nvSpPr>
          <p:cNvPr id="6" name="Slide Number Placeholder 5"/>
          <p:cNvSpPr>
            <a:spLocks noGrp="1"/>
          </p:cNvSpPr>
          <p:nvPr>
            <p:ph type="sldNum" idx="10"/>
          </p:nvPr>
        </p:nvSpPr>
        <p:spPr/>
        <p:txBody>
          <a:bodyPr/>
          <a:lstStyle/>
          <a:p>
            <a:pPr>
              <a:defRPr/>
            </a:pPr>
            <a:fld id="{74BF2C0F-05D6-4882-A325-BE394602789D}" type="slidenum">
              <a:rPr lang="en-US" smtClean="0"/>
              <a:pPr>
                <a:defRPr/>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en-US" dirty="0" smtClean="0"/>
              <a:t>Outline</a:t>
            </a:r>
            <a:endParaRPr lang="de-DE" dirty="0" smtClean="0"/>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rPr>
              <a:t> </a:t>
            </a:r>
            <a:r>
              <a:rPr lang="en-US" sz="3400" dirty="0" smtClean="0">
                <a:solidFill>
                  <a:srgbClr val="BDD3E9"/>
                </a:solidFill>
                <a:latin typeface="Calibri" charset="0"/>
              </a:rPr>
              <a:t>Introduction</a:t>
            </a:r>
            <a:endParaRPr lang="en-US" sz="3400" dirty="0">
              <a:solidFill>
                <a:srgbClr val="BDD3E9"/>
              </a:solidFill>
              <a:latin typeface="Calibri" charset="0"/>
            </a:endParaRPr>
          </a:p>
          <a:p>
            <a:pPr marL="514350" indent="-514350">
              <a:lnSpc>
                <a:spcPct val="150000"/>
              </a:lnSpc>
              <a:spcBef>
                <a:spcPts val="700"/>
              </a:spcBef>
              <a:buClr>
                <a:srgbClr val="BDD3E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336699"/>
                </a:solidFill>
                <a:latin typeface="Calibri" charset="0"/>
              </a:rPr>
              <a:t> </a:t>
            </a:r>
            <a:r>
              <a:rPr lang="en-US" sz="3400" dirty="0" smtClean="0">
                <a:solidFill>
                  <a:srgbClr val="BDD3E9"/>
                </a:solidFill>
                <a:latin typeface="Calibri" charset="0"/>
              </a:rPr>
              <a:t>Basic XML concepts</a:t>
            </a:r>
          </a:p>
          <a:p>
            <a:pPr marL="514350" indent="-514350">
              <a:lnSpc>
                <a:spcPct val="150000"/>
              </a:lnSpc>
              <a:spcBef>
                <a:spcPts val="700"/>
              </a:spcBef>
              <a:buClr>
                <a:srgbClr val="BDD3E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BDD3E9"/>
                </a:solidFill>
                <a:latin typeface="Calibri" charset="0"/>
              </a:rPr>
              <a:t> Challenges in XML IR </a:t>
            </a:r>
          </a:p>
          <a:p>
            <a:pPr marL="514350" indent="-514350">
              <a:lnSpc>
                <a:spcPct val="150000"/>
              </a:lnSpc>
              <a:spcBef>
                <a:spcPts val="700"/>
              </a:spcBef>
              <a:buClr>
                <a:srgbClr val="33669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336699"/>
                </a:solidFill>
                <a:latin typeface="Calibri" charset="0"/>
              </a:rPr>
              <a:t> Vector space model for XML IR</a:t>
            </a:r>
          </a:p>
          <a:p>
            <a:pPr marL="514350" indent="-514350">
              <a:lnSpc>
                <a:spcPct val="150000"/>
              </a:lnSpc>
              <a:spcBef>
                <a:spcPts val="700"/>
              </a:spcBef>
              <a:buClr>
                <a:srgbClr val="BDD3E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BDD3E9"/>
                </a:solidFill>
                <a:latin typeface="Calibri" charset="0"/>
              </a:rPr>
              <a:t>Evaluation of XML IR</a:t>
            </a:r>
            <a:endParaRPr lang="en-US" sz="3400" dirty="0">
              <a:solidFill>
                <a:srgbClr val="BDD3E9"/>
              </a:solidFill>
              <a:latin typeface="Calibri" charset="0"/>
            </a:endParaRPr>
          </a:p>
        </p:txBody>
      </p:sp>
      <p:sp>
        <p:nvSpPr>
          <p:cNvPr id="4" name="Slide Number Placeholder 3"/>
          <p:cNvSpPr>
            <a:spLocks noGrp="1"/>
          </p:cNvSpPr>
          <p:nvPr>
            <p:ph type="sldNum" idx="10"/>
          </p:nvPr>
        </p:nvSpPr>
        <p:spPr/>
        <p:txBody>
          <a:bodyPr/>
          <a:lstStyle/>
          <a:p>
            <a:pPr>
              <a:defRPr/>
            </a:pPr>
            <a:fld id="{6231DFBC-2454-451B-9C42-04D7F724382E}" type="slidenum">
              <a:rPr lang="en-US" smtClean="0"/>
              <a:pPr>
                <a:defRPr/>
              </a:pPr>
              <a:t>25</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rgbClr val="000000"/>
                </a:solidFill>
                <a:latin typeface="Calibri" charset="0"/>
                <a:cs typeface="Times New Roman" pitchFamily="16" charset="0"/>
              </a:rPr>
              <a:t>Main idea: lexicalized </a:t>
            </a:r>
            <a:r>
              <a:rPr lang="en-US" sz="3600" dirty="0" err="1" smtClean="0">
                <a:solidFill>
                  <a:srgbClr val="000000"/>
                </a:solidFill>
                <a:latin typeface="Calibri" charset="0"/>
                <a:cs typeface="Times New Roman" pitchFamily="16" charset="0"/>
              </a:rPr>
              <a:t>subtrees</a:t>
            </a:r>
            <a:endParaRPr lang="en-US" sz="3600" dirty="0">
              <a:solidFill>
                <a:srgbClr val="000000"/>
              </a:solidFill>
              <a:latin typeface="Calibri" charset="0"/>
            </a:endParaRPr>
          </a:p>
        </p:txBody>
      </p:sp>
      <p:sp>
        <p:nvSpPr>
          <p:cNvPr id="4" name="Text Box 3"/>
          <p:cNvSpPr txBox="1">
            <a:spLocks noChangeArrowheads="1"/>
          </p:cNvSpPr>
          <p:nvPr/>
        </p:nvSpPr>
        <p:spPr bwMode="auto">
          <a:xfrm>
            <a:off x="280989" y="1571612"/>
            <a:ext cx="8505853" cy="5072098"/>
          </a:xfrm>
          <a:prstGeom prst="rect">
            <a:avLst/>
          </a:prstGeom>
          <a:noFill/>
          <a:ln w="9525">
            <a:noFill/>
            <a:round/>
            <a:headEnd/>
            <a:tailEnd/>
          </a:ln>
        </p:spPr>
        <p:txBody>
          <a:bodyPr/>
          <a:lstStyle/>
          <a:p>
            <a:r>
              <a:rPr lang="en-US" dirty="0" smtClean="0">
                <a:solidFill>
                  <a:schemeClr val="tx1"/>
                </a:solidFill>
                <a:latin typeface="+mj-lt"/>
              </a:rPr>
              <a:t>Aim: to have each dimension of the vector space encode a word together with its position within the XML tree.</a:t>
            </a:r>
          </a:p>
          <a:p>
            <a:r>
              <a:rPr lang="en-US" dirty="0" smtClean="0">
                <a:solidFill>
                  <a:schemeClr val="tx1"/>
                </a:solidFill>
                <a:latin typeface="+mj-lt"/>
              </a:rPr>
              <a:t>How: </a:t>
            </a:r>
            <a:r>
              <a:rPr lang="en-US" dirty="0" smtClean="0">
                <a:solidFill>
                  <a:schemeClr val="tx1"/>
                </a:solidFill>
                <a:latin typeface="+mj-lt"/>
              </a:rPr>
              <a:t>Map XML documents to lexicalized </a:t>
            </a:r>
            <a:r>
              <a:rPr lang="en-US" dirty="0" err="1" smtClean="0">
                <a:solidFill>
                  <a:schemeClr val="tx1"/>
                </a:solidFill>
                <a:latin typeface="+mj-lt"/>
              </a:rPr>
              <a:t>subtrees</a:t>
            </a:r>
            <a:r>
              <a:rPr lang="en-US" dirty="0" smtClean="0">
                <a:solidFill>
                  <a:schemeClr val="tx1"/>
                </a:solidFill>
                <a:latin typeface="+mj-lt"/>
              </a:rPr>
              <a:t>.</a:t>
            </a:r>
          </a:p>
        </p:txBody>
      </p:sp>
      <p:sp>
        <p:nvSpPr>
          <p:cNvPr id="9" name="Oval 8"/>
          <p:cNvSpPr/>
          <p:nvPr/>
        </p:nvSpPr>
        <p:spPr bwMode="auto">
          <a:xfrm>
            <a:off x="1071538" y="2928934"/>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Book</a:t>
            </a:r>
            <a:endParaRPr kumimoji="0" lang="de-DE" sz="2000" b="0" i="0" u="none" strike="noStrike" cap="none" normalizeH="0" baseline="0" dirty="0" smtClean="0">
              <a:ln>
                <a:noFill/>
              </a:ln>
              <a:solidFill>
                <a:schemeClr val="tx1"/>
              </a:solidFill>
              <a:effectLst/>
              <a:latin typeface="+mj-lt"/>
              <a:cs typeface="Arial Unicode MS" charset="0"/>
            </a:endParaRPr>
          </a:p>
        </p:txBody>
      </p:sp>
      <p:sp>
        <p:nvSpPr>
          <p:cNvPr id="10" name="Oval 9"/>
          <p:cNvSpPr/>
          <p:nvPr/>
        </p:nvSpPr>
        <p:spPr bwMode="auto">
          <a:xfrm>
            <a:off x="357158" y="3929066"/>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Title</a:t>
            </a:r>
            <a:endParaRPr kumimoji="0" lang="de-DE" sz="2000" b="0" i="0" u="none" strike="noStrike" cap="none" normalizeH="0" baseline="0" dirty="0" smtClean="0">
              <a:ln>
                <a:noFill/>
              </a:ln>
              <a:solidFill>
                <a:schemeClr val="tx1"/>
              </a:solidFill>
              <a:effectLst/>
              <a:latin typeface="+mj-lt"/>
              <a:cs typeface="Arial Unicode MS" charset="0"/>
            </a:endParaRPr>
          </a:p>
        </p:txBody>
      </p:sp>
      <p:sp>
        <p:nvSpPr>
          <p:cNvPr id="11" name="Oval 10"/>
          <p:cNvSpPr/>
          <p:nvPr/>
        </p:nvSpPr>
        <p:spPr bwMode="auto">
          <a:xfrm>
            <a:off x="2071670" y="3929066"/>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Author</a:t>
            </a:r>
            <a:endParaRPr kumimoji="0" lang="de-DE" sz="2000" b="0" i="0" u="none" strike="noStrike" cap="none" normalizeH="0" baseline="0" dirty="0" smtClean="0">
              <a:ln>
                <a:noFill/>
              </a:ln>
              <a:solidFill>
                <a:schemeClr val="tx1"/>
              </a:solidFill>
              <a:effectLst/>
              <a:latin typeface="+mj-lt"/>
              <a:cs typeface="Arial Unicode MS" charset="0"/>
            </a:endParaRPr>
          </a:p>
        </p:txBody>
      </p:sp>
      <p:sp>
        <p:nvSpPr>
          <p:cNvPr id="12" name="Oval 11"/>
          <p:cNvSpPr/>
          <p:nvPr/>
        </p:nvSpPr>
        <p:spPr bwMode="auto">
          <a:xfrm>
            <a:off x="2000232" y="4929198"/>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Bill</a:t>
            </a:r>
            <a:endParaRPr kumimoji="0" lang="de-DE" sz="2000" b="1" i="1" u="none" strike="noStrike" cap="none" normalizeH="0" baseline="0" dirty="0" smtClean="0">
              <a:ln>
                <a:noFill/>
              </a:ln>
              <a:solidFill>
                <a:schemeClr val="tx1"/>
              </a:solidFill>
              <a:effectLst/>
              <a:latin typeface="+mj-lt"/>
              <a:cs typeface="Arial Unicode MS" charset="0"/>
            </a:endParaRPr>
          </a:p>
        </p:txBody>
      </p:sp>
      <p:sp>
        <p:nvSpPr>
          <p:cNvPr id="13" name="Oval 12"/>
          <p:cNvSpPr/>
          <p:nvPr/>
        </p:nvSpPr>
        <p:spPr bwMode="auto">
          <a:xfrm>
            <a:off x="2857488" y="4929198"/>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Gates</a:t>
            </a:r>
            <a:endParaRPr kumimoji="0" lang="de-DE" sz="2000" b="1" i="1" u="none" strike="noStrike" cap="none" normalizeH="0" baseline="0" dirty="0" smtClean="0">
              <a:ln>
                <a:noFill/>
              </a:ln>
              <a:solidFill>
                <a:schemeClr val="tx1"/>
              </a:solidFill>
              <a:effectLst/>
              <a:latin typeface="+mj-lt"/>
              <a:cs typeface="Arial Unicode MS" charset="0"/>
            </a:endParaRPr>
          </a:p>
        </p:txBody>
      </p:sp>
      <p:sp>
        <p:nvSpPr>
          <p:cNvPr id="14" name="Oval 13"/>
          <p:cNvSpPr/>
          <p:nvPr/>
        </p:nvSpPr>
        <p:spPr bwMode="auto">
          <a:xfrm>
            <a:off x="71406" y="4857760"/>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Microsoft</a:t>
            </a:r>
            <a:endParaRPr kumimoji="0" lang="de-DE" sz="2000" b="1" i="1" u="none" strike="noStrike" cap="none" normalizeH="0" baseline="0" dirty="0" smtClean="0">
              <a:ln>
                <a:noFill/>
              </a:ln>
              <a:solidFill>
                <a:schemeClr val="tx1"/>
              </a:solidFill>
              <a:effectLst/>
              <a:latin typeface="+mj-lt"/>
              <a:cs typeface="Arial Unicode MS" charset="0"/>
            </a:endParaRPr>
          </a:p>
        </p:txBody>
      </p:sp>
      <p:cxnSp>
        <p:nvCxnSpPr>
          <p:cNvPr id="16" name="Straight Connector 15"/>
          <p:cNvCxnSpPr>
            <a:stCxn id="9" idx="4"/>
            <a:endCxn id="10" idx="0"/>
          </p:cNvCxnSpPr>
          <p:nvPr/>
        </p:nvCxnSpPr>
        <p:spPr bwMode="auto">
          <a:xfrm rot="5400000">
            <a:off x="1017960" y="3375422"/>
            <a:ext cx="500066" cy="60722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8" name="Straight Connector 17"/>
          <p:cNvCxnSpPr>
            <a:stCxn id="9" idx="4"/>
            <a:endCxn id="11" idx="0"/>
          </p:cNvCxnSpPr>
          <p:nvPr/>
        </p:nvCxnSpPr>
        <p:spPr bwMode="auto">
          <a:xfrm rot="16200000" flipH="1">
            <a:off x="1893075" y="3107529"/>
            <a:ext cx="500066" cy="114300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2" name="Straight Connector 21"/>
          <p:cNvCxnSpPr>
            <a:stCxn id="10" idx="4"/>
            <a:endCxn id="14" idx="0"/>
          </p:cNvCxnSpPr>
          <p:nvPr/>
        </p:nvCxnSpPr>
        <p:spPr bwMode="auto">
          <a:xfrm rot="16200000" flipH="1">
            <a:off x="767926" y="4625586"/>
            <a:ext cx="428628"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5" name="Straight Connector 24"/>
          <p:cNvCxnSpPr>
            <a:stCxn id="11" idx="4"/>
            <a:endCxn id="12" idx="0"/>
          </p:cNvCxnSpPr>
          <p:nvPr/>
        </p:nvCxnSpPr>
        <p:spPr bwMode="auto">
          <a:xfrm rot="5400000">
            <a:off x="2303844" y="4518430"/>
            <a:ext cx="500066" cy="321471"/>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7" name="Straight Connector 26"/>
          <p:cNvCxnSpPr>
            <a:stCxn id="11" idx="4"/>
            <a:endCxn id="13" idx="0"/>
          </p:cNvCxnSpPr>
          <p:nvPr/>
        </p:nvCxnSpPr>
        <p:spPr bwMode="auto">
          <a:xfrm rot="16200000" flipH="1">
            <a:off x="2821769" y="4321975"/>
            <a:ext cx="500066" cy="71438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8" name="Oval 27"/>
          <p:cNvSpPr/>
          <p:nvPr/>
        </p:nvSpPr>
        <p:spPr bwMode="auto">
          <a:xfrm>
            <a:off x="5929322" y="564357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Author</a:t>
            </a:r>
            <a:endParaRPr kumimoji="0" lang="de-DE" sz="2000" b="0" i="0" u="none" strike="noStrike" cap="none" normalizeH="0" baseline="0" dirty="0" smtClean="0">
              <a:ln>
                <a:noFill/>
              </a:ln>
              <a:solidFill>
                <a:schemeClr val="tx1"/>
              </a:solidFill>
              <a:effectLst/>
              <a:latin typeface="+mj-lt"/>
              <a:cs typeface="Arial Unicode MS" charset="0"/>
            </a:endParaRPr>
          </a:p>
        </p:txBody>
      </p:sp>
      <p:sp>
        <p:nvSpPr>
          <p:cNvPr id="29" name="Oval 28"/>
          <p:cNvSpPr/>
          <p:nvPr/>
        </p:nvSpPr>
        <p:spPr bwMode="auto">
          <a:xfrm>
            <a:off x="5857884" y="6286520"/>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Bill</a:t>
            </a:r>
            <a:endParaRPr kumimoji="0" lang="de-DE" sz="2000" b="1" i="1" u="none" strike="noStrike" cap="none" normalizeH="0" baseline="0" dirty="0" smtClean="0">
              <a:ln>
                <a:noFill/>
              </a:ln>
              <a:solidFill>
                <a:schemeClr val="tx1"/>
              </a:solidFill>
              <a:effectLst/>
              <a:latin typeface="+mj-lt"/>
              <a:cs typeface="Arial Unicode MS" charset="0"/>
            </a:endParaRPr>
          </a:p>
        </p:txBody>
      </p:sp>
      <p:sp>
        <p:nvSpPr>
          <p:cNvPr id="30" name="Oval 29"/>
          <p:cNvSpPr/>
          <p:nvPr/>
        </p:nvSpPr>
        <p:spPr bwMode="auto">
          <a:xfrm>
            <a:off x="6715140" y="6286520"/>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Gates</a:t>
            </a:r>
            <a:endParaRPr kumimoji="0" lang="de-DE" sz="2000" b="1" i="1" u="none" strike="noStrike" cap="none" normalizeH="0" baseline="0" dirty="0" smtClean="0">
              <a:ln>
                <a:noFill/>
              </a:ln>
              <a:solidFill>
                <a:schemeClr val="tx1"/>
              </a:solidFill>
              <a:effectLst/>
              <a:latin typeface="+mj-lt"/>
              <a:cs typeface="Arial Unicode MS" charset="0"/>
            </a:endParaRPr>
          </a:p>
        </p:txBody>
      </p:sp>
      <p:cxnSp>
        <p:nvCxnSpPr>
          <p:cNvPr id="31" name="Straight Connector 30"/>
          <p:cNvCxnSpPr>
            <a:stCxn id="28" idx="4"/>
            <a:endCxn id="29" idx="0"/>
          </p:cNvCxnSpPr>
          <p:nvPr/>
        </p:nvCxnSpPr>
        <p:spPr bwMode="auto">
          <a:xfrm rot="5400000">
            <a:off x="6340091" y="6054347"/>
            <a:ext cx="142876" cy="321471"/>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2" name="Straight Connector 31"/>
          <p:cNvCxnSpPr>
            <a:stCxn id="28" idx="4"/>
            <a:endCxn id="30" idx="0"/>
          </p:cNvCxnSpPr>
          <p:nvPr/>
        </p:nvCxnSpPr>
        <p:spPr bwMode="auto">
          <a:xfrm rot="16200000" flipH="1">
            <a:off x="6858016" y="5857892"/>
            <a:ext cx="142876" cy="71438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3" name="Oval 32"/>
          <p:cNvSpPr/>
          <p:nvPr/>
        </p:nvSpPr>
        <p:spPr bwMode="auto">
          <a:xfrm>
            <a:off x="4500562" y="2786058"/>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Microsoft</a:t>
            </a:r>
            <a:endParaRPr kumimoji="0" lang="de-DE" sz="2000" b="1" i="1" u="none" strike="noStrike" cap="none" normalizeH="0" baseline="0" dirty="0" smtClean="0">
              <a:ln>
                <a:noFill/>
              </a:ln>
              <a:solidFill>
                <a:schemeClr val="tx1"/>
              </a:solidFill>
              <a:effectLst/>
              <a:latin typeface="+mj-lt"/>
              <a:cs typeface="Arial Unicode MS" charset="0"/>
            </a:endParaRPr>
          </a:p>
        </p:txBody>
      </p:sp>
      <p:sp>
        <p:nvSpPr>
          <p:cNvPr id="35" name="Oval 34"/>
          <p:cNvSpPr/>
          <p:nvPr/>
        </p:nvSpPr>
        <p:spPr bwMode="auto">
          <a:xfrm>
            <a:off x="6500826" y="2786058"/>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Bill</a:t>
            </a:r>
            <a:endParaRPr kumimoji="0" lang="de-DE" sz="2000" b="1" i="1" u="none" strike="noStrike" cap="none" normalizeH="0" baseline="0" dirty="0" smtClean="0">
              <a:ln>
                <a:noFill/>
              </a:ln>
              <a:solidFill>
                <a:schemeClr val="tx1"/>
              </a:solidFill>
              <a:effectLst/>
              <a:latin typeface="+mj-lt"/>
              <a:cs typeface="Arial Unicode MS" charset="0"/>
            </a:endParaRPr>
          </a:p>
        </p:txBody>
      </p:sp>
      <p:sp>
        <p:nvSpPr>
          <p:cNvPr id="36" name="Oval 35"/>
          <p:cNvSpPr/>
          <p:nvPr/>
        </p:nvSpPr>
        <p:spPr bwMode="auto">
          <a:xfrm>
            <a:off x="7429520" y="2786058"/>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Gates</a:t>
            </a:r>
            <a:endParaRPr kumimoji="0" lang="de-DE" sz="2000" b="1" i="1" u="none" strike="noStrike" cap="none" normalizeH="0" baseline="0" dirty="0" smtClean="0">
              <a:ln>
                <a:noFill/>
              </a:ln>
              <a:solidFill>
                <a:schemeClr val="tx1"/>
              </a:solidFill>
              <a:effectLst/>
              <a:latin typeface="+mj-lt"/>
              <a:cs typeface="Arial Unicode MS" charset="0"/>
            </a:endParaRPr>
          </a:p>
        </p:txBody>
      </p:sp>
      <p:sp>
        <p:nvSpPr>
          <p:cNvPr id="37" name="Oval 36"/>
          <p:cNvSpPr/>
          <p:nvPr/>
        </p:nvSpPr>
        <p:spPr bwMode="auto">
          <a:xfrm>
            <a:off x="4214810" y="3500438"/>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Title</a:t>
            </a:r>
            <a:endParaRPr kumimoji="0" lang="de-DE" sz="2000" b="0" i="0" u="none" strike="noStrike" cap="none" normalizeH="0" baseline="0" dirty="0" smtClean="0">
              <a:ln>
                <a:noFill/>
              </a:ln>
              <a:solidFill>
                <a:schemeClr val="tx1"/>
              </a:solidFill>
              <a:effectLst/>
              <a:latin typeface="+mj-lt"/>
              <a:cs typeface="Arial Unicode MS" charset="0"/>
            </a:endParaRPr>
          </a:p>
        </p:txBody>
      </p:sp>
      <p:sp>
        <p:nvSpPr>
          <p:cNvPr id="38" name="Oval 37"/>
          <p:cNvSpPr/>
          <p:nvPr/>
        </p:nvSpPr>
        <p:spPr bwMode="auto">
          <a:xfrm>
            <a:off x="3929058" y="4286256"/>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Microsoft</a:t>
            </a:r>
            <a:endParaRPr kumimoji="0" lang="de-DE" sz="2000" b="1" i="1" u="none" strike="noStrike" cap="none" normalizeH="0" baseline="0" dirty="0" smtClean="0">
              <a:ln>
                <a:noFill/>
              </a:ln>
              <a:solidFill>
                <a:schemeClr val="tx1"/>
              </a:solidFill>
              <a:effectLst/>
              <a:latin typeface="+mj-lt"/>
              <a:cs typeface="Arial Unicode MS" charset="0"/>
            </a:endParaRPr>
          </a:p>
        </p:txBody>
      </p:sp>
      <p:cxnSp>
        <p:nvCxnSpPr>
          <p:cNvPr id="39" name="Straight Connector 38"/>
          <p:cNvCxnSpPr>
            <a:stCxn id="37" idx="4"/>
            <a:endCxn id="38" idx="0"/>
          </p:cNvCxnSpPr>
          <p:nvPr/>
        </p:nvCxnSpPr>
        <p:spPr bwMode="auto">
          <a:xfrm rot="16200000" flipH="1">
            <a:off x="4697016" y="4125520"/>
            <a:ext cx="285752"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43" name="Oval 42"/>
          <p:cNvSpPr/>
          <p:nvPr/>
        </p:nvSpPr>
        <p:spPr bwMode="auto">
          <a:xfrm>
            <a:off x="7286644" y="350043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Author</a:t>
            </a:r>
            <a:endParaRPr kumimoji="0" lang="de-DE" sz="2000" b="0" i="0" u="none" strike="noStrike" cap="none" normalizeH="0" baseline="0" dirty="0" smtClean="0">
              <a:ln>
                <a:noFill/>
              </a:ln>
              <a:solidFill>
                <a:schemeClr val="tx1"/>
              </a:solidFill>
              <a:effectLst/>
              <a:latin typeface="+mj-lt"/>
              <a:cs typeface="Arial Unicode MS" charset="0"/>
            </a:endParaRPr>
          </a:p>
        </p:txBody>
      </p:sp>
      <p:sp>
        <p:nvSpPr>
          <p:cNvPr id="44" name="Oval 43"/>
          <p:cNvSpPr/>
          <p:nvPr/>
        </p:nvSpPr>
        <p:spPr bwMode="auto">
          <a:xfrm>
            <a:off x="7358082" y="4286256"/>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Gates</a:t>
            </a:r>
            <a:endParaRPr kumimoji="0" lang="de-DE" sz="2000" b="1" i="1" u="none" strike="noStrike" cap="none" normalizeH="0" baseline="0" dirty="0" smtClean="0">
              <a:ln>
                <a:noFill/>
              </a:ln>
              <a:solidFill>
                <a:schemeClr val="tx1"/>
              </a:solidFill>
              <a:effectLst/>
              <a:latin typeface="+mj-lt"/>
              <a:cs typeface="Arial Unicode MS" charset="0"/>
            </a:endParaRPr>
          </a:p>
        </p:txBody>
      </p:sp>
      <p:cxnSp>
        <p:nvCxnSpPr>
          <p:cNvPr id="45" name="Straight Connector 44"/>
          <p:cNvCxnSpPr>
            <a:stCxn id="43" idx="4"/>
            <a:endCxn id="44" idx="0"/>
          </p:cNvCxnSpPr>
          <p:nvPr/>
        </p:nvCxnSpPr>
        <p:spPr bwMode="auto">
          <a:xfrm rot="5400000">
            <a:off x="7786710" y="4143380"/>
            <a:ext cx="285752"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46" name="Oval 45"/>
          <p:cNvSpPr/>
          <p:nvPr/>
        </p:nvSpPr>
        <p:spPr bwMode="auto">
          <a:xfrm>
            <a:off x="5786446" y="350043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Author</a:t>
            </a:r>
            <a:endParaRPr kumimoji="0" lang="de-DE" sz="2000" b="0" i="0" u="none" strike="noStrike" cap="none" normalizeH="0" baseline="0" dirty="0" smtClean="0">
              <a:ln>
                <a:noFill/>
              </a:ln>
              <a:solidFill>
                <a:schemeClr val="tx1"/>
              </a:solidFill>
              <a:effectLst/>
              <a:latin typeface="+mj-lt"/>
              <a:cs typeface="Arial Unicode MS" charset="0"/>
            </a:endParaRPr>
          </a:p>
        </p:txBody>
      </p:sp>
      <p:cxnSp>
        <p:nvCxnSpPr>
          <p:cNvPr id="48" name="Straight Connector 47"/>
          <p:cNvCxnSpPr>
            <a:stCxn id="46" idx="4"/>
            <a:endCxn id="51" idx="0"/>
          </p:cNvCxnSpPr>
          <p:nvPr/>
        </p:nvCxnSpPr>
        <p:spPr bwMode="auto">
          <a:xfrm rot="16200000" flipH="1">
            <a:off x="6304371" y="4125520"/>
            <a:ext cx="285752"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51" name="Oval 50"/>
          <p:cNvSpPr/>
          <p:nvPr/>
        </p:nvSpPr>
        <p:spPr bwMode="auto">
          <a:xfrm>
            <a:off x="6072198" y="4286256"/>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Bill</a:t>
            </a:r>
            <a:endParaRPr kumimoji="0" lang="de-DE" sz="2000" b="1" i="1" u="none" strike="noStrike" cap="none" normalizeH="0" baseline="0" dirty="0" smtClean="0">
              <a:ln>
                <a:noFill/>
              </a:ln>
              <a:solidFill>
                <a:schemeClr val="tx1"/>
              </a:solidFill>
              <a:effectLst/>
              <a:latin typeface="+mj-lt"/>
              <a:cs typeface="Arial Unicode MS" charset="0"/>
            </a:endParaRPr>
          </a:p>
        </p:txBody>
      </p:sp>
      <p:sp>
        <p:nvSpPr>
          <p:cNvPr id="53" name="Oval 52"/>
          <p:cNvSpPr/>
          <p:nvPr/>
        </p:nvSpPr>
        <p:spPr bwMode="auto">
          <a:xfrm>
            <a:off x="4143372" y="5000636"/>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Book</a:t>
            </a:r>
            <a:endParaRPr kumimoji="0" lang="de-DE" sz="2000" b="0" i="0" u="none" strike="noStrike" cap="none" normalizeH="0" baseline="0" dirty="0" smtClean="0">
              <a:ln>
                <a:noFill/>
              </a:ln>
              <a:solidFill>
                <a:schemeClr val="tx1"/>
              </a:solidFill>
              <a:effectLst/>
              <a:latin typeface="+mj-lt"/>
              <a:cs typeface="Arial Unicode MS" charset="0"/>
            </a:endParaRPr>
          </a:p>
        </p:txBody>
      </p:sp>
      <p:sp>
        <p:nvSpPr>
          <p:cNvPr id="54" name="Oval 53"/>
          <p:cNvSpPr/>
          <p:nvPr/>
        </p:nvSpPr>
        <p:spPr bwMode="auto">
          <a:xfrm>
            <a:off x="4000496" y="5643578"/>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Title</a:t>
            </a:r>
            <a:endParaRPr kumimoji="0" lang="de-DE" sz="2000" b="0" i="0" u="none" strike="noStrike" cap="none" normalizeH="0" baseline="0" dirty="0" smtClean="0">
              <a:ln>
                <a:noFill/>
              </a:ln>
              <a:solidFill>
                <a:schemeClr val="tx1"/>
              </a:solidFill>
              <a:effectLst/>
              <a:latin typeface="+mj-lt"/>
              <a:cs typeface="Arial Unicode MS" charset="0"/>
            </a:endParaRPr>
          </a:p>
        </p:txBody>
      </p:sp>
      <p:sp>
        <p:nvSpPr>
          <p:cNvPr id="55" name="Oval 54"/>
          <p:cNvSpPr/>
          <p:nvPr/>
        </p:nvSpPr>
        <p:spPr bwMode="auto">
          <a:xfrm>
            <a:off x="3643306" y="6286520"/>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Microsoft</a:t>
            </a:r>
            <a:endParaRPr kumimoji="0" lang="de-DE" sz="2000" b="1" i="1" u="none" strike="noStrike" cap="none" normalizeH="0" baseline="0" dirty="0" smtClean="0">
              <a:ln>
                <a:noFill/>
              </a:ln>
              <a:solidFill>
                <a:schemeClr val="tx1"/>
              </a:solidFill>
              <a:effectLst/>
              <a:latin typeface="+mj-lt"/>
              <a:cs typeface="Arial Unicode MS" charset="0"/>
            </a:endParaRPr>
          </a:p>
        </p:txBody>
      </p:sp>
      <p:cxnSp>
        <p:nvCxnSpPr>
          <p:cNvPr id="56" name="Straight Connector 55"/>
          <p:cNvCxnSpPr>
            <a:stCxn id="53" idx="4"/>
            <a:endCxn id="54" idx="0"/>
          </p:cNvCxnSpPr>
          <p:nvPr/>
        </p:nvCxnSpPr>
        <p:spPr bwMode="auto">
          <a:xfrm rot="5400000">
            <a:off x="4554141" y="5554281"/>
            <a:ext cx="142876"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57" name="Straight Connector 56"/>
          <p:cNvCxnSpPr>
            <a:stCxn id="54" idx="4"/>
            <a:endCxn id="55" idx="0"/>
          </p:cNvCxnSpPr>
          <p:nvPr/>
        </p:nvCxnSpPr>
        <p:spPr bwMode="auto">
          <a:xfrm rot="5400000">
            <a:off x="4518422" y="6197223"/>
            <a:ext cx="142876"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61" name="Right Arrow 60"/>
          <p:cNvSpPr/>
          <p:nvPr/>
        </p:nvSpPr>
        <p:spPr bwMode="auto">
          <a:xfrm>
            <a:off x="2786050" y="3143248"/>
            <a:ext cx="1143008" cy="571504"/>
          </a:xfrm>
          <a:prstGeom prst="rightArrow">
            <a:avLst/>
          </a:prstGeom>
          <a:solidFill>
            <a:srgbClr val="3366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2400" b="0" i="0" u="none" strike="noStrike" cap="none" normalizeH="0" baseline="0" dirty="0" smtClean="0">
              <a:ln>
                <a:noFill/>
              </a:ln>
              <a:solidFill>
                <a:srgbClr val="336699"/>
              </a:solidFill>
              <a:effectLst/>
              <a:latin typeface="Lucida Sans" charset="0"/>
              <a:cs typeface="Arial Unicode MS" charset="0"/>
            </a:endParaRPr>
          </a:p>
        </p:txBody>
      </p:sp>
      <p:sp>
        <p:nvSpPr>
          <p:cNvPr id="62" name="TextBox 61"/>
          <p:cNvSpPr txBox="1"/>
          <p:nvPr/>
        </p:nvSpPr>
        <p:spPr>
          <a:xfrm>
            <a:off x="7786710" y="5429264"/>
            <a:ext cx="771365" cy="461665"/>
          </a:xfrm>
          <a:prstGeom prst="rect">
            <a:avLst/>
          </a:prstGeom>
          <a:noFill/>
        </p:spPr>
        <p:txBody>
          <a:bodyPr wrap="none" rtlCol="0">
            <a:spAutoFit/>
          </a:bodyPr>
          <a:lstStyle/>
          <a:p>
            <a:r>
              <a:rPr lang="en-US" dirty="0" smtClean="0">
                <a:solidFill>
                  <a:schemeClr val="tx1"/>
                </a:solidFill>
              </a:rPr>
              <a:t>. . . </a:t>
            </a:r>
            <a:endParaRPr lang="de-DE" dirty="0">
              <a:solidFill>
                <a:schemeClr val="tx1"/>
              </a:solidFill>
            </a:endParaRPr>
          </a:p>
        </p:txBody>
      </p:sp>
      <p:sp>
        <p:nvSpPr>
          <p:cNvPr id="65" name="Oval 64"/>
          <p:cNvSpPr/>
          <p:nvPr/>
        </p:nvSpPr>
        <p:spPr bwMode="auto">
          <a:xfrm>
            <a:off x="6072198" y="5000636"/>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Book</a:t>
            </a:r>
            <a:endParaRPr kumimoji="0" lang="de-DE" sz="2000" b="0" i="0" u="none" strike="noStrike" cap="none" normalizeH="0" baseline="0" dirty="0" smtClean="0">
              <a:ln>
                <a:noFill/>
              </a:ln>
              <a:solidFill>
                <a:schemeClr val="tx1"/>
              </a:solidFill>
              <a:effectLst/>
              <a:latin typeface="+mj-lt"/>
              <a:cs typeface="Arial Unicode MS" charset="0"/>
            </a:endParaRPr>
          </a:p>
        </p:txBody>
      </p:sp>
      <p:cxnSp>
        <p:nvCxnSpPr>
          <p:cNvPr id="67" name="Straight Connector 66"/>
          <p:cNvCxnSpPr>
            <a:stCxn id="65" idx="4"/>
            <a:endCxn id="28" idx="0"/>
          </p:cNvCxnSpPr>
          <p:nvPr/>
        </p:nvCxnSpPr>
        <p:spPr bwMode="auto">
          <a:xfrm rot="5400000">
            <a:off x="6500826" y="5572140"/>
            <a:ext cx="142876"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68" name="Slide Number Placeholder 67"/>
          <p:cNvSpPr>
            <a:spLocks noGrp="1"/>
          </p:cNvSpPr>
          <p:nvPr>
            <p:ph type="sldNum" idx="10"/>
          </p:nvPr>
        </p:nvSpPr>
        <p:spPr/>
        <p:txBody>
          <a:bodyPr/>
          <a:lstStyle/>
          <a:p>
            <a:pPr>
              <a:defRPr/>
            </a:pPr>
            <a:fld id="{74BF2C0F-05D6-4882-A325-BE394602789D}" type="slidenum">
              <a:rPr lang="en-US" smtClean="0"/>
              <a:pPr>
                <a:defRPr/>
              </a:pPr>
              <a:t>26</a:t>
            </a:fld>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rgbClr val="000000"/>
                </a:solidFill>
                <a:latin typeface="Calibri" charset="0"/>
                <a:cs typeface="Times New Roman" pitchFamily="16" charset="0"/>
              </a:rPr>
              <a:t>Main idea: lexicalized </a:t>
            </a:r>
            <a:r>
              <a:rPr lang="en-US" sz="3600" dirty="0" err="1" smtClean="0">
                <a:solidFill>
                  <a:srgbClr val="000000"/>
                </a:solidFill>
                <a:latin typeface="Calibri" charset="0"/>
                <a:cs typeface="Times New Roman" pitchFamily="16" charset="0"/>
              </a:rPr>
              <a:t>subtrees</a:t>
            </a:r>
            <a:endParaRPr lang="en-US" sz="3600" dirty="0">
              <a:solidFill>
                <a:srgbClr val="000000"/>
              </a:solidFill>
              <a:latin typeface="Calibri" charset="0"/>
            </a:endParaRPr>
          </a:p>
        </p:txBody>
      </p:sp>
      <p:sp>
        <p:nvSpPr>
          <p:cNvPr id="4" name="Text Box 3"/>
          <p:cNvSpPr txBox="1">
            <a:spLocks noChangeArrowheads="1"/>
          </p:cNvSpPr>
          <p:nvPr/>
        </p:nvSpPr>
        <p:spPr bwMode="auto">
          <a:xfrm>
            <a:off x="138113" y="1571636"/>
            <a:ext cx="9005887" cy="5357826"/>
          </a:xfrm>
          <a:prstGeom prst="rect">
            <a:avLst/>
          </a:prstGeom>
          <a:noFill/>
          <a:ln w="9525">
            <a:noFill/>
            <a:round/>
            <a:headEnd/>
            <a:tailEnd/>
          </a:ln>
        </p:spPr>
        <p:txBody>
          <a:bodyPr/>
          <a:lstStyle/>
          <a:p>
            <a:pPr marL="514350" indent="-514350">
              <a:lnSpc>
                <a:spcPts val="2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Calibri" charset="0"/>
              </a:rPr>
              <a:t>Take each text node (leaf) and break it into multiple nodes, one for each word. E.g. split </a:t>
            </a:r>
            <a:r>
              <a:rPr lang="en-US" sz="2200" i="1" dirty="0" smtClean="0">
                <a:solidFill>
                  <a:schemeClr val="tx1"/>
                </a:solidFill>
                <a:latin typeface="Calibri" charset="0"/>
              </a:rPr>
              <a:t>Bill Gates</a:t>
            </a:r>
            <a:r>
              <a:rPr lang="en-US" sz="2200" dirty="0" smtClean="0">
                <a:solidFill>
                  <a:schemeClr val="tx1"/>
                </a:solidFill>
                <a:latin typeface="Calibri" charset="0"/>
              </a:rPr>
              <a:t> into </a:t>
            </a:r>
            <a:r>
              <a:rPr lang="en-US" sz="2200" i="1" dirty="0" smtClean="0">
                <a:solidFill>
                  <a:schemeClr val="tx1"/>
                </a:solidFill>
                <a:latin typeface="Calibri" charset="0"/>
              </a:rPr>
              <a:t>Bill</a:t>
            </a:r>
            <a:r>
              <a:rPr lang="en-US" sz="2200" dirty="0" smtClean="0">
                <a:solidFill>
                  <a:schemeClr val="tx1"/>
                </a:solidFill>
                <a:latin typeface="Calibri" charset="0"/>
              </a:rPr>
              <a:t> and </a:t>
            </a:r>
            <a:r>
              <a:rPr lang="en-US" sz="2200" i="1" dirty="0" smtClean="0">
                <a:solidFill>
                  <a:schemeClr val="tx1"/>
                </a:solidFill>
                <a:latin typeface="Calibri" charset="0"/>
              </a:rPr>
              <a:t>Gates</a:t>
            </a:r>
            <a:endParaRPr lang="en-US" sz="2200" dirty="0" smtClean="0">
              <a:solidFill>
                <a:schemeClr val="tx1"/>
              </a:solidFill>
              <a:latin typeface="Calibri" charset="0"/>
            </a:endParaRPr>
          </a:p>
          <a:p>
            <a:pPr marL="514350" indent="-514350">
              <a:lnSpc>
                <a:spcPts val="2000"/>
              </a:lnSpc>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Calibri" charset="0"/>
              </a:rPr>
              <a:t>Define the dimensions of the vector space to be lexicalized </a:t>
            </a:r>
            <a:r>
              <a:rPr lang="en-US" sz="2200" dirty="0" err="1" smtClean="0">
                <a:solidFill>
                  <a:schemeClr val="tx1"/>
                </a:solidFill>
                <a:latin typeface="Calibri" charset="0"/>
              </a:rPr>
              <a:t>subtrees</a:t>
            </a:r>
            <a:r>
              <a:rPr lang="en-US" sz="2200" dirty="0" smtClean="0">
                <a:solidFill>
                  <a:schemeClr val="tx1"/>
                </a:solidFill>
                <a:latin typeface="Calibri" charset="0"/>
              </a:rPr>
              <a:t> of documents – </a:t>
            </a:r>
            <a:r>
              <a:rPr lang="en-US" sz="2200" dirty="0" err="1" smtClean="0">
                <a:solidFill>
                  <a:schemeClr val="tx1"/>
                </a:solidFill>
                <a:latin typeface="Calibri" charset="0"/>
              </a:rPr>
              <a:t>subtrees</a:t>
            </a:r>
            <a:r>
              <a:rPr lang="en-US" sz="2200" dirty="0" smtClean="0">
                <a:solidFill>
                  <a:schemeClr val="tx1"/>
                </a:solidFill>
                <a:latin typeface="Calibri" charset="0"/>
              </a:rPr>
              <a:t> that contain at least one vocabulary term. </a:t>
            </a:r>
            <a:endParaRPr lang="en-US" sz="2600" dirty="0">
              <a:solidFill>
                <a:schemeClr val="tx1"/>
              </a:solidFill>
              <a:latin typeface="Calibri" charset="0"/>
            </a:endParaRPr>
          </a:p>
        </p:txBody>
      </p:sp>
      <p:sp>
        <p:nvSpPr>
          <p:cNvPr id="5" name="Oval 4"/>
          <p:cNvSpPr/>
          <p:nvPr/>
        </p:nvSpPr>
        <p:spPr bwMode="auto">
          <a:xfrm>
            <a:off x="1071538" y="2928934"/>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Book</a:t>
            </a:r>
            <a:endParaRPr kumimoji="0" lang="de-DE" sz="2000" b="0" i="0" u="none" strike="noStrike" cap="none" normalizeH="0" baseline="0" dirty="0" smtClean="0">
              <a:ln>
                <a:noFill/>
              </a:ln>
              <a:solidFill>
                <a:schemeClr val="tx1"/>
              </a:solidFill>
              <a:effectLst/>
              <a:latin typeface="+mj-lt"/>
              <a:cs typeface="Arial Unicode MS" charset="0"/>
            </a:endParaRPr>
          </a:p>
        </p:txBody>
      </p:sp>
      <p:sp>
        <p:nvSpPr>
          <p:cNvPr id="6" name="Oval 5"/>
          <p:cNvSpPr/>
          <p:nvPr/>
        </p:nvSpPr>
        <p:spPr bwMode="auto">
          <a:xfrm>
            <a:off x="357158" y="3929066"/>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Title</a:t>
            </a:r>
            <a:endParaRPr kumimoji="0" lang="de-DE" sz="2000" b="0" i="0" u="none" strike="noStrike" cap="none" normalizeH="0" baseline="0" dirty="0" smtClean="0">
              <a:ln>
                <a:noFill/>
              </a:ln>
              <a:solidFill>
                <a:schemeClr val="tx1"/>
              </a:solidFill>
              <a:effectLst/>
              <a:latin typeface="+mj-lt"/>
              <a:cs typeface="Arial Unicode MS" charset="0"/>
            </a:endParaRPr>
          </a:p>
        </p:txBody>
      </p:sp>
      <p:sp>
        <p:nvSpPr>
          <p:cNvPr id="7" name="Oval 6"/>
          <p:cNvSpPr/>
          <p:nvPr/>
        </p:nvSpPr>
        <p:spPr bwMode="auto">
          <a:xfrm>
            <a:off x="2071670" y="3929066"/>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Author</a:t>
            </a:r>
            <a:endParaRPr kumimoji="0" lang="de-DE" sz="2000" b="0" i="0" u="none" strike="noStrike" cap="none" normalizeH="0" baseline="0" dirty="0" smtClean="0">
              <a:ln>
                <a:noFill/>
              </a:ln>
              <a:solidFill>
                <a:schemeClr val="tx1"/>
              </a:solidFill>
              <a:effectLst/>
              <a:latin typeface="+mj-lt"/>
              <a:cs typeface="Arial Unicode MS" charset="0"/>
            </a:endParaRPr>
          </a:p>
        </p:txBody>
      </p:sp>
      <p:sp>
        <p:nvSpPr>
          <p:cNvPr id="8" name="Oval 7"/>
          <p:cNvSpPr/>
          <p:nvPr/>
        </p:nvSpPr>
        <p:spPr bwMode="auto">
          <a:xfrm>
            <a:off x="2000232" y="4929198"/>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Bill</a:t>
            </a:r>
            <a:endParaRPr kumimoji="0" lang="de-DE" sz="2000" b="1" i="1" u="none" strike="noStrike" cap="none" normalizeH="0" baseline="0" dirty="0" smtClean="0">
              <a:ln>
                <a:noFill/>
              </a:ln>
              <a:solidFill>
                <a:schemeClr val="tx1"/>
              </a:solidFill>
              <a:effectLst/>
              <a:latin typeface="+mj-lt"/>
              <a:cs typeface="Arial Unicode MS" charset="0"/>
            </a:endParaRPr>
          </a:p>
        </p:txBody>
      </p:sp>
      <p:sp>
        <p:nvSpPr>
          <p:cNvPr id="9" name="Oval 8"/>
          <p:cNvSpPr/>
          <p:nvPr/>
        </p:nvSpPr>
        <p:spPr bwMode="auto">
          <a:xfrm>
            <a:off x="2857488" y="4929198"/>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Gates</a:t>
            </a:r>
            <a:endParaRPr kumimoji="0" lang="de-DE" sz="2000" b="1" i="1" u="none" strike="noStrike" cap="none" normalizeH="0" baseline="0" dirty="0" smtClean="0">
              <a:ln>
                <a:noFill/>
              </a:ln>
              <a:solidFill>
                <a:schemeClr val="tx1"/>
              </a:solidFill>
              <a:effectLst/>
              <a:latin typeface="+mj-lt"/>
              <a:cs typeface="Arial Unicode MS" charset="0"/>
            </a:endParaRPr>
          </a:p>
        </p:txBody>
      </p:sp>
      <p:sp>
        <p:nvSpPr>
          <p:cNvPr id="10" name="Oval 9"/>
          <p:cNvSpPr/>
          <p:nvPr/>
        </p:nvSpPr>
        <p:spPr bwMode="auto">
          <a:xfrm>
            <a:off x="71406" y="4857760"/>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Microsoft</a:t>
            </a:r>
            <a:endParaRPr kumimoji="0" lang="de-DE" sz="2000" b="1" i="1" u="none" strike="noStrike" cap="none" normalizeH="0" baseline="0" dirty="0" smtClean="0">
              <a:ln>
                <a:noFill/>
              </a:ln>
              <a:solidFill>
                <a:schemeClr val="tx1"/>
              </a:solidFill>
              <a:effectLst/>
              <a:latin typeface="+mj-lt"/>
              <a:cs typeface="Arial Unicode MS" charset="0"/>
            </a:endParaRPr>
          </a:p>
        </p:txBody>
      </p:sp>
      <p:cxnSp>
        <p:nvCxnSpPr>
          <p:cNvPr id="11" name="Straight Connector 10"/>
          <p:cNvCxnSpPr>
            <a:stCxn id="5" idx="4"/>
            <a:endCxn id="6" idx="0"/>
          </p:cNvCxnSpPr>
          <p:nvPr/>
        </p:nvCxnSpPr>
        <p:spPr bwMode="auto">
          <a:xfrm rot="5400000">
            <a:off x="1017960" y="3375422"/>
            <a:ext cx="500066" cy="60722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2" name="Straight Connector 11"/>
          <p:cNvCxnSpPr>
            <a:stCxn id="5" idx="4"/>
            <a:endCxn id="7" idx="0"/>
          </p:cNvCxnSpPr>
          <p:nvPr/>
        </p:nvCxnSpPr>
        <p:spPr bwMode="auto">
          <a:xfrm rot="16200000" flipH="1">
            <a:off x="1893075" y="3107529"/>
            <a:ext cx="500066" cy="114300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3" name="Straight Connector 12"/>
          <p:cNvCxnSpPr>
            <a:stCxn id="6" idx="4"/>
            <a:endCxn id="10" idx="0"/>
          </p:cNvCxnSpPr>
          <p:nvPr/>
        </p:nvCxnSpPr>
        <p:spPr bwMode="auto">
          <a:xfrm rot="16200000" flipH="1">
            <a:off x="767926" y="4625586"/>
            <a:ext cx="428628"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4" name="Straight Connector 13"/>
          <p:cNvCxnSpPr>
            <a:stCxn id="7" idx="4"/>
            <a:endCxn id="8" idx="0"/>
          </p:cNvCxnSpPr>
          <p:nvPr/>
        </p:nvCxnSpPr>
        <p:spPr bwMode="auto">
          <a:xfrm rot="5400000">
            <a:off x="2303844" y="4518430"/>
            <a:ext cx="500066" cy="321471"/>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5" name="Straight Connector 14"/>
          <p:cNvCxnSpPr>
            <a:stCxn id="7" idx="4"/>
            <a:endCxn id="9" idx="0"/>
          </p:cNvCxnSpPr>
          <p:nvPr/>
        </p:nvCxnSpPr>
        <p:spPr bwMode="auto">
          <a:xfrm rot="16200000" flipH="1">
            <a:off x="2821769" y="4321975"/>
            <a:ext cx="500066" cy="71438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6" name="Oval 15"/>
          <p:cNvSpPr/>
          <p:nvPr/>
        </p:nvSpPr>
        <p:spPr bwMode="auto">
          <a:xfrm>
            <a:off x="5929322" y="564357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Author</a:t>
            </a:r>
            <a:endParaRPr kumimoji="0" lang="de-DE" sz="2000" b="0" i="0" u="none" strike="noStrike" cap="none" normalizeH="0" baseline="0" dirty="0" smtClean="0">
              <a:ln>
                <a:noFill/>
              </a:ln>
              <a:solidFill>
                <a:schemeClr val="tx1"/>
              </a:solidFill>
              <a:effectLst/>
              <a:latin typeface="+mj-lt"/>
              <a:cs typeface="Arial Unicode MS" charset="0"/>
            </a:endParaRPr>
          </a:p>
        </p:txBody>
      </p:sp>
      <p:sp>
        <p:nvSpPr>
          <p:cNvPr id="17" name="Oval 16"/>
          <p:cNvSpPr/>
          <p:nvPr/>
        </p:nvSpPr>
        <p:spPr bwMode="auto">
          <a:xfrm>
            <a:off x="5857884" y="6286520"/>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Bill</a:t>
            </a:r>
            <a:endParaRPr kumimoji="0" lang="de-DE" sz="2000" b="1" i="1" u="none" strike="noStrike" cap="none" normalizeH="0" baseline="0" dirty="0" smtClean="0">
              <a:ln>
                <a:noFill/>
              </a:ln>
              <a:solidFill>
                <a:schemeClr val="tx1"/>
              </a:solidFill>
              <a:effectLst/>
              <a:latin typeface="+mj-lt"/>
              <a:cs typeface="Arial Unicode MS" charset="0"/>
            </a:endParaRPr>
          </a:p>
        </p:txBody>
      </p:sp>
      <p:sp>
        <p:nvSpPr>
          <p:cNvPr id="18" name="Oval 17"/>
          <p:cNvSpPr/>
          <p:nvPr/>
        </p:nvSpPr>
        <p:spPr bwMode="auto">
          <a:xfrm>
            <a:off x="6715140" y="6286520"/>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Gates</a:t>
            </a:r>
            <a:endParaRPr kumimoji="0" lang="de-DE" sz="2000" b="1" i="1" u="none" strike="noStrike" cap="none" normalizeH="0" baseline="0" dirty="0" smtClean="0">
              <a:ln>
                <a:noFill/>
              </a:ln>
              <a:solidFill>
                <a:schemeClr val="tx1"/>
              </a:solidFill>
              <a:effectLst/>
              <a:latin typeface="+mj-lt"/>
              <a:cs typeface="Arial Unicode MS" charset="0"/>
            </a:endParaRPr>
          </a:p>
        </p:txBody>
      </p:sp>
      <p:cxnSp>
        <p:nvCxnSpPr>
          <p:cNvPr id="19" name="Straight Connector 18"/>
          <p:cNvCxnSpPr>
            <a:stCxn id="16" idx="4"/>
            <a:endCxn id="17" idx="0"/>
          </p:cNvCxnSpPr>
          <p:nvPr/>
        </p:nvCxnSpPr>
        <p:spPr bwMode="auto">
          <a:xfrm rot="5400000">
            <a:off x="6340091" y="6054347"/>
            <a:ext cx="142876" cy="321471"/>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0" name="Straight Connector 19"/>
          <p:cNvCxnSpPr>
            <a:stCxn id="16" idx="4"/>
            <a:endCxn id="18" idx="0"/>
          </p:cNvCxnSpPr>
          <p:nvPr/>
        </p:nvCxnSpPr>
        <p:spPr bwMode="auto">
          <a:xfrm rot="16200000" flipH="1">
            <a:off x="6858016" y="5857892"/>
            <a:ext cx="142876" cy="71438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1" name="Oval 20"/>
          <p:cNvSpPr/>
          <p:nvPr/>
        </p:nvSpPr>
        <p:spPr bwMode="auto">
          <a:xfrm>
            <a:off x="4500562" y="2786058"/>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Microsoft</a:t>
            </a:r>
            <a:endParaRPr kumimoji="0" lang="de-DE" sz="2000" b="1" i="1" u="none" strike="noStrike" cap="none" normalizeH="0" baseline="0" dirty="0" smtClean="0">
              <a:ln>
                <a:noFill/>
              </a:ln>
              <a:solidFill>
                <a:schemeClr val="tx1"/>
              </a:solidFill>
              <a:effectLst/>
              <a:latin typeface="+mj-lt"/>
              <a:cs typeface="Arial Unicode MS" charset="0"/>
            </a:endParaRPr>
          </a:p>
        </p:txBody>
      </p:sp>
      <p:sp>
        <p:nvSpPr>
          <p:cNvPr id="22" name="Oval 21"/>
          <p:cNvSpPr/>
          <p:nvPr/>
        </p:nvSpPr>
        <p:spPr bwMode="auto">
          <a:xfrm>
            <a:off x="6500826" y="2786058"/>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Bill</a:t>
            </a:r>
            <a:endParaRPr kumimoji="0" lang="de-DE" sz="2000" b="1" i="1" u="none" strike="noStrike" cap="none" normalizeH="0" baseline="0" dirty="0" smtClean="0">
              <a:ln>
                <a:noFill/>
              </a:ln>
              <a:solidFill>
                <a:schemeClr val="tx1"/>
              </a:solidFill>
              <a:effectLst/>
              <a:latin typeface="+mj-lt"/>
              <a:cs typeface="Arial Unicode MS" charset="0"/>
            </a:endParaRPr>
          </a:p>
        </p:txBody>
      </p:sp>
      <p:sp>
        <p:nvSpPr>
          <p:cNvPr id="23" name="Oval 22"/>
          <p:cNvSpPr/>
          <p:nvPr/>
        </p:nvSpPr>
        <p:spPr bwMode="auto">
          <a:xfrm>
            <a:off x="7429520" y="2786058"/>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Gates</a:t>
            </a:r>
            <a:endParaRPr kumimoji="0" lang="de-DE" sz="2000" b="1" i="1" u="none" strike="noStrike" cap="none" normalizeH="0" baseline="0" dirty="0" smtClean="0">
              <a:ln>
                <a:noFill/>
              </a:ln>
              <a:solidFill>
                <a:schemeClr val="tx1"/>
              </a:solidFill>
              <a:effectLst/>
              <a:latin typeface="+mj-lt"/>
              <a:cs typeface="Arial Unicode MS" charset="0"/>
            </a:endParaRPr>
          </a:p>
        </p:txBody>
      </p:sp>
      <p:sp>
        <p:nvSpPr>
          <p:cNvPr id="24" name="Oval 23"/>
          <p:cNvSpPr/>
          <p:nvPr/>
        </p:nvSpPr>
        <p:spPr bwMode="auto">
          <a:xfrm>
            <a:off x="4214810" y="3500438"/>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Title</a:t>
            </a:r>
            <a:endParaRPr kumimoji="0" lang="de-DE" sz="2000" b="0" i="0" u="none" strike="noStrike" cap="none" normalizeH="0" baseline="0" dirty="0" smtClean="0">
              <a:ln>
                <a:noFill/>
              </a:ln>
              <a:solidFill>
                <a:schemeClr val="tx1"/>
              </a:solidFill>
              <a:effectLst/>
              <a:latin typeface="+mj-lt"/>
              <a:cs typeface="Arial Unicode MS" charset="0"/>
            </a:endParaRPr>
          </a:p>
        </p:txBody>
      </p:sp>
      <p:sp>
        <p:nvSpPr>
          <p:cNvPr id="25" name="Oval 24"/>
          <p:cNvSpPr/>
          <p:nvPr/>
        </p:nvSpPr>
        <p:spPr bwMode="auto">
          <a:xfrm>
            <a:off x="3929058" y="4286256"/>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Microsoft</a:t>
            </a:r>
            <a:endParaRPr kumimoji="0" lang="de-DE" sz="2000" b="1" i="1" u="none" strike="noStrike" cap="none" normalizeH="0" baseline="0" dirty="0" smtClean="0">
              <a:ln>
                <a:noFill/>
              </a:ln>
              <a:solidFill>
                <a:schemeClr val="tx1"/>
              </a:solidFill>
              <a:effectLst/>
              <a:latin typeface="+mj-lt"/>
              <a:cs typeface="Arial Unicode MS" charset="0"/>
            </a:endParaRPr>
          </a:p>
        </p:txBody>
      </p:sp>
      <p:cxnSp>
        <p:nvCxnSpPr>
          <p:cNvPr id="26" name="Straight Connector 25"/>
          <p:cNvCxnSpPr>
            <a:stCxn id="24" idx="4"/>
            <a:endCxn id="25" idx="0"/>
          </p:cNvCxnSpPr>
          <p:nvPr/>
        </p:nvCxnSpPr>
        <p:spPr bwMode="auto">
          <a:xfrm rot="16200000" flipH="1">
            <a:off x="4697016" y="4125520"/>
            <a:ext cx="285752"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27" name="Oval 26"/>
          <p:cNvSpPr/>
          <p:nvPr/>
        </p:nvSpPr>
        <p:spPr bwMode="auto">
          <a:xfrm>
            <a:off x="7286644" y="350043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Author</a:t>
            </a:r>
            <a:endParaRPr kumimoji="0" lang="de-DE" sz="2000" b="0" i="0" u="none" strike="noStrike" cap="none" normalizeH="0" baseline="0" dirty="0" smtClean="0">
              <a:ln>
                <a:noFill/>
              </a:ln>
              <a:solidFill>
                <a:schemeClr val="tx1"/>
              </a:solidFill>
              <a:effectLst/>
              <a:latin typeface="+mj-lt"/>
              <a:cs typeface="Arial Unicode MS" charset="0"/>
            </a:endParaRPr>
          </a:p>
        </p:txBody>
      </p:sp>
      <p:sp>
        <p:nvSpPr>
          <p:cNvPr id="28" name="Oval 27"/>
          <p:cNvSpPr/>
          <p:nvPr/>
        </p:nvSpPr>
        <p:spPr bwMode="auto">
          <a:xfrm>
            <a:off x="7358082" y="4286256"/>
            <a:ext cx="114300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Gates</a:t>
            </a:r>
            <a:endParaRPr kumimoji="0" lang="de-DE" sz="2000" b="1" i="1" u="none" strike="noStrike" cap="none" normalizeH="0" baseline="0" dirty="0" smtClean="0">
              <a:ln>
                <a:noFill/>
              </a:ln>
              <a:solidFill>
                <a:schemeClr val="tx1"/>
              </a:solidFill>
              <a:effectLst/>
              <a:latin typeface="+mj-lt"/>
              <a:cs typeface="Arial Unicode MS" charset="0"/>
            </a:endParaRPr>
          </a:p>
        </p:txBody>
      </p:sp>
      <p:cxnSp>
        <p:nvCxnSpPr>
          <p:cNvPr id="29" name="Straight Connector 28"/>
          <p:cNvCxnSpPr>
            <a:stCxn id="27" idx="4"/>
            <a:endCxn id="28" idx="0"/>
          </p:cNvCxnSpPr>
          <p:nvPr/>
        </p:nvCxnSpPr>
        <p:spPr bwMode="auto">
          <a:xfrm rot="5400000">
            <a:off x="7786710" y="4143380"/>
            <a:ext cx="285752"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0" name="Oval 29"/>
          <p:cNvSpPr/>
          <p:nvPr/>
        </p:nvSpPr>
        <p:spPr bwMode="auto">
          <a:xfrm>
            <a:off x="5786446" y="3500438"/>
            <a:ext cx="1285884"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Author</a:t>
            </a:r>
            <a:endParaRPr kumimoji="0" lang="de-DE" sz="2000" b="0" i="0" u="none" strike="noStrike" cap="none" normalizeH="0" baseline="0" dirty="0" smtClean="0">
              <a:ln>
                <a:noFill/>
              </a:ln>
              <a:solidFill>
                <a:schemeClr val="tx1"/>
              </a:solidFill>
              <a:effectLst/>
              <a:latin typeface="+mj-lt"/>
              <a:cs typeface="Arial Unicode MS" charset="0"/>
            </a:endParaRPr>
          </a:p>
        </p:txBody>
      </p:sp>
      <p:cxnSp>
        <p:nvCxnSpPr>
          <p:cNvPr id="31" name="Straight Connector 30"/>
          <p:cNvCxnSpPr/>
          <p:nvPr/>
        </p:nvCxnSpPr>
        <p:spPr bwMode="auto">
          <a:xfrm rot="16200000" flipH="1">
            <a:off x="6304372" y="3839769"/>
            <a:ext cx="285752"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2" name="Oval 31"/>
          <p:cNvSpPr/>
          <p:nvPr/>
        </p:nvSpPr>
        <p:spPr bwMode="auto">
          <a:xfrm>
            <a:off x="6072198" y="4286256"/>
            <a:ext cx="78581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Bill</a:t>
            </a:r>
            <a:endParaRPr kumimoji="0" lang="de-DE" sz="2000" b="1" i="1" u="none" strike="noStrike" cap="none" normalizeH="0" baseline="0" dirty="0" smtClean="0">
              <a:ln>
                <a:noFill/>
              </a:ln>
              <a:solidFill>
                <a:schemeClr val="tx1"/>
              </a:solidFill>
              <a:effectLst/>
              <a:latin typeface="+mj-lt"/>
              <a:cs typeface="Arial Unicode MS" charset="0"/>
            </a:endParaRPr>
          </a:p>
        </p:txBody>
      </p:sp>
      <p:sp>
        <p:nvSpPr>
          <p:cNvPr id="33" name="Oval 32"/>
          <p:cNvSpPr/>
          <p:nvPr/>
        </p:nvSpPr>
        <p:spPr bwMode="auto">
          <a:xfrm>
            <a:off x="4143372" y="5000636"/>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Book</a:t>
            </a:r>
            <a:endParaRPr kumimoji="0" lang="de-DE" sz="2000" b="0" i="0" u="none" strike="noStrike" cap="none" normalizeH="0" baseline="0" dirty="0" smtClean="0">
              <a:ln>
                <a:noFill/>
              </a:ln>
              <a:solidFill>
                <a:schemeClr val="tx1"/>
              </a:solidFill>
              <a:effectLst/>
              <a:latin typeface="+mj-lt"/>
              <a:cs typeface="Arial Unicode MS" charset="0"/>
            </a:endParaRPr>
          </a:p>
        </p:txBody>
      </p:sp>
      <p:sp>
        <p:nvSpPr>
          <p:cNvPr id="34" name="Oval 33"/>
          <p:cNvSpPr/>
          <p:nvPr/>
        </p:nvSpPr>
        <p:spPr bwMode="auto">
          <a:xfrm>
            <a:off x="4000496" y="5643578"/>
            <a:ext cx="1214446"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Title</a:t>
            </a:r>
            <a:endParaRPr kumimoji="0" lang="de-DE" sz="2000" b="0" i="0" u="none" strike="noStrike" cap="none" normalizeH="0" baseline="0" dirty="0" smtClean="0">
              <a:ln>
                <a:noFill/>
              </a:ln>
              <a:solidFill>
                <a:schemeClr val="tx1"/>
              </a:solidFill>
              <a:effectLst/>
              <a:latin typeface="+mj-lt"/>
              <a:cs typeface="Arial Unicode MS" charset="0"/>
            </a:endParaRPr>
          </a:p>
        </p:txBody>
      </p:sp>
      <p:sp>
        <p:nvSpPr>
          <p:cNvPr id="35" name="Oval 34"/>
          <p:cNvSpPr/>
          <p:nvPr/>
        </p:nvSpPr>
        <p:spPr bwMode="auto">
          <a:xfrm>
            <a:off x="3643306" y="6286520"/>
            <a:ext cx="1857388"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1" u="none" strike="noStrike" cap="none" normalizeH="0" baseline="0" dirty="0" smtClean="0">
                <a:ln>
                  <a:noFill/>
                </a:ln>
                <a:solidFill>
                  <a:schemeClr val="tx1"/>
                </a:solidFill>
                <a:effectLst/>
                <a:latin typeface="+mj-lt"/>
                <a:cs typeface="Arial Unicode MS" charset="0"/>
              </a:rPr>
              <a:t>Microsoft</a:t>
            </a:r>
            <a:endParaRPr kumimoji="0" lang="de-DE" sz="2000" b="1" i="1" u="none" strike="noStrike" cap="none" normalizeH="0" baseline="0" dirty="0" smtClean="0">
              <a:ln>
                <a:noFill/>
              </a:ln>
              <a:solidFill>
                <a:schemeClr val="tx1"/>
              </a:solidFill>
              <a:effectLst/>
              <a:latin typeface="+mj-lt"/>
              <a:cs typeface="Arial Unicode MS" charset="0"/>
            </a:endParaRPr>
          </a:p>
        </p:txBody>
      </p:sp>
      <p:cxnSp>
        <p:nvCxnSpPr>
          <p:cNvPr id="36" name="Straight Connector 35"/>
          <p:cNvCxnSpPr>
            <a:stCxn id="33" idx="4"/>
            <a:endCxn id="34" idx="0"/>
          </p:cNvCxnSpPr>
          <p:nvPr/>
        </p:nvCxnSpPr>
        <p:spPr bwMode="auto">
          <a:xfrm rot="5400000">
            <a:off x="4554141" y="5554281"/>
            <a:ext cx="142876"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7" name="Straight Connector 36"/>
          <p:cNvCxnSpPr>
            <a:stCxn id="34" idx="4"/>
            <a:endCxn id="35" idx="0"/>
          </p:cNvCxnSpPr>
          <p:nvPr/>
        </p:nvCxnSpPr>
        <p:spPr bwMode="auto">
          <a:xfrm rot="5400000">
            <a:off x="4518422" y="6197223"/>
            <a:ext cx="142876" cy="35719"/>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8" name="Right Arrow 37"/>
          <p:cNvSpPr/>
          <p:nvPr/>
        </p:nvSpPr>
        <p:spPr bwMode="auto">
          <a:xfrm>
            <a:off x="2786050" y="3143248"/>
            <a:ext cx="1143008" cy="571504"/>
          </a:xfrm>
          <a:prstGeom prst="rightArrow">
            <a:avLst/>
          </a:prstGeom>
          <a:solidFill>
            <a:srgbClr val="3366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de-DE" sz="2400" b="0" i="0" u="none" strike="noStrike" cap="none" normalizeH="0" baseline="0" dirty="0" smtClean="0">
              <a:ln>
                <a:noFill/>
              </a:ln>
              <a:solidFill>
                <a:srgbClr val="336699"/>
              </a:solidFill>
              <a:effectLst/>
              <a:latin typeface="Lucida Sans" charset="0"/>
              <a:cs typeface="Arial Unicode MS" charset="0"/>
            </a:endParaRPr>
          </a:p>
        </p:txBody>
      </p:sp>
      <p:sp>
        <p:nvSpPr>
          <p:cNvPr id="39" name="TextBox 38"/>
          <p:cNvSpPr txBox="1"/>
          <p:nvPr/>
        </p:nvSpPr>
        <p:spPr>
          <a:xfrm>
            <a:off x="7786710" y="5429264"/>
            <a:ext cx="771365" cy="461665"/>
          </a:xfrm>
          <a:prstGeom prst="rect">
            <a:avLst/>
          </a:prstGeom>
          <a:noFill/>
        </p:spPr>
        <p:txBody>
          <a:bodyPr wrap="none" rtlCol="0">
            <a:spAutoFit/>
          </a:bodyPr>
          <a:lstStyle/>
          <a:p>
            <a:r>
              <a:rPr lang="en-US" dirty="0" smtClean="0">
                <a:solidFill>
                  <a:schemeClr val="tx1"/>
                </a:solidFill>
              </a:rPr>
              <a:t>. . . </a:t>
            </a:r>
            <a:endParaRPr lang="de-DE" dirty="0">
              <a:solidFill>
                <a:schemeClr val="tx1"/>
              </a:solidFill>
            </a:endParaRPr>
          </a:p>
        </p:txBody>
      </p:sp>
      <p:sp>
        <p:nvSpPr>
          <p:cNvPr id="40" name="Oval 39"/>
          <p:cNvSpPr/>
          <p:nvPr/>
        </p:nvSpPr>
        <p:spPr bwMode="auto">
          <a:xfrm>
            <a:off x="6072198" y="5000636"/>
            <a:ext cx="1000132" cy="50006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0" i="0" u="none" strike="noStrike" cap="none" normalizeH="0" baseline="0" dirty="0" smtClean="0">
                <a:ln>
                  <a:noFill/>
                </a:ln>
                <a:solidFill>
                  <a:schemeClr val="tx1"/>
                </a:solidFill>
                <a:effectLst/>
                <a:latin typeface="+mj-lt"/>
                <a:cs typeface="Arial Unicode MS" charset="0"/>
              </a:rPr>
              <a:t>Book</a:t>
            </a:r>
            <a:endParaRPr kumimoji="0" lang="de-DE" sz="2000" b="0" i="0" u="none" strike="noStrike" cap="none" normalizeH="0" baseline="0" dirty="0" smtClean="0">
              <a:ln>
                <a:noFill/>
              </a:ln>
              <a:solidFill>
                <a:schemeClr val="tx1"/>
              </a:solidFill>
              <a:effectLst/>
              <a:latin typeface="+mj-lt"/>
              <a:cs typeface="Arial Unicode MS" charset="0"/>
            </a:endParaRPr>
          </a:p>
        </p:txBody>
      </p:sp>
      <p:cxnSp>
        <p:nvCxnSpPr>
          <p:cNvPr id="41" name="Straight Connector 40"/>
          <p:cNvCxnSpPr>
            <a:stCxn id="40" idx="4"/>
            <a:endCxn id="16" idx="0"/>
          </p:cNvCxnSpPr>
          <p:nvPr/>
        </p:nvCxnSpPr>
        <p:spPr bwMode="auto">
          <a:xfrm rot="5400000">
            <a:off x="6500826" y="5572140"/>
            <a:ext cx="142876"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44" name="Slide Number Placeholder 43"/>
          <p:cNvSpPr>
            <a:spLocks noGrp="1"/>
          </p:cNvSpPr>
          <p:nvPr>
            <p:ph type="sldNum" idx="10"/>
          </p:nvPr>
        </p:nvSpPr>
        <p:spPr/>
        <p:txBody>
          <a:bodyPr/>
          <a:lstStyle/>
          <a:p>
            <a:pPr>
              <a:defRPr/>
            </a:pPr>
            <a:fld id="{74BF2C0F-05D6-4882-A325-BE394602789D}" type="slidenum">
              <a:rPr lang="en-US" smtClean="0"/>
              <a:pPr>
                <a:defRPr/>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rgbClr val="000000"/>
                </a:solidFill>
                <a:latin typeface="Calibri" charset="0"/>
                <a:cs typeface="Times New Roman" pitchFamily="16" charset="0"/>
              </a:rPr>
              <a:t>Lexicalized </a:t>
            </a:r>
            <a:r>
              <a:rPr lang="en-US" sz="3600" dirty="0" err="1" smtClean="0">
                <a:solidFill>
                  <a:srgbClr val="000000"/>
                </a:solidFill>
                <a:latin typeface="Calibri" charset="0"/>
                <a:cs typeface="Times New Roman" pitchFamily="16" charset="0"/>
              </a:rPr>
              <a:t>subtrees</a:t>
            </a:r>
            <a:endParaRPr lang="en-US" sz="3600" dirty="0">
              <a:solidFill>
                <a:srgbClr val="000000"/>
              </a:solidFill>
              <a:latin typeface="Calibri" charset="0"/>
            </a:endParaRPr>
          </a:p>
        </p:txBody>
      </p:sp>
      <p:sp>
        <p:nvSpPr>
          <p:cNvPr id="6" name="Rectangle 5"/>
          <p:cNvSpPr/>
          <p:nvPr/>
        </p:nvSpPr>
        <p:spPr>
          <a:xfrm>
            <a:off x="285720" y="2000240"/>
            <a:ext cx="8572560" cy="1938992"/>
          </a:xfrm>
          <a:prstGeom prst="rect">
            <a:avLst/>
          </a:prstGeom>
        </p:spPr>
        <p:txBody>
          <a:bodyPr wrap="square">
            <a:spAutoFit/>
          </a:bodyPr>
          <a:lstStyle/>
          <a:p>
            <a:r>
              <a:rPr lang="en-US" dirty="0" smtClean="0">
                <a:solidFill>
                  <a:schemeClr val="tx1"/>
                </a:solidFill>
                <a:latin typeface="+mj-lt"/>
              </a:rPr>
              <a:t>We can now represent queries and documents as vectors in this space of lexicalized </a:t>
            </a:r>
            <a:r>
              <a:rPr lang="en-US" dirty="0" err="1" smtClean="0">
                <a:solidFill>
                  <a:schemeClr val="tx1"/>
                </a:solidFill>
                <a:latin typeface="+mj-lt"/>
              </a:rPr>
              <a:t>subtrees</a:t>
            </a:r>
            <a:r>
              <a:rPr lang="en-US" dirty="0" smtClean="0">
                <a:solidFill>
                  <a:schemeClr val="tx1"/>
                </a:solidFill>
                <a:latin typeface="+mj-lt"/>
              </a:rPr>
              <a:t> and compute matches between them, </a:t>
            </a:r>
          </a:p>
          <a:p>
            <a:r>
              <a:rPr lang="en-US" dirty="0" smtClean="0">
                <a:solidFill>
                  <a:schemeClr val="tx1"/>
                </a:solidFill>
                <a:latin typeface="+mj-lt"/>
              </a:rPr>
              <a:t>e.g. using the vector space formalism.</a:t>
            </a:r>
          </a:p>
          <a:p>
            <a:endParaRPr lang="en-US" dirty="0" smtClean="0">
              <a:solidFill>
                <a:schemeClr val="tx1"/>
              </a:solidFill>
              <a:latin typeface="+mj-lt"/>
            </a:endParaRPr>
          </a:p>
          <a:p>
            <a:endParaRPr lang="en-US" dirty="0" smtClean="0">
              <a:solidFill>
                <a:schemeClr val="tx1"/>
              </a:solidFill>
              <a:latin typeface="+mj-lt"/>
            </a:endParaRPr>
          </a:p>
        </p:txBody>
      </p:sp>
      <p:graphicFrame>
        <p:nvGraphicFramePr>
          <p:cNvPr id="7" name="Table 6"/>
          <p:cNvGraphicFramePr>
            <a:graphicFrameLocks noGrp="1"/>
          </p:cNvGraphicFramePr>
          <p:nvPr/>
        </p:nvGraphicFramePr>
        <p:xfrm>
          <a:off x="357158" y="3426154"/>
          <a:ext cx="7929618" cy="1645920"/>
        </p:xfrm>
        <a:graphic>
          <a:graphicData uri="http://schemas.openxmlformats.org/drawingml/2006/table">
            <a:tbl>
              <a:tblPr firstRow="1" bandRow="1">
                <a:tableStyleId>{5C22544A-7EE6-4342-B048-85BDC9FD1C3A}</a:tableStyleId>
              </a:tblPr>
              <a:tblGrid>
                <a:gridCol w="7929618"/>
              </a:tblGrid>
              <a:tr h="394206">
                <a:tc>
                  <a:txBody>
                    <a:bodyPr/>
                    <a:lstStyle/>
                    <a:p>
                      <a:r>
                        <a:rPr lang="en-US" sz="2400" b="1" kern="1200" dirty="0" smtClean="0">
                          <a:solidFill>
                            <a:schemeClr val="bg1"/>
                          </a:solidFill>
                          <a:latin typeface="+mn-lt"/>
                          <a:ea typeface="+mn-ea"/>
                          <a:cs typeface="+mn-cs"/>
                        </a:rPr>
                        <a:t>Vector space formalism in unstructured VS. structured IR</a:t>
                      </a:r>
                    </a:p>
                  </a:txBody>
                  <a:tcPr>
                    <a:solidFill>
                      <a:srgbClr val="336699"/>
                    </a:solidFill>
                  </a:tcPr>
                </a:tc>
              </a:tr>
              <a:tr h="779899">
                <a:tc>
                  <a:txBody>
                    <a:bodyPr/>
                    <a:lstStyle/>
                    <a:p>
                      <a:r>
                        <a:rPr lang="en-US" sz="2400" kern="1200" dirty="0" smtClean="0">
                          <a:solidFill>
                            <a:schemeClr val="tx1"/>
                          </a:solidFill>
                          <a:latin typeface="+mn-lt"/>
                          <a:ea typeface="+mn-ea"/>
                          <a:cs typeface="+mn-cs"/>
                        </a:rPr>
                        <a:t>The main difference is that the dimensions of vector space in </a:t>
                      </a:r>
                    </a:p>
                    <a:p>
                      <a:r>
                        <a:rPr lang="en-US" sz="2400" kern="1200" dirty="0" smtClean="0">
                          <a:solidFill>
                            <a:schemeClr val="tx1"/>
                          </a:solidFill>
                          <a:latin typeface="+mn-lt"/>
                          <a:ea typeface="+mn-ea"/>
                          <a:cs typeface="+mn-cs"/>
                        </a:rPr>
                        <a:t>unstructured retrieval are </a:t>
                      </a:r>
                      <a:r>
                        <a:rPr lang="en-US" sz="2400" kern="1200" dirty="0" smtClean="0">
                          <a:solidFill>
                            <a:schemeClr val="tx1"/>
                          </a:solidFill>
                          <a:latin typeface="+mn-lt"/>
                          <a:ea typeface="+mn-ea"/>
                          <a:cs typeface="+mn-cs"/>
                        </a:rPr>
                        <a:t>vocabulary </a:t>
                      </a:r>
                      <a:r>
                        <a:rPr lang="en-US" sz="2400" kern="1200" dirty="0" smtClean="0">
                          <a:solidFill>
                            <a:schemeClr val="tx1"/>
                          </a:solidFill>
                          <a:latin typeface="+mn-lt"/>
                          <a:ea typeface="+mn-ea"/>
                          <a:cs typeface="+mn-cs"/>
                        </a:rPr>
                        <a:t>terms whereas they are </a:t>
                      </a:r>
                    </a:p>
                    <a:p>
                      <a:r>
                        <a:rPr lang="en-US" sz="2400" kern="1200" dirty="0" smtClean="0">
                          <a:solidFill>
                            <a:schemeClr val="tx1"/>
                          </a:solidFill>
                          <a:latin typeface="+mn-lt"/>
                          <a:ea typeface="+mn-ea"/>
                          <a:cs typeface="+mn-cs"/>
                        </a:rPr>
                        <a:t>lexicalized </a:t>
                      </a:r>
                      <a:r>
                        <a:rPr lang="en-US" sz="2400" kern="1200" dirty="0" err="1" smtClean="0">
                          <a:solidFill>
                            <a:schemeClr val="tx1"/>
                          </a:solidFill>
                          <a:latin typeface="+mn-lt"/>
                          <a:ea typeface="+mn-ea"/>
                          <a:cs typeface="+mn-cs"/>
                        </a:rPr>
                        <a:t>subtrees</a:t>
                      </a:r>
                      <a:r>
                        <a:rPr lang="en-US" sz="2400" kern="1200" dirty="0" smtClean="0">
                          <a:solidFill>
                            <a:schemeClr val="tx1"/>
                          </a:solidFill>
                          <a:latin typeface="+mn-lt"/>
                          <a:ea typeface="+mn-ea"/>
                          <a:cs typeface="+mn-cs"/>
                        </a:rPr>
                        <a:t> in XML retrieval.</a:t>
                      </a:r>
                    </a:p>
                  </a:txBody>
                  <a:tcPr>
                    <a:solidFill>
                      <a:schemeClr val="bg2">
                        <a:lumMod val="20000"/>
                        <a:lumOff val="80000"/>
                      </a:schemeClr>
                    </a:solidFill>
                  </a:tcPr>
                </a:tc>
              </a:tr>
            </a:tbl>
          </a:graphicData>
        </a:graphic>
      </p:graphicFrame>
      <p:sp>
        <p:nvSpPr>
          <p:cNvPr id="8" name="Slide Number Placeholder 7"/>
          <p:cNvSpPr>
            <a:spLocks noGrp="1"/>
          </p:cNvSpPr>
          <p:nvPr>
            <p:ph type="sldNum" idx="10"/>
          </p:nvPr>
        </p:nvSpPr>
        <p:spPr/>
        <p:txBody>
          <a:bodyPr/>
          <a:lstStyle/>
          <a:p>
            <a:pPr>
              <a:defRPr/>
            </a:pPr>
            <a:fld id="{74BF2C0F-05D6-4882-A325-BE394602789D}" type="slidenum">
              <a:rPr lang="en-US" smtClean="0"/>
              <a:pPr>
                <a:defRPr/>
              </a:pPr>
              <a:t>28</a:t>
            </a:fld>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rgbClr val="000000"/>
                </a:solidFill>
                <a:latin typeface="Calibri" charset="0"/>
                <a:cs typeface="Times New Roman" pitchFamily="16" charset="0"/>
              </a:rPr>
              <a:t>Structural term</a:t>
            </a:r>
            <a:endParaRPr lang="en-US" sz="3600" dirty="0">
              <a:solidFill>
                <a:srgbClr val="000000"/>
              </a:solidFill>
              <a:latin typeface="Calibri" charset="0"/>
            </a:endParaRPr>
          </a:p>
        </p:txBody>
      </p:sp>
      <p:sp>
        <p:nvSpPr>
          <p:cNvPr id="6" name="Rectangle 5"/>
          <p:cNvSpPr/>
          <p:nvPr/>
        </p:nvSpPr>
        <p:spPr>
          <a:xfrm>
            <a:off x="285720" y="1584316"/>
            <a:ext cx="8572560" cy="3595856"/>
          </a:xfrm>
          <a:prstGeom prst="rect">
            <a:avLst/>
          </a:prstGeom>
        </p:spPr>
        <p:txBody>
          <a:bodyPr wrap="square">
            <a:spAutoFit/>
          </a:bodyPr>
          <a:lstStyle/>
          <a:p>
            <a:r>
              <a:rPr lang="en-US" dirty="0" smtClean="0">
                <a:solidFill>
                  <a:schemeClr val="tx1"/>
                </a:solidFill>
                <a:latin typeface="+mj-lt"/>
              </a:rPr>
              <a:t>There is a tradeoff between the dimensionality of the space and the accuracy of query results.</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mj-lt"/>
              </a:rPr>
              <a:t>If we restrict dimensions to vocabulary terms, then we have a standard vector space retrieval system that will retrieve many documents that do not match the structure of the query (e.g., </a:t>
            </a:r>
            <a:r>
              <a:rPr lang="en-US" i="1" dirty="0" smtClean="0">
                <a:solidFill>
                  <a:schemeClr val="tx1"/>
                </a:solidFill>
                <a:latin typeface="+mj-lt"/>
              </a:rPr>
              <a:t>Gates</a:t>
            </a:r>
            <a:r>
              <a:rPr lang="en-US" dirty="0" smtClean="0">
                <a:solidFill>
                  <a:schemeClr val="tx1"/>
                </a:solidFill>
                <a:latin typeface="+mj-lt"/>
              </a:rPr>
              <a:t> in the title as opposed to the author element).</a:t>
            </a:r>
            <a:r>
              <a:rPr lang="de-DE" dirty="0" smtClean="0">
                <a:solidFill>
                  <a:schemeClr val="tx1"/>
                </a:solidFill>
                <a:latin typeface="+mj-lt"/>
              </a:rPr>
              <a:t> </a:t>
            </a:r>
            <a:endParaRPr lang="en-US" dirty="0" smtClean="0">
              <a:solidFill>
                <a:srgbClr val="000000"/>
              </a:solidFill>
              <a:latin typeface="+mj-lt"/>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mj-lt"/>
              </a:rPr>
              <a:t>If we create a separate dimension for each lexicalized </a:t>
            </a:r>
            <a:r>
              <a:rPr lang="en-US" dirty="0" err="1" smtClean="0">
                <a:solidFill>
                  <a:schemeClr val="tx1"/>
                </a:solidFill>
                <a:latin typeface="+mj-lt"/>
              </a:rPr>
              <a:t>subtree</a:t>
            </a:r>
            <a:r>
              <a:rPr lang="en-US" dirty="0" smtClean="0">
                <a:solidFill>
                  <a:schemeClr val="tx1"/>
                </a:solidFill>
                <a:latin typeface="+mj-lt"/>
              </a:rPr>
              <a:t> occurring in the collection, the dimensionality of the space becomes too large.</a:t>
            </a:r>
          </a:p>
        </p:txBody>
      </p:sp>
      <p:sp>
        <p:nvSpPr>
          <p:cNvPr id="5" name="Rectangle 4"/>
          <p:cNvSpPr/>
          <p:nvPr/>
        </p:nvSpPr>
        <p:spPr>
          <a:xfrm>
            <a:off x="285720" y="5145488"/>
            <a:ext cx="8572560" cy="1569660"/>
          </a:xfrm>
          <a:prstGeom prst="rect">
            <a:avLst/>
          </a:prstGeom>
        </p:spPr>
        <p:txBody>
          <a:bodyPr wrap="square">
            <a:spAutoFit/>
          </a:bodyPr>
          <a:lstStyle/>
          <a:p>
            <a:r>
              <a:rPr lang="en-US" b="1" dirty="0" smtClean="0">
                <a:solidFill>
                  <a:schemeClr val="tx1"/>
                </a:solidFill>
                <a:latin typeface="+mj-lt"/>
              </a:rPr>
              <a:t>Compromise:</a:t>
            </a:r>
            <a:r>
              <a:rPr lang="en-US" dirty="0" smtClean="0">
                <a:solidFill>
                  <a:schemeClr val="tx1"/>
                </a:solidFill>
                <a:latin typeface="+mj-lt"/>
              </a:rPr>
              <a:t> index all paths that end in a single vocabulary term, in other words all XML-context term pairs. We call such an XML-context term pair a structural term and denote it by &lt;</a:t>
            </a:r>
            <a:r>
              <a:rPr lang="en-US" i="1" dirty="0" smtClean="0">
                <a:solidFill>
                  <a:schemeClr val="tx1"/>
                </a:solidFill>
                <a:latin typeface="+mj-lt"/>
              </a:rPr>
              <a:t>c</a:t>
            </a:r>
            <a:r>
              <a:rPr lang="en-US" dirty="0" smtClean="0">
                <a:solidFill>
                  <a:schemeClr val="tx1"/>
                </a:solidFill>
                <a:latin typeface="+mj-lt"/>
              </a:rPr>
              <a:t>,</a:t>
            </a:r>
            <a:r>
              <a:rPr lang="en-US" i="1" dirty="0" smtClean="0">
                <a:solidFill>
                  <a:schemeClr val="tx1"/>
                </a:solidFill>
                <a:latin typeface="+mj-lt"/>
              </a:rPr>
              <a:t> t&gt;: </a:t>
            </a:r>
            <a:r>
              <a:rPr lang="en-US" dirty="0" smtClean="0">
                <a:solidFill>
                  <a:schemeClr val="tx1"/>
                </a:solidFill>
                <a:latin typeface="+mj-lt"/>
              </a:rPr>
              <a:t>a pair of XML-context </a:t>
            </a:r>
            <a:r>
              <a:rPr lang="en-US" i="1" dirty="0" smtClean="0">
                <a:solidFill>
                  <a:schemeClr val="tx1"/>
                </a:solidFill>
                <a:latin typeface="+mj-lt"/>
              </a:rPr>
              <a:t>c</a:t>
            </a:r>
            <a:r>
              <a:rPr lang="en-US" dirty="0" smtClean="0">
                <a:solidFill>
                  <a:schemeClr val="tx1"/>
                </a:solidFill>
                <a:latin typeface="+mj-lt"/>
              </a:rPr>
              <a:t> and vocabulary term </a:t>
            </a:r>
            <a:r>
              <a:rPr lang="en-US" i="1" dirty="0" smtClean="0">
                <a:solidFill>
                  <a:schemeClr val="tx1"/>
                </a:solidFill>
                <a:latin typeface="+mj-lt"/>
              </a:rPr>
              <a:t>t</a:t>
            </a:r>
            <a:r>
              <a:rPr lang="en-US" dirty="0" smtClean="0">
                <a:solidFill>
                  <a:schemeClr val="tx1"/>
                </a:solidFill>
                <a:latin typeface="+mj-lt"/>
              </a:rPr>
              <a:t>.</a:t>
            </a:r>
            <a:endParaRPr lang="en-US" b="1" dirty="0" smtClean="0">
              <a:solidFill>
                <a:schemeClr val="tx1"/>
              </a:solidFill>
              <a:latin typeface="+mj-lt"/>
            </a:endParaRPr>
          </a:p>
        </p:txBody>
      </p:sp>
      <p:sp>
        <p:nvSpPr>
          <p:cNvPr id="7" name="Slide Number Placeholder 6"/>
          <p:cNvSpPr>
            <a:spLocks noGrp="1"/>
          </p:cNvSpPr>
          <p:nvPr>
            <p:ph type="sldNum" idx="10"/>
          </p:nvPr>
        </p:nvSpPr>
        <p:spPr/>
        <p:txBody>
          <a:bodyPr/>
          <a:lstStyle/>
          <a:p>
            <a:pPr>
              <a:defRPr/>
            </a:pPr>
            <a:fld id="{74BF2C0F-05D6-4882-A325-BE394602789D}" type="slidenum">
              <a:rPr lang="en-US" smtClean="0"/>
              <a:pPr>
                <a:defRPr/>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en-US" dirty="0" smtClean="0"/>
              <a:t>Outline</a:t>
            </a:r>
            <a:endParaRPr lang="de-DE" dirty="0" smtClean="0"/>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rPr>
              <a:t> </a:t>
            </a:r>
            <a:r>
              <a:rPr lang="en-US" sz="3400" dirty="0" smtClean="0">
                <a:solidFill>
                  <a:srgbClr val="336699"/>
                </a:solidFill>
                <a:latin typeface="Calibri" charset="0"/>
              </a:rPr>
              <a:t>Introduction</a:t>
            </a:r>
            <a:endParaRPr lang="en-US" sz="3400" dirty="0">
              <a:solidFill>
                <a:srgbClr val="336699"/>
              </a:solidFill>
              <a:latin typeface="Calibri" charset="0"/>
            </a:endParaRPr>
          </a:p>
          <a:p>
            <a:pPr marL="514350" indent="-514350">
              <a:lnSpc>
                <a:spcPct val="150000"/>
              </a:lnSpc>
              <a:spcBef>
                <a:spcPts val="700"/>
              </a:spcBef>
              <a:buClr>
                <a:srgbClr val="BDD3E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336699"/>
                </a:solidFill>
                <a:latin typeface="Calibri" charset="0"/>
              </a:rPr>
              <a:t> </a:t>
            </a:r>
            <a:r>
              <a:rPr lang="en-US" sz="3400" dirty="0" smtClean="0">
                <a:solidFill>
                  <a:srgbClr val="BDD3E9"/>
                </a:solidFill>
                <a:latin typeface="Calibri" charset="0"/>
              </a:rPr>
              <a:t>Basic XML concepts</a:t>
            </a:r>
          </a:p>
          <a:p>
            <a:pPr marL="514350" indent="-514350">
              <a:lnSpc>
                <a:spcPct val="150000"/>
              </a:lnSpc>
              <a:spcBef>
                <a:spcPts val="700"/>
              </a:spcBef>
              <a:buClr>
                <a:srgbClr val="BDD3E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BDD3E9"/>
                </a:solidFill>
                <a:latin typeface="Calibri" charset="0"/>
              </a:rPr>
              <a:t> Challenges in XML IR </a:t>
            </a:r>
          </a:p>
          <a:p>
            <a:pPr marL="514350" indent="-514350">
              <a:lnSpc>
                <a:spcPct val="150000"/>
              </a:lnSpc>
              <a:spcBef>
                <a:spcPts val="700"/>
              </a:spcBef>
              <a:buClr>
                <a:srgbClr val="BDD3E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BDD3E9"/>
                </a:solidFill>
                <a:latin typeface="Calibri" charset="0"/>
              </a:rPr>
              <a:t> Vector space model for XML IR</a:t>
            </a:r>
          </a:p>
          <a:p>
            <a:pPr marL="514350" indent="-514350">
              <a:lnSpc>
                <a:spcPct val="150000"/>
              </a:lnSpc>
              <a:spcBef>
                <a:spcPts val="700"/>
              </a:spcBef>
              <a:buClr>
                <a:srgbClr val="BDD3E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BDD3E9"/>
                </a:solidFill>
                <a:latin typeface="Calibri" charset="0"/>
              </a:rPr>
              <a:t>Evaluation of XML IR</a:t>
            </a:r>
            <a:endParaRPr lang="en-US" sz="3400" dirty="0">
              <a:solidFill>
                <a:srgbClr val="BDD3E9"/>
              </a:solidFill>
              <a:latin typeface="Calibri" charset="0"/>
            </a:endParaRPr>
          </a:p>
        </p:txBody>
      </p:sp>
      <p:sp>
        <p:nvSpPr>
          <p:cNvPr id="4" name="Slide Number Placeholder 3"/>
          <p:cNvSpPr>
            <a:spLocks noGrp="1"/>
          </p:cNvSpPr>
          <p:nvPr>
            <p:ph type="sldNum" idx="10"/>
          </p:nvPr>
        </p:nvSpPr>
        <p:spPr/>
        <p:txBody>
          <a:bodyPr/>
          <a:lstStyle/>
          <a:p>
            <a:pPr>
              <a:defRPr/>
            </a:pPr>
            <a:fld id="{6231DFBC-2454-451B-9C42-04D7F724382E}" type="slidenum">
              <a:rPr lang="en-US" smtClean="0"/>
              <a:pPr>
                <a:defRPr/>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rgbClr val="000000"/>
                </a:solidFill>
                <a:latin typeface="Calibri" charset="0"/>
                <a:cs typeface="Times New Roman" pitchFamily="16" charset="0"/>
              </a:rPr>
              <a:t>Context resemblance</a:t>
            </a:r>
            <a:endParaRPr lang="en-US" sz="3600" dirty="0">
              <a:solidFill>
                <a:srgbClr val="000000"/>
              </a:solidFill>
              <a:latin typeface="Calibri" charset="0"/>
            </a:endParaRPr>
          </a:p>
        </p:txBody>
      </p:sp>
      <p:sp>
        <p:nvSpPr>
          <p:cNvPr id="6" name="Rectangle 5"/>
          <p:cNvSpPr/>
          <p:nvPr/>
        </p:nvSpPr>
        <p:spPr>
          <a:xfrm>
            <a:off x="285720" y="1584316"/>
            <a:ext cx="8572560" cy="4154984"/>
          </a:xfrm>
          <a:prstGeom prst="rect">
            <a:avLst/>
          </a:prstGeom>
        </p:spPr>
        <p:txBody>
          <a:bodyPr wrap="square">
            <a:spAutoFit/>
          </a:bodyPr>
          <a:lstStyle/>
          <a:p>
            <a:r>
              <a:rPr lang="en-US" dirty="0" smtClean="0">
                <a:solidFill>
                  <a:schemeClr val="tx1"/>
                </a:solidFill>
                <a:latin typeface="+mj-lt"/>
              </a:rPr>
              <a:t>A simple measure of the similarity of a path </a:t>
            </a:r>
            <a:r>
              <a:rPr lang="en-US" i="1" dirty="0" err="1" smtClean="0">
                <a:solidFill>
                  <a:schemeClr val="tx1"/>
                </a:solidFill>
                <a:latin typeface="+mj-lt"/>
              </a:rPr>
              <a:t>c</a:t>
            </a:r>
            <a:r>
              <a:rPr lang="en-US" i="1" baseline="-25000" dirty="0" err="1" smtClean="0">
                <a:solidFill>
                  <a:schemeClr val="tx1"/>
                </a:solidFill>
                <a:latin typeface="+mj-lt"/>
              </a:rPr>
              <a:t>q</a:t>
            </a:r>
            <a:r>
              <a:rPr lang="en-US" dirty="0" smtClean="0">
                <a:solidFill>
                  <a:schemeClr val="tx1"/>
                </a:solidFill>
                <a:latin typeface="+mj-lt"/>
              </a:rPr>
              <a:t> in a query and a path </a:t>
            </a:r>
            <a:r>
              <a:rPr lang="en-US" i="1" dirty="0" err="1" smtClean="0">
                <a:solidFill>
                  <a:schemeClr val="tx1"/>
                </a:solidFill>
                <a:latin typeface="+mj-lt"/>
              </a:rPr>
              <a:t>c</a:t>
            </a:r>
            <a:r>
              <a:rPr lang="en-US" i="1" baseline="-25000" dirty="0" err="1" smtClean="0">
                <a:solidFill>
                  <a:schemeClr val="tx1"/>
                </a:solidFill>
                <a:latin typeface="+mj-lt"/>
              </a:rPr>
              <a:t>q</a:t>
            </a:r>
            <a:r>
              <a:rPr lang="en-US" dirty="0" smtClean="0">
                <a:solidFill>
                  <a:schemeClr val="tx1"/>
                </a:solidFill>
                <a:latin typeface="+mj-lt"/>
              </a:rPr>
              <a:t> in a document is the following </a:t>
            </a:r>
            <a:r>
              <a:rPr lang="en-US" i="1" dirty="0" smtClean="0">
                <a:solidFill>
                  <a:schemeClr val="tx1"/>
                </a:solidFill>
                <a:latin typeface="+mj-lt"/>
              </a:rPr>
              <a:t>context resemblance </a:t>
            </a:r>
            <a:r>
              <a:rPr lang="en-US" dirty="0" smtClean="0">
                <a:solidFill>
                  <a:schemeClr val="tx1"/>
                </a:solidFill>
                <a:latin typeface="+mj-lt"/>
              </a:rPr>
              <a:t>function C</a:t>
            </a:r>
            <a:r>
              <a:rPr lang="en-US" cap="small" dirty="0" smtClean="0">
                <a:solidFill>
                  <a:schemeClr val="tx1"/>
                </a:solidFill>
                <a:latin typeface="+mj-lt"/>
              </a:rPr>
              <a:t>r</a:t>
            </a:r>
            <a:r>
              <a:rPr lang="en-US" dirty="0" smtClean="0">
                <a:solidFill>
                  <a:schemeClr val="tx1"/>
                </a:solidFill>
                <a:latin typeface="+mj-lt"/>
              </a:rPr>
              <a:t>:</a:t>
            </a:r>
          </a:p>
          <a:p>
            <a:endParaRPr lang="en-US" b="1" dirty="0" smtClean="0">
              <a:solidFill>
                <a:schemeClr val="tx1"/>
              </a:solidFill>
              <a:latin typeface="+mj-lt"/>
            </a:endParaRPr>
          </a:p>
          <a:p>
            <a:endParaRPr lang="en-US" b="1" dirty="0" smtClean="0">
              <a:solidFill>
                <a:schemeClr val="tx1"/>
              </a:solidFill>
              <a:latin typeface="+mj-lt"/>
            </a:endParaRPr>
          </a:p>
          <a:p>
            <a:endParaRPr lang="en-US" b="1" dirty="0" smtClean="0">
              <a:solidFill>
                <a:schemeClr val="tx1"/>
              </a:solidFill>
              <a:latin typeface="+mj-lt"/>
            </a:endParaRPr>
          </a:p>
          <a:p>
            <a:endParaRPr lang="en-US" b="1" dirty="0" smtClean="0">
              <a:solidFill>
                <a:schemeClr val="tx1"/>
              </a:solidFill>
              <a:latin typeface="+mj-lt"/>
            </a:endParaRPr>
          </a:p>
          <a:p>
            <a:endParaRPr lang="en-US" dirty="0" smtClean="0">
              <a:solidFill>
                <a:schemeClr val="tx1"/>
              </a:solidFill>
              <a:latin typeface="+mj-lt"/>
            </a:endParaRPr>
          </a:p>
          <a:p>
            <a:r>
              <a:rPr lang="en-US" dirty="0" smtClean="0">
                <a:solidFill>
                  <a:schemeClr val="tx1"/>
                </a:solidFill>
                <a:latin typeface="+mj-lt"/>
              </a:rPr>
              <a:t>|</a:t>
            </a:r>
            <a:r>
              <a:rPr lang="en-US" i="1" dirty="0" err="1" smtClean="0">
                <a:solidFill>
                  <a:schemeClr val="tx1"/>
                </a:solidFill>
                <a:latin typeface="+mj-lt"/>
              </a:rPr>
              <a:t>c</a:t>
            </a:r>
            <a:r>
              <a:rPr lang="en-US" i="1" baseline="-25000" dirty="0" err="1" smtClean="0">
                <a:solidFill>
                  <a:schemeClr val="tx1"/>
                </a:solidFill>
                <a:latin typeface="+mj-lt"/>
              </a:rPr>
              <a:t>q</a:t>
            </a:r>
            <a:r>
              <a:rPr lang="en-US" dirty="0" smtClean="0">
                <a:solidFill>
                  <a:schemeClr val="tx1"/>
                </a:solidFill>
                <a:latin typeface="+mj-lt"/>
              </a:rPr>
              <a:t>| and |</a:t>
            </a:r>
            <a:r>
              <a:rPr lang="en-US" i="1" dirty="0" err="1" smtClean="0">
                <a:solidFill>
                  <a:schemeClr val="tx1"/>
                </a:solidFill>
                <a:latin typeface="+mj-lt"/>
              </a:rPr>
              <a:t>c</a:t>
            </a:r>
            <a:r>
              <a:rPr lang="en-US" i="1" baseline="-25000" dirty="0" err="1" smtClean="0">
                <a:solidFill>
                  <a:schemeClr val="tx1"/>
                </a:solidFill>
                <a:latin typeface="+mj-lt"/>
              </a:rPr>
              <a:t>d</a:t>
            </a:r>
            <a:r>
              <a:rPr lang="en-US" dirty="0" smtClean="0">
                <a:solidFill>
                  <a:schemeClr val="tx1"/>
                </a:solidFill>
                <a:latin typeface="+mj-lt"/>
              </a:rPr>
              <a:t>| are the number of nodes in the query path and document path, resp.</a:t>
            </a:r>
          </a:p>
          <a:p>
            <a:r>
              <a:rPr lang="en-US" i="1" dirty="0" err="1" smtClean="0">
                <a:solidFill>
                  <a:schemeClr val="tx1"/>
                </a:solidFill>
                <a:latin typeface="+mj-lt"/>
              </a:rPr>
              <a:t>c</a:t>
            </a:r>
            <a:r>
              <a:rPr lang="en-US" i="1" baseline="-25000" dirty="0" err="1" smtClean="0">
                <a:solidFill>
                  <a:schemeClr val="tx1"/>
                </a:solidFill>
                <a:latin typeface="+mj-lt"/>
              </a:rPr>
              <a:t>q</a:t>
            </a:r>
            <a:r>
              <a:rPr lang="en-US" dirty="0" smtClean="0">
                <a:solidFill>
                  <a:schemeClr val="tx1"/>
                </a:solidFill>
                <a:latin typeface="+mj-lt"/>
              </a:rPr>
              <a:t> matches </a:t>
            </a:r>
            <a:r>
              <a:rPr lang="en-US" i="1" dirty="0" err="1" smtClean="0">
                <a:solidFill>
                  <a:schemeClr val="tx1"/>
                </a:solidFill>
                <a:latin typeface="+mj-lt"/>
              </a:rPr>
              <a:t>c</a:t>
            </a:r>
            <a:r>
              <a:rPr lang="en-US" i="1" baseline="-25000" dirty="0" err="1" smtClean="0">
                <a:solidFill>
                  <a:schemeClr val="tx1"/>
                </a:solidFill>
                <a:latin typeface="+mj-lt"/>
              </a:rPr>
              <a:t>d</a:t>
            </a:r>
            <a:r>
              <a:rPr lang="en-US" dirty="0" smtClean="0">
                <a:solidFill>
                  <a:schemeClr val="tx1"/>
                </a:solidFill>
                <a:latin typeface="+mj-lt"/>
              </a:rPr>
              <a:t> </a:t>
            </a:r>
            <a:r>
              <a:rPr lang="en-US" dirty="0" err="1" smtClean="0">
                <a:solidFill>
                  <a:schemeClr val="tx1"/>
                </a:solidFill>
                <a:latin typeface="+mj-lt"/>
              </a:rPr>
              <a:t>iff</a:t>
            </a:r>
            <a:r>
              <a:rPr lang="en-US" dirty="0" smtClean="0">
                <a:solidFill>
                  <a:schemeClr val="tx1"/>
                </a:solidFill>
                <a:latin typeface="+mj-lt"/>
              </a:rPr>
              <a:t> we can transform </a:t>
            </a:r>
            <a:r>
              <a:rPr lang="en-US" i="1" dirty="0" err="1" smtClean="0">
                <a:solidFill>
                  <a:schemeClr val="tx1"/>
                </a:solidFill>
                <a:latin typeface="+mj-lt"/>
              </a:rPr>
              <a:t>c</a:t>
            </a:r>
            <a:r>
              <a:rPr lang="en-US" i="1" baseline="-25000" dirty="0" err="1" smtClean="0">
                <a:solidFill>
                  <a:schemeClr val="tx1"/>
                </a:solidFill>
                <a:latin typeface="+mj-lt"/>
              </a:rPr>
              <a:t>q</a:t>
            </a:r>
            <a:r>
              <a:rPr lang="en-US" dirty="0" smtClean="0">
                <a:solidFill>
                  <a:schemeClr val="tx1"/>
                </a:solidFill>
                <a:latin typeface="+mj-lt"/>
              </a:rPr>
              <a:t> into </a:t>
            </a:r>
            <a:r>
              <a:rPr lang="en-US" i="1" dirty="0" err="1" smtClean="0">
                <a:solidFill>
                  <a:schemeClr val="tx1"/>
                </a:solidFill>
                <a:latin typeface="+mj-lt"/>
              </a:rPr>
              <a:t>c</a:t>
            </a:r>
            <a:r>
              <a:rPr lang="en-US" i="1" baseline="-25000" dirty="0" err="1" smtClean="0">
                <a:solidFill>
                  <a:schemeClr val="tx1"/>
                </a:solidFill>
                <a:latin typeface="+mj-lt"/>
              </a:rPr>
              <a:t>d</a:t>
            </a:r>
            <a:r>
              <a:rPr lang="en-US" dirty="0" smtClean="0">
                <a:solidFill>
                  <a:schemeClr val="tx1"/>
                </a:solidFill>
                <a:latin typeface="+mj-lt"/>
              </a:rPr>
              <a:t> by inserting additional nodes.</a:t>
            </a:r>
          </a:p>
        </p:txBody>
      </p:sp>
      <p:pic>
        <p:nvPicPr>
          <p:cNvPr id="1011714" name="Picture 2" descr="E:\1030.png"/>
          <p:cNvPicPr>
            <a:picLocks noChangeAspect="1" noChangeArrowheads="1"/>
          </p:cNvPicPr>
          <p:nvPr/>
        </p:nvPicPr>
        <p:blipFill>
          <a:blip r:embed="rId2"/>
          <a:srcRect/>
          <a:stretch>
            <a:fillRect/>
          </a:stretch>
        </p:blipFill>
        <p:spPr bwMode="auto">
          <a:xfrm>
            <a:off x="937318" y="2786058"/>
            <a:ext cx="6777954" cy="1130304"/>
          </a:xfrm>
          <a:prstGeom prst="rect">
            <a:avLst/>
          </a:prstGeom>
          <a:noFill/>
        </p:spPr>
      </p:pic>
      <p:sp>
        <p:nvSpPr>
          <p:cNvPr id="5" name="Slide Number Placeholder 4"/>
          <p:cNvSpPr>
            <a:spLocks noGrp="1"/>
          </p:cNvSpPr>
          <p:nvPr>
            <p:ph type="sldNum" idx="10"/>
          </p:nvPr>
        </p:nvSpPr>
        <p:spPr/>
        <p:txBody>
          <a:bodyPr/>
          <a:lstStyle/>
          <a:p>
            <a:pPr>
              <a:defRPr/>
            </a:pPr>
            <a:fld id="{74BF2C0F-05D6-4882-A325-BE394602789D}" type="slidenum">
              <a:rPr lang="en-US" smtClean="0"/>
              <a:pPr>
                <a:defRPr/>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rgbClr val="000000"/>
                </a:solidFill>
                <a:latin typeface="Calibri" charset="0"/>
                <a:cs typeface="Times New Roman" pitchFamily="16" charset="0"/>
              </a:rPr>
              <a:t>Context resemblance example</a:t>
            </a:r>
            <a:endParaRPr lang="en-US" sz="3600" dirty="0">
              <a:solidFill>
                <a:srgbClr val="000000"/>
              </a:solidFill>
              <a:latin typeface="Calibri" charset="0"/>
            </a:endParaRPr>
          </a:p>
        </p:txBody>
      </p:sp>
      <p:sp>
        <p:nvSpPr>
          <p:cNvPr id="6" name="Rectangle 5"/>
          <p:cNvSpPr/>
          <p:nvPr/>
        </p:nvSpPr>
        <p:spPr>
          <a:xfrm>
            <a:off x="285720" y="5884151"/>
            <a:ext cx="8572560" cy="830997"/>
          </a:xfrm>
          <a:prstGeom prst="rect">
            <a:avLst/>
          </a:prstGeom>
        </p:spPr>
        <p:txBody>
          <a:bodyPr wrap="square">
            <a:spAutoFit/>
          </a:bodyPr>
          <a:lstStyle/>
          <a:p>
            <a:r>
              <a:rPr lang="en-US" dirty="0" smtClean="0">
                <a:solidFill>
                  <a:schemeClr val="tx1"/>
                </a:solidFill>
                <a:latin typeface="+mj-lt"/>
              </a:rPr>
              <a:t>C</a:t>
            </a:r>
            <a:r>
              <a:rPr lang="en-US" cap="small" dirty="0" smtClean="0">
                <a:solidFill>
                  <a:schemeClr val="tx1"/>
                </a:solidFill>
                <a:latin typeface="+mj-lt"/>
              </a:rPr>
              <a:t>r(</a:t>
            </a:r>
            <a:r>
              <a:rPr lang="en-US" i="1" dirty="0" err="1" smtClean="0">
                <a:solidFill>
                  <a:schemeClr val="tx1"/>
                </a:solidFill>
                <a:latin typeface="+mj-lt"/>
              </a:rPr>
              <a:t>c</a:t>
            </a:r>
            <a:r>
              <a:rPr lang="en-US" i="1" baseline="-25000" dirty="0" err="1" smtClean="0">
                <a:solidFill>
                  <a:schemeClr val="tx1"/>
                </a:solidFill>
                <a:latin typeface="+mj-lt"/>
              </a:rPr>
              <a:t>q</a:t>
            </a:r>
            <a:r>
              <a:rPr lang="en-US" dirty="0" smtClean="0">
                <a:solidFill>
                  <a:schemeClr val="tx1"/>
                </a:solidFill>
                <a:latin typeface="+mj-lt"/>
              </a:rPr>
              <a:t>, </a:t>
            </a:r>
            <a:r>
              <a:rPr lang="en-US" i="1" dirty="0" err="1" smtClean="0">
                <a:solidFill>
                  <a:schemeClr val="tx1"/>
                </a:solidFill>
                <a:latin typeface="+mj-lt"/>
              </a:rPr>
              <a:t>c</a:t>
            </a:r>
            <a:r>
              <a:rPr lang="en-US" i="1" baseline="-25000" dirty="0" err="1" smtClean="0">
                <a:solidFill>
                  <a:schemeClr val="tx1"/>
                </a:solidFill>
                <a:latin typeface="+mj-lt"/>
              </a:rPr>
              <a:t>d</a:t>
            </a:r>
            <a:r>
              <a:rPr lang="en-US" dirty="0" smtClean="0">
                <a:solidFill>
                  <a:schemeClr val="tx1"/>
                </a:solidFill>
                <a:latin typeface="+mj-lt"/>
              </a:rPr>
              <a:t>) = 3/4 = 0.75. The value of C</a:t>
            </a:r>
            <a:r>
              <a:rPr lang="en-US" cap="small" dirty="0" smtClean="0">
                <a:solidFill>
                  <a:schemeClr val="tx1"/>
                </a:solidFill>
                <a:latin typeface="+mj-lt"/>
              </a:rPr>
              <a:t>r(</a:t>
            </a:r>
            <a:r>
              <a:rPr lang="en-US" i="1" dirty="0" err="1" smtClean="0">
                <a:solidFill>
                  <a:schemeClr val="tx1"/>
                </a:solidFill>
                <a:latin typeface="+mj-lt"/>
              </a:rPr>
              <a:t>c</a:t>
            </a:r>
            <a:r>
              <a:rPr lang="en-US" i="1" baseline="-25000" dirty="0" err="1" smtClean="0">
                <a:solidFill>
                  <a:schemeClr val="tx1"/>
                </a:solidFill>
                <a:latin typeface="+mj-lt"/>
              </a:rPr>
              <a:t>q</a:t>
            </a:r>
            <a:r>
              <a:rPr lang="en-US" dirty="0" smtClean="0">
                <a:solidFill>
                  <a:schemeClr val="tx1"/>
                </a:solidFill>
                <a:latin typeface="+mj-lt"/>
              </a:rPr>
              <a:t>, </a:t>
            </a:r>
            <a:r>
              <a:rPr lang="en-US" i="1" dirty="0" err="1" smtClean="0">
                <a:solidFill>
                  <a:schemeClr val="tx1"/>
                </a:solidFill>
                <a:latin typeface="+mj-lt"/>
              </a:rPr>
              <a:t>c</a:t>
            </a:r>
            <a:r>
              <a:rPr lang="en-US" i="1" baseline="-25000" dirty="0" err="1" smtClean="0">
                <a:solidFill>
                  <a:schemeClr val="tx1"/>
                </a:solidFill>
                <a:latin typeface="+mj-lt"/>
              </a:rPr>
              <a:t>d</a:t>
            </a:r>
            <a:r>
              <a:rPr lang="en-US" dirty="0" smtClean="0">
                <a:solidFill>
                  <a:schemeClr val="tx1"/>
                </a:solidFill>
                <a:latin typeface="+mj-lt"/>
              </a:rPr>
              <a:t>) is 1.0 if </a:t>
            </a:r>
            <a:r>
              <a:rPr lang="en-US" i="1" dirty="0" smtClean="0">
                <a:solidFill>
                  <a:schemeClr val="tx1"/>
                </a:solidFill>
                <a:latin typeface="+mj-lt"/>
              </a:rPr>
              <a:t>q</a:t>
            </a:r>
            <a:r>
              <a:rPr lang="en-US" dirty="0" smtClean="0">
                <a:solidFill>
                  <a:schemeClr val="tx1"/>
                </a:solidFill>
                <a:latin typeface="+mj-lt"/>
              </a:rPr>
              <a:t> and </a:t>
            </a:r>
            <a:r>
              <a:rPr lang="en-US" i="1" dirty="0" smtClean="0">
                <a:solidFill>
                  <a:schemeClr val="tx1"/>
                </a:solidFill>
                <a:latin typeface="+mj-lt"/>
              </a:rPr>
              <a:t>d</a:t>
            </a:r>
            <a:r>
              <a:rPr lang="en-US" dirty="0" smtClean="0">
                <a:solidFill>
                  <a:schemeClr val="tx1"/>
                </a:solidFill>
                <a:latin typeface="+mj-lt"/>
              </a:rPr>
              <a:t> are identical.</a:t>
            </a:r>
          </a:p>
        </p:txBody>
      </p:sp>
      <p:pic>
        <p:nvPicPr>
          <p:cNvPr id="5" name="Picture 2" descr="E:\1030.png"/>
          <p:cNvPicPr>
            <a:picLocks noChangeAspect="1" noChangeArrowheads="1"/>
          </p:cNvPicPr>
          <p:nvPr/>
        </p:nvPicPr>
        <p:blipFill>
          <a:blip r:embed="rId2"/>
          <a:srcRect/>
          <a:stretch>
            <a:fillRect/>
          </a:stretch>
        </p:blipFill>
        <p:spPr bwMode="auto">
          <a:xfrm>
            <a:off x="928662" y="4584712"/>
            <a:ext cx="6777954" cy="1130304"/>
          </a:xfrm>
          <a:prstGeom prst="rect">
            <a:avLst/>
          </a:prstGeom>
          <a:noFill/>
        </p:spPr>
      </p:pic>
      <p:pic>
        <p:nvPicPr>
          <p:cNvPr id="1012740" name="Picture 4" descr="E:\1031.png"/>
          <p:cNvPicPr>
            <a:picLocks noChangeAspect="1" noChangeArrowheads="1"/>
          </p:cNvPicPr>
          <p:nvPr/>
        </p:nvPicPr>
        <p:blipFill>
          <a:blip r:embed="rId3"/>
          <a:srcRect/>
          <a:stretch>
            <a:fillRect/>
          </a:stretch>
        </p:blipFill>
        <p:spPr bwMode="auto">
          <a:xfrm>
            <a:off x="1928794" y="1571612"/>
            <a:ext cx="5227655" cy="3042862"/>
          </a:xfrm>
          <a:prstGeom prst="rect">
            <a:avLst/>
          </a:prstGeom>
          <a:noFill/>
        </p:spPr>
      </p:pic>
      <p:sp>
        <p:nvSpPr>
          <p:cNvPr id="8" name="Slide Number Placeholder 7"/>
          <p:cNvSpPr>
            <a:spLocks noGrp="1"/>
          </p:cNvSpPr>
          <p:nvPr>
            <p:ph type="sldNum" idx="10"/>
          </p:nvPr>
        </p:nvSpPr>
        <p:spPr/>
        <p:txBody>
          <a:bodyPr/>
          <a:lstStyle/>
          <a:p>
            <a:pPr>
              <a:defRPr/>
            </a:pPr>
            <a:fld id="{74BF2C0F-05D6-4882-A325-BE394602789D}" type="slidenum">
              <a:rPr lang="en-US" smtClean="0"/>
              <a:pPr>
                <a:defRPr/>
              </a:pPr>
              <a:t>31</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rgbClr val="000000"/>
                </a:solidFill>
                <a:latin typeface="Calibri" charset="0"/>
                <a:cs typeface="Times New Roman" pitchFamily="16" charset="0"/>
              </a:rPr>
              <a:t>Context resemblance example</a:t>
            </a:r>
            <a:endParaRPr lang="en-US" sz="3600" dirty="0">
              <a:solidFill>
                <a:srgbClr val="000000"/>
              </a:solidFill>
              <a:latin typeface="Calibri" charset="0"/>
            </a:endParaRPr>
          </a:p>
        </p:txBody>
      </p:sp>
      <p:sp>
        <p:nvSpPr>
          <p:cNvPr id="6" name="Rectangle 5"/>
          <p:cNvSpPr/>
          <p:nvPr/>
        </p:nvSpPr>
        <p:spPr>
          <a:xfrm>
            <a:off x="285720" y="5884151"/>
            <a:ext cx="8572560" cy="461665"/>
          </a:xfrm>
          <a:prstGeom prst="rect">
            <a:avLst/>
          </a:prstGeom>
        </p:spPr>
        <p:txBody>
          <a:bodyPr wrap="square">
            <a:spAutoFit/>
          </a:bodyPr>
          <a:lstStyle/>
          <a:p>
            <a:r>
              <a:rPr lang="en-US" dirty="0" smtClean="0">
                <a:solidFill>
                  <a:schemeClr val="tx1"/>
                </a:solidFill>
                <a:latin typeface="+mj-lt"/>
              </a:rPr>
              <a:t>C</a:t>
            </a:r>
            <a:r>
              <a:rPr lang="en-US" cap="small" dirty="0" smtClean="0">
                <a:solidFill>
                  <a:schemeClr val="tx1"/>
                </a:solidFill>
                <a:latin typeface="+mj-lt"/>
              </a:rPr>
              <a:t>r(</a:t>
            </a:r>
            <a:r>
              <a:rPr lang="en-US" i="1" dirty="0" err="1" smtClean="0">
                <a:solidFill>
                  <a:schemeClr val="tx1"/>
                </a:solidFill>
                <a:latin typeface="+mj-lt"/>
              </a:rPr>
              <a:t>c</a:t>
            </a:r>
            <a:r>
              <a:rPr lang="en-US" i="1" baseline="-25000" dirty="0" err="1" smtClean="0">
                <a:solidFill>
                  <a:schemeClr val="tx1"/>
                </a:solidFill>
                <a:latin typeface="+mj-lt"/>
              </a:rPr>
              <a:t>q</a:t>
            </a:r>
            <a:r>
              <a:rPr lang="en-US" dirty="0" smtClean="0">
                <a:solidFill>
                  <a:schemeClr val="tx1"/>
                </a:solidFill>
                <a:latin typeface="+mj-lt"/>
              </a:rPr>
              <a:t>, </a:t>
            </a:r>
            <a:r>
              <a:rPr lang="en-US" i="1" dirty="0" err="1" smtClean="0">
                <a:solidFill>
                  <a:schemeClr val="tx1"/>
                </a:solidFill>
                <a:latin typeface="+mj-lt"/>
              </a:rPr>
              <a:t>c</a:t>
            </a:r>
            <a:r>
              <a:rPr lang="en-US" i="1" baseline="-25000" dirty="0" err="1" smtClean="0">
                <a:solidFill>
                  <a:schemeClr val="tx1"/>
                </a:solidFill>
                <a:latin typeface="+mj-lt"/>
              </a:rPr>
              <a:t>d</a:t>
            </a:r>
            <a:r>
              <a:rPr lang="en-US" dirty="0" smtClean="0">
                <a:solidFill>
                  <a:schemeClr val="tx1"/>
                </a:solidFill>
                <a:latin typeface="+mj-lt"/>
              </a:rPr>
              <a:t>) = ? C</a:t>
            </a:r>
            <a:r>
              <a:rPr lang="en-US" cap="small" dirty="0" smtClean="0">
                <a:solidFill>
                  <a:schemeClr val="tx1"/>
                </a:solidFill>
                <a:latin typeface="+mj-lt"/>
              </a:rPr>
              <a:t>r(</a:t>
            </a:r>
            <a:r>
              <a:rPr lang="en-US" i="1" dirty="0" err="1" smtClean="0">
                <a:solidFill>
                  <a:schemeClr val="tx1"/>
                </a:solidFill>
                <a:latin typeface="+mj-lt"/>
              </a:rPr>
              <a:t>c</a:t>
            </a:r>
            <a:r>
              <a:rPr lang="en-US" i="1" baseline="-25000" dirty="0" err="1" smtClean="0">
                <a:solidFill>
                  <a:schemeClr val="tx1"/>
                </a:solidFill>
                <a:latin typeface="+mj-lt"/>
              </a:rPr>
              <a:t>q</a:t>
            </a:r>
            <a:r>
              <a:rPr lang="en-US" dirty="0" smtClean="0">
                <a:solidFill>
                  <a:schemeClr val="tx1"/>
                </a:solidFill>
                <a:latin typeface="+mj-lt"/>
              </a:rPr>
              <a:t>, </a:t>
            </a:r>
            <a:r>
              <a:rPr lang="en-US" i="1" dirty="0" err="1" smtClean="0">
                <a:solidFill>
                  <a:schemeClr val="tx1"/>
                </a:solidFill>
                <a:latin typeface="+mj-lt"/>
              </a:rPr>
              <a:t>c</a:t>
            </a:r>
            <a:r>
              <a:rPr lang="en-US" i="1" baseline="-25000" dirty="0" err="1" smtClean="0">
                <a:solidFill>
                  <a:schemeClr val="tx1"/>
                </a:solidFill>
                <a:latin typeface="+mj-lt"/>
              </a:rPr>
              <a:t>d</a:t>
            </a:r>
            <a:r>
              <a:rPr lang="en-US" dirty="0" smtClean="0">
                <a:solidFill>
                  <a:schemeClr val="tx1"/>
                </a:solidFill>
                <a:latin typeface="+mj-lt"/>
              </a:rPr>
              <a:t>) = 3/5 = 0.6.</a:t>
            </a:r>
          </a:p>
        </p:txBody>
      </p:sp>
      <p:pic>
        <p:nvPicPr>
          <p:cNvPr id="5" name="Picture 2" descr="E:\1030.png"/>
          <p:cNvPicPr>
            <a:picLocks noChangeAspect="1" noChangeArrowheads="1"/>
          </p:cNvPicPr>
          <p:nvPr/>
        </p:nvPicPr>
        <p:blipFill>
          <a:blip r:embed="rId2"/>
          <a:srcRect/>
          <a:stretch>
            <a:fillRect/>
          </a:stretch>
        </p:blipFill>
        <p:spPr bwMode="auto">
          <a:xfrm>
            <a:off x="928662" y="4584712"/>
            <a:ext cx="6777954" cy="1130304"/>
          </a:xfrm>
          <a:prstGeom prst="rect">
            <a:avLst/>
          </a:prstGeom>
          <a:noFill/>
        </p:spPr>
      </p:pic>
      <p:pic>
        <p:nvPicPr>
          <p:cNvPr id="1012740" name="Picture 4" descr="E:\1031.png"/>
          <p:cNvPicPr>
            <a:picLocks noChangeAspect="1" noChangeArrowheads="1"/>
          </p:cNvPicPr>
          <p:nvPr/>
        </p:nvPicPr>
        <p:blipFill>
          <a:blip r:embed="rId3"/>
          <a:srcRect/>
          <a:stretch>
            <a:fillRect/>
          </a:stretch>
        </p:blipFill>
        <p:spPr bwMode="auto">
          <a:xfrm>
            <a:off x="1928794" y="1571612"/>
            <a:ext cx="5227655" cy="3042862"/>
          </a:xfrm>
          <a:prstGeom prst="rect">
            <a:avLst/>
          </a:prstGeom>
          <a:noFill/>
        </p:spPr>
      </p:pic>
      <p:sp>
        <p:nvSpPr>
          <p:cNvPr id="7" name="Slide Number Placeholder 6"/>
          <p:cNvSpPr>
            <a:spLocks noGrp="1"/>
          </p:cNvSpPr>
          <p:nvPr>
            <p:ph type="sldNum" idx="10"/>
          </p:nvPr>
        </p:nvSpPr>
        <p:spPr/>
        <p:txBody>
          <a:bodyPr/>
          <a:lstStyle/>
          <a:p>
            <a:pPr>
              <a:defRPr/>
            </a:pPr>
            <a:fld id="{74BF2C0F-05D6-4882-A325-BE394602789D}" type="slidenum">
              <a:rPr lang="en-US" smtClean="0"/>
              <a:pPr>
                <a:defRPr/>
              </a:pPr>
              <a:t>32</a:t>
            </a:fld>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rgbClr val="000000"/>
                </a:solidFill>
                <a:latin typeface="Calibri" charset="0"/>
                <a:cs typeface="Times New Roman" pitchFamily="16" charset="0"/>
              </a:rPr>
              <a:t>Document similarity measure</a:t>
            </a:r>
            <a:endParaRPr lang="en-US" sz="3600" dirty="0">
              <a:solidFill>
                <a:srgbClr val="000000"/>
              </a:solidFill>
              <a:latin typeface="Calibri" charset="0"/>
            </a:endParaRPr>
          </a:p>
        </p:txBody>
      </p:sp>
      <p:sp>
        <p:nvSpPr>
          <p:cNvPr id="6" name="Rectangle 5"/>
          <p:cNvSpPr/>
          <p:nvPr/>
        </p:nvSpPr>
        <p:spPr>
          <a:xfrm>
            <a:off x="285720" y="1428736"/>
            <a:ext cx="8572560" cy="1938992"/>
          </a:xfrm>
          <a:prstGeom prst="rect">
            <a:avLst/>
          </a:prstGeom>
        </p:spPr>
        <p:txBody>
          <a:bodyPr wrap="square">
            <a:spAutoFit/>
          </a:bodyPr>
          <a:lstStyle/>
          <a:p>
            <a:r>
              <a:rPr lang="en-US" dirty="0" smtClean="0">
                <a:solidFill>
                  <a:schemeClr val="tx1"/>
                </a:solidFill>
                <a:latin typeface="+mj-lt"/>
              </a:rPr>
              <a:t>The final score for a document is computed as a variant of the cosine measure, which we call </a:t>
            </a:r>
            <a:r>
              <a:rPr lang="en-US" cap="small" dirty="0" err="1" smtClean="0">
                <a:solidFill>
                  <a:schemeClr val="tx1"/>
                </a:solidFill>
                <a:latin typeface="+mj-lt"/>
              </a:rPr>
              <a:t>SimNoMerge</a:t>
            </a:r>
            <a:r>
              <a:rPr lang="en-US" dirty="0" smtClean="0">
                <a:solidFill>
                  <a:schemeClr val="tx1"/>
                </a:solidFill>
                <a:latin typeface="+mj-lt"/>
              </a:rPr>
              <a:t>.</a:t>
            </a:r>
          </a:p>
          <a:p>
            <a:r>
              <a:rPr lang="en-US" cap="small" dirty="0" err="1" smtClean="0">
                <a:solidFill>
                  <a:schemeClr val="tx1"/>
                </a:solidFill>
                <a:latin typeface="+mj-lt"/>
              </a:rPr>
              <a:t>SimNoMerge</a:t>
            </a:r>
            <a:r>
              <a:rPr lang="en-US" dirty="0" smtClean="0">
                <a:solidFill>
                  <a:schemeClr val="tx1"/>
                </a:solidFill>
                <a:latin typeface="+mj-lt"/>
              </a:rPr>
              <a:t>(</a:t>
            </a:r>
            <a:r>
              <a:rPr lang="en-US" i="1" dirty="0" smtClean="0">
                <a:solidFill>
                  <a:schemeClr val="tx1"/>
                </a:solidFill>
                <a:latin typeface="+mj-lt"/>
              </a:rPr>
              <a:t>q</a:t>
            </a:r>
            <a:r>
              <a:rPr lang="en-US" dirty="0" smtClean="0">
                <a:solidFill>
                  <a:schemeClr val="tx1"/>
                </a:solidFill>
                <a:latin typeface="+mj-lt"/>
              </a:rPr>
              <a:t>, </a:t>
            </a:r>
            <a:r>
              <a:rPr lang="en-US" i="1" dirty="0" smtClean="0">
                <a:solidFill>
                  <a:schemeClr val="tx1"/>
                </a:solidFill>
                <a:latin typeface="+mj-lt"/>
              </a:rPr>
              <a:t>d</a:t>
            </a:r>
            <a:r>
              <a:rPr lang="en-US" dirty="0" smtClean="0">
                <a:solidFill>
                  <a:schemeClr val="tx1"/>
                </a:solidFill>
                <a:latin typeface="+mj-lt"/>
              </a:rPr>
              <a:t>) =</a:t>
            </a:r>
          </a:p>
          <a:p>
            <a:r>
              <a:rPr lang="en-US" b="1" dirty="0" smtClean="0">
                <a:solidFill>
                  <a:schemeClr val="tx1"/>
                </a:solidFill>
                <a:latin typeface="+mj-lt"/>
              </a:rPr>
              <a:t>	</a:t>
            </a:r>
          </a:p>
          <a:p>
            <a:endParaRPr lang="en-US" dirty="0" smtClean="0">
              <a:solidFill>
                <a:schemeClr val="tx1"/>
              </a:solidFill>
              <a:latin typeface="+mj-lt"/>
            </a:endParaRPr>
          </a:p>
        </p:txBody>
      </p:sp>
      <p:sp>
        <p:nvSpPr>
          <p:cNvPr id="4" name="Rectangle 3"/>
          <p:cNvSpPr/>
          <p:nvPr/>
        </p:nvSpPr>
        <p:spPr>
          <a:xfrm>
            <a:off x="285752" y="3560062"/>
            <a:ext cx="8715404" cy="3226524"/>
          </a:xfrm>
          <a:prstGeom prst="rect">
            <a:avLst/>
          </a:prstGeom>
        </p:spPr>
        <p:txBody>
          <a:bodyPr wrap="square">
            <a:spAutoFit/>
          </a:bodyPr>
          <a:lstStyle/>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i="1" dirty="0" smtClean="0">
                <a:solidFill>
                  <a:schemeClr val="tx1"/>
                </a:solidFill>
                <a:latin typeface="+mj-lt"/>
              </a:rPr>
              <a:t>V</a:t>
            </a:r>
            <a:r>
              <a:rPr lang="en-US" dirty="0" smtClean="0">
                <a:solidFill>
                  <a:schemeClr val="tx1"/>
                </a:solidFill>
                <a:latin typeface="+mj-lt"/>
              </a:rPr>
              <a:t> is the vocabulary of non-structural terms</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i="1" dirty="0" smtClean="0">
                <a:solidFill>
                  <a:schemeClr val="tx1"/>
                </a:solidFill>
                <a:latin typeface="+mj-lt"/>
              </a:rPr>
              <a:t>B</a:t>
            </a:r>
            <a:r>
              <a:rPr lang="en-US" dirty="0" smtClean="0">
                <a:solidFill>
                  <a:schemeClr val="tx1"/>
                </a:solidFill>
                <a:latin typeface="+mj-lt"/>
              </a:rPr>
              <a:t> is the set of all XML contexts</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mj-lt"/>
              </a:rPr>
              <a:t>weight (</a:t>
            </a:r>
            <a:r>
              <a:rPr lang="en-US" i="1" dirty="0" smtClean="0">
                <a:solidFill>
                  <a:schemeClr val="tx1"/>
                </a:solidFill>
                <a:latin typeface="+mj-lt"/>
              </a:rPr>
              <a:t>q</a:t>
            </a:r>
            <a:r>
              <a:rPr lang="en-US" dirty="0" smtClean="0">
                <a:solidFill>
                  <a:schemeClr val="tx1"/>
                </a:solidFill>
                <a:latin typeface="+mj-lt"/>
              </a:rPr>
              <a:t>, </a:t>
            </a:r>
            <a:r>
              <a:rPr lang="en-US" i="1" dirty="0" smtClean="0">
                <a:solidFill>
                  <a:schemeClr val="tx1"/>
                </a:solidFill>
                <a:latin typeface="+mj-lt"/>
              </a:rPr>
              <a:t>t</a:t>
            </a:r>
            <a:r>
              <a:rPr lang="en-US" dirty="0" smtClean="0">
                <a:solidFill>
                  <a:schemeClr val="tx1"/>
                </a:solidFill>
                <a:latin typeface="+mj-lt"/>
              </a:rPr>
              <a:t>, </a:t>
            </a:r>
            <a:r>
              <a:rPr lang="en-US" i="1" dirty="0" smtClean="0">
                <a:solidFill>
                  <a:schemeClr val="tx1"/>
                </a:solidFill>
                <a:latin typeface="+mj-lt"/>
              </a:rPr>
              <a:t>c</a:t>
            </a:r>
            <a:r>
              <a:rPr lang="en-US" dirty="0" smtClean="0">
                <a:solidFill>
                  <a:schemeClr val="tx1"/>
                </a:solidFill>
                <a:latin typeface="+mj-lt"/>
              </a:rPr>
              <a:t>), weight(</a:t>
            </a:r>
            <a:r>
              <a:rPr lang="en-US" i="1" dirty="0" smtClean="0">
                <a:solidFill>
                  <a:schemeClr val="tx1"/>
                </a:solidFill>
                <a:latin typeface="+mj-lt"/>
              </a:rPr>
              <a:t>d</a:t>
            </a:r>
            <a:r>
              <a:rPr lang="en-US" dirty="0" smtClean="0">
                <a:solidFill>
                  <a:schemeClr val="tx1"/>
                </a:solidFill>
                <a:latin typeface="+mj-lt"/>
              </a:rPr>
              <a:t>, </a:t>
            </a:r>
            <a:r>
              <a:rPr lang="en-US" i="1" dirty="0" smtClean="0">
                <a:solidFill>
                  <a:schemeClr val="tx1"/>
                </a:solidFill>
                <a:latin typeface="+mj-lt"/>
              </a:rPr>
              <a:t>t</a:t>
            </a:r>
            <a:r>
              <a:rPr lang="en-US" dirty="0" smtClean="0">
                <a:solidFill>
                  <a:schemeClr val="tx1"/>
                </a:solidFill>
                <a:latin typeface="+mj-lt"/>
              </a:rPr>
              <a:t>, </a:t>
            </a:r>
            <a:r>
              <a:rPr lang="en-US" i="1" dirty="0" smtClean="0">
                <a:solidFill>
                  <a:schemeClr val="tx1"/>
                </a:solidFill>
                <a:latin typeface="+mj-lt"/>
              </a:rPr>
              <a:t>c</a:t>
            </a:r>
            <a:r>
              <a:rPr lang="en-US" dirty="0" smtClean="0">
                <a:solidFill>
                  <a:schemeClr val="tx1"/>
                </a:solidFill>
                <a:latin typeface="+mj-lt"/>
              </a:rPr>
              <a:t>) are the weights of term t in XML context </a:t>
            </a:r>
            <a:r>
              <a:rPr lang="en-US" i="1" dirty="0" smtClean="0">
                <a:solidFill>
                  <a:schemeClr val="tx1"/>
                </a:solidFill>
                <a:latin typeface="+mj-lt"/>
              </a:rPr>
              <a:t>c</a:t>
            </a:r>
            <a:r>
              <a:rPr lang="en-US" dirty="0" smtClean="0">
                <a:solidFill>
                  <a:schemeClr val="tx1"/>
                </a:solidFill>
                <a:latin typeface="+mj-lt"/>
              </a:rPr>
              <a:t> in query </a:t>
            </a:r>
            <a:r>
              <a:rPr lang="en-US" i="1" dirty="0" smtClean="0">
                <a:solidFill>
                  <a:schemeClr val="tx1"/>
                </a:solidFill>
                <a:latin typeface="+mj-lt"/>
              </a:rPr>
              <a:t>q</a:t>
            </a:r>
            <a:r>
              <a:rPr lang="en-US" dirty="0" smtClean="0">
                <a:solidFill>
                  <a:schemeClr val="tx1"/>
                </a:solidFill>
                <a:latin typeface="+mj-lt"/>
              </a:rPr>
              <a:t> and document </a:t>
            </a:r>
            <a:r>
              <a:rPr lang="en-US" i="1" dirty="0" smtClean="0">
                <a:solidFill>
                  <a:schemeClr val="tx1"/>
                </a:solidFill>
                <a:latin typeface="+mj-lt"/>
              </a:rPr>
              <a:t>d</a:t>
            </a:r>
            <a:r>
              <a:rPr lang="en-US" dirty="0" smtClean="0">
                <a:solidFill>
                  <a:schemeClr val="tx1"/>
                </a:solidFill>
                <a:latin typeface="+mj-lt"/>
              </a:rPr>
              <a:t>, resp. (standard weighting e.g. </a:t>
            </a:r>
            <a:r>
              <a:rPr lang="en-US" dirty="0" err="1" smtClean="0">
                <a:solidFill>
                  <a:schemeClr val="tx1"/>
                </a:solidFill>
                <a:latin typeface="+mj-lt"/>
              </a:rPr>
              <a:t>idf</a:t>
            </a:r>
            <a:r>
              <a:rPr lang="en-US" i="1" baseline="-25000" dirty="0" err="1" smtClean="0">
                <a:solidFill>
                  <a:schemeClr val="tx1"/>
                </a:solidFill>
                <a:latin typeface="+mj-lt"/>
              </a:rPr>
              <a:t>t</a:t>
            </a:r>
            <a:r>
              <a:rPr lang="en-US" dirty="0" smtClean="0">
                <a:solidFill>
                  <a:schemeClr val="tx1"/>
                </a:solidFill>
                <a:latin typeface="+mj-lt"/>
              </a:rPr>
              <a:t> x </a:t>
            </a:r>
            <a:r>
              <a:rPr lang="en-US" dirty="0" err="1" smtClean="0">
                <a:solidFill>
                  <a:schemeClr val="tx1"/>
                </a:solidFill>
                <a:latin typeface="+mj-lt"/>
              </a:rPr>
              <a:t>wf</a:t>
            </a:r>
            <a:r>
              <a:rPr lang="en-US" i="1" baseline="-25000" dirty="0" err="1" smtClean="0">
                <a:solidFill>
                  <a:schemeClr val="tx1"/>
                </a:solidFill>
                <a:latin typeface="+mj-lt"/>
              </a:rPr>
              <a:t>t,d</a:t>
            </a:r>
            <a:r>
              <a:rPr lang="en-US" dirty="0" smtClean="0">
                <a:solidFill>
                  <a:schemeClr val="tx1"/>
                </a:solidFill>
                <a:latin typeface="+mj-lt"/>
              </a:rPr>
              <a:t>, where </a:t>
            </a:r>
            <a:r>
              <a:rPr lang="en-US" dirty="0" err="1" smtClean="0">
                <a:solidFill>
                  <a:schemeClr val="tx1"/>
                </a:solidFill>
                <a:latin typeface="+mj-lt"/>
              </a:rPr>
              <a:t>idf</a:t>
            </a:r>
            <a:r>
              <a:rPr lang="en-US" i="1" baseline="-25000" dirty="0" err="1" smtClean="0">
                <a:solidFill>
                  <a:schemeClr val="tx1"/>
                </a:solidFill>
                <a:latin typeface="+mj-lt"/>
              </a:rPr>
              <a:t>t</a:t>
            </a:r>
            <a:r>
              <a:rPr lang="en-US" dirty="0" smtClean="0">
                <a:solidFill>
                  <a:schemeClr val="tx1"/>
                </a:solidFill>
                <a:latin typeface="+mj-lt"/>
              </a:rPr>
              <a:t> depends on which elements we use to compute df</a:t>
            </a:r>
            <a:r>
              <a:rPr lang="en-US" i="1" baseline="-25000" dirty="0" smtClean="0">
                <a:solidFill>
                  <a:schemeClr val="tx1"/>
                </a:solidFill>
                <a:latin typeface="+mj-lt"/>
              </a:rPr>
              <a:t>t</a:t>
            </a:r>
            <a:r>
              <a:rPr lang="en-US" dirty="0" smtClean="0">
                <a:solidFill>
                  <a:schemeClr val="tx1"/>
                </a:solidFill>
                <a:latin typeface="+mj-lt"/>
              </a:rPr>
              <a:t>.)</a:t>
            </a:r>
            <a:r>
              <a:rPr lang="en-US" i="1" dirty="0" smtClean="0">
                <a:solidFill>
                  <a:schemeClr val="tx1"/>
                </a:solidFill>
                <a:latin typeface="+mj-lt"/>
              </a:rPr>
              <a:t>	</a:t>
            </a:r>
            <a:endParaRPr lang="en-US" dirty="0" smtClean="0">
              <a:solidFill>
                <a:schemeClr val="tx1"/>
              </a:solidFill>
              <a:latin typeface="+mj-lt"/>
            </a:endParaRPr>
          </a:p>
          <a:p>
            <a:r>
              <a:rPr lang="en-US" cap="small" dirty="0" err="1" smtClean="0">
                <a:solidFill>
                  <a:schemeClr val="tx1"/>
                </a:solidFill>
                <a:latin typeface="+mj-lt"/>
              </a:rPr>
              <a:t>SimNoMerge</a:t>
            </a:r>
            <a:r>
              <a:rPr lang="en-US" cap="small" dirty="0" smtClean="0">
                <a:solidFill>
                  <a:schemeClr val="tx1"/>
                </a:solidFill>
                <a:latin typeface="+mj-lt"/>
              </a:rPr>
              <a:t>(</a:t>
            </a:r>
            <a:r>
              <a:rPr lang="en-US" i="1" dirty="0" smtClean="0">
                <a:solidFill>
                  <a:schemeClr val="tx1"/>
                </a:solidFill>
                <a:latin typeface="+mj-lt"/>
              </a:rPr>
              <a:t>q</a:t>
            </a:r>
            <a:r>
              <a:rPr lang="en-US" dirty="0" smtClean="0">
                <a:solidFill>
                  <a:schemeClr val="tx1"/>
                </a:solidFill>
                <a:latin typeface="+mj-lt"/>
              </a:rPr>
              <a:t>, </a:t>
            </a:r>
            <a:r>
              <a:rPr lang="en-US" i="1" dirty="0" smtClean="0">
                <a:solidFill>
                  <a:schemeClr val="tx1"/>
                </a:solidFill>
                <a:latin typeface="+mj-lt"/>
              </a:rPr>
              <a:t>d</a:t>
            </a:r>
            <a:r>
              <a:rPr lang="en-US" dirty="0" smtClean="0">
                <a:solidFill>
                  <a:schemeClr val="tx1"/>
                </a:solidFill>
                <a:latin typeface="+mj-lt"/>
              </a:rPr>
              <a:t>) is not a true cosine measure since its value can be larger than 1.0.</a:t>
            </a:r>
          </a:p>
        </p:txBody>
      </p:sp>
      <p:pic>
        <p:nvPicPr>
          <p:cNvPr id="1013762" name="Picture 2" descr="E:\1033.png"/>
          <p:cNvPicPr>
            <a:picLocks noChangeAspect="1" noChangeArrowheads="1"/>
          </p:cNvPicPr>
          <p:nvPr/>
        </p:nvPicPr>
        <p:blipFill>
          <a:blip r:embed="rId2"/>
          <a:srcRect/>
          <a:stretch>
            <a:fillRect/>
          </a:stretch>
        </p:blipFill>
        <p:spPr bwMode="auto">
          <a:xfrm>
            <a:off x="428596" y="2616198"/>
            <a:ext cx="7709997" cy="955678"/>
          </a:xfrm>
          <a:prstGeom prst="rect">
            <a:avLst/>
          </a:prstGeom>
          <a:noFill/>
        </p:spPr>
      </p:pic>
      <p:sp>
        <p:nvSpPr>
          <p:cNvPr id="7" name="Slide Number Placeholder 6"/>
          <p:cNvSpPr>
            <a:spLocks noGrp="1"/>
          </p:cNvSpPr>
          <p:nvPr>
            <p:ph type="sldNum" idx="10"/>
          </p:nvPr>
        </p:nvSpPr>
        <p:spPr/>
        <p:txBody>
          <a:bodyPr/>
          <a:lstStyle/>
          <a:p>
            <a:pPr>
              <a:defRPr/>
            </a:pPr>
            <a:fld id="{74BF2C0F-05D6-4882-A325-BE394602789D}" type="slidenum">
              <a:rPr lang="en-US" smtClean="0"/>
              <a:pPr>
                <a:defRPr/>
              </a:pPr>
              <a:t>33</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cap="small" dirty="0" err="1" smtClean="0">
                <a:solidFill>
                  <a:schemeClr val="tx1"/>
                </a:solidFill>
                <a:latin typeface="+mj-lt"/>
              </a:rPr>
              <a:t>SimNoMerge</a:t>
            </a:r>
            <a:r>
              <a:rPr lang="en-US" sz="3600" cap="small" dirty="0" smtClean="0">
                <a:solidFill>
                  <a:schemeClr val="tx1"/>
                </a:solidFill>
                <a:latin typeface="+mj-lt"/>
              </a:rPr>
              <a:t> </a:t>
            </a:r>
            <a:r>
              <a:rPr lang="en-US" sz="3600" dirty="0" smtClean="0">
                <a:solidFill>
                  <a:srgbClr val="000000"/>
                </a:solidFill>
                <a:latin typeface="+mj-lt"/>
                <a:cs typeface="Times New Roman" pitchFamily="16" charset="0"/>
              </a:rPr>
              <a:t>algorithm</a:t>
            </a:r>
            <a:endParaRPr lang="en-US" sz="3600" dirty="0">
              <a:solidFill>
                <a:srgbClr val="000000"/>
              </a:solidFill>
              <a:latin typeface="+mj-lt"/>
            </a:endParaRPr>
          </a:p>
        </p:txBody>
      </p:sp>
      <p:sp>
        <p:nvSpPr>
          <p:cNvPr id="6" name="Rectangle 5"/>
          <p:cNvSpPr/>
          <p:nvPr/>
        </p:nvSpPr>
        <p:spPr>
          <a:xfrm>
            <a:off x="285720" y="1584316"/>
            <a:ext cx="8572560" cy="461665"/>
          </a:xfrm>
          <a:prstGeom prst="rect">
            <a:avLst/>
          </a:prstGeom>
        </p:spPr>
        <p:txBody>
          <a:bodyPr wrap="square">
            <a:spAutoFit/>
          </a:bodyPr>
          <a:lstStyle/>
          <a:p>
            <a:r>
              <a:rPr lang="en-US" b="1" dirty="0" smtClean="0">
                <a:solidFill>
                  <a:schemeClr val="tx1"/>
                </a:solidFill>
                <a:latin typeface="+mj-lt"/>
              </a:rPr>
              <a:t>	</a:t>
            </a:r>
          </a:p>
        </p:txBody>
      </p:sp>
      <p:pic>
        <p:nvPicPr>
          <p:cNvPr id="1014786" name="Picture 2" descr="E:\1034.png"/>
          <p:cNvPicPr>
            <a:picLocks noChangeAspect="1" noChangeArrowheads="1"/>
          </p:cNvPicPr>
          <p:nvPr/>
        </p:nvPicPr>
        <p:blipFill>
          <a:blip r:embed="rId2"/>
          <a:srcRect/>
          <a:stretch>
            <a:fillRect/>
          </a:stretch>
        </p:blipFill>
        <p:spPr bwMode="auto">
          <a:xfrm>
            <a:off x="428596" y="1967545"/>
            <a:ext cx="7501922" cy="4676164"/>
          </a:xfrm>
          <a:prstGeom prst="rect">
            <a:avLst/>
          </a:prstGeom>
          <a:noFill/>
        </p:spPr>
      </p:pic>
      <p:sp>
        <p:nvSpPr>
          <p:cNvPr id="5" name="Rectangle 4"/>
          <p:cNvSpPr/>
          <p:nvPr/>
        </p:nvSpPr>
        <p:spPr>
          <a:xfrm>
            <a:off x="285720" y="1500174"/>
            <a:ext cx="7216399" cy="461665"/>
          </a:xfrm>
          <a:prstGeom prst="rect">
            <a:avLst/>
          </a:prstGeom>
        </p:spPr>
        <p:txBody>
          <a:bodyPr wrap="none">
            <a:spAutoFit/>
          </a:bodyPr>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cap="small" dirty="0" err="1" smtClean="0">
                <a:solidFill>
                  <a:schemeClr val="tx1"/>
                </a:solidFill>
                <a:latin typeface="+mj-lt"/>
              </a:rPr>
              <a:t>ScoreDocumentsWithSimNoMerge</a:t>
            </a:r>
            <a:r>
              <a:rPr lang="en-US" cap="small" dirty="0" smtClean="0">
                <a:solidFill>
                  <a:schemeClr val="tx1"/>
                </a:solidFill>
                <a:latin typeface="+mj-lt"/>
              </a:rPr>
              <a:t>(</a:t>
            </a:r>
            <a:r>
              <a:rPr lang="en-US" i="1" dirty="0" smtClean="0">
                <a:solidFill>
                  <a:srgbClr val="000000"/>
                </a:solidFill>
                <a:latin typeface="+mj-lt"/>
                <a:cs typeface="Times New Roman" pitchFamily="16" charset="0"/>
              </a:rPr>
              <a:t>q</a:t>
            </a:r>
            <a:r>
              <a:rPr lang="en-US" dirty="0" smtClean="0">
                <a:solidFill>
                  <a:srgbClr val="000000"/>
                </a:solidFill>
                <a:latin typeface="+mj-lt"/>
                <a:cs typeface="Times New Roman" pitchFamily="16" charset="0"/>
              </a:rPr>
              <a:t>, </a:t>
            </a:r>
            <a:r>
              <a:rPr lang="en-US" i="1" dirty="0" smtClean="0">
                <a:solidFill>
                  <a:srgbClr val="000000"/>
                </a:solidFill>
                <a:latin typeface="+mj-lt"/>
                <a:cs typeface="Times New Roman" pitchFamily="16" charset="0"/>
              </a:rPr>
              <a:t>B</a:t>
            </a:r>
            <a:r>
              <a:rPr lang="en-US" dirty="0" smtClean="0">
                <a:solidFill>
                  <a:srgbClr val="000000"/>
                </a:solidFill>
                <a:latin typeface="+mj-lt"/>
                <a:cs typeface="Times New Roman" pitchFamily="16" charset="0"/>
              </a:rPr>
              <a:t>, </a:t>
            </a:r>
            <a:r>
              <a:rPr lang="en-US" i="1" dirty="0" smtClean="0">
                <a:solidFill>
                  <a:srgbClr val="000000"/>
                </a:solidFill>
                <a:latin typeface="+mj-lt"/>
                <a:cs typeface="Times New Roman" pitchFamily="16" charset="0"/>
              </a:rPr>
              <a:t>V</a:t>
            </a:r>
            <a:r>
              <a:rPr lang="en-US" dirty="0" smtClean="0">
                <a:solidFill>
                  <a:srgbClr val="000000"/>
                </a:solidFill>
                <a:latin typeface="+mj-lt"/>
                <a:cs typeface="Times New Roman" pitchFamily="16" charset="0"/>
              </a:rPr>
              <a:t>, </a:t>
            </a:r>
            <a:r>
              <a:rPr lang="en-US" i="1" dirty="0" smtClean="0">
                <a:solidFill>
                  <a:srgbClr val="000000"/>
                </a:solidFill>
                <a:latin typeface="+mj-lt"/>
                <a:cs typeface="Times New Roman" pitchFamily="16" charset="0"/>
              </a:rPr>
              <a:t>N</a:t>
            </a:r>
            <a:r>
              <a:rPr lang="en-US" dirty="0" smtClean="0">
                <a:solidFill>
                  <a:srgbClr val="000000"/>
                </a:solidFill>
                <a:latin typeface="+mj-lt"/>
                <a:cs typeface="Times New Roman" pitchFamily="16" charset="0"/>
              </a:rPr>
              <a:t>, </a:t>
            </a:r>
            <a:r>
              <a:rPr lang="en-US" i="1" dirty="0" err="1" smtClean="0">
                <a:solidFill>
                  <a:srgbClr val="000000"/>
                </a:solidFill>
                <a:latin typeface="+mj-lt"/>
                <a:cs typeface="Times New Roman" pitchFamily="16" charset="0"/>
              </a:rPr>
              <a:t>normalizer</a:t>
            </a:r>
            <a:r>
              <a:rPr lang="en-US" dirty="0" smtClean="0">
                <a:solidFill>
                  <a:srgbClr val="000000"/>
                </a:solidFill>
                <a:latin typeface="+mj-lt"/>
                <a:cs typeface="Times New Roman" pitchFamily="16" charset="0"/>
              </a:rPr>
              <a:t>)</a:t>
            </a:r>
            <a:endParaRPr lang="en-US" dirty="0">
              <a:solidFill>
                <a:srgbClr val="000000"/>
              </a:solidFill>
              <a:latin typeface="+mj-lt"/>
            </a:endParaRPr>
          </a:p>
        </p:txBody>
      </p:sp>
      <p:sp>
        <p:nvSpPr>
          <p:cNvPr id="7" name="Slide Number Placeholder 6"/>
          <p:cNvSpPr>
            <a:spLocks noGrp="1"/>
          </p:cNvSpPr>
          <p:nvPr>
            <p:ph type="sldNum" idx="10"/>
          </p:nvPr>
        </p:nvSpPr>
        <p:spPr/>
        <p:txBody>
          <a:bodyPr/>
          <a:lstStyle/>
          <a:p>
            <a:pPr>
              <a:defRPr/>
            </a:pPr>
            <a:fld id="{74BF2C0F-05D6-4882-A325-BE394602789D}" type="slidenum">
              <a:rPr lang="en-US" smtClean="0"/>
              <a:pPr>
                <a:defRPr/>
              </a:pPr>
              <a:t>34</a:t>
            </a:fld>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en-US" dirty="0" smtClean="0"/>
              <a:t>Outline</a:t>
            </a:r>
            <a:endParaRPr lang="de-DE" dirty="0" smtClean="0"/>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rPr>
              <a:t> </a:t>
            </a:r>
            <a:r>
              <a:rPr lang="en-US" sz="3400" dirty="0" smtClean="0">
                <a:solidFill>
                  <a:srgbClr val="BDD3E9"/>
                </a:solidFill>
                <a:latin typeface="Calibri" charset="0"/>
              </a:rPr>
              <a:t>Introduction</a:t>
            </a:r>
            <a:endParaRPr lang="en-US" sz="3400" dirty="0">
              <a:solidFill>
                <a:srgbClr val="BDD3E9"/>
              </a:solidFill>
              <a:latin typeface="Calibri" charset="0"/>
            </a:endParaRPr>
          </a:p>
          <a:p>
            <a:pPr marL="514350" indent="-514350">
              <a:lnSpc>
                <a:spcPct val="150000"/>
              </a:lnSpc>
              <a:spcBef>
                <a:spcPts val="700"/>
              </a:spcBef>
              <a:buClr>
                <a:srgbClr val="BDD3E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336699"/>
                </a:solidFill>
                <a:latin typeface="Calibri" charset="0"/>
              </a:rPr>
              <a:t> </a:t>
            </a:r>
            <a:r>
              <a:rPr lang="en-US" sz="3400" dirty="0" smtClean="0">
                <a:solidFill>
                  <a:srgbClr val="BDD3E9"/>
                </a:solidFill>
                <a:latin typeface="Calibri" charset="0"/>
              </a:rPr>
              <a:t>Basic XML concepts</a:t>
            </a:r>
          </a:p>
          <a:p>
            <a:pPr marL="514350" indent="-514350">
              <a:lnSpc>
                <a:spcPct val="150000"/>
              </a:lnSpc>
              <a:spcBef>
                <a:spcPts val="700"/>
              </a:spcBef>
              <a:buClr>
                <a:srgbClr val="BDD3E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BDD3E9"/>
                </a:solidFill>
                <a:latin typeface="Calibri" charset="0"/>
              </a:rPr>
              <a:t> Challenges in XML IR </a:t>
            </a:r>
          </a:p>
          <a:p>
            <a:pPr marL="514350" indent="-514350">
              <a:lnSpc>
                <a:spcPct val="150000"/>
              </a:lnSpc>
              <a:spcBef>
                <a:spcPts val="700"/>
              </a:spcBef>
              <a:buClr>
                <a:srgbClr val="BDD3E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BDD3E9"/>
                </a:solidFill>
                <a:latin typeface="Calibri" charset="0"/>
              </a:rPr>
              <a:t> Vector space model for XML IR</a:t>
            </a: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336699"/>
                </a:solidFill>
                <a:latin typeface="Calibri" charset="0"/>
              </a:rPr>
              <a:t>Evaluation of XML IR</a:t>
            </a:r>
            <a:endParaRPr lang="en-US" sz="3400" dirty="0">
              <a:solidFill>
                <a:srgbClr val="336699"/>
              </a:solidFill>
              <a:latin typeface="Calibri" charset="0"/>
            </a:endParaRPr>
          </a:p>
        </p:txBody>
      </p:sp>
      <p:sp>
        <p:nvSpPr>
          <p:cNvPr id="4" name="Slide Number Placeholder 3"/>
          <p:cNvSpPr>
            <a:spLocks noGrp="1"/>
          </p:cNvSpPr>
          <p:nvPr>
            <p:ph type="sldNum" idx="10"/>
          </p:nvPr>
        </p:nvSpPr>
        <p:spPr/>
        <p:txBody>
          <a:bodyPr/>
          <a:lstStyle/>
          <a:p>
            <a:pPr>
              <a:defRPr/>
            </a:pPr>
            <a:fld id="{6231DFBC-2454-451B-9C42-04D7F724382E}" type="slidenum">
              <a:rPr lang="en-US" smtClean="0"/>
              <a:pPr>
                <a:defRPr/>
              </a:pPr>
              <a:t>35</a:t>
            </a:fld>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smtClean="0">
                <a:solidFill>
                  <a:srgbClr val="000000"/>
                </a:solidFill>
                <a:latin typeface="Calibri" charset="0"/>
                <a:cs typeface="Times New Roman" pitchFamily="16" charset="0"/>
              </a:rPr>
              <a:t>Initiative for the Evaluation of XML retrieval (INEX)</a:t>
            </a:r>
            <a:endParaRPr lang="en-US" sz="3200" dirty="0">
              <a:solidFill>
                <a:srgbClr val="000000"/>
              </a:solidFill>
              <a:latin typeface="Calibri" charset="0"/>
            </a:endParaRPr>
          </a:p>
        </p:txBody>
      </p:sp>
      <p:sp>
        <p:nvSpPr>
          <p:cNvPr id="6" name="Rectangle 5"/>
          <p:cNvSpPr/>
          <p:nvPr/>
        </p:nvSpPr>
        <p:spPr>
          <a:xfrm>
            <a:off x="285720" y="1428736"/>
            <a:ext cx="8572560" cy="2123658"/>
          </a:xfrm>
          <a:prstGeom prst="rect">
            <a:avLst/>
          </a:prstGeom>
        </p:spPr>
        <p:txBody>
          <a:bodyPr wrap="square">
            <a:spAutoFit/>
          </a:bodyPr>
          <a:lstStyle/>
          <a:p>
            <a:r>
              <a:rPr lang="en-US" sz="2200" dirty="0" smtClean="0">
                <a:solidFill>
                  <a:schemeClr val="tx1"/>
                </a:solidFill>
                <a:latin typeface="+mj-lt"/>
              </a:rPr>
              <a:t>INEX: standard benchmark evaluation (yearly) that has produced test collections (documents, sets of queries, and relevance judgments).</a:t>
            </a:r>
          </a:p>
          <a:p>
            <a:r>
              <a:rPr lang="en-US" sz="2200" dirty="0" smtClean="0">
                <a:solidFill>
                  <a:schemeClr val="tx1"/>
                </a:solidFill>
                <a:latin typeface="+mj-lt"/>
              </a:rPr>
              <a:t>Based on IEEE journal collection (since 2006 INEX uses the much larger English Wikipedia test collection).</a:t>
            </a:r>
          </a:p>
          <a:p>
            <a:r>
              <a:rPr lang="en-US" sz="2200" dirty="0" smtClean="0">
                <a:solidFill>
                  <a:schemeClr val="tx1"/>
                </a:solidFill>
                <a:latin typeface="+mj-lt"/>
              </a:rPr>
              <a:t>The relevance of documents is judged by human assessors.</a:t>
            </a:r>
          </a:p>
          <a:p>
            <a:endParaRPr lang="en-US" sz="2200" dirty="0" smtClean="0">
              <a:solidFill>
                <a:schemeClr val="tx1"/>
              </a:solidFill>
              <a:latin typeface="+mj-lt"/>
            </a:endParaRPr>
          </a:p>
        </p:txBody>
      </p:sp>
      <p:graphicFrame>
        <p:nvGraphicFramePr>
          <p:cNvPr id="4" name="Table 3"/>
          <p:cNvGraphicFramePr>
            <a:graphicFrameLocks noGrp="1"/>
          </p:cNvGraphicFramePr>
          <p:nvPr/>
        </p:nvGraphicFramePr>
        <p:xfrm>
          <a:off x="357158" y="3259148"/>
          <a:ext cx="7929618" cy="3456000"/>
        </p:xfrm>
        <a:graphic>
          <a:graphicData uri="http://schemas.openxmlformats.org/drawingml/2006/table">
            <a:tbl>
              <a:tblPr firstRow="1" bandRow="1">
                <a:tableStyleId>{5C22544A-7EE6-4342-B048-85BDC9FD1C3A}</a:tableStyleId>
              </a:tblPr>
              <a:tblGrid>
                <a:gridCol w="1714512"/>
                <a:gridCol w="6215106"/>
              </a:tblGrid>
              <a:tr h="42840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bg1"/>
                          </a:solidFill>
                          <a:latin typeface="+mn-lt"/>
                          <a:ea typeface="+mn-ea"/>
                          <a:cs typeface="+mn-cs"/>
                        </a:rPr>
                        <a:t>INEX 2002 collection statistics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6699"/>
                    </a:solidFill>
                  </a:tcPr>
                </a:tc>
                <a:tc hMerge="1">
                  <a:txBody>
                    <a:bodyPr/>
                    <a:lstStyle/>
                    <a:p>
                      <a:endParaRPr lang="de-DE"/>
                    </a:p>
                  </a:txBody>
                  <a:tcPr/>
                </a:tc>
              </a:tr>
              <a:tr h="428400">
                <a:tc>
                  <a:txBody>
                    <a:bodyPr/>
                    <a:lstStyle/>
                    <a:p>
                      <a:r>
                        <a:rPr lang="en-US" sz="2200" dirty="0" smtClean="0">
                          <a:solidFill>
                            <a:schemeClr val="tx1"/>
                          </a:solidFill>
                        </a:rPr>
                        <a:t>12,107</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en-US" sz="2200" dirty="0" smtClean="0">
                          <a:solidFill>
                            <a:schemeClr val="tx1"/>
                          </a:solidFill>
                        </a:rPr>
                        <a:t>number of documents</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r h="428400">
                <a:tc>
                  <a:txBody>
                    <a:bodyPr/>
                    <a:lstStyle/>
                    <a:p>
                      <a:r>
                        <a:rPr lang="en-US" sz="2200" dirty="0" smtClean="0">
                          <a:solidFill>
                            <a:schemeClr val="tx1"/>
                          </a:solidFill>
                        </a:rPr>
                        <a:t>494 MB</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en-US" sz="2200" dirty="0" smtClean="0">
                          <a:solidFill>
                            <a:schemeClr val="tx1"/>
                          </a:solidFill>
                        </a:rPr>
                        <a:t>size</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r h="428400">
                <a:tc>
                  <a:txBody>
                    <a:bodyPr/>
                    <a:lstStyle/>
                    <a:p>
                      <a:r>
                        <a:rPr lang="en-US" sz="2200" dirty="0" smtClean="0">
                          <a:solidFill>
                            <a:schemeClr val="tx1"/>
                          </a:solidFill>
                        </a:rPr>
                        <a:t>1995—2002</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en-US" sz="2200" dirty="0" smtClean="0">
                          <a:solidFill>
                            <a:schemeClr val="tx1"/>
                          </a:solidFill>
                        </a:rPr>
                        <a:t>time of publication of articles</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r h="428400">
                <a:tc>
                  <a:txBody>
                    <a:bodyPr/>
                    <a:lstStyle/>
                    <a:p>
                      <a:r>
                        <a:rPr lang="en-US" sz="2200" dirty="0" smtClean="0">
                          <a:solidFill>
                            <a:schemeClr val="tx1"/>
                          </a:solidFill>
                        </a:rPr>
                        <a:t>1,532</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en-US" sz="2200" dirty="0" smtClean="0">
                          <a:solidFill>
                            <a:schemeClr val="tx1"/>
                          </a:solidFill>
                        </a:rPr>
                        <a:t>average number of XML nodes per document</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r h="428400">
                <a:tc>
                  <a:txBody>
                    <a:bodyPr/>
                    <a:lstStyle/>
                    <a:p>
                      <a:r>
                        <a:rPr lang="en-US" sz="2200" dirty="0" smtClean="0">
                          <a:solidFill>
                            <a:schemeClr val="tx1"/>
                          </a:solidFill>
                        </a:rPr>
                        <a:t>6.9</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en-US" sz="2200" dirty="0" smtClean="0">
                          <a:solidFill>
                            <a:schemeClr val="tx1"/>
                          </a:solidFill>
                        </a:rPr>
                        <a:t>average depth of a node</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r h="428400">
                <a:tc>
                  <a:txBody>
                    <a:bodyPr/>
                    <a:lstStyle/>
                    <a:p>
                      <a:r>
                        <a:rPr lang="en-US" sz="2200" dirty="0" smtClean="0">
                          <a:solidFill>
                            <a:schemeClr val="tx1"/>
                          </a:solidFill>
                        </a:rPr>
                        <a:t>30</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en-US" sz="2200" dirty="0" smtClean="0">
                          <a:solidFill>
                            <a:schemeClr val="tx1"/>
                          </a:solidFill>
                        </a:rPr>
                        <a:t>number of CAS topics</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r h="428400">
                <a:tc>
                  <a:txBody>
                    <a:bodyPr/>
                    <a:lstStyle/>
                    <a:p>
                      <a:r>
                        <a:rPr lang="en-US" sz="2200" dirty="0" smtClean="0">
                          <a:solidFill>
                            <a:schemeClr val="tx1"/>
                          </a:solidFill>
                        </a:rPr>
                        <a:t>30</a:t>
                      </a:r>
                      <a:endParaRPr lang="de-DE" sz="2200" dirty="0">
                        <a:solidFill>
                          <a:schemeClr val="tx1"/>
                        </a:solidFill>
                      </a:endParaRPr>
                    </a:p>
                  </a:txBody>
                  <a:tcPr>
                    <a:lnL w="12700" cmpd="sng">
                      <a:noFill/>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c>
                  <a:txBody>
                    <a:bodyPr/>
                    <a:lstStyle/>
                    <a:p>
                      <a:r>
                        <a:rPr lang="en-US" sz="2200" dirty="0" smtClean="0">
                          <a:solidFill>
                            <a:schemeClr val="tx1"/>
                          </a:solidFill>
                        </a:rPr>
                        <a:t>number</a:t>
                      </a:r>
                      <a:r>
                        <a:rPr lang="en-US" sz="2200" baseline="0" dirty="0" smtClean="0">
                          <a:solidFill>
                            <a:schemeClr val="tx1"/>
                          </a:solidFill>
                        </a:rPr>
                        <a:t> of CO topics</a:t>
                      </a:r>
                      <a:endParaRPr lang="de-DE" sz="2200" dirty="0">
                        <a:solidFill>
                          <a:schemeClr val="tx1"/>
                        </a:solidFill>
                      </a:endParaRPr>
                    </a:p>
                  </a:txBody>
                  <a:tcPr>
                    <a:lnL w="28575"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bl>
          </a:graphicData>
        </a:graphic>
      </p:graphicFrame>
      <p:sp>
        <p:nvSpPr>
          <p:cNvPr id="5" name="Slide Number Placeholder 4"/>
          <p:cNvSpPr>
            <a:spLocks noGrp="1"/>
          </p:cNvSpPr>
          <p:nvPr>
            <p:ph type="sldNum" idx="10"/>
          </p:nvPr>
        </p:nvSpPr>
        <p:spPr/>
        <p:txBody>
          <a:bodyPr/>
          <a:lstStyle/>
          <a:p>
            <a:pPr>
              <a:defRPr/>
            </a:pPr>
            <a:fld id="{74BF2C0F-05D6-4882-A325-BE394602789D}" type="slidenum">
              <a:rPr lang="en-US" smtClean="0"/>
              <a:pPr>
                <a:defRPr/>
              </a:pPr>
              <a:t>36</a:t>
            </a:fld>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rgbClr val="000000"/>
                </a:solidFill>
                <a:latin typeface="Calibri" charset="0"/>
                <a:cs typeface="Times New Roman" pitchFamily="16" charset="0"/>
              </a:rPr>
              <a:t>INEX topics</a:t>
            </a:r>
            <a:endParaRPr lang="en-US" sz="3600" dirty="0">
              <a:solidFill>
                <a:srgbClr val="000000"/>
              </a:solidFill>
              <a:latin typeface="Calibri" charset="0"/>
            </a:endParaRPr>
          </a:p>
        </p:txBody>
      </p:sp>
      <p:sp>
        <p:nvSpPr>
          <p:cNvPr id="5" name="Rectangle 4"/>
          <p:cNvSpPr/>
          <p:nvPr/>
        </p:nvSpPr>
        <p:spPr>
          <a:xfrm>
            <a:off x="142844" y="2131302"/>
            <a:ext cx="8572560" cy="3226524"/>
          </a:xfrm>
          <a:prstGeom prst="rect">
            <a:avLst/>
          </a:prstGeom>
        </p:spPr>
        <p:txBody>
          <a:bodyPr wrap="square">
            <a:spAutoFit/>
          </a:bodyPr>
          <a:lstStyle/>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mj-lt"/>
              </a:rPr>
              <a:t>Two types:</a:t>
            </a:r>
          </a:p>
          <a:p>
            <a:pPr marL="1257300" lvl="1" indent="-514350">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mj-lt"/>
              </a:rPr>
              <a:t>content-only or </a:t>
            </a:r>
            <a:r>
              <a:rPr lang="en-US" b="1" dirty="0" smtClean="0">
                <a:solidFill>
                  <a:schemeClr val="tx1"/>
                </a:solidFill>
                <a:latin typeface="+mj-lt"/>
              </a:rPr>
              <a:t>CO </a:t>
            </a:r>
            <a:r>
              <a:rPr lang="en-US" b="1" dirty="0" smtClean="0">
                <a:solidFill>
                  <a:schemeClr val="tx1"/>
                </a:solidFill>
                <a:latin typeface="+mj-lt"/>
              </a:rPr>
              <a:t>topics</a:t>
            </a:r>
            <a:r>
              <a:rPr lang="en-US" dirty="0" smtClean="0">
                <a:solidFill>
                  <a:schemeClr val="tx1"/>
                </a:solidFill>
                <a:latin typeface="+mj-lt"/>
              </a:rPr>
              <a:t>: regular keyword queries as in unstructured information retrieval</a:t>
            </a:r>
          </a:p>
          <a:p>
            <a:pPr marL="1257300" lvl="1" indent="-514350">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mj-lt"/>
              </a:rPr>
              <a:t>content-and-structure </a:t>
            </a:r>
            <a:r>
              <a:rPr lang="en-US" dirty="0" smtClean="0">
                <a:solidFill>
                  <a:schemeClr val="tx1"/>
                </a:solidFill>
                <a:latin typeface="+mj-lt"/>
              </a:rPr>
              <a:t>or </a:t>
            </a:r>
            <a:r>
              <a:rPr lang="en-US" b="1" dirty="0" smtClean="0">
                <a:solidFill>
                  <a:schemeClr val="tx1"/>
                </a:solidFill>
                <a:latin typeface="+mj-lt"/>
              </a:rPr>
              <a:t>CAS topics</a:t>
            </a:r>
            <a:r>
              <a:rPr lang="en-US" dirty="0" smtClean="0">
                <a:solidFill>
                  <a:schemeClr val="tx1"/>
                </a:solidFill>
                <a:latin typeface="+mj-lt"/>
              </a:rPr>
              <a:t>: have structural constraints in </a:t>
            </a:r>
            <a:r>
              <a:rPr lang="en-US" dirty="0" smtClean="0">
                <a:solidFill>
                  <a:schemeClr val="tx1"/>
                </a:solidFill>
                <a:latin typeface="+mj-lt"/>
              </a:rPr>
              <a:t>addition </a:t>
            </a:r>
            <a:r>
              <a:rPr lang="en-US" dirty="0" smtClean="0">
                <a:solidFill>
                  <a:schemeClr val="tx1"/>
                </a:solidFill>
                <a:latin typeface="+mj-lt"/>
              </a:rPr>
              <a:t>to keywords</a:t>
            </a:r>
          </a:p>
          <a:p>
            <a:r>
              <a:rPr lang="en-US" dirty="0" smtClean="0">
                <a:solidFill>
                  <a:schemeClr val="tx1"/>
                </a:solidFill>
                <a:latin typeface="+mj-lt"/>
              </a:rPr>
              <a:t>Since CAS queries have both structural and content criteria, relevance assessments are more complicated than in unstructured retrieval</a:t>
            </a:r>
          </a:p>
        </p:txBody>
      </p:sp>
      <p:sp>
        <p:nvSpPr>
          <p:cNvPr id="6" name="Slide Number Placeholder 5"/>
          <p:cNvSpPr>
            <a:spLocks noGrp="1"/>
          </p:cNvSpPr>
          <p:nvPr>
            <p:ph type="sldNum" idx="10"/>
          </p:nvPr>
        </p:nvSpPr>
        <p:spPr/>
        <p:txBody>
          <a:bodyPr/>
          <a:lstStyle/>
          <a:p>
            <a:pPr>
              <a:defRPr/>
            </a:pPr>
            <a:fld id="{74BF2C0F-05D6-4882-A325-BE394602789D}" type="slidenum">
              <a:rPr lang="en-US" smtClean="0"/>
              <a:pPr>
                <a:defRPr/>
              </a:pPr>
              <a:t>37</a:t>
            </a:fld>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smtClean="0">
                <a:solidFill>
                  <a:srgbClr val="000000"/>
                </a:solidFill>
                <a:latin typeface="Calibri" charset="0"/>
                <a:cs typeface="Times New Roman" pitchFamily="16" charset="0"/>
              </a:rPr>
              <a:t>INEX relevance assessments</a:t>
            </a:r>
            <a:endParaRPr lang="en-US" sz="3200" dirty="0">
              <a:solidFill>
                <a:srgbClr val="000000"/>
              </a:solidFill>
              <a:latin typeface="Calibri" charset="0"/>
            </a:endParaRPr>
          </a:p>
        </p:txBody>
      </p:sp>
      <p:sp>
        <p:nvSpPr>
          <p:cNvPr id="6" name="Rectangle 5"/>
          <p:cNvSpPr/>
          <p:nvPr/>
        </p:nvSpPr>
        <p:spPr>
          <a:xfrm>
            <a:off x="285720" y="1428736"/>
            <a:ext cx="8572560" cy="769441"/>
          </a:xfrm>
          <a:prstGeom prst="rect">
            <a:avLst/>
          </a:prstGeom>
        </p:spPr>
        <p:txBody>
          <a:bodyPr wrap="square">
            <a:spAutoFit/>
          </a:bodyPr>
          <a:lstStyle/>
          <a:p>
            <a:r>
              <a:rPr lang="en-US" sz="2200" dirty="0" smtClean="0">
                <a:solidFill>
                  <a:schemeClr val="tx1"/>
                </a:solidFill>
                <a:latin typeface="+mj-lt"/>
              </a:rPr>
              <a:t>INEX 2002 defined component coverage and topical relevance as orthogonal dimensions of relevance.</a:t>
            </a:r>
          </a:p>
        </p:txBody>
      </p:sp>
      <p:graphicFrame>
        <p:nvGraphicFramePr>
          <p:cNvPr id="4" name="Table 3"/>
          <p:cNvGraphicFramePr>
            <a:graphicFrameLocks noGrp="1"/>
          </p:cNvGraphicFramePr>
          <p:nvPr/>
        </p:nvGraphicFramePr>
        <p:xfrm>
          <a:off x="357158" y="2191901"/>
          <a:ext cx="7929618" cy="1237099"/>
        </p:xfrm>
        <a:graphic>
          <a:graphicData uri="http://schemas.openxmlformats.org/drawingml/2006/table">
            <a:tbl>
              <a:tblPr firstRow="1" bandRow="1">
                <a:tableStyleId>{5C22544A-7EE6-4342-B048-85BDC9FD1C3A}</a:tableStyleId>
              </a:tblPr>
              <a:tblGrid>
                <a:gridCol w="7929618"/>
              </a:tblGrid>
              <a:tr h="3942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bg1"/>
                          </a:solidFill>
                          <a:latin typeface="+mn-lt"/>
                          <a:ea typeface="+mn-ea"/>
                          <a:cs typeface="+mn-cs"/>
                        </a:rPr>
                        <a:t>Component coverage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6699"/>
                    </a:solidFill>
                  </a:tcPr>
                </a:tc>
              </a:tr>
              <a:tr h="779899">
                <a:tc>
                  <a:txBody>
                    <a:bodyPr/>
                    <a:lstStyle/>
                    <a:p>
                      <a:r>
                        <a:rPr lang="en-US" sz="2200" dirty="0" smtClean="0">
                          <a:solidFill>
                            <a:schemeClr val="tx1"/>
                          </a:solidFill>
                        </a:rPr>
                        <a:t>Evaluates whether the element retrieved is “structurally” correct, i.e., neither too low nor</a:t>
                      </a:r>
                      <a:r>
                        <a:rPr lang="en-US" sz="2200" baseline="0" dirty="0" smtClean="0">
                          <a:solidFill>
                            <a:schemeClr val="tx1"/>
                          </a:solidFill>
                        </a:rPr>
                        <a:t> too high in the tree.</a:t>
                      </a:r>
                      <a:endParaRPr lang="de-DE" sz="22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bl>
          </a:graphicData>
        </a:graphic>
      </p:graphicFrame>
      <p:sp>
        <p:nvSpPr>
          <p:cNvPr id="7" name="Rectangle 6"/>
          <p:cNvSpPr/>
          <p:nvPr/>
        </p:nvSpPr>
        <p:spPr>
          <a:xfrm>
            <a:off x="285720" y="3373939"/>
            <a:ext cx="8858280" cy="4142160"/>
          </a:xfrm>
          <a:prstGeom prst="rect">
            <a:avLst/>
          </a:prstGeom>
        </p:spPr>
        <p:txBody>
          <a:bodyPr wrap="square">
            <a:spAutoFit/>
          </a:bodyPr>
          <a:lstStyle/>
          <a:p>
            <a:r>
              <a:rPr lang="en-US" sz="2200" dirty="0" smtClean="0">
                <a:solidFill>
                  <a:schemeClr val="tx1"/>
                </a:solidFill>
                <a:latin typeface="+mj-lt"/>
              </a:rPr>
              <a:t>We distinguish four cases:</a:t>
            </a:r>
          </a:p>
          <a:p>
            <a:pPr marL="514350" indent="-514350">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100" dirty="0" smtClean="0">
                <a:solidFill>
                  <a:schemeClr val="tx1"/>
                </a:solidFill>
                <a:latin typeface="+mj-lt"/>
              </a:rPr>
              <a:t>Exact coverage (E): The information sought is the main topic of the component and the component is a meaningful unit of information.</a:t>
            </a:r>
          </a:p>
          <a:p>
            <a:pPr marL="514350" indent="-514350">
              <a:spcBef>
                <a:spcPts val="700"/>
              </a:spcBef>
              <a:buClr>
                <a:srgbClr val="336699"/>
              </a:buClr>
              <a:buSzPct val="80000"/>
              <a:buFont typeface="Calibri" pitchFamily="34"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100" dirty="0" smtClean="0">
                <a:solidFill>
                  <a:schemeClr val="tx1"/>
                </a:solidFill>
                <a:latin typeface="+mj-lt"/>
              </a:rPr>
              <a:t>Too small (S): The information sought is the main topic of the component, but the component is not a meaningful (self-contained) unit of information.</a:t>
            </a:r>
          </a:p>
          <a:p>
            <a:pPr marL="514350" indent="-514350">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100" dirty="0" smtClean="0">
                <a:solidFill>
                  <a:schemeClr val="tx1"/>
                </a:solidFill>
                <a:latin typeface="+mj-lt"/>
              </a:rPr>
              <a:t>Too large (L): The information sought is present in the component, but is not the main topic.</a:t>
            </a:r>
          </a:p>
          <a:p>
            <a:pPr marL="514350" indent="-514350">
              <a:spcBef>
                <a:spcPts val="700"/>
              </a:spcBef>
              <a:buClr>
                <a:srgbClr val="336699"/>
              </a:buClr>
              <a:buSzPct val="80000"/>
              <a:buFont typeface="Calibri" pitchFamily="34"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100" dirty="0" smtClean="0">
                <a:solidFill>
                  <a:schemeClr val="tx1"/>
                </a:solidFill>
                <a:latin typeface="+mj-lt"/>
              </a:rPr>
              <a:t>No coverage (N): The information sought is not a topic of the component.</a:t>
            </a:r>
          </a:p>
          <a:p>
            <a:pPr marL="514350" indent="-514350">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chemeClr val="tx1"/>
              </a:solidFill>
              <a:latin typeface="+mj-lt"/>
            </a:endParaRPr>
          </a:p>
          <a:p>
            <a:endParaRPr lang="en-US" sz="2200" dirty="0" smtClean="0">
              <a:solidFill>
                <a:schemeClr val="tx1"/>
              </a:solidFill>
              <a:latin typeface="+mj-lt"/>
            </a:endParaRPr>
          </a:p>
        </p:txBody>
      </p:sp>
      <p:sp>
        <p:nvSpPr>
          <p:cNvPr id="8" name="Slide Number Placeholder 7"/>
          <p:cNvSpPr>
            <a:spLocks noGrp="1"/>
          </p:cNvSpPr>
          <p:nvPr>
            <p:ph type="sldNum" idx="10"/>
          </p:nvPr>
        </p:nvSpPr>
        <p:spPr/>
        <p:txBody>
          <a:bodyPr/>
          <a:lstStyle/>
          <a:p>
            <a:pPr>
              <a:defRPr/>
            </a:pPr>
            <a:fld id="{74BF2C0F-05D6-4882-A325-BE394602789D}" type="slidenum">
              <a:rPr lang="en-US" smtClean="0"/>
              <a:pPr>
                <a:defRPr/>
              </a:pPr>
              <a:t>38</a:t>
            </a:fld>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smtClean="0">
                <a:solidFill>
                  <a:srgbClr val="000000"/>
                </a:solidFill>
                <a:latin typeface="Calibri" charset="0"/>
                <a:cs typeface="Times New Roman" pitchFamily="16" charset="0"/>
              </a:rPr>
              <a:t>INEX relevance assessments</a:t>
            </a:r>
            <a:endParaRPr lang="en-US" sz="3200" dirty="0">
              <a:solidFill>
                <a:srgbClr val="000000"/>
              </a:solidFill>
              <a:latin typeface="Calibri" charset="0"/>
            </a:endParaRPr>
          </a:p>
        </p:txBody>
      </p:sp>
      <p:sp>
        <p:nvSpPr>
          <p:cNvPr id="6" name="Rectangle 5"/>
          <p:cNvSpPr/>
          <p:nvPr/>
        </p:nvSpPr>
        <p:spPr>
          <a:xfrm>
            <a:off x="285720" y="1945179"/>
            <a:ext cx="8572560" cy="769441"/>
          </a:xfrm>
          <a:prstGeom prst="rect">
            <a:avLst/>
          </a:prstGeom>
        </p:spPr>
        <p:txBody>
          <a:bodyPr wrap="square">
            <a:spAutoFit/>
          </a:bodyPr>
          <a:lstStyle/>
          <a:p>
            <a:r>
              <a:rPr lang="en-US" sz="2200" dirty="0" smtClean="0">
                <a:solidFill>
                  <a:schemeClr val="tx1"/>
                </a:solidFill>
                <a:latin typeface="+mj-lt"/>
              </a:rPr>
              <a:t>The </a:t>
            </a:r>
            <a:r>
              <a:rPr lang="en-US" sz="2200" b="1" dirty="0" smtClean="0">
                <a:solidFill>
                  <a:schemeClr val="tx1"/>
                </a:solidFill>
                <a:latin typeface="+mj-lt"/>
              </a:rPr>
              <a:t>topical relevance </a:t>
            </a:r>
            <a:r>
              <a:rPr lang="en-US" sz="2200" dirty="0" smtClean="0">
                <a:solidFill>
                  <a:schemeClr val="tx1"/>
                </a:solidFill>
                <a:latin typeface="+mj-lt"/>
              </a:rPr>
              <a:t>dimension also has four levels: highly relevant (3), fairly relevant (2), marginally relevant (1) and </a:t>
            </a:r>
            <a:r>
              <a:rPr lang="en-US" sz="2200" dirty="0" err="1" smtClean="0">
                <a:solidFill>
                  <a:schemeClr val="tx1"/>
                </a:solidFill>
                <a:latin typeface="+mj-lt"/>
              </a:rPr>
              <a:t>nonrelevant</a:t>
            </a:r>
            <a:r>
              <a:rPr lang="en-US" sz="2200" dirty="0" smtClean="0">
                <a:solidFill>
                  <a:schemeClr val="tx1"/>
                </a:solidFill>
                <a:latin typeface="+mj-lt"/>
              </a:rPr>
              <a:t> (0).</a:t>
            </a:r>
          </a:p>
        </p:txBody>
      </p:sp>
      <p:graphicFrame>
        <p:nvGraphicFramePr>
          <p:cNvPr id="4" name="Table 3"/>
          <p:cNvGraphicFramePr>
            <a:graphicFrameLocks noGrp="1"/>
          </p:cNvGraphicFramePr>
          <p:nvPr/>
        </p:nvGraphicFramePr>
        <p:xfrm>
          <a:off x="357158" y="2868944"/>
          <a:ext cx="7929618" cy="2560320"/>
        </p:xfrm>
        <a:graphic>
          <a:graphicData uri="http://schemas.openxmlformats.org/drawingml/2006/table">
            <a:tbl>
              <a:tblPr firstRow="1" bandRow="1">
                <a:tableStyleId>{5C22544A-7EE6-4342-B048-85BDC9FD1C3A}</a:tableStyleId>
              </a:tblPr>
              <a:tblGrid>
                <a:gridCol w="7929618"/>
              </a:tblGrid>
              <a:tr h="3942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bg1"/>
                          </a:solidFill>
                          <a:latin typeface="+mn-lt"/>
                          <a:ea typeface="+mn-ea"/>
                          <a:cs typeface="+mn-cs"/>
                        </a:rPr>
                        <a:t>Combining the relevance</a:t>
                      </a:r>
                      <a:r>
                        <a:rPr lang="en-US" sz="2400" b="1" kern="1200" baseline="0" dirty="0" smtClean="0">
                          <a:solidFill>
                            <a:schemeClr val="bg1"/>
                          </a:solidFill>
                          <a:latin typeface="+mn-lt"/>
                          <a:ea typeface="+mn-ea"/>
                          <a:cs typeface="+mn-cs"/>
                        </a:rPr>
                        <a:t> dimensions</a:t>
                      </a:r>
                      <a:endParaRPr lang="en-US" sz="2400" b="1" kern="1200" dirty="0" smtClean="0">
                        <a:solidFill>
                          <a:schemeClr val="bg1"/>
                        </a:solidFill>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6699"/>
                    </a:solidFill>
                  </a:tcPr>
                </a:tc>
              </a:tr>
              <a:tr h="779899">
                <a:tc>
                  <a:txBody>
                    <a:bodyPr/>
                    <a:lstStyle/>
                    <a:p>
                      <a:r>
                        <a:rPr lang="en-US" sz="2200" dirty="0" smtClean="0">
                          <a:solidFill>
                            <a:schemeClr val="tx1"/>
                          </a:solidFill>
                        </a:rPr>
                        <a:t>Components</a:t>
                      </a:r>
                      <a:r>
                        <a:rPr lang="en-US" sz="2200" baseline="0" dirty="0" smtClean="0">
                          <a:solidFill>
                            <a:schemeClr val="tx1"/>
                          </a:solidFill>
                        </a:rPr>
                        <a:t> are judged on both dimensions and the judgments are then combined into a digit-letter code, e.g. 2S is a fairly relevant component that is too small. In theory, there are 16 combinations of coverage and relevance, but many cannot occur. For example, a </a:t>
                      </a:r>
                      <a:r>
                        <a:rPr lang="en-US" sz="2200" baseline="0" dirty="0" err="1" smtClean="0">
                          <a:solidFill>
                            <a:schemeClr val="tx1"/>
                          </a:solidFill>
                        </a:rPr>
                        <a:t>nonrelevant</a:t>
                      </a:r>
                      <a:r>
                        <a:rPr lang="en-US" sz="2200" baseline="0" dirty="0" smtClean="0">
                          <a:solidFill>
                            <a:schemeClr val="tx1"/>
                          </a:solidFill>
                        </a:rPr>
                        <a:t> component cannot have exact coverage, so the combination 3N is not possible.</a:t>
                      </a:r>
                      <a:endParaRPr lang="de-DE" sz="22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bl>
          </a:graphicData>
        </a:graphic>
      </p:graphicFrame>
      <p:sp>
        <p:nvSpPr>
          <p:cNvPr id="5" name="Slide Number Placeholder 4"/>
          <p:cNvSpPr>
            <a:spLocks noGrp="1"/>
          </p:cNvSpPr>
          <p:nvPr>
            <p:ph type="sldNum" idx="10"/>
          </p:nvPr>
        </p:nvSpPr>
        <p:spPr/>
        <p:txBody>
          <a:bodyPr/>
          <a:lstStyle/>
          <a:p>
            <a:pPr>
              <a:defRPr/>
            </a:pPr>
            <a:fld id="{74BF2C0F-05D6-4882-A325-BE394602789D}" type="slidenum">
              <a:rPr lang="en-US" smtClean="0"/>
              <a:pPr>
                <a:defRPr/>
              </a:pPr>
              <a:t>39</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a:solidFill>
                <a:srgbClr val="898989"/>
              </a:solidFill>
              <a:latin typeface="Calibri" charset="0"/>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rgbClr val="000000"/>
                </a:solidFill>
                <a:latin typeface="Calibri" charset="0"/>
                <a:cs typeface="Times New Roman" pitchFamily="16" charset="0"/>
              </a:rPr>
              <a:t>IR and relational databases</a:t>
            </a:r>
            <a:endParaRPr lang="en-US" sz="4000" dirty="0">
              <a:solidFill>
                <a:srgbClr val="000000"/>
              </a:solidFill>
              <a:latin typeface="Calibri" charset="0"/>
            </a:endParaRPr>
          </a:p>
        </p:txBody>
      </p:sp>
      <p:sp>
        <p:nvSpPr>
          <p:cNvPr id="84996" name="Text Box 3"/>
          <p:cNvSpPr txBox="1">
            <a:spLocks noChangeArrowheads="1"/>
          </p:cNvSpPr>
          <p:nvPr/>
        </p:nvSpPr>
        <p:spPr bwMode="auto">
          <a:xfrm>
            <a:off x="138113" y="1428736"/>
            <a:ext cx="8505825"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600" dirty="0" smtClean="0">
                <a:solidFill>
                  <a:srgbClr val="000000"/>
                </a:solidFill>
                <a:latin typeface="Calibri" charset="0"/>
              </a:rPr>
              <a:t>	</a:t>
            </a:r>
            <a:r>
              <a:rPr lang="en-US" dirty="0" smtClean="0">
                <a:solidFill>
                  <a:srgbClr val="000000"/>
                </a:solidFill>
                <a:latin typeface="Calibri" charset="0"/>
              </a:rPr>
              <a:t>IR systems are often contrasted with relational databases (RDB).  </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Traditionally, IR  systems retrieve information from </a:t>
            </a:r>
            <a:r>
              <a:rPr lang="en-US" i="1" dirty="0" smtClean="0">
                <a:solidFill>
                  <a:srgbClr val="000000"/>
                </a:solidFill>
                <a:latin typeface="Calibri" charset="0"/>
              </a:rPr>
              <a:t>unstructured text</a:t>
            </a:r>
            <a:r>
              <a:rPr lang="en-US" dirty="0" smtClean="0">
                <a:solidFill>
                  <a:srgbClr val="000000"/>
                </a:solidFill>
                <a:latin typeface="Calibri" charset="0"/>
              </a:rPr>
              <a:t> (“raw” text without markup).</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RDB systems are used for querying </a:t>
            </a:r>
            <a:r>
              <a:rPr lang="en-US" i="1" dirty="0" smtClean="0">
                <a:solidFill>
                  <a:srgbClr val="000000"/>
                </a:solidFill>
                <a:latin typeface="Calibri" charset="0"/>
              </a:rPr>
              <a:t>relational data</a:t>
            </a:r>
            <a:r>
              <a:rPr lang="en-US" dirty="0" smtClean="0">
                <a:solidFill>
                  <a:srgbClr val="000000"/>
                </a:solidFill>
                <a:latin typeface="Calibri" charset="0"/>
              </a:rPr>
              <a:t>: sets of records that have values for predefined attributes such as employee number, title and salary.</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	Some structured data sources containing text are best modeled as structured documents rather than relational data (Structured retrieval). </a:t>
            </a:r>
            <a:endParaRPr lang="en-US" dirty="0">
              <a:solidFill>
                <a:srgbClr val="000000"/>
              </a:solidFill>
              <a:latin typeface="Calibri"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6" name="Picture 5" descr="1004.png"/>
          <p:cNvPicPr>
            <a:picLocks noChangeAspect="1"/>
          </p:cNvPicPr>
          <p:nvPr/>
        </p:nvPicPr>
        <p:blipFill>
          <a:blip r:embed="rId3"/>
          <a:stretch>
            <a:fillRect/>
          </a:stretch>
        </p:blipFill>
        <p:spPr>
          <a:xfrm>
            <a:off x="714348" y="3880140"/>
            <a:ext cx="6531027" cy="1620000"/>
          </a:xfrm>
          <a:prstGeom prst="rect">
            <a:avLst/>
          </a:prstGeom>
        </p:spPr>
      </p:pic>
      <p:sp>
        <p:nvSpPr>
          <p:cNvPr id="7" name="Slide Number Placeholder 6"/>
          <p:cNvSpPr>
            <a:spLocks noGrp="1"/>
          </p:cNvSpPr>
          <p:nvPr>
            <p:ph type="sldNum" idx="10"/>
          </p:nvPr>
        </p:nvSpPr>
        <p:spPr/>
        <p:txBody>
          <a:bodyPr/>
          <a:lstStyle/>
          <a:p>
            <a:pPr>
              <a:defRPr/>
            </a:pPr>
            <a:fld id="{74BF2C0F-05D6-4882-A325-BE394602789D}" type="slidenum">
              <a:rPr lang="en-US" smtClean="0"/>
              <a:pPr>
                <a:defRPr/>
              </a:pPr>
              <a:t>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smtClean="0">
                <a:solidFill>
                  <a:srgbClr val="000000"/>
                </a:solidFill>
                <a:latin typeface="Calibri" charset="0"/>
                <a:cs typeface="Times New Roman" pitchFamily="16" charset="0"/>
              </a:rPr>
              <a:t>INEX relevance assessments</a:t>
            </a:r>
            <a:endParaRPr lang="en-US" sz="3200" dirty="0">
              <a:solidFill>
                <a:srgbClr val="000000"/>
              </a:solidFill>
              <a:latin typeface="Calibri" charset="0"/>
            </a:endParaRPr>
          </a:p>
        </p:txBody>
      </p:sp>
      <p:sp>
        <p:nvSpPr>
          <p:cNvPr id="6" name="Rectangle 5"/>
          <p:cNvSpPr/>
          <p:nvPr/>
        </p:nvSpPr>
        <p:spPr>
          <a:xfrm>
            <a:off x="285720" y="1500174"/>
            <a:ext cx="8572560" cy="430887"/>
          </a:xfrm>
          <a:prstGeom prst="rect">
            <a:avLst/>
          </a:prstGeom>
        </p:spPr>
        <p:txBody>
          <a:bodyPr wrap="square">
            <a:spAutoFit/>
          </a:bodyPr>
          <a:lstStyle/>
          <a:p>
            <a:r>
              <a:rPr lang="en-US" sz="2200" dirty="0" smtClean="0">
                <a:solidFill>
                  <a:schemeClr val="tx1"/>
                </a:solidFill>
                <a:latin typeface="+mj-lt"/>
              </a:rPr>
              <a:t>The relevance-coverage combinations are quantized as follows:</a:t>
            </a:r>
          </a:p>
        </p:txBody>
      </p:sp>
      <p:pic>
        <p:nvPicPr>
          <p:cNvPr id="1015810" name="Picture 2" descr="E:\1040.png"/>
          <p:cNvPicPr>
            <a:picLocks noChangeAspect="1" noChangeArrowheads="1"/>
          </p:cNvPicPr>
          <p:nvPr/>
        </p:nvPicPr>
        <p:blipFill>
          <a:blip r:embed="rId3"/>
          <a:srcRect/>
          <a:stretch>
            <a:fillRect/>
          </a:stretch>
        </p:blipFill>
        <p:spPr bwMode="auto">
          <a:xfrm>
            <a:off x="709613" y="2000240"/>
            <a:ext cx="6389865" cy="1846266"/>
          </a:xfrm>
          <a:prstGeom prst="rect">
            <a:avLst/>
          </a:prstGeom>
          <a:noFill/>
        </p:spPr>
      </p:pic>
      <p:pic>
        <p:nvPicPr>
          <p:cNvPr id="1015811" name="Picture 3" descr="E:\10402.png"/>
          <p:cNvPicPr>
            <a:picLocks noChangeAspect="1" noChangeArrowheads="1"/>
          </p:cNvPicPr>
          <p:nvPr/>
        </p:nvPicPr>
        <p:blipFill>
          <a:blip r:embed="rId4"/>
          <a:srcRect/>
          <a:stretch>
            <a:fillRect/>
          </a:stretch>
        </p:blipFill>
        <p:spPr bwMode="auto">
          <a:xfrm>
            <a:off x="1357290" y="5857892"/>
            <a:ext cx="5903296" cy="711203"/>
          </a:xfrm>
          <a:prstGeom prst="rect">
            <a:avLst/>
          </a:prstGeom>
          <a:noFill/>
        </p:spPr>
      </p:pic>
      <p:sp>
        <p:nvSpPr>
          <p:cNvPr id="8" name="Rectangle 7"/>
          <p:cNvSpPr/>
          <p:nvPr/>
        </p:nvSpPr>
        <p:spPr>
          <a:xfrm>
            <a:off x="285720" y="3918900"/>
            <a:ext cx="8572560" cy="1938992"/>
          </a:xfrm>
          <a:prstGeom prst="rect">
            <a:avLst/>
          </a:prstGeom>
        </p:spPr>
        <p:txBody>
          <a:bodyPr wrap="square">
            <a:spAutoFit/>
          </a:bodyPr>
          <a:lstStyle/>
          <a:p>
            <a:r>
              <a:rPr lang="en-US" sz="2000" dirty="0" smtClean="0">
                <a:solidFill>
                  <a:schemeClr val="tx1"/>
                </a:solidFill>
                <a:latin typeface="+mj-lt"/>
              </a:rPr>
              <a:t>This evaluation scheme takes account of the fact that binary relevance judgments, which are standard in unstructured IR, are not appropriate for XML retrieval. The quantization function </a:t>
            </a:r>
            <a:r>
              <a:rPr lang="en-US" sz="2000" b="1" dirty="0" smtClean="0">
                <a:solidFill>
                  <a:schemeClr val="tx1"/>
                </a:solidFill>
                <a:latin typeface="+mj-lt"/>
              </a:rPr>
              <a:t>Q</a:t>
            </a:r>
            <a:r>
              <a:rPr lang="en-US" sz="2000" dirty="0" smtClean="0">
                <a:solidFill>
                  <a:schemeClr val="tx1"/>
                </a:solidFill>
                <a:latin typeface="+mj-lt"/>
              </a:rPr>
              <a:t> does not impose a binary choice relevant/</a:t>
            </a:r>
            <a:r>
              <a:rPr lang="en-US" sz="2000" dirty="0" err="1" smtClean="0">
                <a:solidFill>
                  <a:schemeClr val="tx1"/>
                </a:solidFill>
                <a:latin typeface="+mj-lt"/>
              </a:rPr>
              <a:t>nonrelevant</a:t>
            </a:r>
            <a:r>
              <a:rPr lang="en-US" sz="2000" dirty="0" smtClean="0">
                <a:solidFill>
                  <a:schemeClr val="tx1"/>
                </a:solidFill>
                <a:latin typeface="+mj-lt"/>
              </a:rPr>
              <a:t> and instead allows us to grade the component as partially relevant. The number of relevant components in a retrieved set </a:t>
            </a:r>
            <a:r>
              <a:rPr lang="en-US" sz="2000" i="1" dirty="0" smtClean="0">
                <a:solidFill>
                  <a:schemeClr val="tx1"/>
                </a:solidFill>
                <a:latin typeface="+mj-lt"/>
              </a:rPr>
              <a:t>A</a:t>
            </a:r>
            <a:r>
              <a:rPr lang="en-US" sz="2000" dirty="0" smtClean="0">
                <a:solidFill>
                  <a:schemeClr val="tx1"/>
                </a:solidFill>
                <a:latin typeface="+mj-lt"/>
              </a:rPr>
              <a:t> of components can then be computed as:</a:t>
            </a:r>
          </a:p>
        </p:txBody>
      </p:sp>
      <p:sp>
        <p:nvSpPr>
          <p:cNvPr id="9" name="Slide Number Placeholder 8"/>
          <p:cNvSpPr>
            <a:spLocks noGrp="1"/>
          </p:cNvSpPr>
          <p:nvPr>
            <p:ph type="sldNum" idx="10"/>
          </p:nvPr>
        </p:nvSpPr>
        <p:spPr/>
        <p:txBody>
          <a:bodyPr/>
          <a:lstStyle/>
          <a:p>
            <a:pPr>
              <a:defRPr/>
            </a:pPr>
            <a:fld id="{74BF2C0F-05D6-4882-A325-BE394602789D}" type="slidenum">
              <a:rPr lang="en-US" smtClean="0"/>
              <a:pPr>
                <a:defRPr/>
              </a:pPr>
              <a:t>40</a:t>
            </a:fld>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smtClean="0">
                <a:solidFill>
                  <a:srgbClr val="000000"/>
                </a:solidFill>
                <a:latin typeface="Calibri" charset="0"/>
                <a:cs typeface="Times New Roman" pitchFamily="16" charset="0"/>
              </a:rPr>
              <a:t>INEX evaluation measures</a:t>
            </a:r>
            <a:endParaRPr lang="en-US" sz="3200" dirty="0">
              <a:solidFill>
                <a:srgbClr val="000000"/>
              </a:solidFill>
              <a:latin typeface="Calibri" charset="0"/>
            </a:endParaRPr>
          </a:p>
        </p:txBody>
      </p:sp>
      <p:sp>
        <p:nvSpPr>
          <p:cNvPr id="6" name="Rectangle 5"/>
          <p:cNvSpPr/>
          <p:nvPr/>
        </p:nvSpPr>
        <p:spPr>
          <a:xfrm>
            <a:off x="285720" y="1625260"/>
            <a:ext cx="8572560" cy="1446550"/>
          </a:xfrm>
          <a:prstGeom prst="rect">
            <a:avLst/>
          </a:prstGeom>
        </p:spPr>
        <p:txBody>
          <a:bodyPr wrap="square">
            <a:spAutoFit/>
          </a:bodyPr>
          <a:lstStyle/>
          <a:p>
            <a:r>
              <a:rPr lang="en-US" sz="2200" dirty="0" smtClean="0">
                <a:solidFill>
                  <a:schemeClr val="tx1"/>
                </a:solidFill>
                <a:latin typeface="+mj-lt"/>
              </a:rPr>
              <a:t>As an approximation, the standard definitions of precision and recall can be applied to this modified definition of relevant items retrieved, with some subtleties because we sum graded as opposed to binary relevance assessments.</a:t>
            </a:r>
          </a:p>
        </p:txBody>
      </p:sp>
      <p:graphicFrame>
        <p:nvGraphicFramePr>
          <p:cNvPr id="4" name="Table 3"/>
          <p:cNvGraphicFramePr>
            <a:graphicFrameLocks noGrp="1"/>
          </p:cNvGraphicFramePr>
          <p:nvPr/>
        </p:nvGraphicFramePr>
        <p:xfrm>
          <a:off x="357158" y="3263471"/>
          <a:ext cx="7929618" cy="1237099"/>
        </p:xfrm>
        <a:graphic>
          <a:graphicData uri="http://schemas.openxmlformats.org/drawingml/2006/table">
            <a:tbl>
              <a:tblPr firstRow="1" bandRow="1">
                <a:tableStyleId>{5C22544A-7EE6-4342-B048-85BDC9FD1C3A}</a:tableStyleId>
              </a:tblPr>
              <a:tblGrid>
                <a:gridCol w="7929618"/>
              </a:tblGrid>
              <a:tr h="3942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smtClean="0">
                          <a:solidFill>
                            <a:schemeClr val="bg1"/>
                          </a:solidFill>
                          <a:latin typeface="+mn-lt"/>
                          <a:ea typeface="+mn-ea"/>
                          <a:cs typeface="+mn-cs"/>
                        </a:rPr>
                        <a:t>Drawback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36699"/>
                    </a:solidFill>
                  </a:tcPr>
                </a:tc>
              </a:tr>
              <a:tr h="779899">
                <a:tc>
                  <a:txBody>
                    <a:bodyPr/>
                    <a:lstStyle/>
                    <a:p>
                      <a:r>
                        <a:rPr lang="en-US" sz="2200" dirty="0" smtClean="0">
                          <a:solidFill>
                            <a:schemeClr val="tx1"/>
                          </a:solidFill>
                        </a:rPr>
                        <a:t>Overlap is not accounted for. Accentuated by the problem of multiple nested elements occurring in a search result.</a:t>
                      </a:r>
                      <a:endParaRPr lang="de-DE" sz="22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2">
                        <a:lumMod val="20000"/>
                        <a:lumOff val="80000"/>
                      </a:schemeClr>
                    </a:solidFill>
                  </a:tcPr>
                </a:tc>
              </a:tr>
            </a:tbl>
          </a:graphicData>
        </a:graphic>
      </p:graphicFrame>
      <p:sp>
        <p:nvSpPr>
          <p:cNvPr id="7" name="Rectangle 6"/>
          <p:cNvSpPr/>
          <p:nvPr/>
        </p:nvSpPr>
        <p:spPr>
          <a:xfrm>
            <a:off x="285720" y="4731261"/>
            <a:ext cx="8643998" cy="769441"/>
          </a:xfrm>
          <a:prstGeom prst="rect">
            <a:avLst/>
          </a:prstGeom>
        </p:spPr>
        <p:txBody>
          <a:bodyPr wrap="square">
            <a:spAutoFit/>
          </a:bodyPr>
          <a:lstStyle/>
          <a:p>
            <a:r>
              <a:rPr lang="en-US" sz="2200" dirty="0" smtClean="0">
                <a:solidFill>
                  <a:schemeClr val="tx1"/>
                </a:solidFill>
                <a:latin typeface="+mj-lt"/>
              </a:rPr>
              <a:t>Recent INEX focus: develop algorithms and evaluation measures that return non-redundant results lists and evaluate them properly.</a:t>
            </a:r>
          </a:p>
        </p:txBody>
      </p:sp>
      <p:sp>
        <p:nvSpPr>
          <p:cNvPr id="8" name="Slide Number Placeholder 7"/>
          <p:cNvSpPr>
            <a:spLocks noGrp="1"/>
          </p:cNvSpPr>
          <p:nvPr>
            <p:ph type="sldNum" idx="10"/>
          </p:nvPr>
        </p:nvSpPr>
        <p:spPr/>
        <p:txBody>
          <a:bodyPr/>
          <a:lstStyle/>
          <a:p>
            <a:pPr>
              <a:defRPr/>
            </a:pPr>
            <a:fld id="{74BF2C0F-05D6-4882-A325-BE394602789D}" type="slidenum">
              <a:rPr lang="en-US" smtClean="0"/>
              <a:pPr>
                <a:defRPr/>
              </a:pPr>
              <a:t>41</a:t>
            </a:fld>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dirty="0" smtClean="0">
                <a:solidFill>
                  <a:srgbClr val="000000"/>
                </a:solidFill>
                <a:latin typeface="Calibri" charset="0"/>
                <a:cs typeface="Times New Roman" pitchFamily="16" charset="0"/>
              </a:rPr>
              <a:t>Recap</a:t>
            </a:r>
            <a:endParaRPr lang="en-US" sz="3200" dirty="0">
              <a:solidFill>
                <a:srgbClr val="000000"/>
              </a:solidFill>
              <a:latin typeface="Calibri" charset="0"/>
            </a:endParaRPr>
          </a:p>
        </p:txBody>
      </p:sp>
      <p:sp>
        <p:nvSpPr>
          <p:cNvPr id="6" name="Rectangle 5"/>
          <p:cNvSpPr/>
          <p:nvPr/>
        </p:nvSpPr>
        <p:spPr>
          <a:xfrm>
            <a:off x="285720" y="2220835"/>
            <a:ext cx="8572560" cy="2208297"/>
          </a:xfrm>
          <a:prstGeom prst="rect">
            <a:avLst/>
          </a:prstGeom>
        </p:spPr>
        <p:txBody>
          <a:bodyPr wrap="square">
            <a:spAutoFit/>
          </a:bodyPr>
          <a:lstStyle/>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mj-lt"/>
              </a:rPr>
              <a:t>Structured or XML IR: effort to port unstructured (standard) IR know-how onto a scenario that uses structured (DB-like) data</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mj-lt"/>
              </a:rPr>
              <a:t>Specialized applications (e.g. patents, digital libraries)</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mj-lt"/>
              </a:rPr>
              <a:t>A decade old, unsolved problem</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accent6">
                    <a:lumMod val="75000"/>
                  </a:schemeClr>
                </a:solidFill>
                <a:latin typeface="+mj-lt"/>
              </a:rPr>
              <a:t>http://inex.is.informatik.uni-duisburg.de/</a:t>
            </a:r>
          </a:p>
        </p:txBody>
      </p:sp>
      <p:sp>
        <p:nvSpPr>
          <p:cNvPr id="8" name="Slide Number Placeholder 7"/>
          <p:cNvSpPr>
            <a:spLocks noGrp="1"/>
          </p:cNvSpPr>
          <p:nvPr>
            <p:ph type="sldNum" idx="10"/>
          </p:nvPr>
        </p:nvSpPr>
        <p:spPr/>
        <p:txBody>
          <a:bodyPr/>
          <a:lstStyle/>
          <a:p>
            <a:pPr>
              <a:defRPr/>
            </a:pPr>
            <a:fld id="{74BF2C0F-05D6-4882-A325-BE394602789D}" type="slidenum">
              <a:rPr lang="en-US" smtClean="0"/>
              <a:pPr>
                <a:defRPr/>
              </a:pPr>
              <a:t>42</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a:solidFill>
                <a:srgbClr val="898989"/>
              </a:solidFill>
              <a:latin typeface="Calibri" charset="0"/>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600" dirty="0" smtClean="0">
                <a:solidFill>
                  <a:srgbClr val="000000"/>
                </a:solidFill>
                <a:latin typeface="Calibri" charset="0"/>
                <a:cs typeface="Times New Roman" pitchFamily="16" charset="0"/>
              </a:rPr>
              <a:t>Structured retrieval </a:t>
            </a:r>
            <a:endParaRPr lang="en-US" sz="3600" dirty="0">
              <a:solidFill>
                <a:srgbClr val="000000"/>
              </a:solidFill>
              <a:latin typeface="Calibri" charset="0"/>
            </a:endParaRPr>
          </a:p>
        </p:txBody>
      </p:sp>
      <p:sp>
        <p:nvSpPr>
          <p:cNvPr id="84996" name="Text Box 3"/>
          <p:cNvSpPr txBox="1">
            <a:spLocks noChangeArrowheads="1"/>
          </p:cNvSpPr>
          <p:nvPr/>
        </p:nvSpPr>
        <p:spPr bwMode="auto">
          <a:xfrm>
            <a:off x="0" y="1500198"/>
            <a:ext cx="8858280"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rgbClr val="000000"/>
                </a:solidFill>
                <a:latin typeface="Calibri" charset="0"/>
                <a:cs typeface="Times New Roman" pitchFamily="16" charset="0"/>
              </a:rPr>
              <a:t>	</a:t>
            </a:r>
            <a:r>
              <a:rPr lang="en-US" dirty="0" smtClean="0">
                <a:solidFill>
                  <a:srgbClr val="000000"/>
                </a:solidFill>
                <a:latin typeface="Calibri" charset="0"/>
                <a:cs typeface="Times New Roman" pitchFamily="16" charset="0"/>
              </a:rPr>
              <a:t>Basic setting: queries are structured or unstructured; documents are structured.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a:p>
            <a:pPr marL="1079500" lvl="1"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200" dirty="0" smtClean="0">
              <a:solidFill>
                <a:srgbClr val="000000"/>
              </a:solidFill>
              <a:latin typeface="Calibri" charset="0"/>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graphicFrame>
        <p:nvGraphicFramePr>
          <p:cNvPr id="6" name="Table 5"/>
          <p:cNvGraphicFramePr>
            <a:graphicFrameLocks noGrp="1"/>
          </p:cNvGraphicFramePr>
          <p:nvPr/>
        </p:nvGraphicFramePr>
        <p:xfrm>
          <a:off x="428596" y="2306638"/>
          <a:ext cx="7929618" cy="1336676"/>
        </p:xfrm>
        <a:graphic>
          <a:graphicData uri="http://schemas.openxmlformats.org/drawingml/2006/table">
            <a:tbl>
              <a:tblPr firstRow="1" bandRow="1">
                <a:tableStyleId>{5C22544A-7EE6-4342-B048-85BDC9FD1C3A}</a:tableStyleId>
              </a:tblPr>
              <a:tblGrid>
                <a:gridCol w="7929618"/>
              </a:tblGrid>
              <a:tr h="513716">
                <a:tc>
                  <a:txBody>
                    <a:bodyPr/>
                    <a:lstStyle/>
                    <a:p>
                      <a:r>
                        <a:rPr lang="en-US" sz="2600" b="0" dirty="0" smtClean="0">
                          <a:solidFill>
                            <a:schemeClr val="bg1"/>
                          </a:solidFill>
                        </a:rPr>
                        <a:t>Applications</a:t>
                      </a:r>
                      <a:r>
                        <a:rPr lang="en-US" sz="2600" b="0" baseline="0" dirty="0" smtClean="0">
                          <a:solidFill>
                            <a:schemeClr val="bg1"/>
                          </a:solidFill>
                        </a:rPr>
                        <a:t> of structured retrieval</a:t>
                      </a:r>
                      <a:endParaRPr lang="de-DE" sz="2600" b="0" dirty="0">
                        <a:solidFill>
                          <a:schemeClr val="bg1"/>
                        </a:solidFill>
                      </a:endParaRPr>
                    </a:p>
                  </a:txBody>
                  <a:tcPr>
                    <a:solidFill>
                      <a:srgbClr val="336699"/>
                    </a:solidFill>
                  </a:tcPr>
                </a:tc>
              </a:tr>
              <a:tr h="513716">
                <a:tc>
                  <a:txBody>
                    <a:bodyPr/>
                    <a:lstStyle/>
                    <a:p>
                      <a:r>
                        <a:rPr lang="de-DE" sz="2400" dirty="0" smtClean="0">
                          <a:solidFill>
                            <a:schemeClr val="tx1"/>
                          </a:solidFill>
                        </a:rPr>
                        <a:t>Digital </a:t>
                      </a:r>
                      <a:r>
                        <a:rPr lang="de-DE" sz="2400" dirty="0" err="1" smtClean="0">
                          <a:solidFill>
                            <a:schemeClr val="tx1"/>
                          </a:solidFill>
                        </a:rPr>
                        <a:t>libraries</a:t>
                      </a:r>
                      <a:r>
                        <a:rPr lang="de-DE" sz="2400" dirty="0" smtClean="0">
                          <a:solidFill>
                            <a:schemeClr val="tx1"/>
                          </a:solidFill>
                        </a:rPr>
                        <a:t>, patent </a:t>
                      </a:r>
                      <a:r>
                        <a:rPr lang="de-DE" sz="2400" dirty="0" err="1" smtClean="0">
                          <a:solidFill>
                            <a:schemeClr val="tx1"/>
                          </a:solidFill>
                        </a:rPr>
                        <a:t>databases</a:t>
                      </a:r>
                      <a:r>
                        <a:rPr lang="de-DE" sz="2400" dirty="0" smtClean="0">
                          <a:solidFill>
                            <a:schemeClr val="tx1"/>
                          </a:solidFill>
                        </a:rPr>
                        <a:t>, </a:t>
                      </a:r>
                      <a:r>
                        <a:rPr lang="de-DE" sz="2400" dirty="0" err="1" smtClean="0">
                          <a:solidFill>
                            <a:schemeClr val="tx1"/>
                          </a:solidFill>
                        </a:rPr>
                        <a:t>blogs</a:t>
                      </a:r>
                      <a:r>
                        <a:rPr lang="de-DE" sz="2400" dirty="0" smtClean="0">
                          <a:solidFill>
                            <a:schemeClr val="tx1"/>
                          </a:solidFill>
                        </a:rPr>
                        <a:t>, </a:t>
                      </a:r>
                      <a:r>
                        <a:rPr lang="de-DE" sz="2400" dirty="0" err="1" smtClean="0">
                          <a:solidFill>
                            <a:schemeClr val="tx1"/>
                          </a:solidFill>
                        </a:rPr>
                        <a:t>tagged</a:t>
                      </a:r>
                      <a:r>
                        <a:rPr lang="de-DE" sz="2400" dirty="0" smtClean="0">
                          <a:solidFill>
                            <a:schemeClr val="tx1"/>
                          </a:solidFill>
                        </a:rPr>
                        <a:t> </a:t>
                      </a:r>
                      <a:r>
                        <a:rPr lang="de-DE" sz="2400" dirty="0" err="1" smtClean="0">
                          <a:solidFill>
                            <a:schemeClr val="tx1"/>
                          </a:solidFill>
                        </a:rPr>
                        <a:t>text</a:t>
                      </a:r>
                      <a:r>
                        <a:rPr lang="de-DE" sz="2400" dirty="0" smtClean="0">
                          <a:solidFill>
                            <a:schemeClr val="tx1"/>
                          </a:solidFill>
                        </a:rPr>
                        <a:t> </a:t>
                      </a:r>
                      <a:r>
                        <a:rPr lang="de-DE" sz="2400" dirty="0" err="1" smtClean="0">
                          <a:solidFill>
                            <a:schemeClr val="tx1"/>
                          </a:solidFill>
                        </a:rPr>
                        <a:t>with</a:t>
                      </a:r>
                      <a:r>
                        <a:rPr lang="de-DE" sz="2400" dirty="0" smtClean="0">
                          <a:solidFill>
                            <a:schemeClr val="tx1"/>
                          </a:solidFill>
                        </a:rPr>
                        <a:t> </a:t>
                      </a:r>
                      <a:r>
                        <a:rPr lang="de-DE" sz="2400" dirty="0" err="1" smtClean="0">
                          <a:solidFill>
                            <a:schemeClr val="tx1"/>
                          </a:solidFill>
                        </a:rPr>
                        <a:t>entities</a:t>
                      </a:r>
                      <a:r>
                        <a:rPr lang="de-DE" sz="2400" dirty="0" smtClean="0">
                          <a:solidFill>
                            <a:schemeClr val="tx1"/>
                          </a:solidFill>
                        </a:rPr>
                        <a:t> </a:t>
                      </a:r>
                      <a:r>
                        <a:rPr lang="de-DE" sz="2400" dirty="0" err="1" smtClean="0">
                          <a:solidFill>
                            <a:schemeClr val="tx1"/>
                          </a:solidFill>
                        </a:rPr>
                        <a:t>like</a:t>
                      </a:r>
                      <a:r>
                        <a:rPr lang="de-DE" sz="2400" dirty="0" smtClean="0">
                          <a:solidFill>
                            <a:schemeClr val="tx1"/>
                          </a:solidFill>
                        </a:rPr>
                        <a:t> </a:t>
                      </a:r>
                      <a:r>
                        <a:rPr lang="de-DE" sz="2400" dirty="0" err="1" smtClean="0">
                          <a:solidFill>
                            <a:schemeClr val="tx1"/>
                          </a:solidFill>
                        </a:rPr>
                        <a:t>persons</a:t>
                      </a:r>
                      <a:r>
                        <a:rPr lang="de-DE" sz="2400" baseline="0" dirty="0" smtClean="0">
                          <a:solidFill>
                            <a:schemeClr val="tx1"/>
                          </a:solidFill>
                        </a:rPr>
                        <a:t> </a:t>
                      </a:r>
                      <a:r>
                        <a:rPr lang="de-DE" sz="2400" baseline="0" dirty="0" err="1" smtClean="0">
                          <a:solidFill>
                            <a:schemeClr val="tx1"/>
                          </a:solidFill>
                        </a:rPr>
                        <a:t>and</a:t>
                      </a:r>
                      <a:r>
                        <a:rPr lang="de-DE" sz="2400" baseline="0" dirty="0" smtClean="0">
                          <a:solidFill>
                            <a:schemeClr val="tx1"/>
                          </a:solidFill>
                        </a:rPr>
                        <a:t> </a:t>
                      </a:r>
                      <a:r>
                        <a:rPr lang="de-DE" sz="2400" baseline="0" dirty="0" err="1" smtClean="0">
                          <a:solidFill>
                            <a:schemeClr val="tx1"/>
                          </a:solidFill>
                        </a:rPr>
                        <a:t>locations</a:t>
                      </a:r>
                      <a:r>
                        <a:rPr lang="de-DE" sz="2400" baseline="0" dirty="0" smtClean="0">
                          <a:solidFill>
                            <a:schemeClr val="tx1"/>
                          </a:solidFill>
                        </a:rPr>
                        <a:t> (</a:t>
                      </a:r>
                      <a:r>
                        <a:rPr lang="de-DE" sz="2400" baseline="0" dirty="0" err="1" smtClean="0">
                          <a:solidFill>
                            <a:schemeClr val="tx1"/>
                          </a:solidFill>
                        </a:rPr>
                        <a:t>named</a:t>
                      </a:r>
                      <a:r>
                        <a:rPr lang="de-DE" sz="2400" baseline="0" dirty="0" smtClean="0">
                          <a:solidFill>
                            <a:schemeClr val="tx1"/>
                          </a:solidFill>
                        </a:rPr>
                        <a:t> </a:t>
                      </a:r>
                      <a:r>
                        <a:rPr lang="de-DE" sz="2400" baseline="0" dirty="0" err="1" smtClean="0">
                          <a:solidFill>
                            <a:schemeClr val="tx1"/>
                          </a:solidFill>
                        </a:rPr>
                        <a:t>entity</a:t>
                      </a:r>
                      <a:r>
                        <a:rPr lang="de-DE" sz="2400" baseline="0" dirty="0" smtClean="0">
                          <a:solidFill>
                            <a:schemeClr val="tx1"/>
                          </a:solidFill>
                        </a:rPr>
                        <a:t> </a:t>
                      </a:r>
                      <a:r>
                        <a:rPr lang="de-DE" sz="2400" baseline="0" dirty="0" err="1" smtClean="0">
                          <a:solidFill>
                            <a:schemeClr val="tx1"/>
                          </a:solidFill>
                        </a:rPr>
                        <a:t>tagging</a:t>
                      </a:r>
                      <a:r>
                        <a:rPr lang="de-DE" sz="2400" baseline="0" dirty="0" smtClean="0">
                          <a:solidFill>
                            <a:schemeClr val="tx1"/>
                          </a:solidFill>
                        </a:rPr>
                        <a:t>)</a:t>
                      </a:r>
                      <a:endParaRPr lang="de-DE" sz="2400" dirty="0">
                        <a:solidFill>
                          <a:schemeClr val="tx1"/>
                        </a:solidFill>
                      </a:endParaRPr>
                    </a:p>
                  </a:txBody>
                  <a:tcPr>
                    <a:solidFill>
                      <a:schemeClr val="bg2">
                        <a:lumMod val="20000"/>
                        <a:lumOff val="80000"/>
                      </a:schemeClr>
                    </a:solidFill>
                  </a:tcPr>
                </a:tc>
              </a:tr>
            </a:tbl>
          </a:graphicData>
        </a:graphic>
      </p:graphicFrame>
      <p:graphicFrame>
        <p:nvGraphicFramePr>
          <p:cNvPr id="7" name="Table 6"/>
          <p:cNvGraphicFramePr>
            <a:graphicFrameLocks noGrp="1"/>
          </p:cNvGraphicFramePr>
          <p:nvPr/>
        </p:nvGraphicFramePr>
        <p:xfrm>
          <a:off x="428596" y="3714752"/>
          <a:ext cx="7929618" cy="2969138"/>
        </p:xfrm>
        <a:graphic>
          <a:graphicData uri="http://schemas.openxmlformats.org/drawingml/2006/table">
            <a:tbl>
              <a:tblPr firstRow="1" bandRow="1">
                <a:tableStyleId>{5C22544A-7EE6-4342-B048-85BDC9FD1C3A}</a:tableStyleId>
              </a:tblPr>
              <a:tblGrid>
                <a:gridCol w="7929618"/>
              </a:tblGrid>
              <a:tr h="505338">
                <a:tc>
                  <a:txBody>
                    <a:bodyPr/>
                    <a:lstStyle/>
                    <a:p>
                      <a:r>
                        <a:rPr lang="en-US" sz="2600" b="0" dirty="0" smtClean="0">
                          <a:solidFill>
                            <a:schemeClr val="bg1"/>
                          </a:solidFill>
                        </a:rPr>
                        <a:t>Example</a:t>
                      </a:r>
                      <a:endParaRPr lang="de-DE" sz="2600" b="0" dirty="0">
                        <a:solidFill>
                          <a:schemeClr val="bg1"/>
                        </a:solidFill>
                      </a:endParaRPr>
                    </a:p>
                  </a:txBody>
                  <a:tcPr>
                    <a:solidFill>
                      <a:srgbClr val="2A7041"/>
                    </a:solidFill>
                  </a:tcPr>
                </a:tc>
              </a:tr>
              <a:tr h="2423620">
                <a:tc>
                  <a:txBody>
                    <a:bodyPr/>
                    <a:lstStyle/>
                    <a:p>
                      <a:pPr marL="336550" indent="-336550">
                        <a:spcBef>
                          <a:spcPts val="700"/>
                        </a:spcBef>
                        <a:buClr>
                          <a:srgbClr val="2A7041"/>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400" dirty="0" smtClean="0">
                          <a:solidFill>
                            <a:srgbClr val="000000"/>
                          </a:solidFill>
                          <a:latin typeface="Calibri" charset="0"/>
                        </a:rPr>
                        <a:t>Digital libraries:</a:t>
                      </a:r>
                      <a:r>
                        <a:rPr lang="en-US" sz="2400" baseline="0" dirty="0" smtClean="0">
                          <a:solidFill>
                            <a:srgbClr val="000000"/>
                          </a:solidFill>
                          <a:latin typeface="Calibri" charset="0"/>
                        </a:rPr>
                        <a:t> </a:t>
                      </a:r>
                      <a:r>
                        <a:rPr lang="en-US" sz="2400" i="1" baseline="0" dirty="0" smtClean="0">
                          <a:solidFill>
                            <a:srgbClr val="000000"/>
                          </a:solidFill>
                          <a:latin typeface="Calibri" charset="0"/>
                        </a:rPr>
                        <a:t>give me a full-length </a:t>
                      </a:r>
                      <a:r>
                        <a:rPr lang="en-US" sz="2400" i="1" baseline="0" dirty="0" smtClean="0">
                          <a:solidFill>
                            <a:srgbClr val="000000"/>
                          </a:solidFill>
                          <a:latin typeface="Calibri" charset="0"/>
                        </a:rPr>
                        <a:t>article on </a:t>
                      </a:r>
                      <a:r>
                        <a:rPr lang="en-US" sz="2400" i="1" baseline="0" dirty="0" smtClean="0">
                          <a:solidFill>
                            <a:srgbClr val="000000"/>
                          </a:solidFill>
                          <a:latin typeface="Calibri" charset="0"/>
                        </a:rPr>
                        <a:t>fast </a:t>
                      </a:r>
                      <a:r>
                        <a:rPr lang="en-US" sz="2400" i="1" baseline="0" dirty="0" err="1" smtClean="0">
                          <a:solidFill>
                            <a:srgbClr val="000000"/>
                          </a:solidFill>
                          <a:latin typeface="Calibri" charset="0"/>
                        </a:rPr>
                        <a:t>fourier</a:t>
                      </a:r>
                      <a:r>
                        <a:rPr lang="en-US" sz="2400" i="1" baseline="0" dirty="0" smtClean="0">
                          <a:solidFill>
                            <a:srgbClr val="000000"/>
                          </a:solidFill>
                          <a:latin typeface="Calibri" charset="0"/>
                        </a:rPr>
                        <a:t> transforms</a:t>
                      </a:r>
                    </a:p>
                    <a:p>
                      <a:pPr marL="336550" indent="-336550">
                        <a:spcBef>
                          <a:spcPts val="700"/>
                        </a:spcBef>
                        <a:buClr>
                          <a:srgbClr val="2A7041"/>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400" baseline="0" dirty="0" smtClean="0">
                          <a:solidFill>
                            <a:srgbClr val="000000"/>
                          </a:solidFill>
                          <a:latin typeface="Calibri" charset="0"/>
                        </a:rPr>
                        <a:t>Patents: </a:t>
                      </a:r>
                      <a:r>
                        <a:rPr lang="en-US" sz="2400" i="1" baseline="0" dirty="0" smtClean="0">
                          <a:solidFill>
                            <a:srgbClr val="000000"/>
                          </a:solidFill>
                          <a:latin typeface="Calibri" charset="0"/>
                        </a:rPr>
                        <a:t>give me patens whose claims mention RSA public key encryption and that cite US patent 4,405,829</a:t>
                      </a:r>
                    </a:p>
                    <a:p>
                      <a:pPr marL="336550" indent="-336550">
                        <a:spcBef>
                          <a:spcPts val="700"/>
                        </a:spcBef>
                        <a:buClr>
                          <a:srgbClr val="2A7041"/>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400" baseline="0" dirty="0" smtClean="0">
                          <a:solidFill>
                            <a:srgbClr val="000000"/>
                          </a:solidFill>
                          <a:latin typeface="Calibri" charset="0"/>
                        </a:rPr>
                        <a:t>Entity-tagged text: </a:t>
                      </a:r>
                      <a:r>
                        <a:rPr lang="en-US" sz="2400" i="1" baseline="0" dirty="0" smtClean="0">
                          <a:solidFill>
                            <a:srgbClr val="000000"/>
                          </a:solidFill>
                          <a:latin typeface="Calibri" charset="0"/>
                        </a:rPr>
                        <a:t>give me articles about sightseeing tours of the Vatican and the Coliseum</a:t>
                      </a:r>
                      <a:endParaRPr lang="de-DE" sz="2400" i="1" dirty="0">
                        <a:solidFill>
                          <a:schemeClr val="tx1"/>
                        </a:solidFill>
                      </a:endParaRPr>
                    </a:p>
                  </a:txBody>
                  <a:tcPr>
                    <a:solidFill>
                      <a:schemeClr val="bg2">
                        <a:lumMod val="20000"/>
                        <a:lumOff val="80000"/>
                      </a:schemeClr>
                    </a:solidFill>
                  </a:tcPr>
                </a:tc>
              </a:tr>
            </a:tbl>
          </a:graphicData>
        </a:graphic>
      </p:graphicFrame>
      <p:sp>
        <p:nvSpPr>
          <p:cNvPr id="8" name="Slide Number Placeholder 7"/>
          <p:cNvSpPr>
            <a:spLocks noGrp="1"/>
          </p:cNvSpPr>
          <p:nvPr>
            <p:ph type="sldNum" idx="10"/>
          </p:nvPr>
        </p:nvSpPr>
        <p:spPr/>
        <p:txBody>
          <a:bodyPr/>
          <a:lstStyle/>
          <a:p>
            <a:pPr>
              <a:defRPr/>
            </a:pPr>
            <a:fld id="{74BF2C0F-05D6-4882-A325-BE394602789D}" type="slidenum">
              <a:rPr lang="en-US" smtClean="0"/>
              <a:pPr>
                <a:defRPr/>
              </a:pPr>
              <a:t>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en-US" sz="3600" dirty="0" smtClean="0"/>
              <a:t>Why RDB is not suitable in this case </a:t>
            </a:r>
            <a:endParaRPr lang="de-DE" sz="3600" dirty="0" smtClean="0"/>
          </a:p>
        </p:txBody>
      </p:sp>
      <p:sp>
        <p:nvSpPr>
          <p:cNvPr id="80899" name="Text Box 3"/>
          <p:cNvSpPr txBox="1">
            <a:spLocks noChangeArrowheads="1"/>
          </p:cNvSpPr>
          <p:nvPr/>
        </p:nvSpPr>
        <p:spPr bwMode="auto">
          <a:xfrm>
            <a:off x="138113" y="1571636"/>
            <a:ext cx="8505825" cy="5429264"/>
          </a:xfrm>
          <a:prstGeom prst="rect">
            <a:avLst/>
          </a:prstGeom>
          <a:noFill/>
          <a:ln w="9525">
            <a:noFill/>
            <a:round/>
            <a:headEnd/>
            <a:tailEnd/>
          </a:ln>
        </p:spPr>
        <p:txBody>
          <a:bodyPr/>
          <a:lstStyle/>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Calibri" charset="0"/>
              </a:rPr>
              <a:t>Three main problems</a:t>
            </a:r>
          </a:p>
          <a:p>
            <a:pPr marL="514350" indent="-514350">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Calibri" charset="0"/>
              </a:rPr>
              <a:t>An unranked system (DB) would return a potentially large number of articles that mention the Vatican, the Coliseum and sightseeing tours without ranking them by relevance to query.</a:t>
            </a:r>
            <a:endParaRPr lang="en-US" sz="2200" dirty="0">
              <a:solidFill>
                <a:schemeClr val="tx1"/>
              </a:solidFill>
              <a:latin typeface="Calibri" charset="0"/>
            </a:endParaRPr>
          </a:p>
          <a:p>
            <a:pPr marL="514350" indent="-514350">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Calibri" charset="0"/>
              </a:rPr>
              <a:t>Difficult for users to precisely state structural constraints – may not know which structured elements are supported by the system.</a:t>
            </a: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Calibri" charset="0"/>
              </a:rPr>
              <a:t>		</a:t>
            </a:r>
            <a:r>
              <a:rPr lang="en-US" sz="2200" i="1" dirty="0" smtClean="0">
                <a:solidFill>
                  <a:schemeClr val="tx1"/>
                </a:solidFill>
                <a:latin typeface="Calibri" charset="0"/>
              </a:rPr>
              <a:t>tours</a:t>
            </a:r>
            <a:r>
              <a:rPr lang="en-US" sz="2200" dirty="0" smtClean="0">
                <a:solidFill>
                  <a:schemeClr val="tx1"/>
                </a:solidFill>
                <a:latin typeface="Calibri" charset="0"/>
              </a:rPr>
              <a:t> AND (COUNTRY: </a:t>
            </a:r>
            <a:r>
              <a:rPr lang="en-US" sz="2200" i="1" dirty="0" smtClean="0">
                <a:solidFill>
                  <a:schemeClr val="tx1"/>
                </a:solidFill>
                <a:latin typeface="Calibri" charset="0"/>
              </a:rPr>
              <a:t>Vatican</a:t>
            </a:r>
            <a:r>
              <a:rPr lang="en-US" sz="2200" dirty="0" smtClean="0">
                <a:solidFill>
                  <a:schemeClr val="tx1"/>
                </a:solidFill>
                <a:latin typeface="Calibri" charset="0"/>
              </a:rPr>
              <a:t> OR </a:t>
            </a: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Calibri" charset="0"/>
              </a:rPr>
              <a:t>		LANDMARK: </a:t>
            </a:r>
            <a:r>
              <a:rPr lang="en-US" sz="2200" i="1" dirty="0" smtClean="0">
                <a:solidFill>
                  <a:schemeClr val="tx1"/>
                </a:solidFill>
                <a:latin typeface="Calibri" charset="0"/>
              </a:rPr>
              <a:t>Coliseum</a:t>
            </a:r>
            <a:r>
              <a:rPr lang="en-US" sz="2200" dirty="0" smtClean="0">
                <a:solidFill>
                  <a:schemeClr val="tx1"/>
                </a:solidFill>
                <a:latin typeface="Calibri" charset="0"/>
              </a:rPr>
              <a:t>)?</a:t>
            </a: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Calibri" charset="0"/>
              </a:rPr>
              <a:t>		</a:t>
            </a:r>
            <a:r>
              <a:rPr lang="en-US" sz="2200" i="1" dirty="0" smtClean="0">
                <a:solidFill>
                  <a:schemeClr val="tx1"/>
                </a:solidFill>
                <a:latin typeface="Calibri" charset="0"/>
              </a:rPr>
              <a:t>tours</a:t>
            </a:r>
            <a:r>
              <a:rPr lang="en-US" sz="2200" dirty="0" smtClean="0">
                <a:solidFill>
                  <a:schemeClr val="tx1"/>
                </a:solidFill>
                <a:latin typeface="Calibri" charset="0"/>
              </a:rPr>
              <a:t> AND (STATE: </a:t>
            </a:r>
            <a:r>
              <a:rPr lang="en-US" sz="2200" i="1" dirty="0" smtClean="0">
                <a:solidFill>
                  <a:schemeClr val="tx1"/>
                </a:solidFill>
                <a:latin typeface="Calibri" charset="0"/>
              </a:rPr>
              <a:t>Vatican</a:t>
            </a:r>
            <a:r>
              <a:rPr lang="en-US" sz="2200" dirty="0" smtClean="0">
                <a:solidFill>
                  <a:schemeClr val="tx1"/>
                </a:solidFill>
                <a:latin typeface="Calibri" charset="0"/>
              </a:rPr>
              <a:t> OR BUILDING: </a:t>
            </a:r>
            <a:r>
              <a:rPr lang="en-US" sz="2200" i="1" dirty="0" smtClean="0">
                <a:solidFill>
                  <a:schemeClr val="tx1"/>
                </a:solidFill>
                <a:latin typeface="Calibri" charset="0"/>
              </a:rPr>
              <a:t>Coliseum</a:t>
            </a:r>
            <a:r>
              <a:rPr lang="en-US" sz="2200" dirty="0" smtClean="0">
                <a:solidFill>
                  <a:schemeClr val="tx1"/>
                </a:solidFill>
                <a:latin typeface="Calibri" charset="0"/>
              </a:rPr>
              <a:t>)?</a:t>
            </a:r>
          </a:p>
          <a:p>
            <a:pPr marL="514350" indent="-514350">
              <a:spcBef>
                <a:spcPts val="700"/>
              </a:spcBef>
              <a:buClr>
                <a:srgbClr val="336699"/>
              </a:buClr>
              <a:buSzPct val="80000"/>
              <a:buFont typeface="Calibri" pitchFamily="34"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Calibri" charset="0"/>
              </a:rPr>
              <a:t>Users may be completely unfamiliar with structured search and advanced search interfaces or unwilling to use them.</a:t>
            </a:r>
          </a:p>
          <a:p>
            <a:pPr marL="514350" indent="-514350">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2200" dirty="0" smtClean="0">
                <a:solidFill>
                  <a:schemeClr val="tx1"/>
                </a:solidFill>
                <a:latin typeface="Calibri" charset="0"/>
              </a:rPr>
              <a:t>Solution: adapt ranked retrieval to structured documents to address these problems.  </a:t>
            </a:r>
          </a:p>
        </p:txBody>
      </p:sp>
      <p:sp>
        <p:nvSpPr>
          <p:cNvPr id="4" name="Slide Number Placeholder 3"/>
          <p:cNvSpPr>
            <a:spLocks noGrp="1"/>
          </p:cNvSpPr>
          <p:nvPr>
            <p:ph type="sldNum" idx="10"/>
          </p:nvPr>
        </p:nvSpPr>
        <p:spPr/>
        <p:txBody>
          <a:bodyPr/>
          <a:lstStyle/>
          <a:p>
            <a:pPr>
              <a:defRPr/>
            </a:pPr>
            <a:fld id="{6231DFBC-2454-451B-9C42-04D7F724382E}" type="slidenum">
              <a:rPr lang="en-US" smtClean="0"/>
              <a:pPr>
                <a:defRPr/>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a:solidFill>
                <a:srgbClr val="898989"/>
              </a:solidFill>
              <a:latin typeface="Calibri" charset="0"/>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rgbClr val="000000"/>
                </a:solidFill>
                <a:latin typeface="Calibri" charset="0"/>
                <a:cs typeface="Times New Roman" pitchFamily="16" charset="0"/>
              </a:rPr>
              <a:t>Structured Retrieval</a:t>
            </a:r>
            <a:endParaRPr lang="en-US" sz="4000" dirty="0">
              <a:solidFill>
                <a:srgbClr val="000000"/>
              </a:solidFill>
              <a:latin typeface="Calibri" charset="0"/>
            </a:endParaRPr>
          </a:p>
        </p:txBody>
      </p:sp>
      <p:sp>
        <p:nvSpPr>
          <p:cNvPr id="84996" name="Text Box 3"/>
          <p:cNvSpPr txBox="1">
            <a:spLocks noChangeArrowheads="1"/>
          </p:cNvSpPr>
          <p:nvPr/>
        </p:nvSpPr>
        <p:spPr bwMode="auto">
          <a:xfrm>
            <a:off x="138113" y="1285860"/>
            <a:ext cx="9005887"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	Standard for encoding structured documents: Extensible Markup Language (XML)</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structured IR      XML IR</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also applicable to </a:t>
            </a:r>
            <a:r>
              <a:rPr lang="en-US" dirty="0" smtClean="0">
                <a:solidFill>
                  <a:srgbClr val="000000"/>
                </a:solidFill>
                <a:latin typeface="Calibri" charset="0"/>
              </a:rPr>
              <a:t>other types </a:t>
            </a:r>
            <a:r>
              <a:rPr lang="en-US" dirty="0" smtClean="0">
                <a:solidFill>
                  <a:srgbClr val="000000"/>
                </a:solidFill>
                <a:latin typeface="Calibri" charset="0"/>
              </a:rPr>
              <a:t>of markup (HTML, SGML,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charset="0"/>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pic>
        <p:nvPicPr>
          <p:cNvPr id="7" name="Picture 6" descr="1007.png"/>
          <p:cNvPicPr>
            <a:picLocks noChangeAspect="1"/>
          </p:cNvPicPr>
          <p:nvPr/>
        </p:nvPicPr>
        <p:blipFill>
          <a:blip r:embed="rId4"/>
          <a:stretch>
            <a:fillRect/>
          </a:stretch>
        </p:blipFill>
        <p:spPr>
          <a:xfrm>
            <a:off x="258557" y="1801694"/>
            <a:ext cx="8671161" cy="2556000"/>
          </a:xfrm>
          <a:prstGeom prst="rect">
            <a:avLst/>
          </a:prstGeom>
        </p:spPr>
      </p:pic>
      <p:graphicFrame>
        <p:nvGraphicFramePr>
          <p:cNvPr id="9" name="Object 8"/>
          <p:cNvGraphicFramePr>
            <a:graphicFrameLocks noChangeAspect="1"/>
          </p:cNvGraphicFramePr>
          <p:nvPr/>
        </p:nvGraphicFramePr>
        <p:xfrm>
          <a:off x="2930400" y="5572140"/>
          <a:ext cx="343637" cy="252000"/>
        </p:xfrm>
        <a:graphic>
          <a:graphicData uri="http://schemas.openxmlformats.org/presentationml/2006/ole">
            <p:oleObj spid="_x0000_s943106" name="Vergelijking" r:id="rId5" imgW="190440" imgH="139680" progId="Equation.3">
              <p:embed/>
            </p:oleObj>
          </a:graphicData>
        </a:graphic>
      </p:graphicFrame>
      <p:sp>
        <p:nvSpPr>
          <p:cNvPr id="8" name="Slide Number Placeholder 7"/>
          <p:cNvSpPr>
            <a:spLocks noGrp="1"/>
          </p:cNvSpPr>
          <p:nvPr>
            <p:ph type="sldNum" idx="10"/>
          </p:nvPr>
        </p:nvSpPr>
        <p:spPr/>
        <p:txBody>
          <a:bodyPr/>
          <a:lstStyle/>
          <a:p>
            <a:pPr>
              <a:defRPr/>
            </a:pPr>
            <a:fld id="{74BF2C0F-05D6-4882-A325-BE394602789D}" type="slidenum">
              <a:rPr lang="en-US" smtClean="0"/>
              <a:pPr>
                <a:defRPr/>
              </a:pPr>
              <a:t>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en-US" dirty="0" smtClean="0"/>
              <a:t>Outline</a:t>
            </a:r>
            <a:endParaRPr lang="de-DE" dirty="0" smtClean="0"/>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BDD3E9"/>
                </a:solidFill>
                <a:latin typeface="Calibri" charset="0"/>
              </a:rPr>
              <a:t> </a:t>
            </a:r>
            <a:r>
              <a:rPr lang="en-US" sz="3400" dirty="0" smtClean="0">
                <a:solidFill>
                  <a:srgbClr val="BDD3E9"/>
                </a:solidFill>
                <a:latin typeface="Calibri" charset="0"/>
              </a:rPr>
              <a:t>Introduction</a:t>
            </a:r>
            <a:endParaRPr lang="en-US" sz="3400" dirty="0">
              <a:solidFill>
                <a:srgbClr val="BDD3E9"/>
              </a:solidFill>
              <a:latin typeface="Calibri" charset="0"/>
            </a:endParaRPr>
          </a:p>
          <a:p>
            <a:pPr marL="514350" indent="-514350">
              <a:lnSpc>
                <a:spcPct val="150000"/>
              </a:lnSpc>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336699"/>
                </a:solidFill>
                <a:latin typeface="Calibri" charset="0"/>
              </a:rPr>
              <a:t> Basic XML concepts</a:t>
            </a:r>
          </a:p>
          <a:p>
            <a:pPr marL="514350" indent="-514350">
              <a:lnSpc>
                <a:spcPct val="150000"/>
              </a:lnSpc>
              <a:spcBef>
                <a:spcPts val="700"/>
              </a:spcBef>
              <a:buClr>
                <a:srgbClr val="BDD3E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BDD3E9"/>
                </a:solidFill>
                <a:latin typeface="Calibri" charset="0"/>
              </a:rPr>
              <a:t> Challenges in XML IR </a:t>
            </a:r>
          </a:p>
          <a:p>
            <a:pPr marL="514350" indent="-514350">
              <a:lnSpc>
                <a:spcPct val="150000"/>
              </a:lnSpc>
              <a:spcBef>
                <a:spcPts val="700"/>
              </a:spcBef>
              <a:buClr>
                <a:srgbClr val="BDD3E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BDD3E9"/>
                </a:solidFill>
                <a:latin typeface="Calibri" charset="0"/>
              </a:rPr>
              <a:t> Vector space model for XML IR</a:t>
            </a:r>
          </a:p>
          <a:p>
            <a:pPr marL="514350" indent="-514350">
              <a:lnSpc>
                <a:spcPct val="150000"/>
              </a:lnSpc>
              <a:spcBef>
                <a:spcPts val="700"/>
              </a:spcBef>
              <a:buClr>
                <a:srgbClr val="BDD3E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BDD3E9"/>
                </a:solidFill>
                <a:latin typeface="Calibri" charset="0"/>
              </a:rPr>
              <a:t>Evaluation of XML IR</a:t>
            </a:r>
            <a:endParaRPr lang="en-US" sz="3400" dirty="0">
              <a:solidFill>
                <a:srgbClr val="BDD3E9"/>
              </a:solidFill>
              <a:latin typeface="Calibri" charset="0"/>
            </a:endParaRPr>
          </a:p>
        </p:txBody>
      </p:sp>
      <p:sp>
        <p:nvSpPr>
          <p:cNvPr id="4" name="Slide Number Placeholder 3"/>
          <p:cNvSpPr>
            <a:spLocks noGrp="1"/>
          </p:cNvSpPr>
          <p:nvPr>
            <p:ph type="sldNum" idx="10"/>
          </p:nvPr>
        </p:nvSpPr>
        <p:spPr/>
        <p:txBody>
          <a:bodyPr/>
          <a:lstStyle/>
          <a:p>
            <a:pPr>
              <a:defRPr/>
            </a:pPr>
            <a:fld id="{6231DFBC-2454-451B-9C42-04D7F724382E}" type="slidenum">
              <a:rPr lang="en-US" smtClean="0"/>
              <a:pPr>
                <a:defRPr/>
              </a:pPr>
              <a:t>8</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a:solidFill>
                <a:srgbClr val="898989"/>
              </a:solidFill>
              <a:latin typeface="Calibri" charset="0"/>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rgbClr val="000000"/>
                </a:solidFill>
                <a:latin typeface="Calibri" charset="0"/>
                <a:cs typeface="Times New Roman" pitchFamily="16" charset="0"/>
              </a:rPr>
              <a:t>XML document</a:t>
            </a:r>
            <a:endParaRPr lang="en-US" sz="4000" dirty="0">
              <a:solidFill>
                <a:srgbClr val="000000"/>
              </a:solidFill>
              <a:latin typeface="Calibri"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7" name="Text Box 3"/>
          <p:cNvSpPr txBox="1">
            <a:spLocks noChangeArrowheads="1"/>
          </p:cNvSpPr>
          <p:nvPr/>
        </p:nvSpPr>
        <p:spPr bwMode="auto">
          <a:xfrm>
            <a:off x="285720" y="1571612"/>
            <a:ext cx="4143404" cy="5154615"/>
          </a:xfrm>
          <a:prstGeom prst="rect">
            <a:avLst/>
          </a:prstGeom>
          <a:noFill/>
          <a:ln w="9525">
            <a:noFill/>
            <a:round/>
            <a:headEnd/>
            <a:tailEnd/>
          </a:ln>
        </p:spPr>
        <p:txBody>
          <a:bodyPr/>
          <a:lstStyle/>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Ordered, labeled tree</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Each node of the tree is an XML element, written with an opening and closing XML tag (e.g. </a:t>
            </a:r>
            <a:r>
              <a:rPr lang="en-US" dirty="0" smtClean="0">
                <a:solidFill>
                  <a:srgbClr val="0070C0"/>
                </a:solidFill>
                <a:latin typeface="Calibri" charset="0"/>
              </a:rPr>
              <a:t>&lt;title…&gt;</a:t>
            </a:r>
            <a:r>
              <a:rPr lang="en-US" dirty="0" smtClean="0">
                <a:solidFill>
                  <a:srgbClr val="000000"/>
                </a:solidFill>
                <a:latin typeface="Calibri" charset="0"/>
              </a:rPr>
              <a:t>, </a:t>
            </a:r>
            <a:r>
              <a:rPr lang="en-US" dirty="0" smtClean="0">
                <a:solidFill>
                  <a:srgbClr val="0070C0"/>
                </a:solidFill>
                <a:latin typeface="Calibri" charset="0"/>
              </a:rPr>
              <a:t>&lt;/title…&gt;</a:t>
            </a:r>
            <a:r>
              <a:rPr lang="en-US" dirty="0" smtClean="0">
                <a:solidFill>
                  <a:srgbClr val="000000"/>
                </a:solidFill>
                <a:latin typeface="Calibri" charset="0"/>
              </a:rPr>
              <a:t>) </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An element can have one or more XML attributes (e.g. </a:t>
            </a:r>
            <a:r>
              <a:rPr lang="en-US" dirty="0" smtClean="0">
                <a:solidFill>
                  <a:srgbClr val="00B050"/>
                </a:solidFill>
                <a:latin typeface="Calibri" charset="0"/>
              </a:rPr>
              <a:t>number</a:t>
            </a:r>
            <a:r>
              <a:rPr lang="en-US" dirty="0" smtClean="0">
                <a:solidFill>
                  <a:srgbClr val="000000"/>
                </a:solidFill>
                <a:latin typeface="Calibri" charset="0"/>
              </a:rPr>
              <a:t>)</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Attributes can have values (e.g. vii)</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Attributes can have  child elements (e.g. </a:t>
            </a:r>
            <a:r>
              <a:rPr lang="en-US" dirty="0" smtClean="0">
                <a:solidFill>
                  <a:srgbClr val="0070C0"/>
                </a:solidFill>
                <a:latin typeface="Calibri" charset="0"/>
              </a:rPr>
              <a:t>title</a:t>
            </a:r>
            <a:r>
              <a:rPr lang="en-US" dirty="0" smtClean="0">
                <a:solidFill>
                  <a:srgbClr val="000000"/>
                </a:solidFill>
                <a:latin typeface="Calibri" charset="0"/>
              </a:rPr>
              <a:t>, </a:t>
            </a:r>
            <a:r>
              <a:rPr lang="en-US" dirty="0" smtClean="0">
                <a:solidFill>
                  <a:srgbClr val="0070C0"/>
                </a:solidFill>
                <a:latin typeface="Calibri" charset="0"/>
              </a:rPr>
              <a:t>verse</a:t>
            </a:r>
            <a:r>
              <a:rPr lang="en-US" dirty="0" smtClean="0">
                <a:solidFill>
                  <a:srgbClr val="000000"/>
                </a:solidFill>
                <a:latin typeface="Calibri" charset="0"/>
              </a:rPr>
              <a:t>)</a:t>
            </a:r>
            <a:endParaRPr lang="en-US" dirty="0">
              <a:solidFill>
                <a:srgbClr val="000000"/>
              </a:solidFill>
              <a:latin typeface="Calibri" charset="0"/>
            </a:endParaRPr>
          </a:p>
        </p:txBody>
      </p:sp>
      <p:sp>
        <p:nvSpPr>
          <p:cNvPr id="8" name="Text Box 3"/>
          <p:cNvSpPr txBox="1">
            <a:spLocks noChangeArrowheads="1"/>
          </p:cNvSpPr>
          <p:nvPr/>
        </p:nvSpPr>
        <p:spPr bwMode="auto">
          <a:xfrm>
            <a:off x="4429124" y="1560533"/>
            <a:ext cx="4500562" cy="5154615"/>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	</a:t>
            </a:r>
            <a:r>
              <a:rPr lang="en-US" dirty="0" smtClean="0">
                <a:solidFill>
                  <a:srgbClr val="0070C0"/>
                </a:solidFill>
                <a:latin typeface="Calibri" charset="0"/>
              </a:rPr>
              <a:t>&lt;play&gt;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70C0"/>
                </a:solidFill>
                <a:latin typeface="Calibri" charset="0"/>
              </a:rPr>
              <a:t>	&lt;author&gt;</a:t>
            </a:r>
            <a:r>
              <a:rPr lang="en-US" dirty="0" smtClean="0">
                <a:solidFill>
                  <a:srgbClr val="000000"/>
                </a:solidFill>
                <a:latin typeface="Calibri" charset="0"/>
              </a:rPr>
              <a:t>Shakespeare</a:t>
            </a:r>
            <a:r>
              <a:rPr lang="en-US" dirty="0" smtClean="0">
                <a:solidFill>
                  <a:srgbClr val="0070C0"/>
                </a:solidFill>
                <a:latin typeface="Calibri" charset="0"/>
              </a:rPr>
              <a:t>&lt;/author&gt;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	</a:t>
            </a:r>
            <a:r>
              <a:rPr lang="en-US" dirty="0" smtClean="0">
                <a:solidFill>
                  <a:srgbClr val="0070C0"/>
                </a:solidFill>
                <a:latin typeface="Calibri" charset="0"/>
              </a:rPr>
              <a:t>&lt;title&gt;</a:t>
            </a:r>
            <a:r>
              <a:rPr lang="en-US" dirty="0" smtClean="0">
                <a:solidFill>
                  <a:srgbClr val="000000"/>
                </a:solidFill>
                <a:latin typeface="Calibri" charset="0"/>
              </a:rPr>
              <a:t>Macbeth</a:t>
            </a:r>
            <a:r>
              <a:rPr lang="en-US" dirty="0" smtClean="0">
                <a:solidFill>
                  <a:srgbClr val="0070C0"/>
                </a:solidFill>
                <a:latin typeface="Calibri" charset="0"/>
              </a:rPr>
              <a:t>&lt;/title&gt;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	</a:t>
            </a:r>
            <a:r>
              <a:rPr lang="en-US" dirty="0" smtClean="0">
                <a:solidFill>
                  <a:srgbClr val="0070C0"/>
                </a:solidFill>
                <a:latin typeface="Calibri" charset="0"/>
              </a:rPr>
              <a:t>&lt;act</a:t>
            </a:r>
            <a:r>
              <a:rPr lang="en-US" dirty="0" smtClean="0">
                <a:solidFill>
                  <a:srgbClr val="000000"/>
                </a:solidFill>
                <a:latin typeface="Calibri" charset="0"/>
              </a:rPr>
              <a:t> </a:t>
            </a:r>
            <a:r>
              <a:rPr lang="en-US" dirty="0" smtClean="0">
                <a:solidFill>
                  <a:srgbClr val="00B050"/>
                </a:solidFill>
                <a:latin typeface="Calibri" charset="0"/>
              </a:rPr>
              <a:t>number</a:t>
            </a:r>
            <a:r>
              <a:rPr lang="en-US" dirty="0" smtClean="0">
                <a:solidFill>
                  <a:srgbClr val="000000"/>
                </a:solidFill>
                <a:latin typeface="Calibri" charset="0"/>
              </a:rPr>
              <a:t>=“I”</a:t>
            </a:r>
            <a:r>
              <a:rPr lang="en-US" dirty="0" smtClean="0">
                <a:solidFill>
                  <a:srgbClr val="0070C0"/>
                </a:solidFill>
                <a:latin typeface="Calibri" charset="0"/>
              </a:rPr>
              <a:t>&gt;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	</a:t>
            </a:r>
            <a:r>
              <a:rPr lang="en-US" dirty="0" smtClean="0">
                <a:solidFill>
                  <a:srgbClr val="0070C0"/>
                </a:solidFill>
                <a:latin typeface="Calibri" charset="0"/>
              </a:rPr>
              <a:t>&lt;scene</a:t>
            </a:r>
            <a:r>
              <a:rPr lang="en-US" dirty="0" smtClean="0">
                <a:solidFill>
                  <a:srgbClr val="000000"/>
                </a:solidFill>
                <a:latin typeface="Calibri" charset="0"/>
              </a:rPr>
              <a:t>  </a:t>
            </a:r>
            <a:r>
              <a:rPr lang="en-US" dirty="0" smtClean="0">
                <a:solidFill>
                  <a:srgbClr val="00B050"/>
                </a:solidFill>
                <a:latin typeface="Calibri" charset="0"/>
              </a:rPr>
              <a:t>number</a:t>
            </a:r>
            <a:r>
              <a:rPr lang="en-US" dirty="0" smtClean="0">
                <a:solidFill>
                  <a:srgbClr val="000000"/>
                </a:solidFill>
                <a:latin typeface="Calibri" charset="0"/>
              </a:rPr>
              <a:t>=“”vii”</a:t>
            </a:r>
            <a:r>
              <a:rPr lang="en-US" dirty="0" smtClean="0">
                <a:solidFill>
                  <a:srgbClr val="0070C0"/>
                </a:solidFill>
                <a:latin typeface="Calibri" charset="0"/>
              </a:rPr>
              <a:t>&gt;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	</a:t>
            </a:r>
            <a:r>
              <a:rPr lang="en-US" dirty="0" smtClean="0">
                <a:solidFill>
                  <a:srgbClr val="0070C0"/>
                </a:solidFill>
                <a:latin typeface="Calibri" charset="0"/>
              </a:rPr>
              <a:t>&lt;title&gt;</a:t>
            </a:r>
            <a:r>
              <a:rPr lang="en-US" dirty="0" smtClean="0">
                <a:solidFill>
                  <a:srgbClr val="000000"/>
                </a:solidFill>
                <a:latin typeface="Calibri" charset="0"/>
              </a:rPr>
              <a:t>Macbeth’s castle</a:t>
            </a:r>
            <a:r>
              <a:rPr lang="en-US" dirty="0" smtClean="0">
                <a:solidFill>
                  <a:srgbClr val="0070C0"/>
                </a:solidFill>
                <a:latin typeface="Calibri" charset="0"/>
              </a:rPr>
              <a:t>&lt;/title&gt;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	</a:t>
            </a:r>
            <a:r>
              <a:rPr lang="en-US" dirty="0" smtClean="0">
                <a:solidFill>
                  <a:srgbClr val="0070C0"/>
                </a:solidFill>
                <a:latin typeface="Calibri" charset="0"/>
              </a:rPr>
              <a:t>&lt;verse&gt;</a:t>
            </a:r>
            <a:r>
              <a:rPr lang="en-US" dirty="0" smtClean="0">
                <a:solidFill>
                  <a:srgbClr val="000000"/>
                </a:solidFill>
                <a:latin typeface="Calibri" charset="0"/>
              </a:rPr>
              <a:t>Will I with wine</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rPr>
              <a:t>	…</a:t>
            </a:r>
            <a:r>
              <a:rPr lang="en-US" dirty="0" smtClean="0">
                <a:solidFill>
                  <a:srgbClr val="0070C0"/>
                </a:solidFill>
                <a:latin typeface="Calibri" charset="0"/>
              </a:rPr>
              <a:t>&lt;/verse&gt;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70C0"/>
                </a:solidFill>
                <a:latin typeface="Calibri" charset="0"/>
              </a:rPr>
              <a:t>	&lt;/scene&gt;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70C0"/>
                </a:solidFill>
                <a:latin typeface="Calibri" charset="0"/>
              </a:rPr>
              <a:t>	&lt;/act&gt;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70C0"/>
                </a:solidFill>
                <a:latin typeface="Calibri" charset="0"/>
              </a:rPr>
              <a:t>	&lt;/play&gt;</a:t>
            </a:r>
          </a:p>
        </p:txBody>
      </p:sp>
      <p:sp>
        <p:nvSpPr>
          <p:cNvPr id="9" name="Slide Number Placeholder 8"/>
          <p:cNvSpPr>
            <a:spLocks noGrp="1"/>
          </p:cNvSpPr>
          <p:nvPr>
            <p:ph type="sldNum" idx="10"/>
          </p:nvPr>
        </p:nvSpPr>
        <p:spPr/>
        <p:txBody>
          <a:bodyPr/>
          <a:lstStyle/>
          <a:p>
            <a:pPr>
              <a:defRPr/>
            </a:pPr>
            <a:fld id="{74BF2C0F-05D6-4882-A325-BE394602789D}" type="slidenum">
              <a:rPr lang="en-US" smtClean="0"/>
              <a:pPr>
                <a:defRPr/>
              </a:pPr>
              <a:t>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Lucida Sans"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2613</Words>
  <PresentationFormat>On-screen Show (4:3)</PresentationFormat>
  <Paragraphs>497</Paragraphs>
  <Slides>42</Slides>
  <Notes>13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45" baseType="lpstr">
      <vt:lpstr>1_Office Theme</vt:lpstr>
      <vt:lpstr>2_Office Theme</vt:lpstr>
      <vt:lpstr>Vergelijking</vt:lpstr>
      <vt:lpstr>Slide 1</vt:lpstr>
      <vt:lpstr>Overview</vt:lpstr>
      <vt:lpstr>Outline</vt:lpstr>
      <vt:lpstr>Slide 4</vt:lpstr>
      <vt:lpstr>Slide 5</vt:lpstr>
      <vt:lpstr>Why RDB is not suitable in this case </vt:lpstr>
      <vt:lpstr>Slide 7</vt:lpstr>
      <vt:lpstr>Outline</vt:lpstr>
      <vt:lpstr>Slide 9</vt:lpstr>
      <vt:lpstr>Slide 10</vt:lpstr>
      <vt:lpstr>Slide 11</vt:lpstr>
      <vt:lpstr>Slide 12</vt:lpstr>
      <vt:lpstr>Slide 13</vt:lpstr>
      <vt:lpstr>Outline</vt:lpstr>
      <vt:lpstr>Slide 15</vt:lpstr>
      <vt:lpstr>Slide 16</vt:lpstr>
      <vt:lpstr>Second challenge: document parts to index </vt:lpstr>
      <vt:lpstr>XML indexing unit: approach 1</vt:lpstr>
      <vt:lpstr>XML indexing unit: approach 2</vt:lpstr>
      <vt:lpstr>XML indexing unit: approach 3</vt:lpstr>
      <vt:lpstr>Slide 21</vt:lpstr>
      <vt:lpstr>Slide 22</vt:lpstr>
      <vt:lpstr>Slide 23</vt:lpstr>
      <vt:lpstr>Slide 24</vt:lpstr>
      <vt:lpstr>Outline</vt:lpstr>
      <vt:lpstr>Slide 26</vt:lpstr>
      <vt:lpstr>Slide 27</vt:lpstr>
      <vt:lpstr>Slide 28</vt:lpstr>
      <vt:lpstr>Slide 29</vt:lpstr>
      <vt:lpstr>Slide 30</vt:lpstr>
      <vt:lpstr>Slide 31</vt:lpstr>
      <vt:lpstr>Slide 32</vt:lpstr>
      <vt:lpstr>Slide 33</vt:lpstr>
      <vt:lpstr>Slide 34</vt:lpstr>
      <vt:lpstr>Outline</vt:lpstr>
      <vt:lpstr>Slide 36</vt:lpstr>
      <vt:lpstr>Slide 37</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Windows User</cp:lastModifiedBy>
  <cp:revision>862</cp:revision>
  <cp:lastPrinted>2009-09-22T15:48:09Z</cp:lastPrinted>
  <dcterms:created xsi:type="dcterms:W3CDTF">2009-09-21T23:46:17Z</dcterms:created>
  <dcterms:modified xsi:type="dcterms:W3CDTF">2010-08-23T19:26:14Z</dcterms:modified>
</cp:coreProperties>
</file>