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36"/>
  </p:notesMasterIdLst>
  <p:handoutMasterIdLst>
    <p:handoutMasterId r:id="rId37"/>
  </p:handoutMasterIdLst>
  <p:sldIdLst>
    <p:sldId id="256" r:id="rId3"/>
    <p:sldId id="374" r:id="rId4"/>
    <p:sldId id="806" r:id="rId5"/>
    <p:sldId id="807" r:id="rId6"/>
    <p:sldId id="808" r:id="rId7"/>
    <p:sldId id="809" r:id="rId8"/>
    <p:sldId id="810" r:id="rId9"/>
    <p:sldId id="811" r:id="rId10"/>
    <p:sldId id="812" r:id="rId11"/>
    <p:sldId id="813" r:id="rId12"/>
    <p:sldId id="814" r:id="rId13"/>
    <p:sldId id="816" r:id="rId14"/>
    <p:sldId id="815" r:id="rId15"/>
    <p:sldId id="817" r:id="rId16"/>
    <p:sldId id="818" r:id="rId17"/>
    <p:sldId id="833" r:id="rId18"/>
    <p:sldId id="819" r:id="rId19"/>
    <p:sldId id="836" r:id="rId20"/>
    <p:sldId id="820" r:id="rId21"/>
    <p:sldId id="821" r:id="rId22"/>
    <p:sldId id="822" r:id="rId23"/>
    <p:sldId id="823" r:id="rId24"/>
    <p:sldId id="824" r:id="rId25"/>
    <p:sldId id="825" r:id="rId26"/>
    <p:sldId id="826" r:id="rId27"/>
    <p:sldId id="827" r:id="rId28"/>
    <p:sldId id="828" r:id="rId29"/>
    <p:sldId id="829" r:id="rId30"/>
    <p:sldId id="830" r:id="rId31"/>
    <p:sldId id="834" r:id="rId32"/>
    <p:sldId id="835" r:id="rId33"/>
    <p:sldId id="831" r:id="rId34"/>
    <p:sldId id="832" r:id="rId35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BDD3E9"/>
    <a:srgbClr val="336699"/>
    <a:srgbClr val="2A704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267" autoAdjust="0"/>
    <p:restoredTop sz="72051" autoAdjust="0"/>
  </p:normalViewPr>
  <p:slideViewPr>
    <p:cSldViewPr>
      <p:cViewPr>
        <p:scale>
          <a:sx n="53" d="100"/>
          <a:sy n="53" d="100"/>
        </p:scale>
        <p:origin x="-978" y="1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2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24.08.2010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AE97-3771-4726-814A-CD4EFAC6E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D2A3E-5829-4B0E-86B4-3D25787A3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9310C-0555-4469-BB14-3863653CE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0D11A-C856-44AB-8D90-524D000C3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446D9-4E3C-4CB5-929D-9B7018680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0169-975A-4741-9512-CA00BB135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BA515-3B86-4138-911F-F61F038E7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CD7DB-B0EA-4876-AA57-FC360175E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97FBB-C416-4B51-9ADA-F9A87D712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4636-CB2F-4EA6-97A4-4CD154BB5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BA040-71E0-4161-9A5F-B74854AB1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50925" y="1981200"/>
            <a:ext cx="3078163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+mn-ea"/>
                <a:cs typeface="Arial Unicode MS" charset="0"/>
              </a:rPr>
              <a:t>Introduction to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360">
            <a:solidFill>
              <a:srgbClr val="406E84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6988" y="2590800"/>
            <a:ext cx="725646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+mn-ea"/>
                <a:cs typeface="Arial Unicode MS" charset="0"/>
              </a:rPr>
              <a:t>Information Retrieval</a:t>
            </a:r>
          </a:p>
        </p:txBody>
      </p:sp>
      <p:sp>
        <p:nvSpPr>
          <p:cNvPr id="778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78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437085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DB3EC566-48E6-4552-87D6-CB322A8F1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1066800" y="3886200"/>
            <a:ext cx="7010400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Hinrich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Schütze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and Christina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Lioma</a:t>
            </a: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solidFill>
                  <a:srgbClr val="437085"/>
                </a:solidFill>
                <a:latin typeface="Calibri" charset="0"/>
              </a:rPr>
              <a:t>Lecture </a:t>
            </a:r>
            <a:r>
              <a:rPr lang="en-US" sz="2800" dirty="0" smtClean="0">
                <a:solidFill>
                  <a:srgbClr val="437085"/>
                </a:solidFill>
                <a:latin typeface="Calibri" charset="0"/>
              </a:rPr>
              <a:t>11: Probabilistic Information Retrieval</a:t>
            </a:r>
            <a:endParaRPr lang="en-US" sz="2800" dirty="0">
              <a:solidFill>
                <a:srgbClr val="437085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The Document Ranking Problem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4282" y="1584316"/>
            <a:ext cx="89297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Ranked retrieval setup: given a collection of documents, the user               </a:t>
            </a:r>
          </a:p>
          <a:p>
            <a:pPr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issues a query, and an ordered list of documents is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returned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Assume binary notion of relevance: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R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d,q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a random</a:t>
            </a: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dichotomous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variable, such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R</a:t>
            </a:r>
            <a:r>
              <a:rPr lang="de-DE" sz="2200" i="1" baseline="-25000" dirty="0" err="1" smtClean="0">
                <a:solidFill>
                  <a:schemeClr val="tx1"/>
                </a:solidFill>
                <a:latin typeface="+mj-lt"/>
              </a:rPr>
              <a:t>d,q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= 1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relevant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w.r.t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q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R</a:t>
            </a:r>
            <a:r>
              <a:rPr lang="de-DE" sz="2200" i="1" baseline="-25000" dirty="0" err="1" smtClean="0">
                <a:solidFill>
                  <a:schemeClr val="tx1"/>
                </a:solidFill>
                <a:latin typeface="+mj-lt"/>
              </a:rPr>
              <a:t>d,q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= 0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otherwise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Probabilistic ranking orders documents decreasingly by their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 estimated probability of relevance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w.r.t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 query: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1|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Probability Ranking Principle (PRP)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4282" y="1428736"/>
            <a:ext cx="871543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PRP in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brief</a:t>
            </a:r>
            <a:endParaRPr lang="de-DE" sz="26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the retrieved documents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w.r.t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 query) are ranked decreasingly on their probability of relevance, then the effectiveness of the system will be the best that is obtainable</a:t>
            </a: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PRP in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full</a:t>
            </a:r>
            <a:endParaRPr lang="de-DE" sz="26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[the IR] system’s response to each [query] is a ranking of the documents [...] in order of decreasing probability of relevance to the [query], 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where the probabilities are estimated as accurately as possible on the basis of whatever data have been made available to the system for this purpose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the overall effectiveness of the system to its user will be the best 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that is obtainable on the basis of those 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58520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Binary Independence Model (BIM)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5720" y="1428736"/>
            <a:ext cx="86439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Traditionally used with the PRP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Assumptions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‘Binary’ (equivalent to Boolean): documents and queries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  represented as binary term incidence vectors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E.g., document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represented by vector x = (x</a:t>
            </a:r>
            <a:r>
              <a:rPr lang="en-US" sz="2200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. . . ,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), where</a:t>
            </a:r>
          </a:p>
          <a:p>
            <a:pPr lvl="1">
              <a:buClr>
                <a:srgbClr val="336699"/>
              </a:buClr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  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= 1 if term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t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occurs in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= 0 otherwise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Different documents may have the same vector representation </a:t>
            </a: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‘Independence’: no association between terms (not true, but    </a:t>
            </a:r>
          </a:p>
          <a:p>
            <a:pPr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 practically works - ‘naive’ assumption of Naive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models)</a:t>
            </a:r>
            <a:endParaRPr lang="en-US" b="1" dirty="0" smtClean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652000" y="3312000"/>
          <a:ext cx="190500" cy="139700"/>
        </p:xfrm>
        <a:graphic>
          <a:graphicData uri="http://schemas.openxmlformats.org/presentationml/2006/ole">
            <p:oleObj spid="_x0000_s1035266" name="Vergelijking" r:id="rId4" imgW="190440" imgH="13968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28596" y="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Binary Independence Model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5811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To make a probabilistic retrieval strategy precise, need to estimate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how terms in documents contribute to relevance  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Find measurable statistics (term frequency, document frequency, document length) that affect judgments about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Combine these statistics to estimate the probability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Order documents by decreasing estimated probability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R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|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Assume that the relevance of each document is independent of the relevance of other documents (not true, in practice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allows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duplicate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results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28596" y="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Binary Independence Model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5811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is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modelled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using term incidence vectors as 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       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            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       : probability that if a relevant or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document is retrieved, then that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document’s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representation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endParaRPr lang="de-DE" i="1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Statistics about the actual document collection are used to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estimate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probabilities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</p:txBody>
      </p:sp>
      <p:pic>
        <p:nvPicPr>
          <p:cNvPr id="18" name="Picture 17" descr="11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17" y="2357430"/>
            <a:ext cx="5398216" cy="1512000"/>
          </a:xfrm>
          <a:prstGeom prst="rect">
            <a:avLst/>
          </a:prstGeom>
        </p:spPr>
      </p:pic>
      <p:pic>
        <p:nvPicPr>
          <p:cNvPr id="19" name="Picture 18" descr="1114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1643050"/>
            <a:ext cx="1064573" cy="324000"/>
          </a:xfrm>
          <a:prstGeom prst="rect">
            <a:avLst/>
          </a:prstGeom>
        </p:spPr>
      </p:pic>
      <p:pic>
        <p:nvPicPr>
          <p:cNvPr id="20" name="Picture 19" descr="1115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534" y="1676240"/>
            <a:ext cx="983176" cy="324000"/>
          </a:xfrm>
          <a:prstGeom prst="rect">
            <a:avLst/>
          </a:prstGeom>
        </p:spPr>
      </p:pic>
      <p:pic>
        <p:nvPicPr>
          <p:cNvPr id="22" name="Picture 21" descr="1114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422" y="4176000"/>
            <a:ext cx="1638628" cy="360000"/>
          </a:xfrm>
          <a:prstGeom prst="rect">
            <a:avLst/>
          </a:prstGeom>
        </p:spPr>
      </p:pic>
      <p:pic>
        <p:nvPicPr>
          <p:cNvPr id="23" name="Picture 22" descr="11148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7554" y="4176000"/>
            <a:ext cx="1560001" cy="360000"/>
          </a:xfrm>
          <a:prstGeom prst="rect">
            <a:avLst/>
          </a:prstGeom>
        </p:spPr>
      </p:pic>
      <p:pic>
        <p:nvPicPr>
          <p:cNvPr id="24" name="Picture 23" descr="11149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7554" y="4926388"/>
            <a:ext cx="249230" cy="36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28596" y="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Binary Independence Model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428736"/>
            <a:ext cx="8643998" cy="55816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 is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modelled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using term incidence vectors as 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                    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                  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prior probability of retrieving a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relevant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Estimate                      and                     from percentage of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relevant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collection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Since a document is either relevant or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to a query,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must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have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  <a:endParaRPr lang="en-US" dirty="0" smtClean="0">
              <a:solidFill>
                <a:schemeClr val="tx1"/>
              </a:solidFill>
              <a:latin typeface="+mj-lt"/>
              <a:cs typeface="Times New Roman" pitchFamily="16" charset="0"/>
            </a:endParaRPr>
          </a:p>
        </p:txBody>
      </p:sp>
      <p:pic>
        <p:nvPicPr>
          <p:cNvPr id="18" name="Picture 17" descr="11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17" y="1857364"/>
            <a:ext cx="5398216" cy="1512000"/>
          </a:xfrm>
          <a:prstGeom prst="rect">
            <a:avLst/>
          </a:prstGeom>
        </p:spPr>
      </p:pic>
      <p:pic>
        <p:nvPicPr>
          <p:cNvPr id="16" name="Picture 15" descr="1115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298" y="6033396"/>
            <a:ext cx="4170373" cy="396000"/>
          </a:xfrm>
          <a:prstGeom prst="rect">
            <a:avLst/>
          </a:prstGeom>
        </p:spPr>
      </p:pic>
      <p:pic>
        <p:nvPicPr>
          <p:cNvPr id="19" name="Picture 18" descr="1114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00" y="1494000"/>
            <a:ext cx="1064573" cy="324000"/>
          </a:xfrm>
          <a:prstGeom prst="rect">
            <a:avLst/>
          </a:prstGeom>
        </p:spPr>
      </p:pic>
      <p:pic>
        <p:nvPicPr>
          <p:cNvPr id="20" name="Picture 19" descr="1115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9286" y="1500174"/>
            <a:ext cx="983176" cy="324000"/>
          </a:xfrm>
          <a:prstGeom prst="rect">
            <a:avLst/>
          </a:prstGeom>
        </p:spPr>
      </p:pic>
      <p:pic>
        <p:nvPicPr>
          <p:cNvPr id="26" name="Picture 25" descr="1115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731" y="3676504"/>
            <a:ext cx="1344005" cy="324000"/>
          </a:xfrm>
          <a:prstGeom prst="rect">
            <a:avLst/>
          </a:prstGeom>
        </p:spPr>
      </p:pic>
      <p:pic>
        <p:nvPicPr>
          <p:cNvPr id="27" name="Picture 26" descr="1115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0739" y="4429132"/>
            <a:ext cx="1344005" cy="324000"/>
          </a:xfrm>
          <a:prstGeom prst="rect">
            <a:avLst/>
          </a:prstGeom>
        </p:spPr>
      </p:pic>
      <p:pic>
        <p:nvPicPr>
          <p:cNvPr id="28" name="Picture 27" descr="1115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4678" y="3712504"/>
            <a:ext cx="1232642" cy="288000"/>
          </a:xfrm>
          <a:prstGeom prst="rect">
            <a:avLst/>
          </a:prstGeom>
        </p:spPr>
      </p:pic>
      <p:pic>
        <p:nvPicPr>
          <p:cNvPr id="29" name="Picture 28" descr="1115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9490" y="4426884"/>
            <a:ext cx="1232642" cy="28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58520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Deriving a Ranking Function for Query Terms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5720" y="1500174"/>
            <a:ext cx="86439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Given a query q, ranking documents by                          is modeled under BIM as ranking them by 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Easier: rank documents by their odds of relevance (gives same ranking &amp; we can ignore the common denominator)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    is a constant for a given query - can be ignored</a:t>
            </a:r>
          </a:p>
        </p:txBody>
      </p:sp>
      <p:pic>
        <p:nvPicPr>
          <p:cNvPr id="12" name="Picture 11" descr="11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3343512"/>
            <a:ext cx="6037866" cy="1872000"/>
          </a:xfrm>
          <a:prstGeom prst="rect">
            <a:avLst/>
          </a:prstGeom>
        </p:spPr>
      </p:pic>
      <p:pic>
        <p:nvPicPr>
          <p:cNvPr id="13" name="Picture 12" descr="1116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8" y="1928802"/>
            <a:ext cx="1536004" cy="324000"/>
          </a:xfrm>
          <a:prstGeom prst="rect">
            <a:avLst/>
          </a:prstGeom>
        </p:spPr>
      </p:pic>
      <p:pic>
        <p:nvPicPr>
          <p:cNvPr id="14" name="Picture 13" descr="1116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976" y="5500702"/>
            <a:ext cx="1135383" cy="540000"/>
          </a:xfrm>
          <a:prstGeom prst="rect">
            <a:avLst/>
          </a:prstGeom>
        </p:spPr>
      </p:pic>
      <p:pic>
        <p:nvPicPr>
          <p:cNvPr id="15" name="Picture 14" descr="1115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760" y="1571612"/>
            <a:ext cx="1560005" cy="32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58520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Deriving a Ranking Function for Query Terms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5720" y="1785926"/>
            <a:ext cx="86439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It is at this point that we make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Naive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conditional</a:t>
            </a:r>
          </a:p>
          <a:p>
            <a:r>
              <a:rPr lang="en-US" dirty="0" smtClean="0">
                <a:solidFill>
                  <a:srgbClr val="0070C0"/>
                </a:solidFill>
                <a:latin typeface="+mj-lt"/>
              </a:rPr>
              <a:t>independence assumption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that the presence or absence of a word in a document is independent of the presence or absence of any other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word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given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So: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 descr="11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4" y="3457694"/>
            <a:ext cx="4546283" cy="936000"/>
          </a:xfrm>
          <a:prstGeom prst="rect">
            <a:avLst/>
          </a:prstGeom>
        </p:spPr>
      </p:pic>
      <p:pic>
        <p:nvPicPr>
          <p:cNvPr id="11" name="Picture 10" descr="111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5029330"/>
            <a:ext cx="5134632" cy="93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58520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Deriving a Ranking Function for Query Terms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5720" y="1500174"/>
            <a:ext cx="86439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Since each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x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either 0 or 1, we can separate the terms to give: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Let                                               be the probability of a term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appearing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relevant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Let                                               be the probability of a term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appearing in a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document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Visualise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contingency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table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 descr="11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2172372"/>
            <a:ext cx="8158235" cy="828000"/>
          </a:xfrm>
          <a:prstGeom prst="rect">
            <a:avLst/>
          </a:prstGeom>
        </p:spPr>
      </p:pic>
      <p:pic>
        <p:nvPicPr>
          <p:cNvPr id="11" name="Picture 10" descr="1118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348834"/>
            <a:ext cx="7939079" cy="1152000"/>
          </a:xfrm>
          <a:prstGeom prst="rect">
            <a:avLst/>
          </a:prstGeom>
        </p:spPr>
      </p:pic>
      <p:pic>
        <p:nvPicPr>
          <p:cNvPr id="13" name="Picture 12" descr="1118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603" y="3409200"/>
            <a:ext cx="3066672" cy="360000"/>
          </a:xfrm>
          <a:prstGeom prst="rect">
            <a:avLst/>
          </a:prstGeom>
        </p:spPr>
      </p:pic>
      <p:pic>
        <p:nvPicPr>
          <p:cNvPr id="14" name="Picture 13" descr="1118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1604" y="4143380"/>
            <a:ext cx="2944282" cy="36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58520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Deriving a Ranking Function for Query Terms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5720" y="1785926"/>
            <a:ext cx="86439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Additional simplifying assumption: terms not occurring in the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query are equally likely to occur in relevant and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0, then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endParaRPr lang="en-US" i="1" baseline="-25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Now we need only to consider terms in the products that appear in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left product is over query terms found in the document and the right product is over query terms not found in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 descr="12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66" y="4198474"/>
            <a:ext cx="6524387" cy="97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smtClean="0"/>
              <a:t>Overview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Probabilistic Approach to Retrieval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Basic Probability Theory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Probability Ranking Principle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Appraisal &amp;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58520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Deriving a Ranking Function for Query Terms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520502"/>
            <a:ext cx="864399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Including the query terms found in the document into the right product, but simultaneously dividing through by them in the left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product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gives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 left product is still over query terms found in the document, but the right product is now over all query terms, hence constant for a particular query and can be ignored. </a:t>
            </a:r>
            <a:r>
              <a:rPr lang="en-US" sz="2200" dirty="0" smtClean="0">
                <a:solidFill>
                  <a:srgbClr val="00B050"/>
                </a:solidFill>
                <a:latin typeface="+mj-lt"/>
              </a:rPr>
              <a:t>The only quantity that needs to be estimated to rank documents </a:t>
            </a:r>
            <a:r>
              <a:rPr lang="en-US" sz="2200" dirty="0" err="1" smtClean="0">
                <a:solidFill>
                  <a:srgbClr val="00B050"/>
                </a:solidFill>
                <a:latin typeface="+mj-lt"/>
              </a:rPr>
              <a:t>w.r.t</a:t>
            </a:r>
            <a:r>
              <a:rPr lang="en-US" sz="2200" dirty="0" smtClean="0">
                <a:solidFill>
                  <a:srgbClr val="00B050"/>
                </a:solidFill>
                <a:latin typeface="+mj-lt"/>
              </a:rPr>
              <a:t> a query is the left product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Hence the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Retrieval Status Value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(RSV) in this model:</a:t>
            </a:r>
          </a:p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 descr="11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2529562"/>
            <a:ext cx="6252001" cy="828000"/>
          </a:xfrm>
          <a:prstGeom prst="rect">
            <a:avLst/>
          </a:prstGeom>
        </p:spPr>
      </p:pic>
      <p:pic>
        <p:nvPicPr>
          <p:cNvPr id="11" name="Picture 10" descr="112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14" y="5458520"/>
            <a:ext cx="6456006" cy="82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58520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Deriving a Ranking Function for Query Terms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428736"/>
            <a:ext cx="8643998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So everything comes down to computing the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RSV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. We can equally rank documents using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log odds ratios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for the terms in the query c</a:t>
            </a:r>
            <a:r>
              <a:rPr lang="en-US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odds ratio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is the ratio of two odds: (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 the odds of the term appearing if the document is relevant (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/(1 −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)), and (ii) the odds of the term appearing if the document is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/(1 −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= 0 if a term has equal odds of appearing in relevant and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documents, and ct is positive if it is more likely to appear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in relevant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functions as a term weight, so that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	    Operationally, we sum ct quantities in accumulators for query 	   	    terms appearing in documents, just as for the vector space 	    	 	    model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calculations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 descr="112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8" y="5286388"/>
            <a:ext cx="2215124" cy="396000"/>
          </a:xfrm>
          <a:prstGeom prst="rect">
            <a:avLst/>
          </a:prstGeom>
        </p:spPr>
      </p:pic>
      <p:pic>
        <p:nvPicPr>
          <p:cNvPr id="13" name="Picture 12" descr="11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60" y="2428868"/>
            <a:ext cx="5815383" cy="75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58520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Deriving a Ranking Function for Query Terms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428736"/>
            <a:ext cx="864399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For each term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a query, estimate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c</a:t>
            </a:r>
            <a:r>
              <a:rPr lang="en-US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in the whole collection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using a contingency table of counts of documents in the collection,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where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number of documents that contain term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To avoid the possibility of zeroes (such as if every or no relevant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document has a particular term) there are different ways to apply</a:t>
            </a:r>
          </a:p>
          <a:p>
            <a:r>
              <a:rPr lang="de-DE" dirty="0" err="1" smtClean="0">
                <a:solidFill>
                  <a:srgbClr val="0070C0"/>
                </a:solidFill>
                <a:latin typeface="+mj-lt"/>
              </a:rPr>
              <a:t>smoothing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9" name="Picture 8" descr="11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2643182"/>
            <a:ext cx="6553498" cy="1224000"/>
          </a:xfrm>
          <a:prstGeom prst="rect">
            <a:avLst/>
          </a:prstGeom>
        </p:spPr>
      </p:pic>
      <p:pic>
        <p:nvPicPr>
          <p:cNvPr id="11" name="Picture 10" descr="112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3881264"/>
            <a:ext cx="5891002" cy="154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58520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Exercise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428736"/>
            <a:ext cx="864399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2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de-DE" sz="2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Query: </a:t>
            </a:r>
            <a:r>
              <a:rPr lang="de-DE" sz="2200" dirty="0" err="1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Obama</a:t>
            </a:r>
            <a:r>
              <a:rPr lang="de-DE" sz="2200" dirty="0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health</a:t>
            </a:r>
            <a:r>
              <a:rPr lang="de-DE" sz="2200" dirty="0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 plan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Doc1: </a:t>
            </a:r>
            <a:r>
              <a:rPr lang="en-US" sz="2200" dirty="0" err="1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Obama</a:t>
            </a:r>
            <a:r>
              <a:rPr lang="en-US" sz="2200" dirty="0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 rejects allegations about his own bad </a:t>
            </a:r>
            <a:r>
              <a:rPr lang="de-DE" sz="2200" dirty="0" err="1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health</a:t>
            </a:r>
            <a:endParaRPr lang="de-DE" sz="2200" dirty="0" smtClean="0">
              <a:solidFill>
                <a:schemeClr val="tx1"/>
              </a:solidFill>
              <a:latin typeface="FangSong" pitchFamily="49" charset="-122"/>
              <a:ea typeface="FangSong" pitchFamily="49" charset="-122"/>
              <a:cs typeface="Courier New" pitchFamily="49" charset="0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Doc2: The plan is to visit </a:t>
            </a:r>
            <a:r>
              <a:rPr lang="en-US" sz="2200" dirty="0" err="1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Obama</a:t>
            </a:r>
            <a:endParaRPr lang="en-US" sz="2200" dirty="0" smtClean="0">
              <a:solidFill>
                <a:schemeClr val="tx1"/>
              </a:solidFill>
              <a:latin typeface="FangSong" pitchFamily="49" charset="-122"/>
              <a:ea typeface="FangSong" pitchFamily="49" charset="-122"/>
              <a:cs typeface="Courier New" pitchFamily="49" charset="0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Doc3: </a:t>
            </a:r>
            <a:r>
              <a:rPr lang="en-US" sz="2200" dirty="0" err="1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Obama</a:t>
            </a:r>
            <a:r>
              <a:rPr lang="en-US" sz="2200" dirty="0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 raises concerns with US health plan </a:t>
            </a:r>
            <a:r>
              <a:rPr lang="de-DE" sz="2200" dirty="0" err="1" smtClean="0">
                <a:solidFill>
                  <a:schemeClr val="tx1"/>
                </a:solidFill>
                <a:latin typeface="FangSong" pitchFamily="49" charset="-122"/>
                <a:ea typeface="FangSong" pitchFamily="49" charset="-122"/>
                <a:cs typeface="Courier New" pitchFamily="49" charset="0"/>
              </a:rPr>
              <a:t>reforms</a:t>
            </a:r>
            <a:endParaRPr lang="de-DE" sz="2200" dirty="0" smtClean="0">
              <a:solidFill>
                <a:schemeClr val="tx1"/>
              </a:solidFill>
              <a:latin typeface="FangSong" pitchFamily="49" charset="-122"/>
              <a:ea typeface="FangSong" pitchFamily="49" charset="-122"/>
              <a:cs typeface="Courier New" pitchFamily="49" charset="0"/>
            </a:endParaRPr>
          </a:p>
          <a:p>
            <a:pPr lvl="1">
              <a:buClr>
                <a:srgbClr val="336699"/>
              </a:buClr>
            </a:pP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Estimate the probability that the above documents are relevant to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the query. Use a contingency table. These are the only three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collection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0"/>
            <a:ext cx="858520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Probability Estimates in Practice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20" y="1428736"/>
            <a:ext cx="864399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 smtClean="0">
              <a:solidFill>
                <a:schemeClr val="tx1"/>
              </a:solidFill>
              <a:latin typeface="+mj-lt"/>
              <a:cs typeface="Courier New" pitchFamily="49" charset="0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Assuming that relevant documents are a very small percentage of the collection, approximate statistics for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documents by statistics from the whole collection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Hence,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(the probability of term occurrence in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documents for a query) is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</a:t>
            </a:r>
          </a:p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		log[(1 −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u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)/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u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] = log[(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−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)/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] </a:t>
            </a:r>
            <a:r>
              <a:rPr lang="de-DE" dirty="0" smtClean="0">
                <a:solidFill>
                  <a:schemeClr val="tx1"/>
                </a:solidFill>
                <a:latin typeface="Calibri"/>
                <a:cs typeface="Calibri"/>
              </a:rPr>
              <a:t>≈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log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t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above approximation cannot easily be extended to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relevant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err="1" smtClean="0"/>
              <a:t>Prabability</a:t>
            </a:r>
            <a:r>
              <a:rPr lang="en-US" sz="3600" dirty="0" smtClean="0"/>
              <a:t> Estimates in Practice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428736"/>
            <a:ext cx="8505825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Statistics of relevant documents (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t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 can be estimated in various 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ways:</a:t>
            </a:r>
          </a:p>
          <a:p>
            <a:pPr lvl="1">
              <a:buClr>
                <a:srgbClr val="336699"/>
              </a:buClr>
              <a:buSzPct val="65000"/>
              <a:buFont typeface="Calibri" pitchFamily="34" charset="0"/>
              <a:buChar char="❶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Use the frequency of term occurrence in known relevant documents (if known). This is the basis of probabilistic approaches to relevance feedback weighting in a feedback loop</a:t>
            </a:r>
          </a:p>
          <a:p>
            <a:pPr lvl="1">
              <a:buClr>
                <a:srgbClr val="336699"/>
              </a:buClr>
              <a:buSzPct val="70000"/>
              <a:buFont typeface="Calibri" pitchFamily="34" charset="0"/>
              <a:buChar char="❷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Set as constant. E.g., assume that pt is constant over all terms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in the query and that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= 0.5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Each term is equally likely to occur in a relevant document, and so the pt and (1 − 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000" i="1" baseline="-25000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) factors cancel out in the expression for 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RSV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Weak estimate, but doesn’t disagree violently with expectation that query terms appear in many but not all relevant documents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Combining this method with the earlier approximation for </a:t>
            </a:r>
            <a:r>
              <a:rPr lang="en-US" sz="2000" i="1" dirty="0" err="1" smtClean="0">
                <a:solidFill>
                  <a:schemeClr val="tx1"/>
                </a:solidFill>
                <a:latin typeface="+mj-lt"/>
              </a:rPr>
              <a:t>u</a:t>
            </a:r>
            <a:r>
              <a:rPr lang="en-US" sz="2000" i="1" baseline="-25000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, the document ranking is determined simply by which query terms occur in documents scaled by their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weighting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For short documents (titles or abstracts) in one-pass retrieval situations, this estimate can be quite satisfactory</a:t>
            </a: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Probabilistic Approach to Retrieval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Basic Probability Theory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Probability Ranking Principle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Appraisal &amp;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smtClean="0"/>
              <a:t>An Appraisal of Probabilistic Models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428736"/>
            <a:ext cx="8505825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Among the oldest formal models in IR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Maron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&amp;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Kuhns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1960: Since an IR system cannot predict with certainty which document is relevant, we should deal with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probabilities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Assumptions for getting reasonable approximations of the needed probabilities (in the BIM):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Boolean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representation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queries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relevance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Term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independence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Out-of-query terms do not affect retrieval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values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independent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smtClean="0"/>
              <a:t>An Appraisal of Probabilistic Models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357430"/>
            <a:ext cx="8505825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difference between ‘vector space’ and ‘probabilistic’ IR is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not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great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In either case you build an information retrieval scheme in the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exact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same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way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Difference: for probabilistic IR, at the end, you score queries not by cosine similarity and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in a vector space, but by a slightly different formula motivated by probability theory</a:t>
            </a: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err="1" smtClean="0"/>
              <a:t>Okari</a:t>
            </a:r>
            <a:r>
              <a:rPr lang="en-US" sz="3600" dirty="0" smtClean="0"/>
              <a:t> BM25: A </a:t>
            </a:r>
            <a:r>
              <a:rPr lang="en-US" sz="3600" dirty="0" err="1" smtClean="0"/>
              <a:t>Nonbinary</a:t>
            </a:r>
            <a:r>
              <a:rPr lang="en-US" sz="3600" dirty="0" smtClean="0"/>
              <a:t> Model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143116"/>
            <a:ext cx="8505825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BIM was originally designed for short catalog records of fairly consistent length, and it works reasonably in these contexts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modern full-text search collections, a model should pay attention to term frequency and document length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BestMatch25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a.k.a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BM25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or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Okapi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is sensitive to these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quantities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From 1994 until today, BM25 is one of the most widely used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robust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retrieval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models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Probabilistic Approach to Retrieval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Basic Probability Theory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Probability Ranking Principle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Appraisal &amp;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err="1" smtClean="0"/>
              <a:t>Okari</a:t>
            </a:r>
            <a:r>
              <a:rPr lang="en-US" sz="3600" dirty="0" smtClean="0"/>
              <a:t> BM25: A </a:t>
            </a:r>
            <a:r>
              <a:rPr lang="en-US" sz="3600" dirty="0" err="1" smtClean="0"/>
              <a:t>Nonbinary</a:t>
            </a:r>
            <a:r>
              <a:rPr lang="en-US" sz="3600" dirty="0" smtClean="0"/>
              <a:t> Model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428760"/>
            <a:ext cx="8505825" cy="5572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 simplest score for document d is just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weighting of the query terms present in the document:</a:t>
            </a:r>
          </a:p>
          <a:p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Improve this formula by factoring in the term frequency and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length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 td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term frequency in document d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L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(Lave): length of document d (average document length in the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whole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collection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tuning parameter controlling the document term frequency scaling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tuning parameter controlling the scaling by document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Picture 4" descr="11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2214554"/>
            <a:ext cx="2135598" cy="720000"/>
          </a:xfrm>
          <a:prstGeom prst="rect">
            <a:avLst/>
          </a:prstGeom>
        </p:spPr>
      </p:pic>
      <p:pic>
        <p:nvPicPr>
          <p:cNvPr id="6" name="Picture 5" descr="113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3643314"/>
            <a:ext cx="6262198" cy="756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err="1" smtClean="0"/>
              <a:t>Okari</a:t>
            </a:r>
            <a:r>
              <a:rPr lang="en-US" sz="3600" dirty="0" smtClean="0"/>
              <a:t> BM25: A </a:t>
            </a:r>
            <a:r>
              <a:rPr lang="en-US" sz="3600" dirty="0" err="1" smtClean="0"/>
              <a:t>Nonbinary</a:t>
            </a:r>
            <a:r>
              <a:rPr lang="en-US" sz="3600" dirty="0" smtClean="0"/>
              <a:t> Model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500174"/>
            <a:ext cx="8505825" cy="59293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If the query is long, we might also use similar weighting for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terms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tq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term frequency in the query q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tuning parameter controlling term frequency scaling of the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query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No length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normalisation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of queries (because retrieval is being done with respect to a single fixed query)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 above tuning parameters should ideally be set to optimize performance on a development test collection. In the absence of such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optimisation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experiments have shown reasonable values are to set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to a value between 1.2 and 2 and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= 0.75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7" name="Picture 6" descr="11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428868"/>
            <a:ext cx="8024288" cy="82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smtClean="0"/>
              <a:t>Recap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571768"/>
            <a:ext cx="8505825" cy="39290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600" smtClean="0">
                <a:solidFill>
                  <a:schemeClr val="tx1"/>
                </a:solidFill>
                <a:latin typeface="+mj-lt"/>
              </a:rPr>
              <a:t>Probabilistically 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grounded approach to IR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Probability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 Ranking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Principle</a:t>
            </a:r>
            <a:endParaRPr lang="de-DE" sz="26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Models: BIM, BM25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Assumptions</a:t>
            </a:r>
            <a:endParaRPr lang="en-US" sz="2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smtClean="0"/>
              <a:t>Resources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571768"/>
            <a:ext cx="8505825" cy="39290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Chapter 11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 IIR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Resources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http://ifnlp.org/ir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Probabilistic Approach to Retrieval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4282" y="1500174"/>
            <a:ext cx="89297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	Given a user information need (represented as a query) and a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collection of documents (transformed into document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representations), a system must determine how well the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satisfy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	Boolean or vector space models of IR: query-document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matching done in a formally defined but semantically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imprecise calculus of index terms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An IR system has an uncertain understanding of the user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query , and makes an uncertain guess of whether a document</a:t>
            </a:r>
          </a:p>
          <a:p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satisfies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query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	Probability theory provides a principled foundation for such</a:t>
            </a:r>
          </a:p>
          <a:p>
            <a:r>
              <a:rPr lang="de-DE" dirty="0" err="1" smtClean="0">
                <a:solidFill>
                  <a:srgbClr val="0070C0"/>
                </a:solidFill>
                <a:latin typeface="+mj-lt"/>
              </a:rPr>
              <a:t>reasoning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under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uncertainty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Probabilistic models exploit this foundation to estimate how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likely it is that a document is relevant to a query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Probabilistic IR Models at a Glance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4282" y="1500174"/>
            <a:ext cx="892971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Classical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probabilistic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retrieval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 model 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Probability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ranking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principle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Binary Independence Model, BestMatch25 (Okapi)</a:t>
            </a: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 Bayesian networks for text retrieval</a:t>
            </a: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 Language model approach to IR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Important recent work, competitive performance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+mj-lt"/>
              </a:rPr>
              <a:t>Probabilistic methods are one of the oldest but also one of the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+mj-lt"/>
              </a:rPr>
              <a:t>currently hottest topics in IR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Probabilistic Approach to Retrieval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Basic Probability Theory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Probability Ranking Principle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Appraisal &amp;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Basic Probability Theory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5720" y="1459792"/>
            <a:ext cx="885828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For events A and B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Joint probability P(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) of both events occurring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Conditional probability P(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|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) of event 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occurring given that event</a:t>
            </a:r>
          </a:p>
          <a:p>
            <a:r>
              <a:rPr lang="de-DE" sz="2000" dirty="0" smtClean="0">
                <a:solidFill>
                  <a:schemeClr val="tx1"/>
                </a:solidFill>
                <a:latin typeface="+mj-lt"/>
              </a:rPr>
              <a:t>	B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has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occurred</a:t>
            </a:r>
            <a:endParaRPr lang="de-DE" sz="2000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  Chain rule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gives fundamental relationship between joint and</a:t>
            </a:r>
          </a:p>
          <a:p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conditional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probabilities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Similarly for the complement of an event           : </a:t>
            </a:r>
          </a:p>
          <a:p>
            <a:pPr>
              <a:buClr>
                <a:srgbClr val="336699"/>
              </a:buClr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Partition rule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if B can be divided into an exhaustive set of disjoint</a:t>
            </a:r>
          </a:p>
          <a:p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subcases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then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 is the sum of the probabilities of the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subcases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 special case of this rule gives:</a:t>
            </a:r>
          </a:p>
          <a:p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endParaRPr lang="de-DE" sz="2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 descr="11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3497628"/>
            <a:ext cx="5960012" cy="360000"/>
          </a:xfrm>
          <a:prstGeom prst="rect">
            <a:avLst/>
          </a:prstGeom>
        </p:spPr>
      </p:pic>
      <p:pic>
        <p:nvPicPr>
          <p:cNvPr id="12" name="Picture 11" descr="110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042" y="4461760"/>
            <a:ext cx="2705999" cy="396000"/>
          </a:xfrm>
          <a:prstGeom prst="rect">
            <a:avLst/>
          </a:prstGeom>
        </p:spPr>
      </p:pic>
      <p:pic>
        <p:nvPicPr>
          <p:cNvPr id="13" name="Picture 12" descr="1107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480" y="6069396"/>
            <a:ext cx="3008570" cy="360000"/>
          </a:xfrm>
          <a:prstGeom prst="rect">
            <a:avLst/>
          </a:prstGeom>
        </p:spPr>
      </p:pic>
      <p:pic>
        <p:nvPicPr>
          <p:cNvPr id="14" name="Picture 13" descr="1107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9422" y="4071942"/>
            <a:ext cx="560770" cy="32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Basic Probability Theory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5720" y="1500174"/>
            <a:ext cx="864399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’ Rule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for inverting conditional probabilities: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Can be thought of as a way of updating probabilities: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Start off with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prior probability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 (initial estimate of how likely event A is in the absence of any other information)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Derive a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posterior probability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|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 after having seen the evidence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B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based on the likelihood of B occurring in the two cases that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does or does not hold</a:t>
            </a:r>
          </a:p>
          <a:p>
            <a:r>
              <a:rPr lang="en-US" dirty="0" smtClean="0">
                <a:solidFill>
                  <a:srgbClr val="0070C0"/>
                </a:solidFill>
                <a:latin typeface="+mj-lt"/>
              </a:rPr>
              <a:t>Odds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 an event provide a kind of multiplier for how probabilities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change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 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			Odds: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8" name="Picture 17" descr="11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2000240"/>
            <a:ext cx="6580607" cy="864000"/>
          </a:xfrm>
          <a:prstGeom prst="rect">
            <a:avLst/>
          </a:prstGeom>
        </p:spPr>
      </p:pic>
      <p:pic>
        <p:nvPicPr>
          <p:cNvPr id="19" name="Picture 18" descr="1108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12" y="5643578"/>
            <a:ext cx="3167999" cy="72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Probabilistic Approach to Retrieval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Basic Probability Theory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Probability Ranking Principle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Appraisal &amp;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2079</Words>
  <PresentationFormat>On-screen Show (4:3)</PresentationFormat>
  <Paragraphs>365</Paragraphs>
  <Slides>33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1_Office Theme</vt:lpstr>
      <vt:lpstr>2_Office Theme</vt:lpstr>
      <vt:lpstr>Vergelijking</vt:lpstr>
      <vt:lpstr>Slide 1</vt:lpstr>
      <vt:lpstr>Overview</vt:lpstr>
      <vt:lpstr>Outline</vt:lpstr>
      <vt:lpstr>Slide 4</vt:lpstr>
      <vt:lpstr>Slide 5</vt:lpstr>
      <vt:lpstr>Outline</vt:lpstr>
      <vt:lpstr>Slide 7</vt:lpstr>
      <vt:lpstr>Slide 8</vt:lpstr>
      <vt:lpstr>Outline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Prabability Estimates in Practice</vt:lpstr>
      <vt:lpstr>Outline</vt:lpstr>
      <vt:lpstr>An Appraisal of Probabilistic Models</vt:lpstr>
      <vt:lpstr>An Appraisal of Probabilistic Models</vt:lpstr>
      <vt:lpstr>Okari BM25: A Nonbinary Model</vt:lpstr>
      <vt:lpstr>Okari BM25: A Nonbinary Model</vt:lpstr>
      <vt:lpstr>Okari BM25: A Nonbinary Model</vt:lpstr>
      <vt:lpstr>Recap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Windows User</cp:lastModifiedBy>
  <cp:revision>917</cp:revision>
  <cp:lastPrinted>2009-09-22T15:48:09Z</cp:lastPrinted>
  <dcterms:created xsi:type="dcterms:W3CDTF">2009-09-21T23:46:17Z</dcterms:created>
  <dcterms:modified xsi:type="dcterms:W3CDTF">2010-08-24T20:47:53Z</dcterms:modified>
</cp:coreProperties>
</file>