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5"/>
  </p:notesMasterIdLst>
  <p:handoutMasterIdLst>
    <p:handoutMasterId r:id="rId36"/>
  </p:handoutMasterIdLst>
  <p:sldIdLst>
    <p:sldId id="256" r:id="rId3"/>
    <p:sldId id="374" r:id="rId4"/>
    <p:sldId id="732" r:id="rId5"/>
    <p:sldId id="733" r:id="rId6"/>
    <p:sldId id="734" r:id="rId7"/>
    <p:sldId id="735" r:id="rId8"/>
    <p:sldId id="736" r:id="rId9"/>
    <p:sldId id="737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46" r:id="rId18"/>
    <p:sldId id="747" r:id="rId19"/>
    <p:sldId id="752" r:id="rId20"/>
    <p:sldId id="749" r:id="rId21"/>
    <p:sldId id="750" r:id="rId22"/>
    <p:sldId id="751" r:id="rId23"/>
    <p:sldId id="753" r:id="rId24"/>
    <p:sldId id="754" r:id="rId25"/>
    <p:sldId id="755" r:id="rId26"/>
    <p:sldId id="756" r:id="rId27"/>
    <p:sldId id="757" r:id="rId28"/>
    <p:sldId id="758" r:id="rId29"/>
    <p:sldId id="759" r:id="rId30"/>
    <p:sldId id="760" r:id="rId31"/>
    <p:sldId id="761" r:id="rId32"/>
    <p:sldId id="762" r:id="rId33"/>
    <p:sldId id="763" r:id="rId3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208" autoAdjust="0"/>
    <p:restoredTop sz="72051" autoAdjust="0"/>
  </p:normalViewPr>
  <p:slideViewPr>
    <p:cSldViewPr>
      <p:cViewPr varScale="1">
        <p:scale>
          <a:sx n="49" d="100"/>
          <a:sy n="49" d="100"/>
        </p:scale>
        <p:origin x="-53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15.08.2010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C179A-A61A-412A-9F7A-76E8E8C0A2A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2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2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12: Language Models for IR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Recall: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generative model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2000240"/>
            <a:ext cx="9101048" cy="29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LM generative models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We want to classify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We want to classify a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. </a:t>
            </a:r>
            <a:endParaRPr lang="en-US" i="1" dirty="0" smtClean="0">
              <a:solidFill>
                <a:srgbClr val="0070C0"/>
              </a:solidFill>
              <a:latin typeface="Calibri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Classes: geographical regions like China, UK, Kenya.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Each document in the collection is a different class.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was generated by the generative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was generated by a generative model.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Key question: Which of the classes is most likely to have generated the document?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Which document (=class) is most likely to have generated the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?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Or: for which class do we have the most evidence? 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For which document (as the source of the query) do we have the most evidence?</a:t>
            </a:r>
            <a:endParaRPr lang="en-US" sz="2200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Using language models (LMs) for IR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LM = language model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We view the document as a generative model that generates the query.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What we need to do: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Define the precise generative model we want to use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Estimate parameters (different parameters for each document’s model)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Smooth to avoid zeros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Apply to query and find document most likely to have generated the query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❽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Present most likely document(s) to user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❾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Note that x – y is pretty much what we did in Naive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chemeClr val="tx1"/>
                </a:solidFill>
                <a:latin typeface="Calibri" charset="0"/>
              </a:rPr>
              <a:t>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What is a language model?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512"/>
            <a:ext cx="8505825" cy="4714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We can view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finite state automaton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as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deterministic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language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model.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wish I wish I wish I wish . . .  Cannot generate: “wish I wish”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or “I wish I”. Our basic model: each document was generated by a different automaton like this except that these automata are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probabilistic.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561066"/>
            <a:ext cx="3458719" cy="13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probabilistic language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This is a one-state probabilistic finite-state automaton – a unigram language model – and the state emission distribution for its one state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. STOP is not a word, but a special symbol indicating that the automaton stops.  frog said that toad likes frog STOP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(string) = 0.01 · 0.03 · 0.04 · 0.01 · 0.02 · 0.01 · 0.02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= 0.0000000000048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1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204438"/>
            <a:ext cx="1879917" cy="1296000"/>
          </a:xfrm>
          <a:prstGeom prst="rect">
            <a:avLst/>
          </a:prstGeom>
        </p:spPr>
      </p:pic>
      <p:pic>
        <p:nvPicPr>
          <p:cNvPr id="9" name="Picture 8" descr="121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34" y="1571612"/>
            <a:ext cx="4404201" cy="21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42908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different language model for each document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3999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frog said that toad likes frog STOP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0.04 · 0.01 · 0.02 · 0.01 · 0.02 = 0.0000000000048 = 4.8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	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0.05 · 0.02 · 0.02 · 0.01 · 0.02 = 0.0000000000120 = 12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        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&lt; 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Thus,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“more relevant” to the string “frog said that toad likes frog STOP” than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is.</a:t>
            </a:r>
            <a:endParaRPr lang="en-US" sz="2800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" name="Picture 9" descr="12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61066"/>
            <a:ext cx="8448137" cy="24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Using language models in IR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Each document is treated as (the basis for) a language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Given a query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Rank documents based on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same for all documents, so ignore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prior – often treated as the same 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But we can give a prior to “high-quality” documents, e.g., those with high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the probability of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given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d.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to rank documents according to relevance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ranking according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equivalent.</a:t>
            </a:r>
            <a:endParaRPr lang="en-US" dirty="0" smtClean="0">
              <a:solidFill>
                <a:srgbClr val="0070C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928934"/>
            <a:ext cx="2927283" cy="8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Where we are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143140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In the LM approach to IR, we attempt to model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query generation process.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Then we rank documents by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the probability that a query would be observed as a random sample from the respective document model.</a:t>
            </a:r>
            <a:endParaRPr lang="en-US" sz="2600" i="1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That is, we rank according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Next: how do we compute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to compute </a:t>
            </a:r>
            <a:r>
              <a:rPr lang="en-US" sz="40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make the same conditional independence assumption as for Naive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|: length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ofr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: the token occurring at position k in q)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This is equivalent to: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t,q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term frequency (# occurrences)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Multinomial model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(omitting constant factor)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493000"/>
            <a:ext cx="6282743" cy="936000"/>
          </a:xfrm>
          <a:prstGeom prst="rect">
            <a:avLst/>
          </a:prstGeom>
        </p:spPr>
      </p:pic>
      <p:pic>
        <p:nvPicPr>
          <p:cNvPr id="7" name="Picture 6" descr="1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01" y="4429132"/>
            <a:ext cx="5312225" cy="9088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Parameter estimation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60"/>
            <a:ext cx="914400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Missing piece: Where do the parameters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). come from?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Start with maximum likelihood estimates (as we did for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|: length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t,d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: # occurrences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As in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, we have a problem with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 single t with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 will make                                      zero.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We would give a single term “veto power”.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For example, for query [Michael Jackson top hits] a document about “top songs” (but not using the word “hits”) would have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0. – That’s bad.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70C0"/>
                </a:solidFill>
                <a:latin typeface="Calibri" charset="0"/>
              </a:rPr>
              <a:t>We need to smooth the estimates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to avoid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2355721"/>
            <a:ext cx="2569692" cy="930403"/>
          </a:xfrm>
          <a:prstGeom prst="rect">
            <a:avLst/>
          </a:prstGeom>
        </p:spPr>
      </p:pic>
      <p:pic>
        <p:nvPicPr>
          <p:cNvPr id="12" name="Picture 11" descr="12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64" y="4248008"/>
            <a:ext cx="2628008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Smoothing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Key intuition: A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nonoccurring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term is possible (even though it didn’t occur), . . 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. . . but no more likely than would be expected by chance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Notation: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collection model;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cf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number of occurrences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the collection;                     : the total number of tokens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use                 to “smooth” </a:t>
            </a:r>
            <a:r>
              <a:rPr lang="en-US" sz="28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) away from zero.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51" y="5643578"/>
            <a:ext cx="1252803" cy="504000"/>
          </a:xfrm>
          <a:prstGeom prst="rect">
            <a:avLst/>
          </a:prstGeom>
        </p:spPr>
      </p:pic>
      <p:pic>
        <p:nvPicPr>
          <p:cNvPr id="9" name="Picture 8" descr="122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0" y="4688058"/>
            <a:ext cx="2684579" cy="972000"/>
          </a:xfrm>
          <a:prstGeom prst="rect">
            <a:avLst/>
          </a:prstGeom>
        </p:spPr>
      </p:pic>
      <p:pic>
        <p:nvPicPr>
          <p:cNvPr id="15" name="Picture 14" descr="122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3786190"/>
            <a:ext cx="145200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=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+ (1 -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Mixes the probability from the document with the general collection frequency of the word.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High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“conjunctive-like” search – tends to retrieve documents containing all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Low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more disjunctive, suitable for long queries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Correctly setting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is very important for good performance.</a:t>
            </a: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model: Summary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4572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What we model: The user has a document in mind and generates the query from this document.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equation represents the probability that the document that the user had in mind was in fact this one.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315248"/>
            <a:ext cx="6566891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Jackson was one of the most talented entertainers of all time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anointed himself King of Pop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[(0/11 + 1/18)/2] · [(1/11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0.003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[(1/7 + 1/18)/2] · [(1/7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0.013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Exercise: Compute ranking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Xerox reports a profit but revenue is down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Lucene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narrows quarter loss but decreases further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revenue down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[(1/8 + 1/16)/2] = 1/8 · 3/32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3/256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[(0/8 + 1/16)/2] = 1/8 · 1/32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Calibri"/>
              </a:rPr>
              <a:t>	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1/256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Naive 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85736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Different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smoothing methods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mixture model vs. add-one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We classify the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query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LMs; we classify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documents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text classification.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Each document is a class in LMs vs. classes are human-defined in text classification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formal model is the same: multinomial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Actually: The way we presented Naive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it’s not a true multinomial model, but it’s equivalent.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 (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tf-idf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vs. LM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The language modeling approach always does better in these experiments . . .   . . . but note that where the approach shows significant gains is at higher levels of recall.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71512"/>
            <a:ext cx="7394810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(1)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LMs have some things in common with vector space models.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Term frequency is directed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But it is not scaled in LMs.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Cosine normalization does something similar for vector space.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Terms rare in the general collection, but common in some documents will have a greater influence on the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(2)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commonalities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Term frequency is directly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differences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LMs: based on probability theory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space: based on similarity, a geometric/ linear algebra notion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Collection frequency vs. document frequency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of term frequency, length normalization etc.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Language models for IR: Assumptions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: Queries and documents are objects of same type.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Not true!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There are other LMs for IR that do not make this assumption.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vector space model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assumption: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Terms are conditionally independent.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Again, vector space model (and Naive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Cleaner statement of assumptions than vector space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better theoretical foundation than vector space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… but “pure” LMs perform much worse than “tuned” LMs.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42886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Chapter 12 of IR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at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Ponte and Croft’s 1998 SIGIR paper (one of the first on LMs in IR)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Lemur toolkit (good support for LMs in IR)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Indexing anchor text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is often a better description of a page’s content than the page itself.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can be weighted more highly than the text page.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[dangerous cult] on  Google, Bing, Yahoo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Model: a web surfer doing a random walk on the web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Formalization: Markov chain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long-term visit rate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the random surfer or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steady-state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Need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teleportation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ensure well-defined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endParaRPr lang="en-US" sz="2600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Power method to compute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the principal left eigenvector of the transition probability matrix.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13723F-C7CF-4959-AA66-D9979F7F0C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Computing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: Power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method</a:t>
            </a:r>
            <a:endParaRPr lang="en-US" sz="3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735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5895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p:oleObj spid="_x0000_s899074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p:oleObj spid="_x0000_s899075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p:oleObj spid="_x0000_s899076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p:oleObj spid="_x0000_s899077" name="Vergelijking" r:id="rId7" imgW="190440" imgH="139680" progId="Equation.3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p:oleObj spid="_x0000_s89907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p:oleObj spid="_x0000_s899079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HITS: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H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ubs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and authorities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update rules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link matrix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hub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authority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Iterate until convergence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Output (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list of hubs ranked according to hub score and (ii) list of authorities ranked according to authority score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3479802"/>
          <a:ext cx="190500" cy="163512"/>
        </p:xfrm>
        <a:graphic>
          <a:graphicData uri="http://schemas.openxmlformats.org/presentationml/2006/ole">
            <p:oleObj spid="_x0000_s900098" name="Vergelijking" r:id="rId4" imgW="190440" imgH="139680" progId="Equation.3">
              <p:embed/>
            </p:oleObj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3551240"/>
          <a:ext cx="190500" cy="163512"/>
        </p:xfrm>
        <a:graphic>
          <a:graphicData uri="http://schemas.openxmlformats.org/presentationml/2006/ole">
            <p:oleObj spid="_x0000_s900099" name="Vergelijking" r:id="rId5" imgW="190440" imgH="139680" progId="Equation.3">
              <p:embed/>
            </p:oleObj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48000" y="4000504"/>
          <a:ext cx="209709" cy="180000"/>
        </p:xfrm>
        <a:graphic>
          <a:graphicData uri="http://schemas.openxmlformats.org/presentationml/2006/ole">
            <p:oleObj spid="_x0000_s900100" name="Vergelijking" r:id="rId6" imgW="190440" imgH="139680" progId="Equation.3">
              <p:embed/>
            </p:oleObj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214678" y="3979868"/>
          <a:ext cx="190500" cy="163512"/>
        </p:xfrm>
        <a:graphic>
          <a:graphicData uri="http://schemas.openxmlformats.org/presentationml/2006/ole">
            <p:oleObj spid="_x0000_s900101" name="Vergelijking" r:id="rId7" imgW="190440" imgH="139680" progId="Equation.3">
              <p:embed/>
            </p:oleObj>
          </a:graphicData>
        </a:graphic>
      </p:graphicFrame>
      <p:graphicFrame>
        <p:nvGraphicFramePr>
          <p:cNvPr id="900108" name="Object 12"/>
          <p:cNvGraphicFramePr>
            <a:graphicFrameLocks noChangeAspect="1"/>
          </p:cNvGraphicFramePr>
          <p:nvPr/>
        </p:nvGraphicFramePr>
        <p:xfrm>
          <a:off x="571472" y="2551107"/>
          <a:ext cx="190500" cy="163513"/>
        </p:xfrm>
        <a:graphic>
          <a:graphicData uri="http://schemas.openxmlformats.org/presentationml/2006/ole">
            <p:oleObj spid="_x0000_s900108" name="Vergelijking" r:id="rId8" imgW="190440" imgH="139680" progId="Equation.3">
              <p:embed/>
            </p:oleObj>
          </a:graphicData>
        </a:graphic>
      </p:graphicFrame>
      <p:graphicFrame>
        <p:nvGraphicFramePr>
          <p:cNvPr id="900109" name="Object 13"/>
          <p:cNvGraphicFramePr>
            <a:graphicFrameLocks noChangeAspect="1"/>
          </p:cNvGraphicFramePr>
          <p:nvPr/>
        </p:nvGraphicFramePr>
        <p:xfrm>
          <a:off x="595286" y="2051041"/>
          <a:ext cx="190500" cy="163513"/>
        </p:xfrm>
        <a:graphic>
          <a:graphicData uri="http://schemas.openxmlformats.org/presentationml/2006/ole">
            <p:oleObj spid="_x0000_s900109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PresentationFormat>On-screen Show (4:3)</PresentationFormat>
  <Paragraphs>319</Paragraphs>
  <Slides>32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1_Office Theme</vt:lpstr>
      <vt:lpstr>2_Office Theme</vt:lpstr>
      <vt:lpstr>Vergelijking</vt:lpstr>
      <vt:lpstr>Slide 1</vt:lpstr>
      <vt:lpstr>Overview</vt:lpstr>
      <vt:lpstr>Overview</vt:lpstr>
      <vt:lpstr>Slide 4</vt:lpstr>
      <vt:lpstr>Slide 5</vt:lpstr>
      <vt:lpstr>Slide 6</vt:lpstr>
      <vt:lpstr>Slide 7</vt:lpstr>
      <vt:lpstr>Slide 8</vt:lpstr>
      <vt:lpstr>Outline</vt:lpstr>
      <vt:lpstr>Slide 10</vt:lpstr>
      <vt:lpstr>Slide 11</vt:lpstr>
      <vt:lpstr>Using language models (LMs) for IR</vt:lpstr>
      <vt:lpstr>Slide 13</vt:lpstr>
      <vt:lpstr>Slide 14</vt:lpstr>
      <vt:lpstr>Slide 15</vt:lpstr>
      <vt:lpstr>Outline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Outline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764</cp:revision>
  <cp:lastPrinted>2009-09-22T15:48:09Z</cp:lastPrinted>
  <dcterms:created xsi:type="dcterms:W3CDTF">2009-09-21T23:46:17Z</dcterms:created>
  <dcterms:modified xsi:type="dcterms:W3CDTF">2010-08-15T10:44:14Z</dcterms:modified>
</cp:coreProperties>
</file>