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6"/>
  </p:notesMasterIdLst>
  <p:handoutMasterIdLst>
    <p:handoutMasterId r:id="rId37"/>
  </p:handoutMasterIdLst>
  <p:sldIdLst>
    <p:sldId id="256" r:id="rId3"/>
    <p:sldId id="374" r:id="rId4"/>
    <p:sldId id="810" r:id="rId5"/>
    <p:sldId id="811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9" r:id="rId14"/>
    <p:sldId id="822" r:id="rId15"/>
    <p:sldId id="823" r:id="rId16"/>
    <p:sldId id="824" r:id="rId17"/>
    <p:sldId id="825" r:id="rId18"/>
    <p:sldId id="826" r:id="rId19"/>
    <p:sldId id="827" r:id="rId20"/>
    <p:sldId id="828" r:id="rId21"/>
    <p:sldId id="831" r:id="rId22"/>
    <p:sldId id="844" r:id="rId23"/>
    <p:sldId id="830" r:id="rId24"/>
    <p:sldId id="833" r:id="rId25"/>
    <p:sldId id="834" r:id="rId26"/>
    <p:sldId id="835" r:id="rId27"/>
    <p:sldId id="836" r:id="rId28"/>
    <p:sldId id="837" r:id="rId29"/>
    <p:sldId id="838" r:id="rId30"/>
    <p:sldId id="839" r:id="rId31"/>
    <p:sldId id="840" r:id="rId32"/>
    <p:sldId id="841" r:id="rId33"/>
    <p:sldId id="842" r:id="rId34"/>
    <p:sldId id="843" r:id="rId3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6F2ED"/>
    <a:srgbClr val="DBEDE6"/>
    <a:srgbClr val="D7F1E6"/>
    <a:srgbClr val="D4F0E5"/>
    <a:srgbClr val="CCFFCC"/>
    <a:srgbClr val="336699"/>
    <a:srgbClr val="BDD3E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267" autoAdjust="0"/>
    <p:restoredTop sz="72051" autoAdjust="0"/>
  </p:normalViewPr>
  <p:slideViewPr>
    <p:cSldViewPr>
      <p:cViewPr>
        <p:scale>
          <a:sx n="53" d="100"/>
          <a:sy n="53" d="100"/>
        </p:scale>
        <p:origin x="-39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29.09.2010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projects/mslr/feature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15-2: Learning to Rank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Learning weights: determine </a:t>
            </a:r>
            <a:r>
              <a:rPr lang="en-US" sz="32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from training   examples 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286256"/>
            <a:ext cx="8858280" cy="2357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Training examples: triples of the form </a:t>
            </a:r>
            <a:r>
              <a:rPr lang="az-Cyrl-AZ" dirty="0" smtClean="0">
                <a:solidFill>
                  <a:schemeClr val="tx1"/>
                </a:solidFill>
                <a:latin typeface="+mj-lt"/>
                <a:cs typeface="Calibri"/>
              </a:rPr>
              <a:t>Ф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))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given training document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a given training query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qj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assessed by a human who decides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) (either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571612"/>
          <a:ext cx="7929618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505338"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de-DE" sz="2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2495058">
                <a:tc>
                  <a:txBody>
                    <a:bodyPr/>
                    <a:lstStyle/>
                    <a:p>
                      <a:pPr marL="336550" indent="-336550">
                        <a:spcBef>
                          <a:spcPts val="700"/>
                        </a:spcBef>
                        <a:buClr>
                          <a:srgbClr val="2A7041"/>
                        </a:buClr>
                        <a:buSzPct val="100000"/>
                        <a:buFont typeface="Wingdings" charset="2"/>
                        <a:buNone/>
                        <a:tabLst>
                          <a:tab pos="336550" algn="l"/>
                          <a:tab pos="784225" algn="l"/>
                          <a:tab pos="1233488" algn="l"/>
                          <a:tab pos="1682750" algn="l"/>
                          <a:tab pos="2132013" algn="l"/>
                          <a:tab pos="2581275" algn="l"/>
                          <a:tab pos="3030538" algn="l"/>
                          <a:tab pos="3479800" algn="l"/>
                          <a:tab pos="3929063" algn="l"/>
                          <a:tab pos="4378325" algn="l"/>
                          <a:tab pos="4827588" algn="l"/>
                          <a:tab pos="5276850" algn="l"/>
                          <a:tab pos="5726113" algn="l"/>
                          <a:tab pos="6175375" algn="l"/>
                          <a:tab pos="6624638" algn="l"/>
                          <a:tab pos="7073900" algn="l"/>
                          <a:tab pos="7523163" algn="l"/>
                          <a:tab pos="7972425" algn="l"/>
                          <a:tab pos="8421688" algn="l"/>
                          <a:tab pos="8870950" algn="l"/>
                          <a:tab pos="9320213" algn="l"/>
                        </a:tabLst>
                      </a:pPr>
                      <a:endParaRPr lang="en-US" sz="2400" i="1" baseline="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" name="Picture 9" descr="15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2143116"/>
            <a:ext cx="5357850" cy="23253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Learning weights: determine </a:t>
            </a:r>
            <a:r>
              <a:rPr lang="en-US" sz="32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g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from training   examples </a:t>
            </a: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286256"/>
            <a:ext cx="8858280" cy="2357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training example </a:t>
            </a:r>
            <a:r>
              <a:rPr lang="az-Cyrl-AZ" dirty="0" smtClean="0">
                <a:solidFill>
                  <a:schemeClr val="tx1"/>
                </a:solidFill>
                <a:latin typeface="+mj-lt"/>
                <a:cs typeface="Calibri"/>
              </a:rPr>
              <a:t>Ф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have Boolean values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that we use to compute a score from: 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		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		(4)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571612"/>
          <a:ext cx="7929618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505338"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de-DE" sz="2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2495058">
                <a:tc>
                  <a:txBody>
                    <a:bodyPr/>
                    <a:lstStyle/>
                    <a:p>
                      <a:pPr marL="336550" indent="-336550">
                        <a:spcBef>
                          <a:spcPts val="700"/>
                        </a:spcBef>
                        <a:buClr>
                          <a:srgbClr val="2A7041"/>
                        </a:buClr>
                        <a:buSzPct val="100000"/>
                        <a:buFont typeface="Wingdings" charset="2"/>
                        <a:buNone/>
                        <a:tabLst>
                          <a:tab pos="336550" algn="l"/>
                          <a:tab pos="784225" algn="l"/>
                          <a:tab pos="1233488" algn="l"/>
                          <a:tab pos="1682750" algn="l"/>
                          <a:tab pos="2132013" algn="l"/>
                          <a:tab pos="2581275" algn="l"/>
                          <a:tab pos="3030538" algn="l"/>
                          <a:tab pos="3479800" algn="l"/>
                          <a:tab pos="3929063" algn="l"/>
                          <a:tab pos="4378325" algn="l"/>
                          <a:tab pos="4827588" algn="l"/>
                          <a:tab pos="5276850" algn="l"/>
                          <a:tab pos="5726113" algn="l"/>
                          <a:tab pos="6175375" algn="l"/>
                          <a:tab pos="6624638" algn="l"/>
                          <a:tab pos="7073900" algn="l"/>
                          <a:tab pos="7523163" algn="l"/>
                          <a:tab pos="7972425" algn="l"/>
                          <a:tab pos="8421688" algn="l"/>
                          <a:tab pos="8870950" algn="l"/>
                          <a:tab pos="9320213" algn="l"/>
                        </a:tabLst>
                      </a:pPr>
                      <a:endParaRPr lang="en-US" sz="2400" i="1" baseline="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" name="Picture 9" descr="15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2143116"/>
            <a:ext cx="5357850" cy="23253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Learning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00010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compare this computed score (score(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)) with the human relevance judgment for the same document-query pair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i="1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sz="1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sz="1400" i="1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sz="1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quantisize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each relevant judgment as 1, and each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judgment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error of the scoring function with weight g as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			</a:t>
            </a: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az-Cyrl-AZ" dirty="0" smtClean="0">
                <a:solidFill>
                  <a:schemeClr val="tx1"/>
                </a:solidFill>
                <a:latin typeface="Calibri"/>
                <a:cs typeface="Calibri"/>
              </a:rPr>
              <a:t>Ф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 =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 − score(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  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				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(5)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Then, the total error of a set of training examples is given by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i="1" dirty="0" smtClean="0">
                <a:solidFill>
                  <a:schemeClr val="tx1"/>
                </a:solidFill>
                <a:latin typeface="+mj-lt"/>
                <a:cs typeface="Calibri"/>
              </a:rPr>
              <a:t>                                      </a:t>
            </a:r>
            <a:r>
              <a:rPr lang="el-GR" i="1" dirty="0" smtClean="0">
                <a:solidFill>
                  <a:schemeClr val="tx1"/>
                </a:solidFill>
                <a:latin typeface="+mj-lt"/>
                <a:cs typeface="Calibri"/>
              </a:rPr>
              <a:t>ϵ</a:t>
            </a:r>
            <a:r>
              <a:rPr lang="de-DE" i="1" dirty="0" smtClean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az-Cyrl-AZ" dirty="0" smtClean="0">
                <a:solidFill>
                  <a:schemeClr val="tx1"/>
                </a:solidFill>
                <a:latin typeface="+mj-lt"/>
                <a:cs typeface="Calibri"/>
              </a:rPr>
              <a:t>Ф</a:t>
            </a:r>
            <a:r>
              <a:rPr lang="de-DE" b="1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                                                      (6)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problem of learning the constant g from the given training examples then reduces to picking the value of g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minimises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total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error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28926" y="4709264"/>
          <a:ext cx="591424" cy="720000"/>
        </p:xfrm>
        <a:graphic>
          <a:graphicData uri="http://schemas.openxmlformats.org/presentationml/2006/ole">
            <p:oleObj spid="_x0000_s986113" name="Vergelijking" r:id="rId4" imgW="291960" imgH="35532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Exercise: Find the value of </a:t>
            </a:r>
            <a:r>
              <a:rPr lang="en-US" sz="3200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minimises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total error </a:t>
            </a:r>
            <a:r>
              <a:rPr lang="el-GR" sz="3200" i="1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endParaRPr lang="en-US" sz="32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3929066"/>
            <a:ext cx="8858280" cy="2357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Quantisize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relevant as 1,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0</a:t>
            </a: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score:</a:t>
            </a:r>
          </a:p>
          <a:p>
            <a:pPr lvl="1">
              <a:buSzPct val="70000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     score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・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❸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total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error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j  </a:t>
            </a:r>
            <a:r>
              <a:rPr lang="el-GR" i="1" dirty="0" smtClean="0">
                <a:solidFill>
                  <a:schemeClr val="tx1"/>
                </a:solidFill>
                <a:latin typeface="+mj-lt"/>
                <a:cs typeface="Calibri"/>
              </a:rPr>
              <a:t>ϵ</a:t>
            </a:r>
            <a:r>
              <a:rPr lang="de-DE" i="1" dirty="0" smtClean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az-Cyrl-AZ" dirty="0" smtClean="0">
                <a:solidFill>
                  <a:schemeClr val="tx1"/>
                </a:solidFill>
                <a:latin typeface="+mj-lt"/>
                <a:cs typeface="Calibri"/>
              </a:rPr>
              <a:t>Ф</a:t>
            </a:r>
            <a:r>
              <a:rPr lang="de-DE" b="1" i="1" baseline="-25000" dirty="0" smtClean="0">
                <a:solidFill>
                  <a:schemeClr val="tx1"/>
                </a:solidFill>
                <a:latin typeface="+mj-lt"/>
              </a:rPr>
              <a:t>j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SzPct val="70000"/>
            </a:pPr>
            <a:r>
              <a:rPr lang="en-US" i="1" dirty="0" smtClean="0">
                <a:solidFill>
                  <a:schemeClr val="tx1"/>
                </a:solidFill>
                <a:latin typeface="+mj-lt"/>
                <a:cs typeface="Calibri"/>
              </a:rPr>
              <a:t>	</a:t>
            </a:r>
            <a:r>
              <a:rPr lang="el-GR" i="1" dirty="0" smtClean="0">
                <a:solidFill>
                  <a:schemeClr val="tx1"/>
                </a:solidFill>
                <a:latin typeface="+mj-lt"/>
                <a:cs typeface="Calibri"/>
              </a:rPr>
              <a:t>ϵ</a:t>
            </a:r>
            <a:r>
              <a:rPr lang="de-DE" i="1" dirty="0" smtClean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az-Cyrl-AZ" dirty="0" smtClean="0">
                <a:solidFill>
                  <a:schemeClr val="tx1"/>
                </a:solidFill>
                <a:latin typeface="+mj-lt"/>
                <a:cs typeface="Calibri"/>
              </a:rPr>
              <a:t>Ф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 =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 −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score (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❹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Pick the value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minimises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total error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936750" lvl="3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936750" lvl="3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936750" lvl="3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984065" name="Object 1"/>
          <p:cNvGraphicFramePr>
            <a:graphicFrameLocks noChangeAspect="1"/>
          </p:cNvGraphicFramePr>
          <p:nvPr/>
        </p:nvGraphicFramePr>
        <p:xfrm>
          <a:off x="3454231" y="5500702"/>
          <a:ext cx="414939" cy="360000"/>
        </p:xfrm>
        <a:graphic>
          <a:graphicData uri="http://schemas.openxmlformats.org/presentationml/2006/ole">
            <p:oleObj spid="_x0000_s984065" name="Vergelijking" r:id="rId4" imgW="291960" imgH="253800" progId="Equation.3">
              <p:embed/>
            </p:oleObj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0034" y="1500174"/>
          <a:ext cx="7858180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428628">
                <a:tc>
                  <a:txBody>
                    <a:bodyPr/>
                    <a:lstStyle/>
                    <a:p>
                      <a:r>
                        <a:rPr lang="de-DE" sz="2200" b="0" dirty="0" smtClean="0"/>
                        <a:t>Training </a:t>
                      </a:r>
                      <a:r>
                        <a:rPr lang="de-DE" sz="2200" b="0" dirty="0" err="1" smtClean="0"/>
                        <a:t>example</a:t>
                      </a:r>
                      <a:endParaRPr lang="de-DE" sz="2200" b="0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23574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15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166" y="2000240"/>
            <a:ext cx="5357850" cy="23253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40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4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  <a:latin typeface="+mj-lt"/>
              </a:rPr>
              <a:t>solution</a:t>
            </a:r>
            <a:endParaRPr lang="de-DE" sz="4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it-IT" dirty="0" err="1" smtClean="0">
                <a:solidFill>
                  <a:srgbClr val="0070C0"/>
                </a:solidFill>
                <a:latin typeface="+mj-lt"/>
              </a:rPr>
              <a:t>Compute</a:t>
            </a:r>
            <a:r>
              <a:rPr lang="it-IT" dirty="0" smtClean="0">
                <a:solidFill>
                  <a:srgbClr val="0070C0"/>
                </a:solidFill>
                <a:latin typeface="+mj-lt"/>
              </a:rPr>
              <a:t> score </a:t>
            </a:r>
            <a:r>
              <a:rPr lang="it-IT" dirty="0" err="1" smtClean="0">
                <a:solidFill>
                  <a:srgbClr val="0070C0"/>
                </a:solidFill>
                <a:latin typeface="+mj-lt"/>
              </a:rPr>
              <a:t>score</a:t>
            </a:r>
            <a:r>
              <a:rPr lang="it-IT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rgbClr val="0070C0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rgbClr val="0070C0"/>
                </a:solidFill>
                <a:latin typeface="+mj-lt"/>
              </a:rPr>
              <a:t>j</a:t>
            </a:r>
            <a:r>
              <a:rPr lang="it-IT" dirty="0" smtClean="0">
                <a:solidFill>
                  <a:srgbClr val="0070C0"/>
                </a:solidFill>
                <a:latin typeface="+mj-lt"/>
              </a:rPr>
              <a:t> , </a:t>
            </a:r>
            <a:r>
              <a:rPr lang="it-IT" i="1" dirty="0" err="1" smtClean="0">
                <a:solidFill>
                  <a:srgbClr val="0070C0"/>
                </a:solidFill>
                <a:latin typeface="+mj-lt"/>
              </a:rPr>
              <a:t>q</a:t>
            </a:r>
            <a:r>
              <a:rPr lang="it-IT" i="1" baseline="-25000" dirty="0" err="1" smtClean="0">
                <a:solidFill>
                  <a:srgbClr val="0070C0"/>
                </a:solidFill>
                <a:latin typeface="+mj-lt"/>
              </a:rPr>
              <a:t>j</a:t>
            </a:r>
            <a:r>
              <a:rPr lang="it-IT" dirty="0" smtClean="0">
                <a:solidFill>
                  <a:srgbClr val="0070C0"/>
                </a:solidFill>
                <a:latin typeface="+mj-lt"/>
              </a:rPr>
              <a:t> )                                                  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1 + (1 −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1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0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1 = 0 + 1 −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1 −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g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0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1 = 0 + 1 −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0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0 = 0 + 0 = 0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1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1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6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6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0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1 = 0 + 1 −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7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7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・ 1 + (1 −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0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+ 0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s-ES" dirty="0" smtClean="0">
                <a:solidFill>
                  <a:schemeClr val="tx1"/>
                </a:solidFill>
                <a:latin typeface="+mj-lt"/>
              </a:rPr>
              <a:t> Compute total error     </a:t>
            </a:r>
            <a:r>
              <a:rPr lang="es-ES" i="1" baseline="-25000" dirty="0" smtClean="0">
                <a:solidFill>
                  <a:schemeClr val="tx1"/>
                </a:solidFill>
                <a:latin typeface="+mj-lt"/>
              </a:rPr>
              <a:t>j  </a:t>
            </a: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i="1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es-E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az-Cyrl-AZ" dirty="0" smtClean="0">
                <a:solidFill>
                  <a:schemeClr val="tx1"/>
                </a:solidFill>
                <a:latin typeface="Calibri"/>
                <a:cs typeface="Calibri"/>
              </a:rPr>
              <a:t>Ф</a:t>
            </a:r>
            <a:r>
              <a:rPr lang="es-ES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	(1− 1)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+(0− 1+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+(1− 1+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+(0 −0)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+(1 −1)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	(1 − 1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(0 −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❸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 Pick the value of g that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minimises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the total error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	Solve by ranging g between 0.1 - 0.9 and pick the g value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minimises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error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27896" y="4429132"/>
          <a:ext cx="455400" cy="396000"/>
        </p:xfrm>
        <a:graphic>
          <a:graphicData uri="http://schemas.openxmlformats.org/presentationml/2006/ole">
            <p:oleObj spid="_x0000_s982017" name="Vergelijking" r:id="rId4" imgW="291960" imgH="2538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Learning </a:t>
            </a:r>
            <a:r>
              <a:rPr lang="en-US" sz="3400" dirty="0" err="1" smtClean="0">
                <a:solidFill>
                  <a:srgbClr val="BDD3E9"/>
                </a:solidFill>
                <a:latin typeface="Calibri" charset="0"/>
              </a:rPr>
              <a:t>Boolen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Weights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Learning Real-Valued Weights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Rank Learning as Ordinal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68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far, we considered a case where we had to combine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Boolean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indicators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consider more general factors that go beyond Boolean functions of query term presence in document zones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Setting: the scoring function is a linear combination of two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factors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SzPct val="65000"/>
              <a:buFont typeface="Calibri" pitchFamily="34" charset="0"/>
              <a:buChar char="❶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1 the vector space cosine similarity between query and document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denoted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SzPct val="65000"/>
              <a:buFont typeface="Calibri" pitchFamily="34" charset="0"/>
              <a:buChar char="❷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2 the minimum window width within which the query terms lie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denoted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query term proximity is often very indicative of topical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query term proximity gives an implementation of implicit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phrases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we have one factor that depends on the statistics of query terms in the document as a bag of words, and another that depends on proximity weighting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185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Given a set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training examples 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 For each example we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α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window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width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result is a training set, with two real-valued features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3357586"/>
          <a:ext cx="8072494" cy="321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537586"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de-DE" sz="2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2677100">
                <a:tc>
                  <a:txBody>
                    <a:bodyPr/>
                    <a:lstStyle/>
                    <a:p>
                      <a:pPr marL="336550" indent="-336550">
                        <a:spcBef>
                          <a:spcPts val="700"/>
                        </a:spcBef>
                        <a:buClr>
                          <a:srgbClr val="2A7041"/>
                        </a:buClr>
                        <a:buSzPct val="100000"/>
                        <a:buFont typeface="Wingdings" charset="2"/>
                        <a:buNone/>
                        <a:tabLst>
                          <a:tab pos="336550" algn="l"/>
                          <a:tab pos="784225" algn="l"/>
                          <a:tab pos="1233488" algn="l"/>
                          <a:tab pos="1682750" algn="l"/>
                          <a:tab pos="2132013" algn="l"/>
                          <a:tab pos="2581275" algn="l"/>
                          <a:tab pos="3030538" algn="l"/>
                          <a:tab pos="3479800" algn="l"/>
                          <a:tab pos="3929063" algn="l"/>
                          <a:tab pos="4378325" algn="l"/>
                          <a:tab pos="4827588" algn="l"/>
                          <a:tab pos="5276850" algn="l"/>
                          <a:tab pos="5726113" algn="l"/>
                          <a:tab pos="6175375" algn="l"/>
                          <a:tab pos="6624638" algn="l"/>
                          <a:tab pos="7073900" algn="l"/>
                          <a:tab pos="7523163" algn="l"/>
                          <a:tab pos="7972425" algn="l"/>
                          <a:tab pos="8421688" algn="l"/>
                          <a:tab pos="8870950" algn="l"/>
                          <a:tab pos="9320213" algn="l"/>
                        </a:tabLst>
                      </a:pPr>
                      <a:endParaRPr lang="en-US" sz="2400" i="1" baseline="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" name="Picture 9" descr="15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929066"/>
            <a:ext cx="7630052" cy="25717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  The same thing seen graphically on a 2-D plane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 descr="15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85992"/>
            <a:ext cx="4421229" cy="37958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Learning </a:t>
            </a:r>
            <a:r>
              <a:rPr lang="en-US" sz="3400" dirty="0" err="1" smtClean="0">
                <a:solidFill>
                  <a:srgbClr val="336699"/>
                </a:solidFill>
                <a:latin typeface="Calibri" charset="0"/>
              </a:rPr>
              <a:t>Boolen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Weights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Learning Real-Valued Weights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Rank Learning as Ordinal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Again, let’s say: relevant = 1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now seek a scoring function that combines the values of the features to generate a value that is (close to) 0 or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wish this function to be in agreement with our set of training examples as much as possible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Without loss of generality, a linear classifier will use a linear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combination of features of the form:</a:t>
            </a:r>
          </a:p>
          <a:p>
            <a:pPr>
              <a:spcBef>
                <a:spcPts val="700"/>
              </a:spcBef>
            </a:pPr>
            <a:r>
              <a:rPr lang="it-IT" dirty="0" smtClean="0">
                <a:solidFill>
                  <a:schemeClr val="tx1"/>
                </a:solidFill>
                <a:latin typeface="+mj-lt"/>
              </a:rPr>
              <a:t>			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it-IT" i="1" dirty="0" err="1" smtClean="0">
                <a:solidFill>
                  <a:schemeClr val="tx1"/>
                </a:solidFill>
                <a:latin typeface="+mj-lt"/>
              </a:rPr>
              <a:t>aα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 bω 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,				 (7)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the coefficients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be learned from the training data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4786314" cy="3714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plane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hanging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figure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plane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values close to 1 above the points marked R, and values close to 0 above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marked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 descr="15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143116"/>
            <a:ext cx="3910751" cy="33575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4786314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thresholding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pair,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pick a value 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&gt; θ,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declare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declare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we know from SVMs,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satisfy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θ form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→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separates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instances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 descr="15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143116"/>
            <a:ext cx="3910751" cy="33575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 simple example of machine learned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358246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Thus, the problem of making a binary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judgment given training examples turns into one of learning the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dashed line in the figure separating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from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α-ω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plane, this line can be written as a linear equation involving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with two parameters (slope and intercept)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have already seen linear classification methods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choosing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line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Provided we can build a sufficiently rich collection of training samples, we can thus altogether avoid hand-tuning score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functions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Bottleneck: maintaining a suitably representative set of training examples, whose relevance assessments must be made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experts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Result ranking by machine learning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64"/>
            <a:ext cx="885828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above ideas can be readily generalized to functions of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many more than two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variables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addition to cosine similarity and query term window, there are lots of other indicators of relevance, e.g.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-style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measures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, document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age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, zone contributions,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these measures can be calculated for a training document collection with relevance judgments, any number of such measures can be used to train a machine learning classifier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134 Features released from Microsoft Research on 16 June 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2010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rgbClr val="0070C0"/>
                </a:solidFill>
                <a:latin typeface="+mj-lt"/>
                <a:hlinkClick r:id="rId3"/>
              </a:rPr>
              <a:t>http://research.microsoft.com/en-us/projects/mslr/feature.aspx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Zones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body, anchor, title,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whole document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Features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query term number, query term ratio, stream length,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sum of term frequency, min of term frequency, max of term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frequency, mean of term frequency, variance of term frequency,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sum of stream length normalized term frequency, min of stream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length normalized term frequency, max of stream length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normalized term frequency, mean of stream length normalized term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frequency, variance of stream length normalized term frequency,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sum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min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max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mean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variance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model, vector space model, BM25, LMIR.ABS,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LMIR.DIR, LMIR.JM, number of slash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length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inlink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number,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outlink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number,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SiteRank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QualityScore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QualityScore2, query-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click count,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click count,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dwell time.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Result ranking by machine learning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1643050"/>
            <a:ext cx="8429684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approaching IR ranking like this is not necessarily the right way to think about the problem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Statisticians normally first divide problems into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problems (where a categorical variable is predicted) versus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regression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problems (where a real number is predicted)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between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specialised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field of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ordinal regression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where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predicted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Machine learning for ad hoc retrieval is most properly thought of as an ordinal regression problem, where the goal is to rank a set of documents for a query, given training data of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sort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Learning </a:t>
            </a:r>
            <a:r>
              <a:rPr lang="en-US" sz="3400" dirty="0" err="1" smtClean="0">
                <a:solidFill>
                  <a:srgbClr val="BDD3E9"/>
                </a:solidFill>
                <a:latin typeface="Calibri" charset="0"/>
              </a:rPr>
              <a:t>Boolen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Weights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Learning Real-Valued Weights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Rank Learning as Ordinal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ordinal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regression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98"/>
            <a:ext cx="885828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formulate IR ranking as an ordinal regression problem?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because documents can be evaluated relative to other candidate documents for the same query, rather than having to be mapped to a global scale of goodness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hence, the problem space weakens, since just a ranking is required rather than an absolute measure of relevance</a:t>
            </a:r>
          </a:p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Especially germane in web search, where the ranking at the very</a:t>
            </a:r>
          </a:p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top of the results list is exceedingly important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4786322"/>
          <a:ext cx="7858180" cy="12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Structural</a:t>
                      </a:r>
                      <a:r>
                        <a:rPr lang="de-DE" sz="2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SVM </a:t>
                      </a:r>
                      <a:r>
                        <a:rPr lang="de-DE" sz="22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2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IR </a:t>
                      </a:r>
                      <a:r>
                        <a:rPr lang="de-DE" sz="22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ranking</a:t>
                      </a:r>
                      <a:endParaRPr lang="de-DE" sz="22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513716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Such work has been pursued using the structural SVM framework,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the class being predicted is a ranking of results for a query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6" charset="0"/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The construction of a ranking SVM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begin with a set of judged queries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training query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have a set of documents returned in response to the query, which have been totally ordered by a person for relevance to the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construct a vector of features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ψ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ψ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for each document/query pair, using features such as those discussed,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two documents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we then form the vector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feature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differences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it-IT" dirty="0" smtClean="0">
                <a:solidFill>
                  <a:schemeClr val="tx1"/>
                </a:solidFill>
                <a:latin typeface="+mj-lt"/>
              </a:rPr>
              <a:t>				</a:t>
            </a:r>
            <a:r>
              <a:rPr lang="az-Cyrl-AZ" dirty="0" smtClean="0">
                <a:solidFill>
                  <a:schemeClr val="tx1"/>
                </a:solidFill>
                <a:latin typeface="Calibri"/>
                <a:cs typeface="Calibri"/>
              </a:rPr>
              <a:t>Ф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,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 q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ψ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−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ψ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					(8)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Learning </a:t>
            </a:r>
            <a:r>
              <a:rPr lang="en-US" sz="3400" dirty="0" err="1" smtClean="0">
                <a:solidFill>
                  <a:srgbClr val="336699"/>
                </a:solidFill>
                <a:latin typeface="Calibri" charset="0"/>
              </a:rPr>
              <a:t>Boolen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Weights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Learning Real-Valued Weights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Rank Learning as Ordinal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The construction of a ranking SVM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By hypothesis, one of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has been judged more relevant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judged more relevant than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denoted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≺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should precede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results ordering), then we will assign the vector </a:t>
            </a:r>
            <a:r>
              <a:rPr lang="az-Cyrl-AZ" dirty="0" smtClean="0">
                <a:solidFill>
                  <a:schemeClr val="tx1"/>
                </a:solidFill>
                <a:latin typeface="Calibri"/>
                <a:cs typeface="Calibri"/>
              </a:rPr>
              <a:t>Ф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the class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y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ijq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+1; otherwise −1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goal then is to build a classifier which will return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it-IT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it-IT" baseline="30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it-IT" baseline="30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az-Cyrl-AZ" dirty="0" smtClean="0">
                <a:solidFill>
                  <a:schemeClr val="tx1"/>
                </a:solidFill>
                <a:latin typeface="Calibri"/>
                <a:cs typeface="Calibri"/>
              </a:rPr>
              <a:t>Ф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&gt; 0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iff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≺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it-IT" i="1" baseline="-25000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				 (9)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it-IT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71736" y="4285132"/>
          <a:ext cx="196364" cy="144000"/>
        </p:xfrm>
        <a:graphic>
          <a:graphicData uri="http://schemas.openxmlformats.org/presentationml/2006/ole">
            <p:oleObj spid="_x0000_s951297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Ranking SVM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44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approach has been used to build ranking functions which outperform standard hand-built ranking functions in IR evaluations on standard data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See the references for papers that present such results (page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316)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it-IT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Note: Linear vs. nonlinear weighting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Both of the methods that we’ve seen use a linear weighting of document features that are indicators of relevance, as has most work in this area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Much of traditional IR weighting involves nonlinear scaling of basic measurements (such as log-weighting of term frequency,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the present time, machine learning is very good at producing optimal weights for features in a linear combination, but it is not good at coming up with good nonlinear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scalings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basic measurements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area remains the domain of human feature engineering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Recap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643998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idea of learning ranking functions has been around for a number of years, but it is only very recently that sufficient machine learning knowledge, training document collections, and computational power have come together to make 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practical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exciting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While skilled humans can do a very good job at defining ranking functions by hand, hand tuning is difficult, and it has to be done again for each new document collection and class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Main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Idea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aim of term weights (e.g. TF-IDF) is to measure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salience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Summing up term weights for a document allows to measure the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a document to a query, hence to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rank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Think of this as a text classification problem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Term weights can be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learned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using training examples that have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been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judged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methodology falls under a general class of approaches known as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machine learned relevance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learning to rank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Learning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Main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methodology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set of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training examples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each of which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tuple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of: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Simplest case: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is either relevant (1) or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(0)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sophisticated cases: graded relevance judgments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Learn weights from these examples, so that the learned scores approximate the relevance judgments in the training examples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Weighted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zone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scoring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600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 is weighted zone scoring?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000132"/>
            <a:ext cx="885828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query and a collection where documents have three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zones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(a.k.a.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fields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): author, title, body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Weighted zone scoring requires a separate weight for each 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zone, e.g.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it-IT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 g</a:t>
            </a:r>
            <a:r>
              <a:rPr lang="it-IT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it-IT" baseline="-25000" dirty="0" smtClean="0">
                <a:solidFill>
                  <a:schemeClr val="tx1"/>
                </a:solidFill>
                <a:latin typeface="+mj-lt"/>
              </a:rPr>
              <a:t>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all zones are equally important: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e.g.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author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¡ title ¡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body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→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0.2,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0.3,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0.5 (so that they add up to 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Score for a zone = 1 if the query term occurs in that zone, 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+mj-lt"/>
              </a:rPr>
              <a:t>(Boolean)</a:t>
            </a:r>
          </a:p>
          <a:p>
            <a:pPr lvl="1"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  <a:p>
            <a:pPr marL="1479550" lvl="2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5284565"/>
          <a:ext cx="7715304" cy="132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04"/>
              </a:tblGrid>
              <a:tr h="430451"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de-DE" sz="2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7041"/>
                    </a:solidFill>
                  </a:tcPr>
                </a:tc>
              </a:tr>
              <a:tr h="833257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 term appears in title and body only</a:t>
                      </a:r>
                    </a:p>
                    <a:p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score: (0.3 ・ 1) + (0.5 ・ 1) = 0.8.</a:t>
                      </a: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Weighted zone scoring: let’s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generalise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6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Given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weighted zone scoring assigns to the pair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score in the interval [0,1] by computing a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linear combination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scores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contributes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value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set of documents, which have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zones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...,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∈ [0, 1], such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that        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=1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1 ≤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≤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let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the Boolean score denoting a match (or non-match) between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baseline="300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zone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could be any Boolean function that maps the presence of query terms in a zone to 0,1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5214950"/>
          <a:ext cx="8143932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Weighted zone score </a:t>
                      </a:r>
                      <a:r>
                        <a:rPr lang="en-US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a.k.a</a:t>
                      </a:r>
                      <a:r>
                        <a:rPr lang="en-US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ranked Boolean retrieval</a:t>
                      </a: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757246">
                <a:tc>
                  <a:txBody>
                    <a:bodyPr/>
                    <a:lstStyle/>
                    <a:p>
                      <a:endParaRPr lang="de-DE" sz="5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500" b="0" i="1" baseline="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de-DE" sz="8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2400" b="0" i="1" dirty="0" smtClean="0">
                          <a:solidFill>
                            <a:schemeClr val="tx1"/>
                          </a:solidFill>
                        </a:rPr>
                        <a:t>                                               </a:t>
                      </a:r>
                      <a:r>
                        <a:rPr lang="de-DE" sz="2400" b="0" i="1" dirty="0" err="1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de-DE" sz="2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de-DE" sz="2400" b="0" i="1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2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F2ED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48400" y="3071810"/>
          <a:ext cx="701218" cy="504000"/>
        </p:xfrm>
        <a:graphic>
          <a:graphicData uri="http://schemas.openxmlformats.org/presentationml/2006/ole">
            <p:oleObj spid="_x0000_s998402" name="Vergelijking" r:id="rId4" imgW="406080" imgH="29196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273149" y="5636834"/>
          <a:ext cx="584471" cy="864000"/>
        </p:xfrm>
        <a:graphic>
          <a:graphicData uri="http://schemas.openxmlformats.org/presentationml/2006/ole">
            <p:oleObj spid="_x0000_s998403" name="Vergelijking" r:id="rId5" imgW="291960" imgH="431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Weighted zone scoring and learning weights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Weighted zone scoring may be viewed as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learning a linear function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Boolean match scores contributed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various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zones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Bad news: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labour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-intensive assembly of user-generated relevance judgments from which to learn the weights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Especially in a dynamic collection (such as the Web)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Good news: reduce the problem of learning the weights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simple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optimisation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problem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Learning weights in weighted zone scoring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14298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case: let documents have two zones: title, body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weighted zone scoring formula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saw before: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1200" i="1" dirty="0" smtClean="0">
                <a:solidFill>
                  <a:schemeClr val="tx1"/>
                </a:solidFill>
                <a:latin typeface="+mj-lt"/>
              </a:rPr>
              <a:t>               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                                         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                                                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(2)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                          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q, d, we want to compute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), depending whether the title or body zone of d matches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compute a score between 0 and 1 for each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pair using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by using a constant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∈ [0, 1]: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  			score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・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+ (1 −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・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            (3)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94305" name="Object 1"/>
          <p:cNvGraphicFramePr>
            <a:graphicFrameLocks noChangeAspect="1"/>
          </p:cNvGraphicFramePr>
          <p:nvPr/>
        </p:nvGraphicFramePr>
        <p:xfrm>
          <a:off x="3143240" y="2500306"/>
          <a:ext cx="633177" cy="936000"/>
        </p:xfrm>
        <a:graphic>
          <a:graphicData uri="http://schemas.openxmlformats.org/presentationml/2006/ole">
            <p:oleObj spid="_x0000_s994305" name="Vergelijking" r:id="rId4" imgW="291960" imgH="431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PresentationFormat>On-screen Show (4:3)</PresentationFormat>
  <Paragraphs>311</Paragraphs>
  <Slides>33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1_Office Theme</vt:lpstr>
      <vt:lpstr>2_Office Theme</vt:lpstr>
      <vt:lpstr>Vergelijking</vt:lpstr>
      <vt:lpstr>Microsoft Equation 3.0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Outline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Outline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925</cp:revision>
  <cp:lastPrinted>2009-09-22T15:48:09Z</cp:lastPrinted>
  <dcterms:created xsi:type="dcterms:W3CDTF">2009-09-21T23:46:17Z</dcterms:created>
  <dcterms:modified xsi:type="dcterms:W3CDTF">2010-09-29T14:12:56Z</dcterms:modified>
</cp:coreProperties>
</file>