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</p:sldMasterIdLst>
  <p:notesMasterIdLst>
    <p:notesMasterId r:id="rId31"/>
  </p:notesMasterIdLst>
  <p:handoutMasterIdLst>
    <p:handoutMasterId r:id="rId32"/>
  </p:handoutMasterIdLst>
  <p:sldIdLst>
    <p:sldId id="256" r:id="rId3"/>
    <p:sldId id="374" r:id="rId4"/>
    <p:sldId id="845" r:id="rId5"/>
    <p:sldId id="846" r:id="rId6"/>
    <p:sldId id="847" r:id="rId7"/>
    <p:sldId id="848" r:id="rId8"/>
    <p:sldId id="849" r:id="rId9"/>
    <p:sldId id="850" r:id="rId10"/>
    <p:sldId id="867" r:id="rId11"/>
    <p:sldId id="868" r:id="rId12"/>
    <p:sldId id="869" r:id="rId13"/>
    <p:sldId id="870" r:id="rId14"/>
    <p:sldId id="871" r:id="rId15"/>
    <p:sldId id="851" r:id="rId16"/>
    <p:sldId id="852" r:id="rId17"/>
    <p:sldId id="853" r:id="rId18"/>
    <p:sldId id="854" r:id="rId19"/>
    <p:sldId id="855" r:id="rId20"/>
    <p:sldId id="856" r:id="rId21"/>
    <p:sldId id="857" r:id="rId22"/>
    <p:sldId id="858" r:id="rId23"/>
    <p:sldId id="859" r:id="rId24"/>
    <p:sldId id="860" r:id="rId25"/>
    <p:sldId id="861" r:id="rId26"/>
    <p:sldId id="862" r:id="rId27"/>
    <p:sldId id="863" r:id="rId28"/>
    <p:sldId id="864" r:id="rId29"/>
    <p:sldId id="865" r:id="rId30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6699"/>
    <a:srgbClr val="BDD3E9"/>
    <a:srgbClr val="E6F2ED"/>
    <a:srgbClr val="DBEDE6"/>
    <a:srgbClr val="D7F1E6"/>
    <a:srgbClr val="D4F0E5"/>
    <a:srgbClr val="CCFFCC"/>
    <a:srgbClr val="2A704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inimized" horzBarState="maximized">
    <p:restoredLeft sz="16267" autoAdjust="0"/>
    <p:restoredTop sz="72051" autoAdjust="0"/>
  </p:normalViewPr>
  <p:slideViewPr>
    <p:cSldViewPr>
      <p:cViewPr varScale="1">
        <p:scale>
          <a:sx n="42" d="100"/>
          <a:sy n="42" d="100"/>
        </p:scale>
        <p:origin x="-642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2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35" d="100"/>
          <a:sy n="35" d="100"/>
        </p:scale>
        <p:origin x="-157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FAC8717C-415A-44F2-932B-9470F257B40D}" type="datetimeFigureOut">
              <a:rPr lang="de-DE"/>
              <a:pPr>
                <a:defRPr/>
              </a:pPr>
              <a:t>14.10.2010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436286E6-33A4-43B5-AF89-26A9B7F2651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88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4250" cy="3594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9400" cy="431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3887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655445CD-BE69-4A95-B1A9-CC7D8B1B0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1E893B-7686-47E7-8BAA-792CEA63E874}" type="slidenum">
              <a:rPr lang="en-US" smtClean="0">
                <a:ea typeface="ＭＳ Ｐゴシック" charset="-128"/>
              </a:rPr>
              <a:pPr/>
              <a:t>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89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89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CAE97-3771-4726-814A-CD4EFAC6E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D2A3E-5829-4B0E-86B4-3D25787A3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9310C-0555-4469-BB14-3863653CE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3EAC6-B8A6-4729-9D15-CF6953B4D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63340-DC82-45FA-A377-A7AB4170F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DC507-14BC-4563-BC2B-526CB70EC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6212D-7737-4098-AF0E-481200E4A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F8727-6850-4BD8-A734-C0D1C5560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1DFBC-2454-451B-9C42-04D7F7243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F2C0F-05D6-4882-A325-BE3946027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6A624-A21F-4536-94D3-C1AEDDF98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0D11A-C856-44AB-8D90-524D000C3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FD112-2322-4E3C-9DD3-0E36B4B34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5F79C-A3E0-437E-9228-F93ACDA80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B26C3-184D-4A6F-A3A7-0B42231C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5"/>
            <a:ext cx="8223250" cy="1306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0DBE6-CC6A-4EC5-BBD5-8C98EA060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446D9-4E3C-4CB5-929D-9B7018680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90169-975A-4741-9512-CA00BB135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BA515-3B86-4138-911F-F61F038E76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CD7DB-B0EA-4876-AA57-FC360175E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97FBB-C416-4B51-9ADA-F9A87D712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A4636-CB2F-4EA6-97A4-4CD154BB54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BA040-71E0-4161-9A5F-B74854AB1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050925" y="1981200"/>
            <a:ext cx="3078163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+mn-ea"/>
                <a:cs typeface="Arial Unicode MS" charset="0"/>
              </a:rPr>
              <a:t>Introduction to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360">
            <a:solidFill>
              <a:srgbClr val="406E84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6988" y="2590800"/>
            <a:ext cx="7256462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+mn-ea"/>
                <a:cs typeface="Arial Unicode MS" charset="0"/>
              </a:rPr>
              <a:t>Information Retrieval</a:t>
            </a:r>
          </a:p>
        </p:txBody>
      </p:sp>
      <p:sp>
        <p:nvSpPr>
          <p:cNvPr id="7783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783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437085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DB3EC566-48E6-4552-87D6-CB322A8F1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60">
            <a:solidFill>
              <a:srgbClr val="139CB7"/>
            </a:solidFill>
            <a:miter lim="800000"/>
            <a:headEnd/>
            <a:tailEnd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788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88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F1FB7D08-67DA-430D-B31F-1498AA061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png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1066800" y="3886200"/>
            <a:ext cx="7010400" cy="2362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800" dirty="0">
              <a:solidFill>
                <a:srgbClr val="437085"/>
              </a:solidFill>
              <a:latin typeface="Calibri" charset="0"/>
              <a:cs typeface="Times New Roman" pitchFamily="16" charset="0"/>
            </a:endParaRP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Hinrich</a:t>
            </a:r>
            <a:r>
              <a:rPr lang="en-US" sz="28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Schütze</a:t>
            </a:r>
            <a:r>
              <a:rPr lang="en-US" sz="28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and Christina </a:t>
            </a: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Lioma</a:t>
            </a:r>
            <a:endParaRPr lang="en-US" sz="2800" dirty="0">
              <a:solidFill>
                <a:srgbClr val="437085"/>
              </a:solidFill>
              <a:latin typeface="Calibri" charset="0"/>
              <a:cs typeface="Times New Roman" pitchFamily="16" charset="0"/>
            </a:endParaRP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>
                <a:solidFill>
                  <a:srgbClr val="437085"/>
                </a:solidFill>
                <a:latin typeface="Calibri" charset="0"/>
              </a:rPr>
              <a:t>Lecture </a:t>
            </a:r>
            <a:r>
              <a:rPr lang="en-US" sz="2800" dirty="0" smtClean="0">
                <a:solidFill>
                  <a:srgbClr val="437085"/>
                </a:solidFill>
                <a:latin typeface="Calibri" charset="0"/>
              </a:rPr>
              <a:t>15-1: Support Vector Machines</a:t>
            </a:r>
            <a:endParaRPr lang="en-US" sz="2800" dirty="0">
              <a:solidFill>
                <a:srgbClr val="437085"/>
              </a:solidFill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4197FBB-C416-4B51-9ADA-F9A87D712B8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Functional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Margin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71472" y="2319350"/>
          <a:ext cx="8072494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494"/>
              </a:tblGrid>
              <a:tr h="340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Functional</a:t>
                      </a:r>
                      <a:r>
                        <a:rPr lang="de-DE" sz="2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2400" b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endParaRPr lang="de-DE" sz="2400" b="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</a:tr>
              <a:tr h="1114436">
                <a:tc>
                  <a:txBody>
                    <a:bodyPr/>
                    <a:lstStyle/>
                    <a:p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functional margin of the </a:t>
                      </a:r>
                      <a:r>
                        <a:rPr lang="en-US" sz="22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200" i="1" kern="1200" baseline="30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example </a:t>
                      </a: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200" i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 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w.r.t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 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hyperplane</a:t>
                      </a:r>
                      <a:endParaRPr lang="en-US" sz="2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functional margin of a data set 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w.r.t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 decision surface is</a:t>
                      </a:r>
                    </a:p>
                    <a:p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twice the functional margin of any of the points in the data set</a:t>
                      </a:r>
                    </a:p>
                    <a:p>
                      <a:r>
                        <a:rPr lang="de-DE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de-DE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minimal </a:t>
                      </a:r>
                      <a:r>
                        <a:rPr lang="de-DE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</a:t>
                      </a:r>
                      <a:r>
                        <a:rPr lang="de-DE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endParaRPr lang="de-DE" sz="2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Clr>
                          <a:srgbClr val="336699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factor 2 comes from measuring across the whole width of the</a:t>
                      </a:r>
                    </a:p>
                    <a:p>
                      <a:r>
                        <a:rPr lang="de-DE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endParaRPr lang="de-DE" sz="2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6F2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5746" name="Object 2"/>
          <p:cNvGraphicFramePr>
            <a:graphicFrameLocks noChangeAspect="1"/>
          </p:cNvGraphicFramePr>
          <p:nvPr/>
        </p:nvGraphicFramePr>
        <p:xfrm>
          <a:off x="7072330" y="6035644"/>
          <a:ext cx="368183" cy="108000"/>
        </p:xfrm>
        <a:graphic>
          <a:graphicData uri="http://schemas.openxmlformats.org/presentationml/2006/ole">
            <p:oleObj spid="_x0000_s1272835" name="Vergelijking" r:id="rId4" imgW="190440" imgH="139680" progId="Equation.3">
              <p:embed/>
            </p:oleObj>
          </a:graphicData>
        </a:graphic>
      </p:graphicFrame>
      <p:graphicFrame>
        <p:nvGraphicFramePr>
          <p:cNvPr id="1055747" name="Object 3"/>
          <p:cNvGraphicFramePr>
            <a:graphicFrameLocks noChangeAspect="1"/>
          </p:cNvGraphicFramePr>
          <p:nvPr/>
        </p:nvGraphicFramePr>
        <p:xfrm>
          <a:off x="6743251" y="5678454"/>
          <a:ext cx="186203" cy="108000"/>
        </p:xfrm>
        <a:graphic>
          <a:graphicData uri="http://schemas.openxmlformats.org/presentationml/2006/ole">
            <p:oleObj spid="_x0000_s1272836" name="Vergelijking" r:id="rId5" imgW="190440" imgH="139680" progId="Equation.3">
              <p:embed/>
            </p:oleObj>
          </a:graphicData>
        </a:graphic>
      </p:graphicFrame>
      <p:graphicFrame>
        <p:nvGraphicFramePr>
          <p:cNvPr id="1055748" name="Object 4"/>
          <p:cNvGraphicFramePr>
            <a:graphicFrameLocks noChangeAspect="1"/>
          </p:cNvGraphicFramePr>
          <p:nvPr/>
        </p:nvGraphicFramePr>
        <p:xfrm>
          <a:off x="5275387" y="2857496"/>
          <a:ext cx="368183" cy="108000"/>
        </p:xfrm>
        <a:graphic>
          <a:graphicData uri="http://schemas.openxmlformats.org/presentationml/2006/ole">
            <p:oleObj spid="_x0000_s1272837" name="Vergelijking" r:id="rId6" imgW="190440" imgH="139680" progId="Equation.3">
              <p:embed/>
            </p:oleObj>
          </a:graphicData>
        </a:graphic>
      </p:graphicFrame>
      <p:sp>
        <p:nvSpPr>
          <p:cNvPr id="12" name="Rectangle 11"/>
          <p:cNvSpPr/>
          <p:nvPr/>
        </p:nvSpPr>
        <p:spPr>
          <a:xfrm>
            <a:off x="500034" y="1428736"/>
            <a:ext cx="85011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We are confident in the classification of a point if it is far away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from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decision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boundary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0034" y="5598399"/>
            <a:ext cx="78581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But we can increase functional margin by scaling 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We need to place some constraint on the size of the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vector.</a:t>
            </a:r>
          </a:p>
        </p:txBody>
      </p:sp>
      <p:pic>
        <p:nvPicPr>
          <p:cNvPr id="15" name="Picture 14" descr="15210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0298" y="3340614"/>
            <a:ext cx="2867591" cy="39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Geometric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margin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98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+mj-lt"/>
              </a:rPr>
              <a:t>Geometric margin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of the classifier: maximum width of the band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that can be drawn separating the support vectors of the two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                                                                                                          (3)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The geometric margin is clearly invariant to scaling of parameters: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if we replace 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w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by 5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by 5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then the geometric margin is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the same, because it is inherently normalized by the length of 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012400" y="4860936"/>
          <a:ext cx="190500" cy="139700"/>
        </p:xfrm>
        <a:graphic>
          <a:graphicData uri="http://schemas.openxmlformats.org/presentationml/2006/ole">
            <p:oleObj spid="_x0000_s1273858" name="Vergelijking" r:id="rId4" imgW="190440" imgH="139680" progId="Equation.3">
              <p:embed/>
            </p:oleObj>
          </a:graphicData>
        </a:graphic>
      </p:graphicFrame>
      <p:graphicFrame>
        <p:nvGraphicFramePr>
          <p:cNvPr id="1053700" name="Object 4"/>
          <p:cNvGraphicFramePr>
            <a:graphicFrameLocks noChangeAspect="1"/>
          </p:cNvGraphicFramePr>
          <p:nvPr/>
        </p:nvGraphicFramePr>
        <p:xfrm>
          <a:off x="8024838" y="5218126"/>
          <a:ext cx="190500" cy="139700"/>
        </p:xfrm>
        <a:graphic>
          <a:graphicData uri="http://schemas.openxmlformats.org/presentationml/2006/ole">
            <p:oleObj spid="_x0000_s1273859" name="Vergelijking" r:id="rId5" imgW="190440" imgH="139680" progId="Equation.3">
              <p:embed/>
            </p:oleObj>
          </a:graphicData>
        </a:graphic>
      </p:graphicFrame>
      <p:graphicFrame>
        <p:nvGraphicFramePr>
          <p:cNvPr id="1053701" name="Object 5"/>
          <p:cNvGraphicFramePr>
            <a:graphicFrameLocks noChangeAspect="1"/>
          </p:cNvGraphicFramePr>
          <p:nvPr/>
        </p:nvGraphicFramePr>
        <p:xfrm>
          <a:off x="2916000" y="4878000"/>
          <a:ext cx="190500" cy="139700"/>
        </p:xfrm>
        <a:graphic>
          <a:graphicData uri="http://schemas.openxmlformats.org/presentationml/2006/ole">
            <p:oleObj spid="_x0000_s1273860" name="Vergelijking" r:id="rId6" imgW="190440" imgH="139680" progId="Equation.3">
              <p:embed/>
            </p:oleObj>
          </a:graphicData>
        </a:graphic>
      </p:graphicFrame>
      <p:pic>
        <p:nvPicPr>
          <p:cNvPr id="10" name="Picture 9" descr="1521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6116" y="3252230"/>
            <a:ext cx="1844881" cy="74827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Linear SVM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Mathematically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857364"/>
            <a:ext cx="8501122" cy="42148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b="1" dirty="0" err="1" smtClean="0">
                <a:solidFill>
                  <a:schemeClr val="tx1"/>
                </a:solidFill>
                <a:latin typeface="+mj-lt"/>
              </a:rPr>
              <a:t>Assume</a:t>
            </a:r>
            <a:r>
              <a:rPr lang="de-DE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b="1" dirty="0" err="1" smtClean="0">
                <a:solidFill>
                  <a:schemeClr val="tx1"/>
                </a:solidFill>
                <a:latin typeface="+mj-lt"/>
              </a:rPr>
              <a:t>canonical</a:t>
            </a:r>
            <a:r>
              <a:rPr lang="de-DE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b="1" dirty="0" err="1" smtClean="0">
                <a:solidFill>
                  <a:schemeClr val="tx1"/>
                </a:solidFill>
                <a:latin typeface="+mj-lt"/>
              </a:rPr>
              <a:t>distance</a:t>
            </a:r>
            <a:endParaRPr lang="de-DE" b="1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Assume that all data is at least distance 1 from the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hyperplane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                                                                                               (4)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Since each example’s distance from the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hyperplane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</a:t>
            </a: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                                          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geometric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margin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      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We want to maximize this geometric margin.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That is, we want to find w and b such that: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                   is maximized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all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1053701" name="Object 5"/>
          <p:cNvGraphicFramePr>
            <a:graphicFrameLocks noChangeAspect="1"/>
          </p:cNvGraphicFramePr>
          <p:nvPr/>
        </p:nvGraphicFramePr>
        <p:xfrm>
          <a:off x="3412800" y="4500570"/>
          <a:ext cx="190500" cy="139700"/>
        </p:xfrm>
        <a:graphic>
          <a:graphicData uri="http://schemas.openxmlformats.org/presentationml/2006/ole">
            <p:oleObj spid="_x0000_s1274884" name="Vergelijking" r:id="rId4" imgW="190440" imgH="139680" progId="Equation.3">
              <p:embed/>
            </p:oleObj>
          </a:graphicData>
        </a:graphic>
      </p:graphicFrame>
      <p:pic>
        <p:nvPicPr>
          <p:cNvPr id="11" name="Picture 10" descr="15212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96" y="3714752"/>
            <a:ext cx="2821655" cy="368041"/>
          </a:xfrm>
          <a:prstGeom prst="rect">
            <a:avLst/>
          </a:prstGeom>
        </p:spPr>
      </p:pic>
      <p:pic>
        <p:nvPicPr>
          <p:cNvPr id="12" name="Picture 11" descr="1521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7289" y="2928934"/>
            <a:ext cx="2173339" cy="360000"/>
          </a:xfrm>
          <a:prstGeom prst="rect">
            <a:avLst/>
          </a:prstGeom>
        </p:spPr>
      </p:pic>
      <p:pic>
        <p:nvPicPr>
          <p:cNvPr id="13" name="Picture 12" descr="15212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3994" y="3714752"/>
            <a:ext cx="1292716" cy="357190"/>
          </a:xfrm>
          <a:prstGeom prst="rect">
            <a:avLst/>
          </a:prstGeom>
        </p:spPr>
      </p:pic>
      <p:pic>
        <p:nvPicPr>
          <p:cNvPr id="15" name="Picture 14" descr="152124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0232" y="5214950"/>
            <a:ext cx="3533629" cy="357190"/>
          </a:xfrm>
          <a:prstGeom prst="rect">
            <a:avLst/>
          </a:prstGeom>
        </p:spPr>
      </p:pic>
      <p:pic>
        <p:nvPicPr>
          <p:cNvPr id="16" name="Picture 15" descr="15212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1538" y="4786322"/>
            <a:ext cx="1292716" cy="35719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Linear SVM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Mathematically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cont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.)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500198"/>
            <a:ext cx="8572560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700"/>
              </a:spcBef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Maximizing             is the same as minimizing             This gives the final standard formulation of an SVM as a minimization problem: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700"/>
              </a:spcBef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are now optimizing a quadratic function subject to linear</a:t>
            </a:r>
          </a:p>
          <a:p>
            <a:pPr>
              <a:spcBef>
                <a:spcPts val="700"/>
              </a:spcBef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constraints. Quadratic optimization problems are standard</a:t>
            </a:r>
          </a:p>
          <a:p>
            <a:pPr>
              <a:spcBef>
                <a:spcPts val="700"/>
              </a:spcBef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mathematical optimization problems, and many algorithms exist</a:t>
            </a:r>
          </a:p>
          <a:p>
            <a:pPr>
              <a:spcBef>
                <a:spcPts val="700"/>
              </a:spcBef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solving them (e.g. Quadratic Programming libraries).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57158" y="2428868"/>
          <a:ext cx="807249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494"/>
              </a:tblGrid>
              <a:tr h="390978">
                <a:tc>
                  <a:txBody>
                    <a:bodyPr/>
                    <a:lstStyle/>
                    <a:p>
                      <a:r>
                        <a:rPr lang="de-DE" sz="2400" b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de-DE" sz="2400" b="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2A7041"/>
                    </a:solidFill>
                  </a:tcPr>
                </a:tc>
              </a:tr>
              <a:tr h="752030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</a:t>
                      </a:r>
                      <a:r>
                        <a:rPr lang="en-US" sz="24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24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such that:</a:t>
                      </a:r>
                    </a:p>
                    <a:p>
                      <a:r>
                        <a:rPr lang="de-DE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minimized (because </a:t>
                      </a: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 and</a:t>
                      </a:r>
                    </a:p>
                    <a:p>
                      <a:r>
                        <a:rPr lang="de-DE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de-DE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all</a:t>
                      </a:r>
                    </a:p>
                  </a:txBody>
                  <a:tcPr>
                    <a:solidFill>
                      <a:srgbClr val="E6F2ED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9" name="Picture 8" descr="152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700" y="3286124"/>
            <a:ext cx="1724521" cy="396000"/>
          </a:xfrm>
          <a:prstGeom prst="rect">
            <a:avLst/>
          </a:prstGeom>
        </p:spPr>
      </p:pic>
      <p:pic>
        <p:nvPicPr>
          <p:cNvPr id="10" name="Picture 9" descr="15213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34" y="3286124"/>
            <a:ext cx="792001" cy="396000"/>
          </a:xfrm>
          <a:prstGeom prst="rect">
            <a:avLst/>
          </a:prstGeom>
        </p:spPr>
      </p:pic>
      <p:pic>
        <p:nvPicPr>
          <p:cNvPr id="11" name="Picture 10" descr="15213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5852" y="3643314"/>
            <a:ext cx="3282974" cy="396000"/>
          </a:xfrm>
          <a:prstGeom prst="rect">
            <a:avLst/>
          </a:prstGeom>
        </p:spPr>
      </p:pic>
      <p:pic>
        <p:nvPicPr>
          <p:cNvPr id="14" name="Picture 13" descr="152137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8794" y="1500174"/>
            <a:ext cx="695174" cy="360000"/>
          </a:xfrm>
          <a:prstGeom prst="rect">
            <a:avLst/>
          </a:prstGeom>
        </p:spPr>
      </p:pic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067141" y="2963810"/>
          <a:ext cx="147273" cy="108000"/>
        </p:xfrm>
        <a:graphic>
          <a:graphicData uri="http://schemas.openxmlformats.org/presentationml/2006/ole">
            <p:oleObj spid="_x0000_s1275906" name="Vergelijking" r:id="rId8" imgW="190440" imgH="139680" progId="Equation.3">
              <p:embed/>
            </p:oleObj>
          </a:graphicData>
        </a:graphic>
      </p:graphicFrame>
      <p:pic>
        <p:nvPicPr>
          <p:cNvPr id="17" name="Picture 16" descr="152139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3070" y="1571612"/>
            <a:ext cx="782070" cy="36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Recapitulation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98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start a training data set</a:t>
            </a: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data set defines the best separating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hyperplane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feed the data through a quadratic optimization procedure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find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plane</a:t>
            </a: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Given a new point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    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to classify, the classification function</a:t>
            </a:r>
          </a:p>
          <a:p>
            <a:pPr lvl="1">
              <a:spcBef>
                <a:spcPts val="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	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      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computes the projection of the point onto the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hyperplane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normal.</a:t>
            </a: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sign of this function determines the class to assign to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point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If the point is within the margin of the classifier, the classifier can return “don’t know” rather than one of the two classes.</a:t>
            </a: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value of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       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may also be transformed into a probability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classification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0" name="Picture 9" descr="15214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3390752"/>
            <a:ext cx="553499" cy="324000"/>
          </a:xfrm>
          <a:prstGeom prst="rect">
            <a:avLst/>
          </a:prstGeom>
        </p:spPr>
      </p:pic>
      <p:pic>
        <p:nvPicPr>
          <p:cNvPr id="11" name="Picture 10" descr="15214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741" y="5572140"/>
            <a:ext cx="553499" cy="324000"/>
          </a:xfrm>
          <a:prstGeom prst="rect">
            <a:avLst/>
          </a:prstGeom>
        </p:spPr>
      </p:pic>
      <p:pic>
        <p:nvPicPr>
          <p:cNvPr id="12" name="Picture 11" descr="15214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744" y="3000372"/>
            <a:ext cx="324000" cy="32400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Soft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margin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classification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428760"/>
            <a:ext cx="8501122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What happens if data is not linearly separable?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Standard approach: allow the fat decision margin to make a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few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mistakes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some points, outliers, noisy examples are inside or on the wrong side of the margin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Pay cost for each misclassified example, depending on how far it is from meeting the margin requirement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Slack variable </a:t>
            </a:r>
            <a:r>
              <a:rPr lang="en-US" sz="2200" i="1" dirty="0" err="1" smtClean="0">
                <a:solidFill>
                  <a:schemeClr val="tx1"/>
                </a:solidFill>
                <a:latin typeface="+mj-lt"/>
              </a:rPr>
              <a:t>ξ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: A non-zero value for </a:t>
            </a:r>
            <a:r>
              <a:rPr lang="en-US" sz="2200" i="1" dirty="0" err="1" smtClean="0">
                <a:solidFill>
                  <a:schemeClr val="tx1"/>
                </a:solidFill>
                <a:latin typeface="+mj-lt"/>
              </a:rPr>
              <a:t>ξ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 allows      </a:t>
            </a:r>
            <a:r>
              <a:rPr lang="en-US" sz="2200" i="1" baseline="-25000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to not meet the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margin requirement at a cost proportional to the value of </a:t>
            </a:r>
            <a:r>
              <a:rPr lang="en-US" sz="2200" i="1" dirty="0" err="1" smtClean="0">
                <a:solidFill>
                  <a:schemeClr val="tx1"/>
                </a:solidFill>
                <a:latin typeface="+mj-lt"/>
              </a:rPr>
              <a:t>ξ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Optimisation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problem: trading off how fat it can make the margin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vs. how many points have to be moved around to allow this</a:t>
            </a:r>
          </a:p>
          <a:p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margin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The sum of the </a:t>
            </a:r>
            <a:r>
              <a:rPr lang="en-US" sz="2200" i="1" dirty="0" err="1" smtClean="0">
                <a:solidFill>
                  <a:schemeClr val="tx1"/>
                </a:solidFill>
                <a:latin typeface="+mj-lt"/>
              </a:rPr>
              <a:t>ξ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sz="2200" i="1" baseline="-25000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gives an upper bound on the number of training</a:t>
            </a:r>
          </a:p>
          <a:p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errors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Soft-margin SVMs minimize training error traded off against</a:t>
            </a:r>
          </a:p>
          <a:p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margin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8" name="Picture 7" descr="1521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198" y="3711942"/>
            <a:ext cx="288000" cy="36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Multiclass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support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vector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machines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428760"/>
            <a:ext cx="8501122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700"/>
              </a:spcBef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700"/>
              </a:spcBef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SVMs: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inherently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two-class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classifiers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Most common technique in practice: build |C| one-versus-rest classifiers (commonly referred to as “one-versus-all” or OVA classification), and choose the class which classifies the test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data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with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greatest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margin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Another strategy: build a set of one-versus-one classifiers, and choose the class that is selected by the most classifiers. While this involves building |C|(|C| − 1)/2 classifiers, the time for training classifiers may actually decrease, since the training data set for each classifier is much smaller.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Multiclass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support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vector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machines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428760"/>
            <a:ext cx="8215370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700"/>
              </a:spcBef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Better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alternative: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structural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SVMs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Generalization of classification where the classes are not just a set of independent, categorical labels, but may be arbitrary structured objects with relationships defined between them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Will look at this more closely with respect to IR ranking next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time.</a:t>
            </a:r>
          </a:p>
          <a:p>
            <a:pPr>
              <a:spcBef>
                <a:spcPts val="700"/>
              </a:spcBef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2632081"/>
            <a:ext cx="9005887" cy="243999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Support Vector Machines</a:t>
            </a:r>
            <a:endParaRPr lang="en-US" sz="34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Issues in the classification of </a:t>
            </a: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text </a:t>
            </a: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documents</a:t>
            </a:r>
            <a:endParaRPr lang="en-US" sz="34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4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Text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classification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571636"/>
            <a:ext cx="8215370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Many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commercial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applications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“There is no question concerning the commercial value of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+mj-lt"/>
              </a:rPr>
              <a:t>	being able to classify documents automatically by content.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+mj-lt"/>
              </a:rPr>
              <a:t>	There are myriad potential applications of such a capability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+mj-lt"/>
              </a:rPr>
              <a:t>	for corporate Intranets, government departments, and 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+mj-lt"/>
              </a:rPr>
              <a:t>	Internet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publishers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.”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Often greater performance gains from exploiting domain-specific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text features than from changing from one machine learning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method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another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“Understanding the data is one of the keys to successful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+mj-lt"/>
              </a:rPr>
              <a:t>	categorization, yet this is an area in which most 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+mj-lt"/>
              </a:rPr>
              <a:t>	Categorization tool vendors are extremely weak. Many of the 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+mj-lt"/>
              </a:rPr>
              <a:t>	‘one size fits all’ tools on the market have not been tested on 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+mj-lt"/>
              </a:rPr>
              <a:t>	a wide range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content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types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.”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2632081"/>
            <a:ext cx="9005887" cy="243999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Support Vector Machines</a:t>
            </a:r>
            <a:endParaRPr lang="en-US" sz="34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Issues in the classification of </a:t>
            </a: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text </a:t>
            </a: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documents</a:t>
            </a:r>
            <a:endParaRPr lang="en-US" sz="34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4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Choosing what kind of classifier to use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571636"/>
            <a:ext cx="8215370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When building a text classifier, first question: how much training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data is there currently available?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None?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Very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little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Quite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lot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huge amount, growing every day?</a:t>
            </a:r>
            <a:endParaRPr lang="de-DE" dirty="0" smtClean="0"/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7158" y="2536659"/>
          <a:ext cx="8072494" cy="1892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494"/>
              </a:tblGrid>
              <a:tr h="422139">
                <a:tc>
                  <a:txBody>
                    <a:bodyPr/>
                    <a:lstStyle/>
                    <a:p>
                      <a:r>
                        <a:rPr lang="en-US" sz="2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Practical challenge: creating or obtaining enough training data</a:t>
                      </a:r>
                      <a:endParaRPr lang="de-DE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</a:tr>
              <a:tr h="1435273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Hundreds or thousands of examples from each class are required to</a:t>
                      </a: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produce a high performance classifier and many real world contexts</a:t>
                      </a: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involve large sets of categories.</a:t>
                      </a:r>
                    </a:p>
                  </a:txBody>
                  <a:tcPr>
                    <a:solidFill>
                      <a:srgbClr val="E6F2ED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If you have no labeled training data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428736"/>
            <a:ext cx="8572560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Use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hand-written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rules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In practice, rules get a lot bigger than this, and can be phrased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using more sophisticated query languages than just Boolean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expressions, including the use of numeric scores. With careful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crafting, the accuracy of such rules can become very high (high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90% precision, high 80% recall). Nevertheless the amount of work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to create such well-tuned rules is very large. A reasonable estimate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is 2 days per class, and extra time has to go into maintenance of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rules, as the content of documents in classes drifts over time.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596" y="2071678"/>
          <a:ext cx="807249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494"/>
              </a:tblGrid>
              <a:tr h="390978">
                <a:tc>
                  <a:txBody>
                    <a:bodyPr/>
                    <a:lstStyle/>
                    <a:p>
                      <a:r>
                        <a:rPr lang="en-US" sz="2600" b="0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de-DE" sz="2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A7041"/>
                    </a:solidFill>
                  </a:tcPr>
                </a:tc>
              </a:tr>
              <a:tr h="752030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(wheat OR grain) AND NOT (whole OR bread) THEN</a:t>
                      </a:r>
                    </a:p>
                    <a:p>
                      <a:r>
                        <a:rPr lang="de-DE" sz="24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de-DE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de-DE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grain</a:t>
                      </a:r>
                      <a:endParaRPr lang="de-DE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6F2ED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200" dirty="0" smtClean="0">
                <a:solidFill>
                  <a:schemeClr val="tx1"/>
                </a:solidFill>
                <a:latin typeface="+mj-lt"/>
              </a:rPr>
              <a:t>If you have fairly little data and you are going to train a </a:t>
            </a:r>
            <a:r>
              <a:rPr lang="de-DE" sz="3200" dirty="0" err="1" smtClean="0">
                <a:solidFill>
                  <a:schemeClr val="tx1"/>
                </a:solidFill>
                <a:latin typeface="+mj-lt"/>
              </a:rPr>
              <a:t>supervised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  <a:latin typeface="+mj-lt"/>
              </a:rPr>
              <a:t>classifier</a:t>
            </a:r>
            <a:endParaRPr lang="de-DE" sz="3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500198"/>
            <a:ext cx="8501122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Work out how to get more labeled data as quickly as you can.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Best way: insert yourself into a process where humans will be willing to label data for you as part of their natural tasks.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57158" y="2823216"/>
          <a:ext cx="807249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494"/>
              </a:tblGrid>
              <a:tr h="356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de-DE" sz="2200" b="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2A7041"/>
                    </a:solidFill>
                  </a:tcPr>
                </a:tc>
              </a:tr>
              <a:tr h="1000742">
                <a:tc>
                  <a:txBody>
                    <a:bodyPr/>
                    <a:lstStyle/>
                    <a:p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Often humans will sort or route email for their own purposes, and</a:t>
                      </a: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these actions give information about classes.</a:t>
                      </a:r>
                    </a:p>
                    <a:p>
                      <a:endParaRPr lang="de-DE" dirty="0"/>
                    </a:p>
                  </a:txBody>
                  <a:tcPr>
                    <a:solidFill>
                      <a:srgbClr val="E6F2ED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7158" y="4498678"/>
          <a:ext cx="8072494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494"/>
              </a:tblGrid>
              <a:tr h="3845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Active</a:t>
                      </a:r>
                      <a:r>
                        <a:rPr lang="de-DE" sz="2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Learning</a:t>
                      </a:r>
                    </a:p>
                  </a:txBody>
                  <a:tcPr>
                    <a:solidFill>
                      <a:srgbClr val="336699"/>
                    </a:solidFill>
                  </a:tcPr>
                </a:tc>
              </a:tr>
              <a:tr h="1293569">
                <a:tc>
                  <a:txBody>
                    <a:bodyPr/>
                    <a:lstStyle/>
                    <a:p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system is built which decides which documents a human should</a:t>
                      </a: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r>
                        <a:rPr lang="de-DE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Usually these are the ones on which a classifier is uncertain of the</a:t>
                      </a: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  <a:r>
                        <a:rPr lang="de-DE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classification</a:t>
                      </a:r>
                      <a:r>
                        <a:rPr lang="de-DE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solidFill>
                      <a:srgbClr val="E6F2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If you have labeled data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500198"/>
            <a:ext cx="8501122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7158" y="3500438"/>
          <a:ext cx="807249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494"/>
              </a:tblGrid>
              <a:tr h="3845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Huge amount of labeled data</a:t>
                      </a:r>
                    </a:p>
                  </a:txBody>
                  <a:tcPr>
                    <a:solidFill>
                      <a:srgbClr val="336699"/>
                    </a:solidFill>
                  </a:tcPr>
                </a:tc>
              </a:tr>
              <a:tr h="1293569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Choice of classifier probably has little effect on your results.</a:t>
                      </a: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Choose classifier based on the scalability of training or runtime</a:t>
                      </a: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efficiency. Rule of thumb: each doubling of the training data size</a:t>
                      </a: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produces a linear increase in classifier performance, but with very</a:t>
                      </a: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large amounts of data, the improvement becomes sub-linear.</a:t>
                      </a:r>
                    </a:p>
                  </a:txBody>
                  <a:tcPr>
                    <a:solidFill>
                      <a:srgbClr val="E6F2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57158" y="1571613"/>
          <a:ext cx="807249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494"/>
              </a:tblGrid>
              <a:tr h="3366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Reasonable amount of labeled data</a:t>
                      </a:r>
                    </a:p>
                  </a:txBody>
                  <a:tcPr>
                    <a:solidFill>
                      <a:srgbClr val="336699"/>
                    </a:solidFill>
                  </a:tcPr>
                </a:tc>
              </a:tr>
              <a:tr h="1020636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 everything that we have presented about text classification.</a:t>
                      </a: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Preferably hybrid approach (overlay Boolean classifier)</a:t>
                      </a:r>
                    </a:p>
                  </a:txBody>
                  <a:tcPr>
                    <a:solidFill>
                      <a:srgbClr val="E6F2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Large and difficult category taxonomies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500198"/>
            <a:ext cx="8501122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If small number of well-separated categories, then many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classification algorithms are likely to work well. But often: very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large number of very similar categories.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Accurate classification over large sets of closely related classes is</a:t>
            </a:r>
          </a:p>
          <a:p>
            <a:r>
              <a:rPr lang="de-DE" b="1" dirty="0" err="1" smtClean="0">
                <a:solidFill>
                  <a:schemeClr val="tx1"/>
                </a:solidFill>
                <a:latin typeface="+mj-lt"/>
              </a:rPr>
              <a:t>inherently</a:t>
            </a:r>
            <a:r>
              <a:rPr lang="de-DE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b="1" dirty="0" err="1" smtClean="0">
                <a:solidFill>
                  <a:schemeClr val="tx1"/>
                </a:solidFill>
                <a:latin typeface="+mj-lt"/>
              </a:rPr>
              <a:t>difficult</a:t>
            </a:r>
            <a:r>
              <a:rPr lang="de-DE" b="1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596" y="2928934"/>
          <a:ext cx="807249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494"/>
              </a:tblGrid>
              <a:tr h="390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de-DE" sz="2400" b="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2A7041"/>
                    </a:solidFill>
                  </a:tcPr>
                </a:tc>
              </a:tr>
              <a:tr h="752030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 directories (e.g. the Yahoo! Directory consists of over</a:t>
                      </a: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200,000 categories or the Open Directory Project), library</a:t>
                      </a: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classification schemes (Dewey Decimal or Library of Congress), the</a:t>
                      </a: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classification schemes used in legal or medical applications.</a:t>
                      </a:r>
                    </a:p>
                  </a:txBody>
                  <a:tcPr>
                    <a:solidFill>
                      <a:srgbClr val="E6F2ED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Recap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500198"/>
            <a:ext cx="8501122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SVMs: main idea, maximum margin (soft margin briefly),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binary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classification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multiclass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briefly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Issues in text classification: training data availability,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taxonomies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practice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Resources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500198"/>
            <a:ext cx="8501122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Chapter 15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IIR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Resources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http://ifnlp.org/ir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Clr>
                <a:srgbClr val="336699"/>
              </a:buClr>
            </a:pP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Walkthrough example: building an SVM over the data set </a:t>
            </a:r>
            <a:r>
              <a:rPr lang="de-DE" sz="3200" dirty="0" err="1" smtClean="0">
                <a:solidFill>
                  <a:schemeClr val="tx1"/>
                </a:solidFill>
                <a:latin typeface="+mj-lt"/>
              </a:rPr>
              <a:t>shown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sz="3200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  <a:latin typeface="+mj-lt"/>
              </a:rPr>
              <a:t>figure</a:t>
            </a:r>
            <a:endParaRPr lang="de-DE" sz="3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428736"/>
            <a:ext cx="5500694" cy="37147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Working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geometrically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maximum margin weight vector will be parallel to the shortest line connecting points of the two classes, that is, the line between (1, 1) and (2, 3), giving a weight vector of (1,2).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optimal decision surface is orthogonal to that line and intersects it at the halfway point. Therefore, it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passes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through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(1.5, 2).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So, the SVM decision boundary is: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  <a:latin typeface="+mj-lt"/>
              </a:rPr>
              <a:t>				</a:t>
            </a:r>
          </a:p>
          <a:p>
            <a:pPr lvl="1"/>
            <a:r>
              <a:rPr lang="de-DE" i="1" dirty="0" smtClean="0">
                <a:solidFill>
                  <a:schemeClr val="tx1"/>
                </a:solidFill>
                <a:latin typeface="+mj-lt"/>
              </a:rPr>
              <a:t>				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x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+ 2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x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− 5.5</a:t>
            </a:r>
          </a:p>
          <a:p>
            <a:pPr lvl="1"/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7" name="Picture 6" descr="1522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8" y="2428868"/>
            <a:ext cx="2786082" cy="292895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Clr>
                <a:srgbClr val="336699"/>
              </a:buClr>
            </a:pP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Walkthrough example: building an SVM over the data set </a:t>
            </a:r>
            <a:r>
              <a:rPr lang="de-DE" sz="3200" dirty="0" err="1" smtClean="0">
                <a:solidFill>
                  <a:schemeClr val="tx1"/>
                </a:solidFill>
                <a:latin typeface="+mj-lt"/>
              </a:rPr>
              <a:t>shown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sz="3200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  <a:latin typeface="+mj-lt"/>
              </a:rPr>
              <a:t>figure</a:t>
            </a:r>
            <a:endParaRPr lang="de-DE" sz="3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142984"/>
            <a:ext cx="5500694" cy="37147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Working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algebraically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With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constraint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sign</a:t>
            </a:r>
          </a:p>
          <a:p>
            <a:pPr lvl="1"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	                                  , we seek to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minimize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know that the solution is</a:t>
            </a:r>
          </a:p>
          <a:p>
            <a:pPr lvl="1"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                        for some a. So: </a:t>
            </a:r>
          </a:p>
          <a:p>
            <a:pPr lvl="1">
              <a:buClr>
                <a:srgbClr val="336699"/>
              </a:buClr>
            </a:pPr>
            <a:r>
              <a:rPr lang="pt-BR" dirty="0" smtClean="0">
                <a:solidFill>
                  <a:schemeClr val="tx1"/>
                </a:solidFill>
                <a:latin typeface="+mj-lt"/>
              </a:rPr>
              <a:t>	</a:t>
            </a:r>
            <a:r>
              <a:rPr lang="pt-BR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 + 2</a:t>
            </a:r>
            <a:r>
              <a:rPr lang="pt-BR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 +</a:t>
            </a:r>
            <a:r>
              <a:rPr lang="pt-BR" i="1" dirty="0" smtClean="0">
                <a:solidFill>
                  <a:schemeClr val="tx1"/>
                </a:solidFill>
                <a:latin typeface="+mj-lt"/>
              </a:rPr>
              <a:t> b 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= −1, 2</a:t>
            </a:r>
            <a:r>
              <a:rPr lang="pt-BR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 + 6</a:t>
            </a:r>
            <a:r>
              <a:rPr lang="pt-BR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 +</a:t>
            </a:r>
            <a:r>
              <a:rPr lang="pt-BR" i="1" dirty="0" smtClean="0">
                <a:solidFill>
                  <a:schemeClr val="tx1"/>
                </a:solidFill>
                <a:latin typeface="+mj-lt"/>
              </a:rPr>
              <a:t> b 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= 1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Hence,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2/5 and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−11/5.</a:t>
            </a:r>
          </a:p>
          <a:p>
            <a:pPr lvl="1"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	 So the optimal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hyperplane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given by                             and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−11/5.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margin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l-GR" i="1" dirty="0" smtClean="0">
                <a:solidFill>
                  <a:schemeClr val="tx1"/>
                </a:solidFill>
                <a:latin typeface="+mj-lt"/>
              </a:rPr>
              <a:t>ρ</a:t>
            </a:r>
            <a:r>
              <a:rPr lang="el-GR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13" name="Picture 12" descr="1522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8" y="2357430"/>
            <a:ext cx="2786082" cy="2928958"/>
          </a:xfrm>
          <a:prstGeom prst="rect">
            <a:avLst/>
          </a:prstGeom>
        </p:spPr>
      </p:pic>
      <p:pic>
        <p:nvPicPr>
          <p:cNvPr id="14" name="Picture 13" descr="15228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03" y="2283182"/>
            <a:ext cx="2249999" cy="360000"/>
          </a:xfrm>
          <a:prstGeom prst="rect">
            <a:avLst/>
          </a:prstGeom>
        </p:spPr>
      </p:pic>
      <p:pic>
        <p:nvPicPr>
          <p:cNvPr id="15" name="Picture 14" descr="15228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232" y="2640372"/>
            <a:ext cx="553848" cy="360000"/>
          </a:xfrm>
          <a:prstGeom prst="rect">
            <a:avLst/>
          </a:prstGeom>
        </p:spPr>
      </p:pic>
      <p:pic>
        <p:nvPicPr>
          <p:cNvPr id="16" name="Picture 15" descr="15228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786" y="3426752"/>
            <a:ext cx="1425607" cy="324000"/>
          </a:xfrm>
          <a:prstGeom prst="rect">
            <a:avLst/>
          </a:prstGeom>
        </p:spPr>
      </p:pic>
      <p:pic>
        <p:nvPicPr>
          <p:cNvPr id="17" name="Picture 16" descr="152287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5749" y="4890950"/>
            <a:ext cx="1744615" cy="324000"/>
          </a:xfrm>
          <a:prstGeom prst="rect">
            <a:avLst/>
          </a:prstGeom>
        </p:spPr>
      </p:pic>
      <p:pic>
        <p:nvPicPr>
          <p:cNvPr id="18" name="Picture 17" descr="152288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223" y="5674520"/>
            <a:ext cx="3511581" cy="72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2632081"/>
            <a:ext cx="9005887" cy="243999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Support Vector Machines</a:t>
            </a:r>
            <a:endParaRPr lang="en-US" sz="34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Issues in the classification of 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text 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documents</a:t>
            </a:r>
            <a:endParaRPr lang="en-US" sz="34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4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Today’s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class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71636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Intensive machine-learning research in the last two decades to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improve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classifier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effectiveness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New generation of state-of-the-art classifiers: support vector machines (SVMs), boosted decision trees, regularized logistic regression, neural networks, and random forests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Applications to IR problems, particularly text classification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28596" y="4143380"/>
          <a:ext cx="8072494" cy="2083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494"/>
              </a:tblGrid>
              <a:tr h="4734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SVMs: A kind of large-margin classifier</a:t>
                      </a:r>
                    </a:p>
                  </a:txBody>
                  <a:tcPr>
                    <a:solidFill>
                      <a:srgbClr val="336699"/>
                    </a:solidFill>
                  </a:tcPr>
                </a:tc>
              </a:tr>
              <a:tr h="1609682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 space based machine-learning method aiming to find a</a:t>
                      </a: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decision boundary between two classes that is maximally far from</a:t>
                      </a: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any point in the training data (possibly discounting some points as</a:t>
                      </a: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outliers</a:t>
                      </a:r>
                      <a:r>
                        <a:rPr lang="de-DE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de-DE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noise</a:t>
                      </a:r>
                      <a:r>
                        <a:rPr lang="de-DE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6F2ED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Support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Vector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Machines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2071678"/>
            <a:ext cx="4786314" cy="37147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2-class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training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data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decision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boundary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    → </a:t>
            </a:r>
            <a:r>
              <a:rPr lang="de-DE" b="1" dirty="0" smtClean="0">
                <a:solidFill>
                  <a:schemeClr val="tx1"/>
                </a:solidFill>
                <a:latin typeface="+mj-lt"/>
              </a:rPr>
              <a:t>linear </a:t>
            </a:r>
            <a:r>
              <a:rPr lang="de-DE" b="1" dirty="0" err="1" smtClean="0">
                <a:solidFill>
                  <a:schemeClr val="tx1"/>
                </a:solidFill>
                <a:latin typeface="+mj-lt"/>
              </a:rPr>
              <a:t>separator</a:t>
            </a:r>
            <a:endParaRPr lang="de-DE" b="1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criterion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being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maximally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far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away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from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data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point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	 →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determines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classifier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b="1" dirty="0" err="1" smtClean="0">
                <a:solidFill>
                  <a:schemeClr val="tx1"/>
                </a:solidFill>
                <a:latin typeface="+mj-lt"/>
              </a:rPr>
              <a:t>margin</a:t>
            </a:r>
            <a:endParaRPr lang="de-DE" b="1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linear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separator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position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defined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b="1" dirty="0" err="1" smtClean="0">
                <a:solidFill>
                  <a:schemeClr val="tx1"/>
                </a:solidFill>
                <a:latin typeface="+mj-lt"/>
              </a:rPr>
              <a:t>support</a:t>
            </a:r>
            <a:r>
              <a:rPr lang="de-DE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b="1" dirty="0" err="1" smtClean="0">
                <a:solidFill>
                  <a:schemeClr val="tx1"/>
                </a:solidFill>
                <a:latin typeface="+mj-lt"/>
              </a:rPr>
              <a:t>vectors</a:t>
            </a:r>
            <a:endParaRPr lang="de-DE" b="1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Picture 6" descr="1510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934" y="2214554"/>
            <a:ext cx="3798361" cy="35719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Why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maximise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margin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643050"/>
            <a:ext cx="4786314" cy="37147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/>
            <a:r>
              <a:rPr lang="de-DE" dirty="0" smtClean="0">
                <a:solidFill>
                  <a:schemeClr val="tx1"/>
                </a:solidFill>
                <a:latin typeface="+mj-lt"/>
              </a:rPr>
              <a:t>Points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near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decision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surface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→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uncertain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classification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decisions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smtClean="0">
                <a:solidFill>
                  <a:schemeClr val="tx1"/>
                </a:solidFill>
                <a:latin typeface="+mj-lt"/>
              </a:rPr>
              <a:t>(50%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either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way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j-lt"/>
              </a:rPr>
              <a:t>A classifier with a large</a:t>
            </a: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margin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makes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low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certainty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classification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decisions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Gives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classification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safety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margin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w.r.t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slight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errors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measurement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or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variation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endParaRPr lang="de-DE" sz="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7" name="Picture 6" descr="1510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729" y="2214554"/>
            <a:ext cx="3798361" cy="35719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Why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maximise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margin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643050"/>
            <a:ext cx="4786314" cy="37147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	SVM classifier: large margin 	around decision boundary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compare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decision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hyperplane: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place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separator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between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classes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fewer choices of where it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can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be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put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decreased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memory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capacity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increased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ability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correctly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generalize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test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data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7" name="Picture 6" descr="152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7" y="2285992"/>
            <a:ext cx="3624051" cy="271464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dk1"/>
                </a:solidFill>
                <a:latin typeface="+mj-lt"/>
              </a:rPr>
              <a:t>Let’s</a:t>
            </a:r>
            <a:r>
              <a:rPr lang="de-DE" sz="3600" dirty="0" smtClean="0">
                <a:solidFill>
                  <a:schemeClr val="dk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dk1"/>
                </a:solidFill>
                <a:latin typeface="+mj-lt"/>
              </a:rPr>
              <a:t>formalise</a:t>
            </a:r>
            <a:r>
              <a:rPr lang="de-DE" sz="3600" dirty="0" smtClean="0">
                <a:solidFill>
                  <a:schemeClr val="dk1"/>
                </a:solidFill>
                <a:latin typeface="+mj-lt"/>
              </a:rPr>
              <a:t> an SVM </a:t>
            </a:r>
            <a:r>
              <a:rPr lang="de-DE" sz="3600" dirty="0" err="1" smtClean="0">
                <a:solidFill>
                  <a:schemeClr val="dk1"/>
                </a:solidFill>
                <a:latin typeface="+mj-lt"/>
              </a:rPr>
              <a:t>with</a:t>
            </a:r>
            <a:r>
              <a:rPr lang="de-DE" sz="3600" dirty="0" smtClean="0">
                <a:solidFill>
                  <a:schemeClr val="dk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dk1"/>
                </a:solidFill>
                <a:latin typeface="+mj-lt"/>
              </a:rPr>
              <a:t>algebra</a:t>
            </a:r>
            <a:endParaRPr lang="de-DE" sz="3600" dirty="0" smtClean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8596" y="1571612"/>
          <a:ext cx="8072494" cy="1616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494"/>
              </a:tblGrid>
              <a:tr h="340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Hyperplane</a:t>
                      </a:r>
                    </a:p>
                  </a:txBody>
                  <a:tcPr>
                    <a:solidFill>
                      <a:srgbClr val="336699"/>
                    </a:solidFill>
                  </a:tcPr>
                </a:tc>
              </a:tr>
              <a:tr h="1159244">
                <a:tc>
                  <a:txBody>
                    <a:bodyPr/>
                    <a:lstStyle/>
                    <a:p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n-dimensional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generalisation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a plane (point in 1-D space,</a:t>
                      </a:r>
                    </a:p>
                    <a:p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 in 2-D space, ordinary plane in 3-D space).</a:t>
                      </a:r>
                    </a:p>
                  </a:txBody>
                  <a:tcPr>
                    <a:solidFill>
                      <a:srgbClr val="E6F2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00034" y="3571876"/>
          <a:ext cx="8072494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494"/>
              </a:tblGrid>
              <a:tr h="340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Decision </a:t>
                      </a:r>
                      <a:r>
                        <a:rPr lang="en-US" sz="2400" b="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hyperplane</a:t>
                      </a:r>
                      <a:r>
                        <a:rPr lang="en-US" sz="2400" b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(previously seen, page 278)</a:t>
                      </a:r>
                    </a:p>
                  </a:txBody>
                  <a:tcPr>
                    <a:solidFill>
                      <a:srgbClr val="336699"/>
                    </a:solidFill>
                  </a:tcPr>
                </a:tc>
              </a:tr>
              <a:tr h="1159244">
                <a:tc>
                  <a:txBody>
                    <a:bodyPr/>
                    <a:lstStyle/>
                    <a:p>
                      <a:r>
                        <a:rPr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</a:t>
                      </a:r>
                      <a:r>
                        <a:rPr lang="de-DE" sz="2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</a:t>
                      </a:r>
                      <a:r>
                        <a:rPr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2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defined</a:t>
                      </a:r>
                      <a:r>
                        <a:rPr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2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  <a:r>
                        <a:rPr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 </a:t>
                      </a:r>
                    </a:p>
                    <a:p>
                      <a:pPr>
                        <a:buClr>
                          <a:srgbClr val="336699"/>
                        </a:buClr>
                        <a:buFont typeface="Wingdings" pitchFamily="2" charset="2"/>
                        <a:buChar char="§"/>
                      </a:pPr>
                      <a:r>
                        <a:rPr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de-DE" sz="2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intercept</a:t>
                      </a:r>
                      <a:r>
                        <a:rPr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2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term</a:t>
                      </a:r>
                      <a:r>
                        <a:rPr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24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  <a:p>
                      <a:pPr>
                        <a:buClr>
                          <a:srgbClr val="336699"/>
                        </a:buClr>
                        <a:buFont typeface="Wingdings" pitchFamily="2" charset="2"/>
                        <a:buChar char="§"/>
                      </a:pP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normal vector </a:t>
                      </a:r>
                      <a:r>
                        <a:rPr lang="en-US" sz="24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weight vector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which is perpendicular to </a:t>
                      </a:r>
                      <a:r>
                        <a:rPr lang="de-DE" sz="2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hyperplane</a:t>
                      </a:r>
                    </a:p>
                    <a:p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points </a:t>
                      </a:r>
                      <a:r>
                        <a:rPr lang="en-US" sz="24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the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hyperplane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satisfy:</a:t>
                      </a:r>
                    </a:p>
                    <a:p>
                      <a:r>
                        <a:rPr lang="en-US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                                       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</a:p>
                    <a:p>
                      <a:r>
                        <a:rPr lang="de-DE" sz="24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</a:t>
                      </a:r>
                      <a:endParaRPr lang="de-DE" sz="2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6F2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5746" name="Object 2"/>
          <p:cNvGraphicFramePr>
            <a:graphicFrameLocks noChangeAspect="1"/>
          </p:cNvGraphicFramePr>
          <p:nvPr/>
        </p:nvGraphicFramePr>
        <p:xfrm>
          <a:off x="1774925" y="5571016"/>
          <a:ext cx="368183" cy="108000"/>
        </p:xfrm>
        <a:graphic>
          <a:graphicData uri="http://schemas.openxmlformats.org/presentationml/2006/ole">
            <p:oleObj spid="_x0000_s1055746" name="Vergelijking" r:id="rId4" imgW="190440" imgH="139680" progId="Equation.3">
              <p:embed/>
            </p:oleObj>
          </a:graphicData>
        </a:graphic>
      </p:graphicFrame>
      <p:pic>
        <p:nvPicPr>
          <p:cNvPr id="12" name="Picture 11" descr="15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992" y="5961396"/>
            <a:ext cx="1536928" cy="540000"/>
          </a:xfrm>
          <a:prstGeom prst="rect">
            <a:avLst/>
          </a:prstGeom>
        </p:spPr>
      </p:pic>
      <p:graphicFrame>
        <p:nvGraphicFramePr>
          <p:cNvPr id="1055749" name="Object 5"/>
          <p:cNvGraphicFramePr>
            <a:graphicFrameLocks noChangeAspect="1"/>
          </p:cNvGraphicFramePr>
          <p:nvPr/>
        </p:nvGraphicFramePr>
        <p:xfrm>
          <a:off x="2786050" y="4821198"/>
          <a:ext cx="488969" cy="144000"/>
        </p:xfrm>
        <a:graphic>
          <a:graphicData uri="http://schemas.openxmlformats.org/presentationml/2006/ole">
            <p:oleObj spid="_x0000_s1055749" name="Vergelijking" r:id="rId6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dk1"/>
                </a:solidFill>
                <a:latin typeface="+mj-lt"/>
              </a:rPr>
              <a:t>Let’s</a:t>
            </a:r>
            <a:r>
              <a:rPr lang="de-DE" sz="3600" dirty="0" smtClean="0">
                <a:solidFill>
                  <a:schemeClr val="dk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dk1"/>
                </a:solidFill>
                <a:latin typeface="+mj-lt"/>
              </a:rPr>
              <a:t>formalise</a:t>
            </a:r>
            <a:r>
              <a:rPr lang="de-DE" sz="3600" dirty="0" smtClean="0">
                <a:solidFill>
                  <a:schemeClr val="dk1"/>
                </a:solidFill>
                <a:latin typeface="+mj-lt"/>
              </a:rPr>
              <a:t> an SVM </a:t>
            </a:r>
            <a:r>
              <a:rPr lang="de-DE" sz="3600" dirty="0" err="1" smtClean="0">
                <a:solidFill>
                  <a:schemeClr val="dk1"/>
                </a:solidFill>
                <a:latin typeface="+mj-lt"/>
              </a:rPr>
              <a:t>with</a:t>
            </a:r>
            <a:r>
              <a:rPr lang="de-DE" sz="3600" dirty="0" smtClean="0">
                <a:solidFill>
                  <a:schemeClr val="dk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dk1"/>
                </a:solidFill>
                <a:latin typeface="+mj-lt"/>
              </a:rPr>
              <a:t>algebra</a:t>
            </a:r>
            <a:endParaRPr lang="de-DE" sz="3600" dirty="0" smtClean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8596" y="1500174"/>
          <a:ext cx="807249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494"/>
              </a:tblGrid>
              <a:tr h="340954">
                <a:tc>
                  <a:txBody>
                    <a:bodyPr/>
                    <a:lstStyle/>
                    <a:p>
                      <a:r>
                        <a:rPr lang="de-DE" sz="2400" b="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Preliminaries</a:t>
                      </a:r>
                      <a:endParaRPr lang="de-DE" sz="2400" b="0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</a:tr>
              <a:tr h="1159244">
                <a:tc>
                  <a:txBody>
                    <a:bodyPr/>
                    <a:lstStyle/>
                    <a:p>
                      <a:pPr>
                        <a:buClr>
                          <a:srgbClr val="336699"/>
                        </a:buClr>
                        <a:buFont typeface="Wingdings" pitchFamily="2" charset="2"/>
                        <a:buNone/>
                      </a:pPr>
                      <a:r>
                        <a:rPr lang="de-DE" sz="2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Consider</a:t>
                      </a:r>
                      <a:r>
                        <a:rPr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de-DE" sz="2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r>
                        <a:rPr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2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classification</a:t>
                      </a:r>
                      <a:r>
                        <a:rPr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2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problem</a:t>
                      </a:r>
                      <a:r>
                        <a:rPr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>
                        <a:buClr>
                          <a:srgbClr val="336699"/>
                        </a:buClr>
                        <a:buFont typeface="Wingdings" pitchFamily="2" charset="2"/>
                        <a:buChar char="§"/>
                      </a:pP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24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400" i="1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are the input vectors</a:t>
                      </a:r>
                    </a:p>
                    <a:p>
                      <a:pPr>
                        <a:buClr>
                          <a:srgbClr val="336699"/>
                        </a:buClr>
                        <a:buFont typeface="Wingdings" pitchFamily="2" charset="2"/>
                        <a:buChar char="§"/>
                      </a:pPr>
                      <a:r>
                        <a:rPr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de-DE" sz="2400" i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de-DE" sz="2400" i="1" kern="1200" baseline="-25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2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are</a:t>
                      </a:r>
                      <a:r>
                        <a:rPr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2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2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labels</a:t>
                      </a:r>
                      <a:endParaRPr lang="de-DE" sz="2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6F2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28596" y="4643446"/>
          <a:ext cx="807249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494"/>
              </a:tblGrid>
              <a:tr h="340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The linear classifier is then:</a:t>
                      </a:r>
                    </a:p>
                  </a:txBody>
                  <a:tcPr>
                    <a:solidFill>
                      <a:srgbClr val="336699"/>
                    </a:solidFill>
                  </a:tcPr>
                </a:tc>
              </a:tr>
              <a:tr h="1114436">
                <a:tc>
                  <a:txBody>
                    <a:bodyPr/>
                    <a:lstStyle/>
                    <a:p>
                      <a:pPr rtl="0"/>
                      <a:r>
                        <a:rPr lang="de-DE" sz="2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                                                                        (2)</a:t>
                      </a:r>
                    </a:p>
                    <a:p>
                      <a:endParaRPr lang="en-US" sz="2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value of −1 indicates one class, and a value of +1 the other</a:t>
                      </a:r>
                    </a:p>
                    <a:p>
                      <a:r>
                        <a:rPr lang="de-DE" sz="2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solidFill>
                      <a:srgbClr val="E6F2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5748" name="Object 4"/>
          <p:cNvGraphicFramePr>
            <a:graphicFrameLocks noChangeAspect="1"/>
          </p:cNvGraphicFramePr>
          <p:nvPr/>
        </p:nvGraphicFramePr>
        <p:xfrm>
          <a:off x="943200" y="3357562"/>
          <a:ext cx="368183" cy="108000"/>
        </p:xfrm>
        <a:graphic>
          <a:graphicData uri="http://schemas.openxmlformats.org/presentationml/2006/ole">
            <p:oleObj spid="_x0000_s1271813" name="Vergelijking" r:id="rId4" imgW="190440" imgH="139680" progId="Equation.3">
              <p:embed/>
            </p:oleObj>
          </a:graphicData>
        </a:graphic>
      </p:graphicFrame>
      <p:sp>
        <p:nvSpPr>
          <p:cNvPr id="12" name="Rectangle 11"/>
          <p:cNvSpPr/>
          <p:nvPr/>
        </p:nvSpPr>
        <p:spPr>
          <a:xfrm>
            <a:off x="357158" y="3286124"/>
            <a:ext cx="7858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  <a:latin typeface="+mj-lt"/>
              </a:rPr>
              <a:t>The </a:t>
            </a:r>
            <a:r>
              <a:rPr lang="en-US" i="1" dirty="0" smtClean="0">
                <a:solidFill>
                  <a:schemeClr val="dk1"/>
                </a:solidFill>
                <a:latin typeface="+mj-lt"/>
              </a:rPr>
              <a:t>x</a:t>
            </a:r>
            <a:r>
              <a:rPr lang="en-US" i="1" baseline="-25000" dirty="0" smtClean="0">
                <a:solidFill>
                  <a:schemeClr val="dk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dk1"/>
                </a:solidFill>
                <a:latin typeface="+mj-lt"/>
              </a:rPr>
              <a:t> define a space of </a:t>
            </a:r>
            <a:r>
              <a:rPr lang="en-US" dirty="0" err="1" smtClean="0">
                <a:solidFill>
                  <a:schemeClr val="dk1"/>
                </a:solidFill>
                <a:latin typeface="+mj-lt"/>
              </a:rPr>
              <a:t>labelled</a:t>
            </a:r>
            <a:r>
              <a:rPr lang="en-US" dirty="0" smtClean="0">
                <a:solidFill>
                  <a:schemeClr val="dk1"/>
                </a:solidFill>
                <a:latin typeface="+mj-lt"/>
              </a:rPr>
              <a:t> points called input space.</a:t>
            </a:r>
          </a:p>
          <a:p>
            <a:r>
              <a:rPr lang="en-US" dirty="0" smtClean="0">
                <a:solidFill>
                  <a:schemeClr val="dk1"/>
                </a:solidFill>
                <a:latin typeface="+mj-lt"/>
              </a:rPr>
              <a:t>For SVMs, the two data classes are always named +1 and −1, and the intercept term is always explicitly represented as b.</a:t>
            </a:r>
          </a:p>
        </p:txBody>
      </p:sp>
      <p:pic>
        <p:nvPicPr>
          <p:cNvPr id="14" name="Picture 13" descr="152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7422" y="5143512"/>
            <a:ext cx="2955665" cy="454718"/>
          </a:xfrm>
          <a:prstGeom prst="rect">
            <a:avLst/>
          </a:prstGeom>
        </p:spPr>
      </p:pic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857225" y="2408400"/>
          <a:ext cx="147273" cy="108000"/>
        </p:xfrm>
        <a:graphic>
          <a:graphicData uri="http://schemas.openxmlformats.org/presentationml/2006/ole">
            <p:oleObj spid="_x0000_s1271815" name="Vergelijking" r:id="rId6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1768</Words>
  <PresentationFormat>On-screen Show (4:3)</PresentationFormat>
  <Paragraphs>343</Paragraphs>
  <Slides>28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1_Office Theme</vt:lpstr>
      <vt:lpstr>2_Office Theme</vt:lpstr>
      <vt:lpstr>Vergelijking</vt:lpstr>
      <vt:lpstr>Slide 1</vt:lpstr>
      <vt:lpstr>Overview</vt:lpstr>
      <vt:lpstr>Outline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Outline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Windows User</cp:lastModifiedBy>
  <cp:revision>983</cp:revision>
  <cp:lastPrinted>2009-09-22T15:48:09Z</cp:lastPrinted>
  <dcterms:created xsi:type="dcterms:W3CDTF">2009-09-21T23:46:17Z</dcterms:created>
  <dcterms:modified xsi:type="dcterms:W3CDTF">2010-10-14T21:18:44Z</dcterms:modified>
</cp:coreProperties>
</file>