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91"/>
  </p:notesMasterIdLst>
  <p:handoutMasterIdLst>
    <p:handoutMasterId r:id="rId92"/>
  </p:handoutMasterIdLst>
  <p:sldIdLst>
    <p:sldId id="256" r:id="rId3"/>
    <p:sldId id="374" r:id="rId4"/>
    <p:sldId id="960" r:id="rId5"/>
    <p:sldId id="961" r:id="rId6"/>
    <p:sldId id="962" r:id="rId7"/>
    <p:sldId id="963" r:id="rId8"/>
    <p:sldId id="964" r:id="rId9"/>
    <p:sldId id="965" r:id="rId10"/>
    <p:sldId id="966" r:id="rId11"/>
    <p:sldId id="967" r:id="rId12"/>
    <p:sldId id="968" r:id="rId13"/>
    <p:sldId id="970" r:id="rId14"/>
    <p:sldId id="971" r:id="rId15"/>
    <p:sldId id="972" r:id="rId16"/>
    <p:sldId id="973" r:id="rId17"/>
    <p:sldId id="974" r:id="rId18"/>
    <p:sldId id="975" r:id="rId19"/>
    <p:sldId id="976" r:id="rId20"/>
    <p:sldId id="977" r:id="rId21"/>
    <p:sldId id="978" r:id="rId22"/>
    <p:sldId id="979" r:id="rId23"/>
    <p:sldId id="980" r:id="rId24"/>
    <p:sldId id="981" r:id="rId25"/>
    <p:sldId id="982" r:id="rId26"/>
    <p:sldId id="983" r:id="rId27"/>
    <p:sldId id="984" r:id="rId28"/>
    <p:sldId id="985" r:id="rId29"/>
    <p:sldId id="986" r:id="rId30"/>
    <p:sldId id="987" r:id="rId31"/>
    <p:sldId id="988" r:id="rId32"/>
    <p:sldId id="989" r:id="rId33"/>
    <p:sldId id="990" r:id="rId34"/>
    <p:sldId id="991" r:id="rId35"/>
    <p:sldId id="992" r:id="rId36"/>
    <p:sldId id="993" r:id="rId37"/>
    <p:sldId id="994" r:id="rId38"/>
    <p:sldId id="995" r:id="rId39"/>
    <p:sldId id="996" r:id="rId40"/>
    <p:sldId id="997" r:id="rId41"/>
    <p:sldId id="998" r:id="rId42"/>
    <p:sldId id="999" r:id="rId43"/>
    <p:sldId id="1000" r:id="rId44"/>
    <p:sldId id="1001" r:id="rId45"/>
    <p:sldId id="1002" r:id="rId46"/>
    <p:sldId id="1003" r:id="rId47"/>
    <p:sldId id="1004" r:id="rId48"/>
    <p:sldId id="1005" r:id="rId49"/>
    <p:sldId id="1006" r:id="rId50"/>
    <p:sldId id="1007" r:id="rId51"/>
    <p:sldId id="1008" r:id="rId52"/>
    <p:sldId id="1009" r:id="rId53"/>
    <p:sldId id="1010" r:id="rId54"/>
    <p:sldId id="1011" r:id="rId55"/>
    <p:sldId id="1012" r:id="rId56"/>
    <p:sldId id="1013" r:id="rId57"/>
    <p:sldId id="1014" r:id="rId58"/>
    <p:sldId id="1015" r:id="rId59"/>
    <p:sldId id="1016" r:id="rId60"/>
    <p:sldId id="1017" r:id="rId61"/>
    <p:sldId id="1018" r:id="rId62"/>
    <p:sldId id="1019" r:id="rId63"/>
    <p:sldId id="1020" r:id="rId64"/>
    <p:sldId id="1021" r:id="rId65"/>
    <p:sldId id="1022" r:id="rId66"/>
    <p:sldId id="1023" r:id="rId67"/>
    <p:sldId id="1024" r:id="rId68"/>
    <p:sldId id="1025" r:id="rId69"/>
    <p:sldId id="1026" r:id="rId70"/>
    <p:sldId id="1027" r:id="rId71"/>
    <p:sldId id="1028" r:id="rId72"/>
    <p:sldId id="1029" r:id="rId73"/>
    <p:sldId id="1030" r:id="rId74"/>
    <p:sldId id="1031" r:id="rId75"/>
    <p:sldId id="1032" r:id="rId76"/>
    <p:sldId id="1033" r:id="rId77"/>
    <p:sldId id="1034" r:id="rId78"/>
    <p:sldId id="1035" r:id="rId79"/>
    <p:sldId id="1036" r:id="rId80"/>
    <p:sldId id="1037" r:id="rId81"/>
    <p:sldId id="1038" r:id="rId82"/>
    <p:sldId id="1039" r:id="rId83"/>
    <p:sldId id="1040" r:id="rId84"/>
    <p:sldId id="1041" r:id="rId85"/>
    <p:sldId id="1042" r:id="rId86"/>
    <p:sldId id="1043" r:id="rId87"/>
    <p:sldId id="1044" r:id="rId88"/>
    <p:sldId id="1045" r:id="rId89"/>
    <p:sldId id="1046" r:id="rId90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99"/>
    <a:srgbClr val="BDD3E9"/>
    <a:srgbClr val="2A70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696" autoAdjust="0"/>
    <p:restoredTop sz="86335" autoAdjust="0"/>
  </p:normalViewPr>
  <p:slideViewPr>
    <p:cSldViewPr>
      <p:cViewPr>
        <p:scale>
          <a:sx n="53" d="100"/>
          <a:sy n="53" d="100"/>
        </p:scale>
        <p:origin x="-162" y="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6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09.09.2010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61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62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63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E9EBE4-F62A-4290-BD6C-7C4CBDECEB6B}" type="slidenum">
              <a:rPr lang="en-US" smtClean="0">
                <a:ea typeface="ＭＳ Ｐゴシック" charset="-128"/>
              </a:rPr>
              <a:pPr/>
              <a:t>86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4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4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Lecture </a:t>
            </a: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16: Flat Clustering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  Naive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as a linear classifier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85926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linear classifier (in log space) defined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where                                             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number of occurrences of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endParaRPr lang="en-US" baseline="-25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and                                        . Here, the index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, 1 ≤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≤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refers to terms of the vocabulary (not to positions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did in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our original definition of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5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810" y="2429839"/>
            <a:ext cx="1769942" cy="999161"/>
          </a:xfrm>
          <a:prstGeom prst="rect">
            <a:avLst/>
          </a:prstGeom>
        </p:spPr>
      </p:pic>
      <p:pic>
        <p:nvPicPr>
          <p:cNvPr id="7" name="Picture 6" descr="145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2" y="3640504"/>
            <a:ext cx="2892420" cy="360000"/>
          </a:xfrm>
          <a:prstGeom prst="rect">
            <a:avLst/>
          </a:prstGeom>
        </p:spPr>
      </p:pic>
      <p:pic>
        <p:nvPicPr>
          <p:cNvPr id="8" name="Picture 7" descr="145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421" y="4033132"/>
            <a:ext cx="2567619" cy="396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is not a linear classifier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1571612"/>
            <a:ext cx="4214842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decision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boundaries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between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piecewise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linear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. . . but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general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not 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described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145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6" y="2143116"/>
            <a:ext cx="5081856" cy="3384000"/>
          </a:xfrm>
          <a:prstGeom prst="rect">
            <a:avLst/>
          </a:prstGeom>
        </p:spPr>
      </p:pic>
      <p:pic>
        <p:nvPicPr>
          <p:cNvPr id="11" name="Picture 10" descr="145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694" y="4357694"/>
            <a:ext cx="1843455" cy="396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21455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Applications of clustering in information retrieval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Evaluation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Clustering: Introduction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 in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i="1" dirty="0" smtClean="0">
                <a:solidFill>
                  <a:srgbClr val="BDD3E9"/>
                </a:solidFill>
                <a:latin typeface="Calibri" charset="0"/>
              </a:rPr>
              <a:t>K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-means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Evaluation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How many clusters?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Clustering: Definition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643050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(Document) clustering is the process of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grouping a set of documents into clusters of similar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Documents within a cluster should be similar.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Documents from different clusters should be dissimilar.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Clustering is the most common form of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unsupervised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learning.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Unsupervised = there are no labeled or annotated data.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Data set with clear cluster structure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572132" y="1857364"/>
            <a:ext cx="3214710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Propose algorithm for finding the cluster structure in this example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6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643050"/>
            <a:ext cx="5072098" cy="46359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vs. Clustering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357298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supervised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learning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Clustering: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unsupervised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learning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Classification: Classes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human-defined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part of the input to the learning algorithm.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Clustering: Clusters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inferred from the data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without human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input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However, there are many ways of influencing the outcome of clustering: number of clusters, similarity measure,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representation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Clustering: Introduction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Clustering in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i="1" dirty="0" smtClean="0">
                <a:solidFill>
                  <a:srgbClr val="BDD3E9"/>
                </a:solidFill>
                <a:latin typeface="Calibri" charset="0"/>
              </a:rPr>
              <a:t>K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-means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Evaluation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How many clusters?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hypothesis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500174"/>
            <a:ext cx="857252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Cluster hypothesis.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Documents in the same cluster behave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similarly with respect to relevance to information needs. All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applications of clustering in IR are based (directly or indirectly) on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hypothesis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Van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Rijsbergen’s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original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closely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associated documents tend to be relevant to the same requests”.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200" dirty="0" err="1" smtClean="0">
                <a:solidFill>
                  <a:schemeClr val="tx1"/>
                </a:solidFill>
              </a:rPr>
              <a:t>Applications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of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sz="3200" dirty="0" smtClean="0">
                <a:solidFill>
                  <a:schemeClr val="tx1"/>
                </a:solidFill>
              </a:rPr>
              <a:t> in IR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7" y="1607848"/>
          <a:ext cx="8572560" cy="49406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57520"/>
                <a:gridCol w="2857520"/>
                <a:gridCol w="2857520"/>
              </a:tblGrid>
              <a:tr h="755290"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/>
                        <a:t>Application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/>
                        <a:t>What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is</a:t>
                      </a:r>
                      <a:endParaRPr lang="de-DE" sz="2200" b="0" kern="1200" baseline="0" dirty="0" smtClean="0"/>
                    </a:p>
                    <a:p>
                      <a:r>
                        <a:rPr lang="de-DE" sz="2200" b="0" kern="1200" baseline="0" dirty="0" err="1" smtClean="0"/>
                        <a:t>clustered</a:t>
                      </a:r>
                      <a:r>
                        <a:rPr lang="de-DE" sz="2200" b="0" kern="1200" baseline="0" dirty="0" smtClean="0"/>
                        <a:t>?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/>
                        <a:t>Benefit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baseline="0" dirty="0" err="1" smtClean="0"/>
                        <a:t>Search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result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clustering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search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results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more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effective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information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presentation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to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user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baseline="0" dirty="0" err="1" smtClean="0"/>
                        <a:t>Scatter-Gather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smtClean="0"/>
                        <a:t>(</a:t>
                      </a:r>
                      <a:r>
                        <a:rPr lang="de-DE" sz="2200" kern="1200" baseline="0" dirty="0" err="1" smtClean="0"/>
                        <a:t>subsets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of</a:t>
                      </a:r>
                      <a:r>
                        <a:rPr lang="de-DE" sz="2200" kern="1200" baseline="0" dirty="0" smtClean="0"/>
                        <a:t>) </a:t>
                      </a:r>
                      <a:r>
                        <a:rPr lang="de-DE" sz="2200" kern="1200" baseline="0" dirty="0" err="1" smtClean="0"/>
                        <a:t>collection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smtClean="0"/>
                        <a:t>alternative </a:t>
                      </a:r>
                      <a:r>
                        <a:rPr lang="de-DE" sz="2200" kern="1200" baseline="0" dirty="0" err="1" smtClean="0"/>
                        <a:t>user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interface</a:t>
                      </a:r>
                      <a:r>
                        <a:rPr lang="de-DE" sz="2200" kern="1200" baseline="0" dirty="0" smtClean="0"/>
                        <a:t>: “</a:t>
                      </a:r>
                      <a:r>
                        <a:rPr lang="de-DE" sz="2200" kern="1200" baseline="0" dirty="0" err="1" smtClean="0"/>
                        <a:t>search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without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typing</a:t>
                      </a:r>
                      <a:r>
                        <a:rPr lang="de-DE" sz="2200" kern="1200" baseline="0" dirty="0" smtClean="0"/>
                        <a:t>”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baseline="0" dirty="0" err="1" smtClean="0"/>
                        <a:t>Collection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clustering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collection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effective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information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presentation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for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exploratory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browsing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6270">
                <a:tc>
                  <a:txBody>
                    <a:bodyPr/>
                    <a:lstStyle/>
                    <a:p>
                      <a:r>
                        <a:rPr lang="en-US" sz="2200" kern="1200" baseline="0" dirty="0" smtClean="0"/>
                        <a:t>Cluster-based retrieval 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baseline="0" dirty="0" smtClean="0"/>
                        <a:t>collection</a:t>
                      </a:r>
                      <a:endParaRPr lang="de-DE" sz="220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 smtClean="0"/>
                        <a:t>higher efficiency:</a:t>
                      </a:r>
                    </a:p>
                    <a:p>
                      <a:r>
                        <a:rPr lang="de-DE" sz="2200" kern="1200" baseline="0" dirty="0" err="1" smtClean="0"/>
                        <a:t>faster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search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Clustering: Introduction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Clustering in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i="1" dirty="0" smtClean="0">
                <a:solidFill>
                  <a:srgbClr val="336699"/>
                </a:solidFill>
                <a:latin typeface="Calibri" charset="0"/>
              </a:rPr>
              <a:t>K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-means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Evaluation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How many clusters?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result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navigation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6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60130"/>
            <a:ext cx="8715404" cy="492835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Scatter-Gather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32" y="1571612"/>
            <a:ext cx="6360812" cy="47486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Global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navigation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Yahoo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6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3" y="1500174"/>
            <a:ext cx="5661448" cy="514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4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4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4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4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Global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navigation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: MESH (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upper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level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)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75" y="1500174"/>
            <a:ext cx="5198149" cy="5076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Global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navigation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: MESH (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lower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level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)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6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571611"/>
            <a:ext cx="3783268" cy="4896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Navigational hierarchies: Manual vs. automatic creation</a:t>
            </a:r>
            <a:endParaRPr lang="de-DE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500174"/>
            <a:ext cx="857252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Note: Yahoo/MESH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not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examples of clustering.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they are well known examples for using a global hierarchy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navigation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Some examples for global navigation/exploration based 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Cartia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Themescapes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Google News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Global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navigation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combined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visualization (1)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6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44" y="1574339"/>
            <a:ext cx="5931619" cy="442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Global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navigation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combined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visualization (2)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1570520"/>
            <a:ext cx="5396948" cy="4464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Global clustering for navigation: Google News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500174"/>
            <a:ext cx="857252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http://news.google.com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Clustering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improving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recall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357298"/>
            <a:ext cx="857252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improve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recall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Cluster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a priori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When a query matches a doc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also return other docs in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containing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Hope: if we do this: the query “car” will also return docs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containing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“automobile”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Because the clustering algorithm groups together docs containing “car” with those containing “automobile”.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Both types of documents contain words like “parts”, “dealer”,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mercedes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”, “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road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trip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”.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Clustering: Introduction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 in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i="1" dirty="0" smtClean="0">
                <a:solidFill>
                  <a:srgbClr val="BDD3E9"/>
                </a:solidFill>
                <a:latin typeface="Calibri" charset="0"/>
              </a:rPr>
              <a:t>K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-means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Evaluation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How many clusters?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Data set with clear cluster structure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572132" y="1857364"/>
            <a:ext cx="3214710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Propose algorithm for finding the cluster structure in this example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6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643050"/>
            <a:ext cx="5072098" cy="46359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Desiderata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214422"/>
            <a:ext cx="857252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General goal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: put related docs in the same cluster, put unrelated docs in different clusters.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 do we formalize this?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number of clusters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should be appropriate for the data set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Initially, we will assume the number of clusters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is given.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Later: Semiautomatic methods for determining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70C0"/>
                </a:solidFill>
                <a:latin typeface="+mj-lt"/>
              </a:rPr>
              <a:t>Secondary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goals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clustering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Avoid very small and very large clusters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Define clusters that are easy to explain to the user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others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. . 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Flat vs.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Hierarchical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214422"/>
            <a:ext cx="857252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Flat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Usually start with a random (partial) partitioning of docs into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groups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Refine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iteratively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Main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means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Hierarchical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Create a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hierarchy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Bottom-up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agglomerative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Top-down,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divisive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vs. Soft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142984"/>
            <a:ext cx="857252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Hard clustering: Each document belongs 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exactly one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More common and easier to do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Soft clustering: A document can belong 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more than one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Makes more sense for applications like creating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browsable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hierarchies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You may want to put sneakers in two clusters:</a:t>
            </a:r>
          </a:p>
          <a:p>
            <a:pPr lvl="3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sports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apparel</a:t>
            </a:r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pPr lvl="3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shoes</a:t>
            </a:r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You can only do that with a soft clustering approach.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do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flat, hard clustering only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this class.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See IIR 16.5, IIR 17, IIR 18 for soft clustering and hierarchical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Flat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357298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Flat algorithms compute a partition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documents into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Given: a set of documents and the number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Find: a partition into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 K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clusters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that optimizes the chosen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partitioning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criterion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Global optimization: exhaustively enumerate partitions, pick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optimal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Not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tractable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Effective heuristic method: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-means algorithm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Clustering: Introduction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 in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i="1" dirty="0" smtClean="0">
                <a:solidFill>
                  <a:srgbClr val="336699"/>
                </a:solidFill>
                <a:latin typeface="Calibri" charset="0"/>
              </a:rPr>
              <a:t>K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-means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Evaluation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How many clusters?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means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643050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Perhaps the best known clustering algorithm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Simple, works well in many cases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as default / baseline for clustering documents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representations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643050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4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model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 in vector space classification, we measure relatedness between vectors by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Euclidean distance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.which is almost equivalent to cosine similarity.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Almost: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 not length-normalized.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 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means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214422"/>
            <a:ext cx="8286808" cy="542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cluster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-means is defined by a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Objective/partitioning criterion: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minimize the average squared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difference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the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centroid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Recall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definition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</a:p>
          <a:p>
            <a:pPr lvl="1"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where we use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denote a cluster.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try to find the minimum average squared difference by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iterating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steps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reassignment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assign each vector to its closest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centroid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rgbClr val="0070C0"/>
                </a:solidFill>
                <a:latin typeface="+mj-lt"/>
              </a:rPr>
              <a:t>recomputation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recompute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each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as the average of the vectors that were assigned to it in reassignment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696" y="3143248"/>
            <a:ext cx="2332560" cy="8349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299" y="1643050"/>
            <a:ext cx="8213417" cy="4833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3"/>
            <a:ext cx="822801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i="1" dirty="0" smtClean="0"/>
              <a:t>K</a:t>
            </a:r>
            <a:r>
              <a:rPr lang="en-US" sz="3600" dirty="0" smtClean="0"/>
              <a:t>-means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MI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poultry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/ EXPORT in Reuters 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571612"/>
            <a:ext cx="7215238" cy="464608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Worked Example: Set of to be clustered</a:t>
            </a:r>
          </a:p>
        </p:txBody>
      </p:sp>
      <p:pic>
        <p:nvPicPr>
          <p:cNvPr id="4" name="Picture 3" descr="16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000240"/>
            <a:ext cx="4857784" cy="38862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0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Worked Example: Random selection of initial       </a:t>
            </a: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857364"/>
            <a:ext cx="4160688" cy="32861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835217"/>
            <a:ext cx="9724571" cy="137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Exercise: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Guess what the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optimal clustering into two clusters is in this case; (ii) compute the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the clusters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center</a:t>
            </a:r>
          </a:p>
        </p:txBody>
      </p:sp>
      <p:pic>
        <p:nvPicPr>
          <p:cNvPr id="5" name="Picture 4" descr="16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357430"/>
            <a:ext cx="4357718" cy="34249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4" name="Picture 3" descr="16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25" y="2357430"/>
            <a:ext cx="4330841" cy="33929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5" name="Picture 4" descr="16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191178"/>
            <a:ext cx="4216975" cy="33095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214554"/>
            <a:ext cx="4415520" cy="35004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5" name="Picture 4" descr="16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285992"/>
            <a:ext cx="4572032" cy="37138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4" name="Picture 3" descr="16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071678"/>
            <a:ext cx="4643470" cy="37992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5" name="Picture 4" descr="16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357430"/>
            <a:ext cx="4608904" cy="3571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5" name="Picture 4" descr="16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143116"/>
            <a:ext cx="4653795" cy="3643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Linear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classifiers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50017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Linear classifiers compute a linear combination or weighted sum                 of the feature values.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decision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endParaRPr lang="el-GR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Geometrically, the equation                        defines a line (2D), a plane (3D) or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hyperplane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(higher dimensionalities).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Assumption: The classes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linearly separable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Methods for finding a linear separator: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Perceptron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linear support vector machines, many others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357430"/>
            <a:ext cx="964282" cy="360000"/>
          </a:xfrm>
          <a:prstGeom prst="rect">
            <a:avLst/>
          </a:prstGeom>
        </p:spPr>
      </p:pic>
      <p:pic>
        <p:nvPicPr>
          <p:cNvPr id="7" name="Picture 6" descr="160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8" y="2857496"/>
            <a:ext cx="1607141" cy="360000"/>
          </a:xfrm>
          <a:prstGeom prst="rect">
            <a:avLst/>
          </a:prstGeom>
        </p:spPr>
      </p:pic>
      <p:pic>
        <p:nvPicPr>
          <p:cNvPr id="8" name="Picture 7" descr="1605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86124"/>
            <a:ext cx="1506670" cy="360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4" name="Picture 3" descr="16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214554"/>
            <a:ext cx="4714908" cy="36313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428868"/>
            <a:ext cx="4714908" cy="37314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400" dirty="0" smtClean="0"/>
              <a:t>Assignment</a:t>
            </a:r>
          </a:p>
        </p:txBody>
      </p:sp>
      <p:pic>
        <p:nvPicPr>
          <p:cNvPr id="4" name="Picture 3" descr="16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927094"/>
            <a:ext cx="4702247" cy="37879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5" name="Picture 4" descr="16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143116"/>
            <a:ext cx="4491724" cy="36468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214554"/>
            <a:ext cx="4547180" cy="36377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Assignment</a:t>
            </a:r>
          </a:p>
        </p:txBody>
      </p:sp>
      <p:pic>
        <p:nvPicPr>
          <p:cNvPr id="5" name="Picture 4" descr="16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143116"/>
            <a:ext cx="4512315" cy="35473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4" name="Picture 3" descr="16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6" y="2047550"/>
            <a:ext cx="4886201" cy="3810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5" name="Picture 4" descr="16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5" y="2387493"/>
            <a:ext cx="4621665" cy="35418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Assignment</a:t>
            </a:r>
          </a:p>
        </p:txBody>
      </p:sp>
      <p:pic>
        <p:nvPicPr>
          <p:cNvPr id="4" name="Picture 3" descr="16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143116"/>
            <a:ext cx="4679944" cy="37091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5" name="Picture 4" descr="16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571744"/>
            <a:ext cx="4547084" cy="34796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A linear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1D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86314" y="1785926"/>
            <a:ext cx="4143404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linear classifier in 1D is a point described by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equation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point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θ/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with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≥  are in the class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with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&lt; θ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 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44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310138"/>
            <a:ext cx="4885304" cy="547490"/>
          </a:xfrm>
          <a:prstGeom prst="rect">
            <a:avLst/>
          </a:prstGeom>
        </p:spPr>
      </p:pic>
      <p:pic>
        <p:nvPicPr>
          <p:cNvPr id="8" name="Picture 7" descr="144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670" y="5033826"/>
            <a:ext cx="304618" cy="360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6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657919"/>
            <a:ext cx="4428877" cy="35571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4" name="Picture 3" descr="16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428868"/>
            <a:ext cx="4540371" cy="3643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013"/>
            <a:ext cx="868521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   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caentroids</a:t>
            </a:r>
            <a:endParaRPr lang="en-US" sz="3200" dirty="0" smtClean="0"/>
          </a:p>
        </p:txBody>
      </p:sp>
      <p:pic>
        <p:nvPicPr>
          <p:cNvPr id="5" name="Picture 4" descr="16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428868"/>
            <a:ext cx="4373309" cy="34295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Ex.: </a:t>
            </a:r>
            <a:r>
              <a:rPr lang="en-US" sz="3200" dirty="0" err="1" smtClean="0"/>
              <a:t>Centroids</a:t>
            </a:r>
            <a:r>
              <a:rPr lang="en-US" sz="3200" dirty="0" smtClean="0"/>
              <a:t> and assignments after convergence</a:t>
            </a:r>
          </a:p>
        </p:txBody>
      </p:sp>
      <p:pic>
        <p:nvPicPr>
          <p:cNvPr id="4" name="Picture 3" descr="166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76" y="2285992"/>
            <a:ext cx="4323876" cy="34539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-means is guaranteed to converge: Proof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RSS = sum of all squared distances between document vector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closest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centroid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RSS decreases during each reassignment step.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because each vector is moved to a closer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centroid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RSS decreases during each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recomputation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step.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see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next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slide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There is only a finite number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clusterings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Thus: We must reach a fixed point.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Assumption: Ties are broken consistently.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Recomputation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decreases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50017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– the residual sum of squares (the “goodness”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measure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The last line is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componentwise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definition of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! We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minimize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RSSk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when the old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replaced with the new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RSS, the sum of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RSSk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, must then also decrease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during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recomputation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6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7" y="1500174"/>
            <a:ext cx="2107642" cy="432000"/>
          </a:xfrm>
          <a:prstGeom prst="rect">
            <a:avLst/>
          </a:prstGeom>
        </p:spPr>
      </p:pic>
      <p:pic>
        <p:nvPicPr>
          <p:cNvPr id="7" name="Picture 6" descr="166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2071678"/>
            <a:ext cx="5455190" cy="280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   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-means is guaranteed to converge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000240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we don’t know how long convergence will take!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we don’t care about a few docs switching back and forth, then convergence is usually fast (&lt; 10-20 iterations).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However, complete convergence can take many more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iterations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Optimality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means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000240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Convergence does not mean that we converge to the optimal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the great weakness of K-means.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we start with a bad set of seeds, the resulting clustering can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horrible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 Convergence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Suboptimal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85926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is the optimal clustering for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K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2?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 we converge on this clustering for arbitrary seeds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4" y="1643050"/>
            <a:ext cx="3757419" cy="3096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Initialization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means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071546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Random seed selection is just one of many ways K-means can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initialized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Random seed selection is not very robust: It’s easy to get a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suboptimal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Better ways of computing initial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Select seeds not randomly, but using some heuristic (e.g., filter out outliers or find a set of seeds that has “good coverage” of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Use hierarchical clustering to find good seeds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Select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(e.g.,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10) different random sets of seeds, do a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-means clustering for each, select the clustering with lowest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RSS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A linear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2D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1785926"/>
            <a:ext cx="4214842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linear classifier in 2D is a line described by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equation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for a 2D 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≥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&lt;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44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400000"/>
            <a:ext cx="304618" cy="360000"/>
          </a:xfrm>
          <a:prstGeom prst="rect">
            <a:avLst/>
          </a:prstGeom>
        </p:spPr>
      </p:pic>
      <p:pic>
        <p:nvPicPr>
          <p:cNvPr id="9" name="Picture 8" descr="14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928802"/>
            <a:ext cx="4583768" cy="435771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</a:rPr>
              <a:t>   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Time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complexity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means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214422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Computing one distance of two vectors is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Reassignment step: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KNM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(we need to compute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document-centroid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Recomputation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step: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(we need to add each of the document’s &lt;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values to one of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Assume number of iterations bounded by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I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Overall complexity: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IKNM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– linear in all important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dimensions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However: This is not a real worst-case analysis.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pathological cases, complexity can be worse than linear.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Outline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Clustering: Introduction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 in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i="1" dirty="0" smtClean="0">
                <a:solidFill>
                  <a:srgbClr val="BDD3E9"/>
                </a:solidFill>
                <a:latin typeface="Calibri" charset="0"/>
              </a:rPr>
              <a:t>K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-means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Evaluation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How many clusters?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What is a good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357298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Internal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criteria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Example of an internal criterion: RSS in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-means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an internal criterion often does not evaluate the actual utility of a clustering in the application.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Alternative: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External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criteria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Evaluate with respect to a human-defined classification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External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criteria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quality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Based on a gold standard data set, e.g., the Reuters collection we also used for the evaluation of classification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Goal: Clustering should reproduce the classes in the gold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standard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(But we only want to reproduce how documents are divided into groups, not the class labels.)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First measure for how well we were able to reproduce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purity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External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criterion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Purity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Ω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{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. . . 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} is the set of clusters and                            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{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. . . 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} is the set of classes.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each cluster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: find class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with most members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endParaRPr lang="en-US" i="1" baseline="-250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Sum all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divide by total number of points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7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1" y="2643182"/>
            <a:ext cx="4557917" cy="936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computing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purity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purity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5 =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max</a:t>
            </a:r>
            <a:r>
              <a:rPr lang="de-DE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|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l-GR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 ∩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|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x,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);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4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max</a:t>
            </a:r>
            <a:r>
              <a:rPr lang="de-DE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|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l-GR" baseline="-250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∩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|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(class o, cluster 2); and 3 =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max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∩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|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class ⋄, cluster 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 Purity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(1/17) × (5 + 4 + 3) ≈ 0.71.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8" name="Picture 7" descr="1675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2071678"/>
            <a:ext cx="5535964" cy="21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Rand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643050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Definition:</a:t>
            </a:r>
          </a:p>
          <a:p>
            <a:pPr lvl="1"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Based on 2x2 contingency table of all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pairs of documents: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TP+FN+FP+TN is the total number of pairs.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pairs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136 in o/⋄/x example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pair is either positive or negative (the clustering puts the two documents in the same or in different clusters) . . 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and either “true” (correct) or “false” (incorrect): the clustering decision is correct or incorrect.</a:t>
            </a:r>
          </a:p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7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918" y="1639116"/>
            <a:ext cx="2451272" cy="504000"/>
          </a:xfrm>
          <a:prstGeom prst="rect">
            <a:avLst/>
          </a:prstGeom>
        </p:spPr>
      </p:pic>
      <p:pic>
        <p:nvPicPr>
          <p:cNvPr id="8" name="Picture 7" descr="1676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4" y="4211446"/>
            <a:ext cx="445092" cy="432000"/>
          </a:xfrm>
          <a:prstGeom prst="rect">
            <a:avLst/>
          </a:prstGeom>
        </p:spPr>
      </p:pic>
      <p:pic>
        <p:nvPicPr>
          <p:cNvPr id="9" name="Picture 8" descr="1676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84" y="4640074"/>
            <a:ext cx="444346" cy="432000"/>
          </a:xfrm>
          <a:prstGeom prst="rect">
            <a:avLst/>
          </a:prstGeom>
        </p:spPr>
      </p:pic>
      <p:pic>
        <p:nvPicPr>
          <p:cNvPr id="11" name="Picture 10" descr="1676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5" y="2814190"/>
            <a:ext cx="6710315" cy="9720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Rand Index: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42873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As an example, we compute RI for the o/⋄/x example. We first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compute TP + FP. The three clusters contain 6, 6, and 5 points,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respectively, so the total number of “positives” or pairs of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documents that are in the same cluster is: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Of these, the x pairs in cluster 1, the o pairs in cluster 2, the ⋄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pairs in cluster 3, and the x pair in cluster 3 are true positives: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Thus, FP = 40 − 20 = 20. FN and TN are computed similarly.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3071809"/>
            <a:ext cx="5275739" cy="792000"/>
          </a:xfrm>
          <a:prstGeom prst="rect">
            <a:avLst/>
          </a:prstGeom>
        </p:spPr>
      </p:pic>
      <p:pic>
        <p:nvPicPr>
          <p:cNvPr id="7" name="Picture 6" descr="167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868" y="4929197"/>
            <a:ext cx="5735610" cy="792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Rand measure for the o/⋄/x 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(20 + 72)/(20 + 20 + 24 + 72) ≈ 0.68.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7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978301"/>
            <a:ext cx="7907610" cy="137939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Two other external evaluation measures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other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measures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mutual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(NMI)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 much information does the clustering contain about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Singleton clusters (number of clusters = number of docs) have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maximum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MI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Therefore: normalize by entropy of clusters and classes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measure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Like Rand, but “precision” and “recall” can be weighted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A linear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3D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1785926"/>
            <a:ext cx="4214842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A linear classifier in 3D is a plane described by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equation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for a 3D 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with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≥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are in the class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with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&lt;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44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855082"/>
            <a:ext cx="304618" cy="360000"/>
          </a:xfrm>
          <a:prstGeom prst="rect">
            <a:avLst/>
          </a:prstGeom>
        </p:spPr>
      </p:pic>
      <p:pic>
        <p:nvPicPr>
          <p:cNvPr id="10" name="Picture 9" descr="144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785926"/>
            <a:ext cx="4272885" cy="41434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Evaluation results for the o/⋄/x example</a:t>
            </a:r>
            <a:endParaRPr lang="de-DE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All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four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measures range from 0 (really bad clustering) to 1 (perfect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680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7" y="2236504"/>
            <a:ext cx="6207662" cy="1764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Outline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Clustering: Introduction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 in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i="1" dirty="0" smtClean="0">
                <a:solidFill>
                  <a:srgbClr val="BDD3E9"/>
                </a:solidFill>
                <a:latin typeface="Calibri" charset="0"/>
              </a:rPr>
              <a:t>K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-means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Evaluation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How many clusters?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clusters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285860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Number of clusters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given in many applications.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E.g., there may be an external constraint on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Example: In the case of Scatter-Gather, it was hard to show more than 10–20 clusters on a monitor in the 90s.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if there is no external constraint? Is there a “right”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number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One way to go: define an optimization criterion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Given docs, find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for which the optimum is reached.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What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optimiation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criterion can we use?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can’t use RSS or average squared distance from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as criterion: always chooses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clusters.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42873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Your job is to develop the clustering algorithms for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competitor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news.google.com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You want to use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-means clustering.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would you determine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Simple objective function for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 K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(1)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42873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Basic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idea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Start with 1 cluster 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1)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Keep adding clusters (= keep increasing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Add a penalty for each new cluster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Trade off cluster penalties against average squared distance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centroid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Choose the value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with the best tradeoff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Simple objective function for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(2)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571612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Given a clustering, define the cost for a document as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squared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centroid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Define total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distortion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RSS(K) as sum of all individual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costs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corresponds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Then: penalize each cluster with a cost λ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 for a clustering with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clusters, total cluster penalty is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λ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Define the total cost of a clustering as distortion plus total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penalty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RSS(K) 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λ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Select K that minimizes (RSS(K) +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λ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Still need to determine good value for λ . . 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5257800" y="2489200"/>
            <a:ext cx="3430588" cy="3886200"/>
          </a:xfrm>
        </p:spPr>
        <p:txBody>
          <a:bodyPr lIns="91440" tIns="45720" rIns="91440" bIns="45720"/>
          <a:lstStyle/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sz="2400" dirty="0" smtClean="0"/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sz="2400" dirty="0" smtClean="0"/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sz="2400" dirty="0" smtClean="0"/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sz="2400" dirty="0" smtClean="0"/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400" dirty="0" smtClean="0"/>
              <a:t>Pick the number of</a:t>
            </a:r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400" dirty="0" smtClean="0"/>
              <a:t>clusters where curve</a:t>
            </a:r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400" dirty="0" smtClean="0"/>
              <a:t>“flattens”. Here: 4 or 9.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E16CF82-1FE7-4A59-9553-F2395471D7E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700"/>
            <a:ext cx="8228013" cy="1403350"/>
          </a:xfrm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Finding the “knee” in the curve</a:t>
            </a:r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807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2116138"/>
            <a:ext cx="4664075" cy="417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4D0DBE6-CC6A-4EC5-BBD5-8C98EA0601A8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42873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Applications of clustering in information retrieval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Evaluation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42873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3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16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n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n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n-lt"/>
                <a:cs typeface="Courier New" pitchFamily="49" charset="0"/>
              </a:rPr>
              <a:t>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means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Keith van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Rijsbergen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on the cluster hypothesis (he was one of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originators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Bing/Carrot2/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Clusty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result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3600" dirty="0" smtClean="0">
                <a:solidFill>
                  <a:schemeClr val="tx1"/>
                </a:solidFill>
                <a:latin typeface="+mj-lt"/>
              </a:rPr>
              <a:t>   Rocchio </a:t>
            </a:r>
            <a:r>
              <a:rPr lang="it-IT" sz="36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it-IT" sz="36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it-IT" sz="3600" dirty="0" err="1" smtClean="0">
                <a:solidFill>
                  <a:schemeClr val="tx1"/>
                </a:solidFill>
                <a:latin typeface="+mj-lt"/>
              </a:rPr>
              <a:t>linear</a:t>
            </a:r>
            <a:r>
              <a:rPr lang="it-IT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600" dirty="0" err="1" smtClean="0">
                <a:solidFill>
                  <a:schemeClr val="tx1"/>
                </a:solidFill>
                <a:latin typeface="+mj-lt"/>
              </a:rPr>
              <a:t>classifier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214554"/>
            <a:ext cx="8505825" cy="2571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defined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where       is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normal vector                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4086000"/>
            <a:ext cx="1900806" cy="360000"/>
          </a:xfrm>
          <a:prstGeom prst="rect">
            <a:avLst/>
          </a:prstGeom>
        </p:spPr>
      </p:pic>
      <p:pic>
        <p:nvPicPr>
          <p:cNvPr id="7" name="Picture 6" descr="1449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568" y="2780934"/>
            <a:ext cx="2706688" cy="1076694"/>
          </a:xfrm>
          <a:prstGeom prst="rect">
            <a:avLst/>
          </a:prstGeom>
        </p:spPr>
      </p:pic>
      <p:pic>
        <p:nvPicPr>
          <p:cNvPr id="8" name="Picture 7" descr="1449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4572008"/>
            <a:ext cx="3905386" cy="396000"/>
          </a:xfrm>
          <a:prstGeom prst="rect">
            <a:avLst/>
          </a:prstGeom>
        </p:spPr>
      </p:pic>
      <p:pic>
        <p:nvPicPr>
          <p:cNvPr id="9" name="Picture 8" descr="1449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32" y="4071942"/>
            <a:ext cx="294544" cy="3240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3205</Words>
  <PresentationFormat>On-screen Show (4:3)</PresentationFormat>
  <Paragraphs>745</Paragraphs>
  <Slides>88</Slides>
  <Notes>81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0" baseType="lpstr">
      <vt:lpstr>1_Office Theme</vt:lpstr>
      <vt:lpstr>2_Office Theme</vt:lpstr>
      <vt:lpstr>Slide 1</vt:lpstr>
      <vt:lpstr>Overview</vt:lpstr>
      <vt:lpstr>Outline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Outline</vt:lpstr>
      <vt:lpstr>Slide 14</vt:lpstr>
      <vt:lpstr>Slide 15</vt:lpstr>
      <vt:lpstr>Slide 16</vt:lpstr>
      <vt:lpstr>Outline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Outline</vt:lpstr>
      <vt:lpstr>Slide 36</vt:lpstr>
      <vt:lpstr>Slide 37</vt:lpstr>
      <vt:lpstr>Slide 38</vt:lpstr>
      <vt:lpstr>K-means algorithm</vt:lpstr>
      <vt:lpstr>Worked Example: Set of to be clustered</vt:lpstr>
      <vt:lpstr>Slide 41</vt:lpstr>
      <vt:lpstr>Worked Example: Assign points to closest center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   Worked Example: Recompute cluster caentroids</vt:lpstr>
      <vt:lpstr>Worked Ex.: Centroids and assignments after convergence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Outline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Outline</vt:lpstr>
      <vt:lpstr>Slide 82</vt:lpstr>
      <vt:lpstr>Slide 83</vt:lpstr>
      <vt:lpstr>Slide 84</vt:lpstr>
      <vt:lpstr>Slide 85</vt:lpstr>
      <vt:lpstr>Finding the “knee” in the curve</vt:lpstr>
      <vt:lpstr>Slide 87</vt:lpstr>
      <vt:lpstr>Slide 88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1156</cp:revision>
  <cp:lastPrinted>2009-09-22T15:48:09Z</cp:lastPrinted>
  <dcterms:created xsi:type="dcterms:W3CDTF">2009-09-21T23:46:17Z</dcterms:created>
  <dcterms:modified xsi:type="dcterms:W3CDTF">2010-09-09T08:26:45Z</dcterms:modified>
</cp:coreProperties>
</file>