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</p:sldMasterIdLst>
  <p:notesMasterIdLst>
    <p:notesMasterId r:id="rId55"/>
  </p:notesMasterIdLst>
  <p:handoutMasterIdLst>
    <p:handoutMasterId r:id="rId56"/>
  </p:handoutMasterIdLst>
  <p:sldIdLst>
    <p:sldId id="256" r:id="rId3"/>
    <p:sldId id="1142" r:id="rId4"/>
    <p:sldId id="1143" r:id="rId5"/>
    <p:sldId id="1144" r:id="rId6"/>
    <p:sldId id="1145" r:id="rId7"/>
    <p:sldId id="1146" r:id="rId8"/>
    <p:sldId id="1147" r:id="rId9"/>
    <p:sldId id="1148" r:id="rId10"/>
    <p:sldId id="1149" r:id="rId11"/>
    <p:sldId id="1150" r:id="rId12"/>
    <p:sldId id="1151" r:id="rId13"/>
    <p:sldId id="1152" r:id="rId14"/>
    <p:sldId id="1153" r:id="rId15"/>
    <p:sldId id="1154" r:id="rId16"/>
    <p:sldId id="1155" r:id="rId17"/>
    <p:sldId id="1156" r:id="rId18"/>
    <p:sldId id="1157" r:id="rId19"/>
    <p:sldId id="1158" r:id="rId20"/>
    <p:sldId id="1159" r:id="rId21"/>
    <p:sldId id="1160" r:id="rId22"/>
    <p:sldId id="1161" r:id="rId23"/>
    <p:sldId id="1162" r:id="rId24"/>
    <p:sldId id="1163" r:id="rId25"/>
    <p:sldId id="1164" r:id="rId26"/>
    <p:sldId id="1165" r:id="rId27"/>
    <p:sldId id="1166" r:id="rId28"/>
    <p:sldId id="1192" r:id="rId29"/>
    <p:sldId id="1167" r:id="rId30"/>
    <p:sldId id="1168" r:id="rId31"/>
    <p:sldId id="1169" r:id="rId32"/>
    <p:sldId id="1170" r:id="rId33"/>
    <p:sldId id="1171" r:id="rId34"/>
    <p:sldId id="1172" r:id="rId35"/>
    <p:sldId id="1173" r:id="rId36"/>
    <p:sldId id="1174" r:id="rId37"/>
    <p:sldId id="1175" r:id="rId38"/>
    <p:sldId id="1176" r:id="rId39"/>
    <p:sldId id="1177" r:id="rId40"/>
    <p:sldId id="1178" r:id="rId41"/>
    <p:sldId id="1179" r:id="rId42"/>
    <p:sldId id="1180" r:id="rId43"/>
    <p:sldId id="1181" r:id="rId44"/>
    <p:sldId id="1182" r:id="rId45"/>
    <p:sldId id="1183" r:id="rId46"/>
    <p:sldId id="1184" r:id="rId47"/>
    <p:sldId id="1185" r:id="rId48"/>
    <p:sldId id="1186" r:id="rId49"/>
    <p:sldId id="1187" r:id="rId50"/>
    <p:sldId id="1188" r:id="rId51"/>
    <p:sldId id="1189" r:id="rId52"/>
    <p:sldId id="1190" r:id="rId53"/>
    <p:sldId id="1191" r:id="rId54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BDD3E9"/>
    <a:srgbClr val="336699"/>
    <a:srgbClr val="2A704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696" autoAdjust="0"/>
    <p:restoredTop sz="86335" autoAdjust="0"/>
  </p:normalViewPr>
  <p:slideViewPr>
    <p:cSldViewPr>
      <p:cViewPr>
        <p:scale>
          <a:sx n="53" d="100"/>
          <a:sy n="53" d="100"/>
        </p:scale>
        <p:origin x="-906" y="-2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6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/>
              <a:pPr>
                <a:defRPr/>
              </a:pPr>
              <a:t>22.09.2010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1E893B-7686-47E7-8BAA-792CEA63E874}" type="slidenum">
              <a:rPr lang="en-US" smtClean="0">
                <a:ea typeface="ＭＳ Ｐゴシック" charset="-128"/>
              </a:rPr>
              <a:pPr/>
              <a:t>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89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89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CAE97-3771-4726-814A-CD4EFAC6E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D2A3E-5829-4B0E-86B4-3D25787A3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9310C-0555-4469-BB14-3863653CE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3EAC6-B8A6-4729-9D15-CF6953B4D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63340-DC82-45FA-A377-A7AB4170F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C507-14BC-4563-BC2B-526CB70EC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6212D-7737-4098-AF0E-481200E4A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F8727-6850-4BD8-A734-C0D1C5560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1DFBC-2454-451B-9C42-04D7F7243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F2C0F-05D6-4882-A325-BE3946027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6A624-A21F-4536-94D3-C1AEDDF98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0D11A-C856-44AB-8D90-524D000C3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FD112-2322-4E3C-9DD3-0E36B4B34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5F79C-A3E0-437E-9228-F93ACDA80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B26C3-184D-4A6F-A3A7-0B42231C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3250" cy="1306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0DBE6-CC6A-4EC5-BBD5-8C98EA060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446D9-4E3C-4CB5-929D-9B7018680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90169-975A-4741-9512-CA00BB135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BA515-3B86-4138-911F-F61F038E7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CD7DB-B0EA-4876-AA57-FC360175E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97FBB-C416-4B51-9ADA-F9A87D712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A4636-CB2F-4EA6-97A4-4CD154BB5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BA040-71E0-4161-9A5F-B74854AB1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050925" y="1981200"/>
            <a:ext cx="3078163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+mn-ea"/>
                <a:cs typeface="Arial Unicode MS" charset="0"/>
              </a:rPr>
              <a:t>Introduction to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360">
            <a:solidFill>
              <a:srgbClr val="406E84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6988" y="2590800"/>
            <a:ext cx="7256462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+mn-ea"/>
                <a:cs typeface="Arial Unicode MS" charset="0"/>
              </a:rPr>
              <a:t>Information Retrieval</a:t>
            </a:r>
          </a:p>
        </p:txBody>
      </p:sp>
      <p:sp>
        <p:nvSpPr>
          <p:cNvPr id="778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783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437085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DB3EC566-48E6-4552-87D6-CB322A8F1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60">
            <a:solidFill>
              <a:srgbClr val="139CB7"/>
            </a:solidFill>
            <a:miter lim="800000"/>
            <a:headEnd/>
            <a:tailEnd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788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88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F1FB7D08-67DA-430D-B31F-1498AA061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1066800" y="3886200"/>
            <a:ext cx="7010400" cy="236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Hinrich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Schütze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and Christina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Lioma</a:t>
            </a: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>
                <a:solidFill>
                  <a:srgbClr val="437085"/>
                </a:solidFill>
                <a:latin typeface="Calibri" charset="0"/>
              </a:rPr>
              <a:t>Lecture </a:t>
            </a:r>
            <a:r>
              <a:rPr lang="en-US" sz="2800" dirty="0" smtClean="0">
                <a:solidFill>
                  <a:srgbClr val="437085"/>
                </a:solidFill>
                <a:latin typeface="Calibri" charset="0"/>
              </a:rPr>
              <a:t>19: Web Search</a:t>
            </a:r>
            <a:endParaRPr lang="en-US" sz="2800" dirty="0">
              <a:solidFill>
                <a:srgbClr val="437085"/>
              </a:solidFill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4197FBB-C416-4B51-9ADA-F9A87D712B8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Web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search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overview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7" name="Picture 6" descr="19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500174"/>
            <a:ext cx="8143932" cy="485778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Search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top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activity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on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web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8" name="Picture 7" descr="19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643050"/>
            <a:ext cx="7572428" cy="423129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Without search engines, the web wouldn’t work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857364"/>
            <a:ext cx="8286808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Without search, content is hard to find.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→ Without search, there is no incentive to create content.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Why publish something if nobody will read it?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Why publish something if I don’t get ad revenue from it?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Somebody needs to pay for the web.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Servers, web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infrastructure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content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creation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 large part today is paid by search ads.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Search pays for the web.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Interest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aggregation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643050"/>
            <a:ext cx="8286808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Unique feature of the web: A small number of geographically dispersed people with similar interests can find each other.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Elementary school kids with hemophilia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People interested in translating R5R5 Scheme into relatively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portable C (open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source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project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Search engines are a key enabler for interest aggregation.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IR on the web vs. IR in general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571612"/>
            <a:ext cx="8286808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On the web, search is not just a nice feature.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Search is a key enabler of the web: . . 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 . .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financing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content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creation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interest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aggregation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etc.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 smtClean="0">
                <a:solidFill>
                  <a:srgbClr val="0070C0"/>
                </a:solidFill>
                <a:latin typeface="+mj-lt"/>
              </a:rPr>
              <a:t>→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look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at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search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ads</a:t>
            </a:r>
            <a:endParaRPr lang="de-DE" dirty="0" smtClean="0">
              <a:solidFill>
                <a:srgbClr val="0070C0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web is a chaotic und uncoordinated collection.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→ lots of duplicates – need to detect duplicates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 control / restrictions on who can author content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→ lots of spam – need to detect spam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web is very large.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→ need to know how big it is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Take-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away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today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285860"/>
            <a:ext cx="8286808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Big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picture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Ads – they pay for the web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Duplicate detection – addresses one aspect of chaotic content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creation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Spam detection – addresses one aspect of lack of central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access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control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Probably won’t get to today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Web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information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retrieval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Size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web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3572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Recap </a:t>
            </a:r>
            <a:endParaRPr lang="en-US" sz="30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Big picture</a:t>
            </a:r>
            <a:endParaRPr lang="en-US" sz="30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Ads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Duplicate detection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First generation of search ads: </a:t>
            </a:r>
            <a:r>
              <a:rPr lang="en-US" sz="3600" dirty="0" err="1" smtClean="0">
                <a:solidFill>
                  <a:schemeClr val="tx1"/>
                </a:solidFill>
                <a:latin typeface="+mj-lt"/>
              </a:rPr>
              <a:t>Goto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(1996)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" name="Picture 6" descr="19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500174"/>
            <a:ext cx="7072362" cy="523615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First generation of search ads: </a:t>
            </a:r>
            <a:r>
              <a:rPr lang="en-US" sz="3600" dirty="0" err="1" smtClean="0">
                <a:solidFill>
                  <a:schemeClr val="tx1"/>
                </a:solidFill>
                <a:latin typeface="+mj-lt"/>
              </a:rPr>
              <a:t>Goto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(1996)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7" name="Picture 6" descr="19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487849"/>
            <a:ext cx="2428892" cy="17982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5720" y="2786058"/>
            <a:ext cx="8501122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Buddy Blake bid the maximum ($0.38) for this search.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He paid $0.38 to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Goto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every time somebody clicked on the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link.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Pages were simply ranked according to bid – revenue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maximization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Goto.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 separation of ads/docs. Only one result list!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Upfront and honest. No relevance ranking,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but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Goto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did not pretend there was any.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Second generation of search ads: Google (2000/2001)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5720" y="2786058"/>
            <a:ext cx="85011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Strict separation of search results and search ads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3572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Recap </a:t>
            </a:r>
            <a:endParaRPr lang="en-US" sz="30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Big picture</a:t>
            </a:r>
            <a:endParaRPr lang="en-US" sz="30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Ads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Duplicate detection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Two ranked lists: web pages (left) and ads (right)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072166" y="1428736"/>
            <a:ext cx="3071834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SogoTrade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appears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search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results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SogoTrade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appears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ads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Do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search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engines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rank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advertisers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higher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than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non-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advertisers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smtClean="0">
                <a:solidFill>
                  <a:srgbClr val="0070C0"/>
                </a:solidFill>
                <a:latin typeface="+mj-lt"/>
              </a:rPr>
              <a:t>All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major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search</a:t>
            </a:r>
            <a:endParaRPr lang="de-DE" dirty="0" smtClean="0">
              <a:solidFill>
                <a:srgbClr val="0070C0"/>
              </a:solidFill>
              <a:latin typeface="+mj-lt"/>
            </a:endParaRPr>
          </a:p>
          <a:p>
            <a:r>
              <a:rPr lang="de-DE" dirty="0" err="1" smtClean="0">
                <a:solidFill>
                  <a:srgbClr val="0070C0"/>
                </a:solidFill>
                <a:latin typeface="+mj-lt"/>
              </a:rPr>
              <a:t>engines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claim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no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.</a:t>
            </a:r>
          </a:p>
        </p:txBody>
      </p:sp>
      <p:pic>
        <p:nvPicPr>
          <p:cNvPr id="10" name="Picture 9" descr="19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571612"/>
            <a:ext cx="5805754" cy="42862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Do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ads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influence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editorial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content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?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285860"/>
            <a:ext cx="8286808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2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Similar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problem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newspapers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/ TV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channels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newspaper is reluctant to publish harsh criticism of its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major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advertisers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line often gets blurred at newspapers / on TV.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 known case of this happening with search engines yet?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How are the ads on the right ranked?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8" name="Picture 7" descr="19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500174"/>
            <a:ext cx="7000924" cy="513163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How are ads ranked?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142984"/>
            <a:ext cx="8286808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Advertisers bid for keywords –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sale by auction.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Open system: Anybody can participate and bid on keywords.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Advertisers are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only charged when somebody clicks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on your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ad.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does the auction determine an ad’s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rank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and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price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paid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ad?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Basis is a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second price auction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but with twists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the bottom line, this is perhaps the most important research area for search engines – computational advertising.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Squeezing an additional fraction of </a:t>
            </a: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a cent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from each ad </a:t>
            </a: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means billions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of additional revenue for the search engine.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How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ads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ranked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808" cy="43577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First cut: according to bid price `a la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Goto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Bad idea: open to abuse</a:t>
            </a:r>
          </a:p>
          <a:p>
            <a:pPr lvl="2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Example: query [does my husband cheat?] → ad for divorce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lawyer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We don’t want to show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ads.</a:t>
            </a: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Instead: rank based on bid price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and relevance</a:t>
            </a: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Key measure of ad relevance: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clickthrough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rate</a:t>
            </a:r>
          </a:p>
          <a:p>
            <a:pPr lvl="2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clickthrough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rate = CTR = clicks per impressions</a:t>
            </a: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Result: A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ad will be ranked low.</a:t>
            </a:r>
          </a:p>
          <a:p>
            <a:pPr lvl="2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Even if this decreases search engine revenue short-term</a:t>
            </a:r>
          </a:p>
          <a:p>
            <a:pPr lvl="2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Hope: Overall acceptance of the system and overall revenue is maximized if users get useful information.</a:t>
            </a: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Other ranking factors: location, time of day, quality and loading speed of landing page</a:t>
            </a: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main ranking factor: the query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808" cy="43577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0"/>
              </a:spcBef>
              <a:buClr>
                <a:srgbClr val="336699"/>
              </a:buClr>
            </a:pPr>
            <a:endParaRPr lang="en-US" sz="36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0"/>
              </a:spcBef>
              <a:buClr>
                <a:srgbClr val="336699"/>
              </a:buClr>
            </a:pPr>
            <a:endParaRPr lang="en-US" sz="36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0"/>
              </a:spcBef>
              <a:buClr>
                <a:srgbClr val="336699"/>
              </a:buClr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Google </a:t>
            </a:r>
            <a:r>
              <a:rPr lang="en-US" sz="3600" dirty="0" err="1" smtClean="0">
                <a:solidFill>
                  <a:schemeClr val="tx1"/>
                </a:solidFill>
                <a:latin typeface="+mj-lt"/>
              </a:rPr>
              <a:t>AdsWords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demo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Google’s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second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price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auction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-32" y="3214710"/>
            <a:ext cx="8929750" cy="39290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bid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maximum bid for a click by advertiser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CTR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click-through rate: when an ad is displayed, what percentage of time do users click on it? </a:t>
            </a: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CTR is a measure of </a:t>
            </a:r>
            <a:r>
              <a:rPr lang="de-DE" sz="2200" dirty="0" err="1" smtClean="0">
                <a:solidFill>
                  <a:srgbClr val="0070C0"/>
                </a:solidFill>
                <a:latin typeface="+mj-lt"/>
              </a:rPr>
              <a:t>relevance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ad rank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bid × CTR: this trades off (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 how much money the advertiser is willing to pay against (ii) how relevant the ad is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rgbClr val="0070C0"/>
                </a:solidFill>
                <a:latin typeface="+mj-lt"/>
              </a:rPr>
              <a:t>rank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: rank in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auction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paid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second price auction price paid by advertise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r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7" name="Picture 6" descr="19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5" y="1500174"/>
            <a:ext cx="5889545" cy="142876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Google’s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second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price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auction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-32" y="2928934"/>
            <a:ext cx="8929750" cy="39290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Second price auction: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The advertiser pays the minimum amount </a:t>
            </a:r>
          </a:p>
          <a:p>
            <a:pPr lvl="1">
              <a:buClr>
                <a:srgbClr val="336699"/>
              </a:buClr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necessary to maintain their position in the auction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(plus 1 cent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).</a:t>
            </a:r>
          </a:p>
          <a:p>
            <a:pPr lvl="1"/>
            <a:endParaRPr lang="en-US" sz="1000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j-lt"/>
              </a:rPr>
              <a:t>price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× CTR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bid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× CTR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(this will result in rank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=rank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/>
            <a:endParaRPr lang="en-US" sz="1000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smtClean="0">
                <a:solidFill>
                  <a:schemeClr val="tx1"/>
                </a:solidFill>
                <a:latin typeface="+mj-lt"/>
              </a:rPr>
              <a:t>price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= bid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× CTR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/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CTR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</a:p>
          <a:p>
            <a:pPr lvl="1"/>
            <a:endParaRPr lang="de-DE" sz="1000" baseline="-25000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bid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× CTR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/CTR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3.00 × 0.03/0.06 = 1.50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bid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× CTR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/CTR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1.00 × 0.08/0.03 = 2.67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bid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4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× CTR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4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/CTR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4.00 × 0.01/0.08 =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0.50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7" name="Picture 6" descr="19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5" y="1500174"/>
            <a:ext cx="5889545" cy="142876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Keywords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with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high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bids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572592" cy="5143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According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http://www.cwire.org/highest-paying-search-terms/</a:t>
            </a:r>
          </a:p>
          <a:p>
            <a:r>
              <a:rPr lang="de-DE" sz="2200" dirty="0" smtClean="0">
                <a:solidFill>
                  <a:schemeClr val="tx1"/>
                </a:solidFill>
                <a:latin typeface="+mj-lt"/>
              </a:rPr>
              <a:t>$69.1 	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mesothelioma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treatment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options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$65.9 	personal injury lawyer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michigan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sz="2200" dirty="0" smtClean="0">
                <a:solidFill>
                  <a:schemeClr val="tx1"/>
                </a:solidFill>
                <a:latin typeface="+mj-lt"/>
              </a:rPr>
              <a:t>$62.6 	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student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loans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consolidation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$61.4 	car accident attorney los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angeles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r>
              <a:rPr lang="fr-FR" sz="2200" dirty="0" smtClean="0">
                <a:solidFill>
                  <a:schemeClr val="tx1"/>
                </a:solidFill>
                <a:latin typeface="+mj-lt"/>
              </a:rPr>
              <a:t>$59.4 	online car </a:t>
            </a:r>
            <a:r>
              <a:rPr lang="fr-FR" sz="2200" dirty="0" err="1" smtClean="0">
                <a:solidFill>
                  <a:schemeClr val="tx1"/>
                </a:solidFill>
                <a:latin typeface="+mj-lt"/>
              </a:rPr>
              <a:t>insurance</a:t>
            </a:r>
            <a:r>
              <a:rPr lang="fr-FR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fr-FR" sz="2200" dirty="0" err="1" smtClean="0">
                <a:solidFill>
                  <a:schemeClr val="tx1"/>
                </a:solidFill>
                <a:latin typeface="+mj-lt"/>
              </a:rPr>
              <a:t>quotes</a:t>
            </a:r>
            <a:endParaRPr lang="fr-FR" sz="2200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sz="2200" dirty="0" smtClean="0">
                <a:solidFill>
                  <a:schemeClr val="tx1"/>
                </a:solidFill>
                <a:latin typeface="+mj-lt"/>
              </a:rPr>
              <a:t>$59.4 	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arizona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dui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lawyer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sz="2200" dirty="0" smtClean="0">
                <a:solidFill>
                  <a:schemeClr val="tx1"/>
                </a:solidFill>
                <a:latin typeface="+mj-lt"/>
              </a:rPr>
              <a:t>$46.4 	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asbestos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cancer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$40.1 	home equity line of credit</a:t>
            </a:r>
          </a:p>
          <a:p>
            <a:r>
              <a:rPr lang="de-DE" sz="2200" dirty="0" smtClean="0">
                <a:solidFill>
                  <a:schemeClr val="tx1"/>
                </a:solidFill>
                <a:latin typeface="+mj-lt"/>
              </a:rPr>
              <a:t>$39.8 	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life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insurance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quotes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sz="2200" dirty="0" smtClean="0">
                <a:solidFill>
                  <a:schemeClr val="tx1"/>
                </a:solidFill>
                <a:latin typeface="+mj-lt"/>
              </a:rPr>
              <a:t>$39.2 	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refinancing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$38.7 	equity line of credit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$38.0 	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lasik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eye surgery new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york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city</a:t>
            </a:r>
          </a:p>
          <a:p>
            <a:r>
              <a:rPr lang="de-DE" sz="2200" dirty="0" smtClean="0">
                <a:solidFill>
                  <a:schemeClr val="tx1"/>
                </a:solidFill>
                <a:latin typeface="+mj-lt"/>
              </a:rPr>
              <a:t>$37.0 	2nd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mortgage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sz="2200" dirty="0" smtClean="0">
                <a:solidFill>
                  <a:schemeClr val="tx1"/>
                </a:solidFill>
                <a:latin typeface="+mj-lt"/>
              </a:rPr>
              <a:t>$35.9 	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free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car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insurance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quote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Search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ads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A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win-win-win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808" cy="43577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search engine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company gets revenue every time somebody clicks on an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ad.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user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only clicks on an ad if they are interested in 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ad.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Search engines punish misleading and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ads.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As a result, users are often satisfied with what they find after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clicking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on an ad.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advertiser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finds new customers in a cost-effective way.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3572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Recap </a:t>
            </a:r>
            <a:endParaRPr lang="en-US" sz="30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Big picture</a:t>
            </a:r>
            <a:endParaRPr lang="en-US" sz="30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Ads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Duplicate detection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Exercise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714488"/>
            <a:ext cx="8286808" cy="43577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Why is web search potentially more attractive for advertisers than TV spots, newspaper ads or radio spots?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advertiser pays for all this. How can the advertiser be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cheated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Any way this could be bad for the user?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Any way this could be bad for the search engine?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Not a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win-win-win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Keyword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arbitrage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2000240"/>
            <a:ext cx="8286808" cy="43577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Buy a keyword on Google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Then redirect traffic to a third party that is paying much more than you are paying Google.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E.g., redirect to a page full of ads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rarely makes sense for the user.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Ad spammers keep inventing new tricks.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search engines need time to catch up with them.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Not a win-win-win: Violation of trademarks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785926"/>
            <a:ext cx="8286808" cy="43577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geico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During part of 2005: The search term “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geico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” on Google was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bought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competitors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Geico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lost this case in the United States.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Louis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Vuitton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lost similar case in Europe.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See http://google.com/tm complaint.html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It’s potentially misleading to users to trigger an ad off of a trademark if the user can’t buy the product on the site.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3572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Recap </a:t>
            </a:r>
            <a:endParaRPr lang="en-US" sz="30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Big picture</a:t>
            </a:r>
            <a:endParaRPr lang="en-US" sz="30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Ads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Duplicate detection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Duplicate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detection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808" cy="50720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web is full of duplicated content.</a:t>
            </a: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More so than many other collections</a:t>
            </a: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Exact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duplicates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Easy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eliminate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E.g.,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use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hash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fingerprint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Near-duplicates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Abundant on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web</a:t>
            </a:r>
          </a:p>
          <a:p>
            <a:pPr lvl="2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Difficult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eliminate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the user, it’s annoying to get a search result with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near-identical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Marginal relevance is zero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even a highly relevant document becomes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if it appears below a (near-)duplicate.</a:t>
            </a: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need to eliminate near-duplicates.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Near-duplicates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7" name="Picture 6" descr="19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1714488"/>
            <a:ext cx="8853210" cy="42862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Exercise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808" cy="50720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How would you eliminate near-duplicates on the web?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Detecting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near-duplicates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714488"/>
            <a:ext cx="8286808" cy="50720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Compute similarity with an edit-distance measure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want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“syntactic”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(as opposed to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semantic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similarity.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True semantic similarity (similarity in content) is too difficult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compute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do not consider documents near-duplicates if they have the same content, but express it with different words.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Use similarity threshold θ to make the call “is/isn’t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near-duplicate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”.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E.g., two documents are near-duplicates if similarity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&gt; θ = 80%.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Represent each document as set of </a:t>
            </a:r>
            <a:r>
              <a:rPr lang="en-US" sz="3600" b="1" dirty="0" smtClean="0">
                <a:solidFill>
                  <a:schemeClr val="tx1"/>
                </a:solidFill>
                <a:latin typeface="+mj-lt"/>
              </a:rPr>
              <a:t>shingles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714488"/>
            <a:ext cx="8286808" cy="50720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shingle is simply a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word n-gram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Shingles are used as features to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measure syntactic similarity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example, for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3, “a rose is a rose is a rose” would be represented as this set of shingles: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{ a-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rose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rose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-a,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-a-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rose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}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can map shingles to 1..2</a:t>
            </a:r>
            <a:r>
              <a:rPr lang="en-US" i="1" baseline="30000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(e.g.,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m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= 64) by fingerprinting.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From now on: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refers to the shingle’s fingerprint in 1..2</a:t>
            </a:r>
            <a:r>
              <a:rPr lang="en-US" i="1" baseline="30000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define the similarity of two documents as the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Jaccard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coefficient of their shingle sets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Recall: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Jaccard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coefficient</a:t>
            </a:r>
            <a:endParaRPr lang="en-US" sz="3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071546"/>
            <a:ext cx="8286808" cy="50720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commonly used measure of overlap of two sets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Let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be two sets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Jaccard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coefficient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 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JACCARD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= 1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JACCARD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= 0 if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∩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B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= 0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don’t have to be the same size.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Always assigns a number between 0 and 1.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7" name="Picture 6" descr="19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72" y="2857495"/>
            <a:ext cx="3216208" cy="756000"/>
          </a:xfrm>
          <a:prstGeom prst="rect">
            <a:avLst/>
          </a:prstGeom>
        </p:spPr>
      </p:pic>
      <p:pic>
        <p:nvPicPr>
          <p:cNvPr id="8" name="Picture 7" descr="1938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76" y="3714751"/>
            <a:ext cx="2071057" cy="4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anchor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text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857364"/>
            <a:ext cx="8286808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Anchor text is often a better description of a page’s content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than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page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itself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Anchor text can be weighted more highly than the text on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page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Google bomb is a search with “bad” results due to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maliciously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manipulated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anchor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text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[dangerous cult] on Google, Bing, Yahoo</a:t>
            </a:r>
          </a:p>
          <a:p>
            <a:pPr lvl="2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Jaccard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coefficient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endParaRPr lang="en-US" sz="3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714488"/>
            <a:ext cx="8286808" cy="50720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Three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i="1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“Jack London traveled to Oakland”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    d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“Jack London traveled to the city of Oakland”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    d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“Jack traveled from Oakland to London”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Based on shingles of size 2 (2-grams or bigrams), what are 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Jaccard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coefficients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i="1" dirty="0" smtClean="0">
                <a:solidFill>
                  <a:schemeClr val="tx1"/>
                </a:solidFill>
                <a:latin typeface="+mj-lt"/>
              </a:rPr>
              <a:t>J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= 3/8 = 0.375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i="1" dirty="0" smtClean="0">
                <a:solidFill>
                  <a:schemeClr val="tx1"/>
                </a:solidFill>
                <a:latin typeface="+mj-lt"/>
              </a:rPr>
              <a:t>J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= 0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Note: very sensitive to dissimilarity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Represent each document as a sketch</a:t>
            </a:r>
            <a:endParaRPr lang="en-US" sz="3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285860"/>
            <a:ext cx="8286808" cy="50720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number of shingles per document is large.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To increase efficiency, we will use a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sketch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a cleverly chosen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subset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of the shingles of a document.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size of a sketch is, say,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200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and is defined by a set of permutations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π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1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 . .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π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200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Each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π</a:t>
            </a:r>
            <a:r>
              <a:rPr lang="en-US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is a random permutation on 1..2</a:t>
            </a:r>
            <a:r>
              <a:rPr lang="en-US" i="1" baseline="30000" dirty="0" smtClean="0">
                <a:solidFill>
                  <a:schemeClr val="tx1"/>
                </a:solidFill>
                <a:latin typeface="+mj-lt"/>
              </a:rPr>
              <a:t>m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sketch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of d is defined as: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nl-NL" dirty="0" smtClean="0">
                <a:solidFill>
                  <a:schemeClr val="tx1"/>
                </a:solidFill>
                <a:latin typeface="+mj-lt"/>
              </a:rPr>
              <a:t>    &lt; min</a:t>
            </a:r>
            <a:r>
              <a:rPr lang="nl-NL" i="1" baseline="-25000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nl-NL" baseline="-25000" dirty="0" smtClean="0">
                <a:solidFill>
                  <a:schemeClr val="tx1"/>
                </a:solidFill>
                <a:latin typeface="+mj-lt"/>
              </a:rPr>
              <a:t>∈</a:t>
            </a:r>
            <a:r>
              <a:rPr lang="nl-NL" i="1" baseline="-25000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nl-NL" baseline="-25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nl-NL" i="1" dirty="0" smtClean="0">
                <a:solidFill>
                  <a:schemeClr val="tx1"/>
                </a:solidFill>
                <a:latin typeface="+mj-lt"/>
              </a:rPr>
              <a:t>π</a:t>
            </a:r>
            <a:r>
              <a:rPr lang="nl-NL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nl-NL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nl-NL" i="1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nl-NL" dirty="0" smtClean="0">
                <a:solidFill>
                  <a:schemeClr val="tx1"/>
                </a:solidFill>
                <a:latin typeface="+mj-lt"/>
              </a:rPr>
              <a:t>),min</a:t>
            </a:r>
            <a:r>
              <a:rPr lang="nl-NL" i="1" baseline="-25000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nl-NL" baseline="-25000" dirty="0" smtClean="0">
                <a:solidFill>
                  <a:schemeClr val="tx1"/>
                </a:solidFill>
                <a:latin typeface="+mj-lt"/>
              </a:rPr>
              <a:t>∈</a:t>
            </a:r>
            <a:r>
              <a:rPr lang="nl-NL" i="1" baseline="-25000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nl-NL" baseline="-25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nl-NL" i="1" dirty="0" smtClean="0">
                <a:solidFill>
                  <a:schemeClr val="tx1"/>
                </a:solidFill>
                <a:latin typeface="+mj-lt"/>
              </a:rPr>
              <a:t>π</a:t>
            </a:r>
            <a:r>
              <a:rPr lang="nl-NL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nl-NL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nl-NL" i="1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nl-NL" dirty="0" smtClean="0">
                <a:solidFill>
                  <a:schemeClr val="tx1"/>
                </a:solidFill>
                <a:latin typeface="+mj-lt"/>
              </a:rPr>
              <a:t>), . . . ,min</a:t>
            </a:r>
            <a:r>
              <a:rPr lang="nl-NL" i="1" baseline="-25000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nl-NL" baseline="-25000" dirty="0" smtClean="0">
                <a:solidFill>
                  <a:schemeClr val="tx1"/>
                </a:solidFill>
                <a:latin typeface="+mj-lt"/>
              </a:rPr>
              <a:t>∈</a:t>
            </a:r>
            <a:r>
              <a:rPr lang="nl-NL" i="1" baseline="-25000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nl-NL" baseline="-25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nl-NL" i="1" dirty="0" smtClean="0">
                <a:solidFill>
                  <a:schemeClr val="tx1"/>
                </a:solidFill>
                <a:latin typeface="+mj-lt"/>
              </a:rPr>
              <a:t>π</a:t>
            </a:r>
            <a:r>
              <a:rPr lang="nl-NL" baseline="-25000" dirty="0" smtClean="0">
                <a:solidFill>
                  <a:schemeClr val="tx1"/>
                </a:solidFill>
                <a:latin typeface="+mj-lt"/>
              </a:rPr>
              <a:t>200</a:t>
            </a:r>
            <a:r>
              <a:rPr lang="nl-NL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nl-NL" i="1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nl-NL" dirty="0" smtClean="0">
                <a:solidFill>
                  <a:schemeClr val="tx1"/>
                </a:solidFill>
                <a:latin typeface="+mj-lt"/>
              </a:rPr>
              <a:t>) &gt;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(a vector of 200 numbers).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Permutation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minimum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808" cy="50720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1: {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s</a:t>
            </a:r>
            <a:r>
              <a:rPr lang="de-DE" i="1" baseline="-25000" dirty="0" err="1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}                           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2: {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s</a:t>
            </a:r>
            <a:r>
              <a:rPr lang="de-DE" i="1" baseline="-25000" dirty="0" err="1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}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We use min</a:t>
            </a:r>
            <a:r>
              <a:rPr lang="en-US" i="1" baseline="-25000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∈</a:t>
            </a:r>
            <a:r>
              <a:rPr lang="en-US" i="1" baseline="-25000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π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= min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∈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π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as a test for: are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near-duplicates? In this case: permutation π says: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≈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7" name="Picture 6" descr="194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928802"/>
            <a:ext cx="7143800" cy="341803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Computing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Jaccard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sketches</a:t>
            </a:r>
            <a:endParaRPr lang="en-US" sz="3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2000240"/>
            <a:ext cx="8286808" cy="38576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Sketches: Each document is now a vector of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200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numbers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Much easier to deal with than the very high-dimensional space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shingles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But how do we compute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Jaccard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Computing </a:t>
            </a:r>
            <a:r>
              <a:rPr lang="en-US" sz="3600" dirty="0" err="1" smtClean="0">
                <a:solidFill>
                  <a:schemeClr val="tx1"/>
                </a:solidFill>
                <a:latin typeface="+mj-lt"/>
              </a:rPr>
              <a:t>Jaccard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for sketches (2)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071546"/>
            <a:ext cx="8286808" cy="578645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do we compute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Jaccard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Let U be the union of the set of shingles of d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1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and d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2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and I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intersection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There are |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|! permutations on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s′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∈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, for how many permutations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π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do we have </a:t>
            </a:r>
          </a:p>
          <a:p>
            <a:pPr lvl="1"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 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argmin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∈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l-GR" i="1" dirty="0" smtClean="0">
                <a:solidFill>
                  <a:schemeClr val="tx1"/>
                </a:solidFill>
                <a:latin typeface="+mj-lt"/>
              </a:rPr>
              <a:t>π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=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s′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= argmin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∈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l-GR" i="1" dirty="0" smtClean="0">
                <a:solidFill>
                  <a:schemeClr val="tx1"/>
                </a:solidFill>
                <a:latin typeface="+mj-lt"/>
              </a:rPr>
              <a:t>π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)?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Answer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(|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U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| − 1)!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There is a set of (|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| − 1)! different permutations for each 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.     ⇒ |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|(|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| − 1)! permutations make </a:t>
            </a:r>
          </a:p>
          <a:p>
            <a:pPr lvl="1"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argmin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∈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l-GR" i="1" dirty="0" smtClean="0">
                <a:solidFill>
                  <a:schemeClr val="tx1"/>
                </a:solidFill>
                <a:latin typeface="+mj-lt"/>
              </a:rPr>
              <a:t>π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= argmin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∈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l-GR" i="1" dirty="0" smtClean="0">
                <a:solidFill>
                  <a:schemeClr val="tx1"/>
                </a:solidFill>
                <a:latin typeface="+mj-lt"/>
              </a:rPr>
              <a:t>π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true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Thus, the proportion of permutations that make</a:t>
            </a:r>
          </a:p>
          <a:p>
            <a:pPr lvl="1">
              <a:buClr>
                <a:srgbClr val="336699"/>
              </a:buClr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     min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∈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 </a:t>
            </a:r>
            <a:r>
              <a:rPr lang="el-GR" i="1" dirty="0" smtClean="0">
                <a:solidFill>
                  <a:schemeClr val="tx1"/>
                </a:solidFill>
                <a:latin typeface="+mj-lt"/>
              </a:rPr>
              <a:t>π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= min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∈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 </a:t>
            </a:r>
            <a:r>
              <a:rPr lang="el-GR" i="1" dirty="0" smtClean="0">
                <a:solidFill>
                  <a:schemeClr val="tx1"/>
                </a:solidFill>
                <a:latin typeface="+mj-lt"/>
              </a:rPr>
              <a:t>π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true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7" name="Picture 6" descr="194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22" y="5929330"/>
            <a:ext cx="3451786" cy="64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50" y="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Estimating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Jaccard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071546"/>
            <a:ext cx="8286808" cy="542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Thus, the proportion of successful permutations is the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Jaccard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coefficient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Permutation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π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is successful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iff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min</a:t>
            </a:r>
            <a:r>
              <a:rPr lang="de-DE" sz="2200" i="1" baseline="-25000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de-DE" sz="2200" baseline="-25000" dirty="0" smtClean="0">
                <a:solidFill>
                  <a:schemeClr val="tx1"/>
                </a:solidFill>
                <a:latin typeface="+mj-lt"/>
              </a:rPr>
              <a:t>∈</a:t>
            </a:r>
            <a:r>
              <a:rPr lang="de-DE" sz="2200" i="1" baseline="-25000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2200" baseline="-25000" dirty="0" smtClean="0">
                <a:solidFill>
                  <a:schemeClr val="tx1"/>
                </a:solidFill>
                <a:latin typeface="+mj-lt"/>
              </a:rPr>
              <a:t>1 </a:t>
            </a:r>
            <a:r>
              <a:rPr lang="el-GR" sz="2200" i="1" dirty="0" smtClean="0">
                <a:solidFill>
                  <a:schemeClr val="tx1"/>
                </a:solidFill>
                <a:latin typeface="+mj-lt"/>
              </a:rPr>
              <a:t>π</a:t>
            </a:r>
            <a:r>
              <a:rPr lang="el-GR" sz="22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 = min</a:t>
            </a:r>
            <a:r>
              <a:rPr lang="de-DE" sz="2200" i="1" baseline="-25000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de-DE" sz="2200" baseline="-25000" dirty="0" smtClean="0">
                <a:solidFill>
                  <a:schemeClr val="tx1"/>
                </a:solidFill>
                <a:latin typeface="+mj-lt"/>
              </a:rPr>
              <a:t>∈</a:t>
            </a:r>
            <a:r>
              <a:rPr lang="de-DE" sz="2200" i="1" baseline="-25000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2200" baseline="-25000" dirty="0" smtClean="0">
                <a:solidFill>
                  <a:schemeClr val="tx1"/>
                </a:solidFill>
                <a:latin typeface="+mj-lt"/>
              </a:rPr>
              <a:t>2 </a:t>
            </a:r>
            <a:r>
              <a:rPr lang="el-GR" sz="2200" i="1" dirty="0" smtClean="0">
                <a:solidFill>
                  <a:schemeClr val="tx1"/>
                </a:solidFill>
                <a:latin typeface="+mj-lt"/>
              </a:rPr>
              <a:t>π</a:t>
            </a:r>
            <a:r>
              <a:rPr lang="el-GR" sz="22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 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Picking a permutation at random and outputting 1 (successful) or 0 (unsuccessful) is a Bernoulli trial.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Estimator of probability of success: proportion of successes in </a:t>
            </a:r>
            <a:r>
              <a:rPr lang="pt-BR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 Bernoulli trials. (</a:t>
            </a:r>
            <a:r>
              <a:rPr lang="pt-BR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 = 200)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Our sketch is based on a random selection of permutations.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Thus, to compute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Jaccard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count the number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of successful permutations for &lt;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&gt; and divide by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200.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pt-BR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pt-BR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pt-BR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/200 estimates </a:t>
            </a:r>
            <a:r>
              <a:rPr lang="pt-BR" i="1" dirty="0" smtClean="0">
                <a:solidFill>
                  <a:schemeClr val="tx1"/>
                </a:solidFill>
                <a:latin typeface="+mj-lt"/>
              </a:rPr>
              <a:t>J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pt-BR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pt-BR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pt-BR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pt-BR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).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50" y="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Implementation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928802"/>
            <a:ext cx="8286808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2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use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hash functions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as an efficient type of permutation: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i="1" dirty="0" smtClean="0">
                <a:solidFill>
                  <a:schemeClr val="tx1"/>
                </a:solidFill>
                <a:latin typeface="+mj-lt"/>
              </a:rPr>
              <a:t>	h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: {1..2</a:t>
            </a:r>
            <a:r>
              <a:rPr lang="de-DE" i="1" baseline="30000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} → {1..2</a:t>
            </a:r>
            <a:r>
              <a:rPr lang="de-DE" i="1" baseline="30000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}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Scan all shingles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in union of two sets in arbitrary order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each hash function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h</a:t>
            </a:r>
            <a:r>
              <a:rPr lang="en-US" i="1" baseline="-25000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documents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. . .: keep slot for minimum value found so far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h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is lower than minimum found so far: update slot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357818" y="5643578"/>
            <a:ext cx="1928826" cy="7143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final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sketches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7" name="Picture 6" descr="194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1" y="1500174"/>
            <a:ext cx="3231831" cy="4929222"/>
          </a:xfrm>
          <a:prstGeom prst="rect">
            <a:avLst/>
          </a:prstGeom>
        </p:spPr>
      </p:pic>
      <p:pic>
        <p:nvPicPr>
          <p:cNvPr id="8" name="Picture 7" descr="1946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313" y="1571612"/>
            <a:ext cx="3223785" cy="421484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50" y="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Exercise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286116" y="2857496"/>
            <a:ext cx="2928958" cy="24288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de-DE" i="1" dirty="0" smtClean="0">
                <a:solidFill>
                  <a:schemeClr val="tx1"/>
                </a:solidFill>
                <a:latin typeface="+mj-lt"/>
              </a:rPr>
              <a:t>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= 5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+ 5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4</a:t>
            </a:r>
          </a:p>
          <a:p>
            <a:r>
              <a:rPr lang="da-DK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a-DK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a-DK" i="1" dirty="0" smtClean="0">
                <a:solidFill>
                  <a:schemeClr val="tx1"/>
                </a:solidFill>
                <a:latin typeface="+mj-lt"/>
              </a:rPr>
              <a:t>x</a:t>
            </a:r>
            <a:r>
              <a:rPr lang="da-DK" dirty="0" smtClean="0">
                <a:solidFill>
                  <a:schemeClr val="tx1"/>
                </a:solidFill>
                <a:latin typeface="+mj-lt"/>
              </a:rPr>
              <a:t>) = (3</a:t>
            </a:r>
            <a:r>
              <a:rPr lang="da-DK" i="1" dirty="0" smtClean="0">
                <a:solidFill>
                  <a:schemeClr val="tx1"/>
                </a:solidFill>
                <a:latin typeface="+mj-lt"/>
              </a:rPr>
              <a:t>x</a:t>
            </a:r>
            <a:r>
              <a:rPr lang="da-DK" dirty="0" smtClean="0">
                <a:solidFill>
                  <a:schemeClr val="tx1"/>
                </a:solidFill>
                <a:latin typeface="+mj-lt"/>
              </a:rPr>
              <a:t> + 1) mod 4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7" name="Picture 6" descr="194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143116"/>
            <a:ext cx="2070665" cy="1785950"/>
          </a:xfrm>
          <a:prstGeom prst="rect">
            <a:avLst/>
          </a:prstGeom>
        </p:spPr>
      </p:pic>
      <p:pic>
        <p:nvPicPr>
          <p:cNvPr id="8" name="Picture 7" descr="194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143380"/>
            <a:ext cx="2428891" cy="571504"/>
          </a:xfrm>
          <a:prstGeom prst="rect">
            <a:avLst/>
          </a:prstGeom>
        </p:spPr>
      </p:pic>
      <p:pic>
        <p:nvPicPr>
          <p:cNvPr id="9" name="Picture 8" descr="1947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2198" y="3214686"/>
            <a:ext cx="2480211" cy="50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Solution (1)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357818" y="5643578"/>
            <a:ext cx="1928826" cy="7143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final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sketches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9" name="Picture 8" descr="194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071679"/>
            <a:ext cx="2286016" cy="1924306"/>
          </a:xfrm>
          <a:prstGeom prst="rect">
            <a:avLst/>
          </a:prstGeom>
        </p:spPr>
      </p:pic>
      <p:pic>
        <p:nvPicPr>
          <p:cNvPr id="10" name="Picture 9" descr="1948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2" y="1500174"/>
            <a:ext cx="4746385" cy="407196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0034" y="4714884"/>
            <a:ext cx="33575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i="1" dirty="0" smtClean="0">
                <a:solidFill>
                  <a:schemeClr val="tx1"/>
                </a:solidFill>
                <a:latin typeface="+mj-lt"/>
              </a:rPr>
              <a:t>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= 5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+ 5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4</a:t>
            </a:r>
          </a:p>
          <a:p>
            <a:r>
              <a:rPr lang="da-DK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a-DK" dirty="0" smtClean="0">
                <a:solidFill>
                  <a:schemeClr val="tx1"/>
                </a:solidFill>
                <a:latin typeface="+mj-lt"/>
              </a:rPr>
              <a:t>(x) = (3</a:t>
            </a:r>
            <a:r>
              <a:rPr lang="da-DK" i="1" dirty="0" smtClean="0">
                <a:solidFill>
                  <a:schemeClr val="tx1"/>
                </a:solidFill>
                <a:latin typeface="+mj-lt"/>
              </a:rPr>
              <a:t>x</a:t>
            </a:r>
            <a:r>
              <a:rPr lang="da-DK" dirty="0" smtClean="0">
                <a:solidFill>
                  <a:schemeClr val="tx1"/>
                </a:solidFill>
                <a:latin typeface="+mj-lt"/>
              </a:rPr>
              <a:t> + 1) mod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PageRank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857364"/>
            <a:ext cx="8286808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Model: a web surfer doing a random walk on the web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Formalization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Markov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chain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PageRank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long-term visit rate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of the random surfer or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steady-state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distribution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Need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teleportation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to ensure well-defined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PageRank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Power method to compute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PageRank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PageRank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is the principal left eigenvector of the transition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probability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matrix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Solution (2)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12" name="Picture 11" descr="194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298" y="2643182"/>
            <a:ext cx="3790338" cy="221457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50" y="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Shingling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Summary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808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Input: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Choose n-gram size for shingling, e.g.,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5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Pick 200 random permutations, represented as hash functions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Compute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sketches: 200 ×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matrix shown on previous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slide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one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row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per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permutation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one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column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per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Compute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                             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pairwise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similarities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Transitive closure of documents with similarity &gt; θ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Index only one document from each equivalence class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7" name="Picture 6" descr="195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60" y="4429132"/>
            <a:ext cx="1065792" cy="5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50" y="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Efficient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near-duplicate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detection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571612"/>
            <a:ext cx="8286808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2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Now we have an extremely efficient method for estimating a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Jaccard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coefficient for a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single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pair of two documents.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But we still have to estimate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coefficients where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the number of web pages.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Still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intractable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One solution: locality sensitive hashing (LSH)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Another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solution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sorting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Henzinger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2006)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Computing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PageRank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Power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method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5072074"/>
            <a:ext cx="8286808" cy="11430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700"/>
              </a:spcBef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PageRank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vector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π = (π</a:t>
            </a:r>
            <a:r>
              <a:rPr lang="el-GR" sz="14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, π</a:t>
            </a:r>
            <a:r>
              <a:rPr lang="el-GR" sz="14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) = (0.25, 0.75)</a:t>
            </a:r>
          </a:p>
          <a:p>
            <a:pPr>
              <a:spcBef>
                <a:spcPts val="700"/>
              </a:spcBef>
            </a:pP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P</a:t>
            </a:r>
            <a:r>
              <a:rPr lang="de-DE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=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−1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∗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+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−1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∗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21</a:t>
            </a:r>
          </a:p>
          <a:p>
            <a:pPr>
              <a:spcBef>
                <a:spcPts val="700"/>
              </a:spcBef>
            </a:pP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P</a:t>
            </a:r>
            <a:r>
              <a:rPr lang="de-DE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=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−1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∗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+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−1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∗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22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" name="Picture 9" descr="1906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1643050"/>
            <a:ext cx="6303576" cy="3214710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736000" y="5143512"/>
          <a:ext cx="196363" cy="144000"/>
        </p:xfrm>
        <a:graphic>
          <a:graphicData uri="http://schemas.openxmlformats.org/presentationml/2006/ole">
            <p:oleObj spid="_x0000_s1026" name="Vergelijking" r:id="rId5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HITS: Hubs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authorities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7" name="Picture 6" descr="19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1643050"/>
            <a:ext cx="6316292" cy="478634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5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HITS update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rules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857364"/>
            <a:ext cx="8286808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link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matrix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vector of hub scores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vector of authority scores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HITS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algorithm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Compute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h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Aa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Compute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= </a:t>
            </a: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A</a:t>
            </a:r>
            <a:r>
              <a:rPr lang="de-DE" sz="2200" i="1" baseline="30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h</a:t>
            </a:r>
            <a:endParaRPr lang="de-DE" sz="2200" i="1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Iterate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until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convergence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Output (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 list of hubs ranked according to hub score and (ii) list of authorities ranked according to authority score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714612" y="3643314"/>
          <a:ext cx="190500" cy="139700"/>
        </p:xfrm>
        <a:graphic>
          <a:graphicData uri="http://schemas.openxmlformats.org/presentationml/2006/ole">
            <p:oleObj spid="_x0000_s2056" name="Vergelijking" r:id="rId4" imgW="190440" imgH="139680" progId="Equation.3">
              <p:embed/>
            </p:oleObj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3286116" y="3717928"/>
          <a:ext cx="190500" cy="139700"/>
        </p:xfrm>
        <a:graphic>
          <a:graphicData uri="http://schemas.openxmlformats.org/presentationml/2006/ole">
            <p:oleObj spid="_x0000_s2057" name="Vergelijking" r:id="rId5" imgW="190440" imgH="139680" progId="Equation.3">
              <p:embed/>
            </p:oleObj>
          </a:graphicData>
        </a:graphic>
      </p:graphicFrame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3357554" y="4104000"/>
          <a:ext cx="163516" cy="139700"/>
        </p:xfrm>
        <a:graphic>
          <a:graphicData uri="http://schemas.openxmlformats.org/presentationml/2006/ole">
            <p:oleObj spid="_x0000_s2058" name="Vergelijking" r:id="rId6" imgW="190440" imgH="139680" progId="Equation.3">
              <p:embed/>
            </p:oleObj>
          </a:graphicData>
        </a:graphic>
      </p:graphicFrame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2714612" y="4146556"/>
          <a:ext cx="190500" cy="139700"/>
        </p:xfrm>
        <a:graphic>
          <a:graphicData uri="http://schemas.openxmlformats.org/presentationml/2006/ole">
            <p:oleObj spid="_x0000_s2059" name="Vergelijking" r:id="rId7" imgW="190440" imgH="139680" progId="Equation.3">
              <p:embed/>
            </p:oleObj>
          </a:graphicData>
        </a:graphic>
      </p:graphicFrame>
      <p:graphicFrame>
        <p:nvGraphicFramePr>
          <p:cNvPr id="2061" name="Object 13"/>
          <p:cNvGraphicFramePr>
            <a:graphicFrameLocks noChangeAspect="1"/>
          </p:cNvGraphicFramePr>
          <p:nvPr/>
        </p:nvGraphicFramePr>
        <p:xfrm>
          <a:off x="1166790" y="2808000"/>
          <a:ext cx="190500" cy="139700"/>
        </p:xfrm>
        <a:graphic>
          <a:graphicData uri="http://schemas.openxmlformats.org/presentationml/2006/ole">
            <p:oleObj spid="_x0000_s2061" name="Vergelijking" r:id="rId8" imgW="190440" imgH="139680" progId="Equation.3">
              <p:embed/>
            </p:oleObj>
          </a:graphicData>
        </a:graphic>
      </p:graphicFrame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1142976" y="2304000"/>
          <a:ext cx="190500" cy="139700"/>
        </p:xfrm>
        <a:graphic>
          <a:graphicData uri="http://schemas.openxmlformats.org/presentationml/2006/ole">
            <p:oleObj spid="_x0000_s2062" name="Vergelijking" r:id="rId9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3572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Recap </a:t>
            </a:r>
            <a:endParaRPr lang="en-US" sz="30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Big picture</a:t>
            </a:r>
            <a:endParaRPr lang="en-US" sz="30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Ads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Duplicate detection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2728</Words>
  <PresentationFormat>On-screen Show (4:3)</PresentationFormat>
  <Paragraphs>508</Paragraphs>
  <Slides>52</Slides>
  <Notes>47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1_Office Theme</vt:lpstr>
      <vt:lpstr>2_Office Theme</vt:lpstr>
      <vt:lpstr>Vergelijking</vt:lpstr>
      <vt:lpstr>Slide 1</vt:lpstr>
      <vt:lpstr>Overview</vt:lpstr>
      <vt:lpstr>Outline</vt:lpstr>
      <vt:lpstr>Slide 4</vt:lpstr>
      <vt:lpstr>Slide 5</vt:lpstr>
      <vt:lpstr>Slide 6</vt:lpstr>
      <vt:lpstr>Slide 7</vt:lpstr>
      <vt:lpstr>Slide 8</vt:lpstr>
      <vt:lpstr>Outline</vt:lpstr>
      <vt:lpstr>Slide 10</vt:lpstr>
      <vt:lpstr>Slide 11</vt:lpstr>
      <vt:lpstr>Slide 12</vt:lpstr>
      <vt:lpstr>Slide 13</vt:lpstr>
      <vt:lpstr>Slide 14</vt:lpstr>
      <vt:lpstr>Slide 15</vt:lpstr>
      <vt:lpstr>Outline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Outline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Windows User</cp:lastModifiedBy>
  <cp:revision>1305</cp:revision>
  <cp:lastPrinted>2009-09-22T15:48:09Z</cp:lastPrinted>
  <dcterms:created xsi:type="dcterms:W3CDTF">2009-09-21T23:46:17Z</dcterms:created>
  <dcterms:modified xsi:type="dcterms:W3CDTF">2010-09-22T19:51:30Z</dcterms:modified>
</cp:coreProperties>
</file>