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49"/>
  </p:notesMasterIdLst>
  <p:handoutMasterIdLst>
    <p:handoutMasterId r:id="rId50"/>
  </p:handoutMasterIdLst>
  <p:sldIdLst>
    <p:sldId id="256" r:id="rId3"/>
    <p:sldId id="374" r:id="rId4"/>
    <p:sldId id="877" r:id="rId5"/>
    <p:sldId id="811" r:id="rId6"/>
    <p:sldId id="813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14" r:id="rId16"/>
    <p:sldId id="815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816" r:id="rId25"/>
    <p:sldId id="861" r:id="rId26"/>
    <p:sldId id="862" r:id="rId27"/>
    <p:sldId id="863" r:id="rId28"/>
    <p:sldId id="864" r:id="rId29"/>
    <p:sldId id="865" r:id="rId30"/>
    <p:sldId id="866" r:id="rId31"/>
    <p:sldId id="878" r:id="rId32"/>
    <p:sldId id="879" r:id="rId33"/>
    <p:sldId id="880" r:id="rId34"/>
    <p:sldId id="881" r:id="rId35"/>
    <p:sldId id="882" r:id="rId36"/>
    <p:sldId id="868" r:id="rId37"/>
    <p:sldId id="885" r:id="rId38"/>
    <p:sldId id="884" r:id="rId39"/>
    <p:sldId id="869" r:id="rId40"/>
    <p:sldId id="886" r:id="rId41"/>
    <p:sldId id="870" r:id="rId42"/>
    <p:sldId id="871" r:id="rId43"/>
    <p:sldId id="872" r:id="rId44"/>
    <p:sldId id="873" r:id="rId45"/>
    <p:sldId id="874" r:id="rId46"/>
    <p:sldId id="875" r:id="rId47"/>
    <p:sldId id="876" r:id="rId48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E6F2ED"/>
    <a:srgbClr val="DBEDE6"/>
    <a:srgbClr val="D7F1E6"/>
    <a:srgbClr val="D4F0E5"/>
    <a:srgbClr val="CCFFCC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267" autoAdjust="0"/>
    <p:restoredTop sz="72051" autoAdjust="0"/>
  </p:normalViewPr>
  <p:slideViewPr>
    <p:cSldViewPr>
      <p:cViewPr>
        <p:scale>
          <a:sx n="53" d="100"/>
          <a:sy n="53" d="100"/>
        </p:scale>
        <p:origin x="-588" y="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09.10.2010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20: Crawling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hard can crawling be?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search engines must crawl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their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Getting the content of the documents is easier for many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other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indexing all files on your hard disk: just do a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recursive descent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on your file system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Ok: for web IR, getting the content of the documents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takes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longer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because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is that really a design/systems challenge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crawler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operation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Initialize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queue with URLs of known seed pages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Repeat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Take URL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queue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Fetch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parse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Extract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URLs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Add URLs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queue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Fundamental assumption: The web is well linked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Exercise: What’s wrong with this crawler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64399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urlqueue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:= (some carefully selected set of 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seed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urls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while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urlqueue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is not empty:</a:t>
            </a:r>
          </a:p>
          <a:p>
            <a:pPr>
              <a:spcBef>
                <a:spcPts val="500"/>
              </a:spcBef>
            </a:pP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myurl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:=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urlqueue.getlastanddelete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()</a:t>
            </a:r>
          </a:p>
          <a:p>
            <a:pPr>
              <a:spcBef>
                <a:spcPts val="500"/>
              </a:spcBef>
            </a:pP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mypage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:=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myurl.fetch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()</a:t>
            </a:r>
          </a:p>
          <a:p>
            <a:pPr>
              <a:spcBef>
                <a:spcPts val="500"/>
              </a:spcBef>
            </a:pP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fetchedurls.add(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myurl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newurls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:=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mypage.extracturls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()</a:t>
            </a:r>
          </a:p>
          <a:p>
            <a:pPr>
              <a:spcBef>
                <a:spcPts val="500"/>
              </a:spcBef>
            </a:pP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myurl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in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newurls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:</a:t>
            </a:r>
          </a:p>
          <a:p>
            <a:pPr>
              <a:spcBef>
                <a:spcPts val="500"/>
              </a:spcBef>
            </a:pP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if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myurl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not in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fetchedurls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and not in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urlqueue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:</a:t>
            </a:r>
          </a:p>
          <a:p>
            <a:pPr>
              <a:spcBef>
                <a:spcPts val="500"/>
              </a:spcBef>
            </a:pP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urlqueue.add(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myurl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addtoinvertedindex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mypage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)</a:t>
            </a:r>
            <a:endParaRPr lang="de-DE" sz="2200" dirty="0" smtClean="0">
              <a:solidFill>
                <a:schemeClr val="tx1"/>
              </a:solidFill>
              <a:latin typeface="Consolas" pitchFamily="49" charset="0"/>
              <a:ea typeface="Batang" pitchFamily="18" charset="-127"/>
              <a:cs typeface="Consolas" pitchFamily="49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What’s wrong with the simple crawler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Scale: we need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distribute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can’t index everything: we need to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subselect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How?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Duplicates: need to integrate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duplicate detection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Spam and spider traps: need to integrate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spam detection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Politeness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 need to be “nice” and space out all requests for a site over a longer period (hours, days)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Freshness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 need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recrawl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periodically.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Because of the size of the web, we can do frequent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recrawls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only for a small subset.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Again,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subselection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problem or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prioritization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Magnitude of the crawling problem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714620"/>
            <a:ext cx="8572560" cy="2357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fetch 20,000,000,000 pages in one month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we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need to fetch almost 8000 pages per second!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Actually: many more since many of the pages we attempt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crawl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will be duplicates,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unfetchable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spam etc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dk1"/>
                </a:solidFill>
                <a:latin typeface="+mj-lt"/>
              </a:rPr>
              <a:t>What a crawler must do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4357694"/>
          <a:ext cx="8143932" cy="13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robust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513716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Be immune to spider traps, duplicates, very large pages, very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fr-F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large </a:t>
                      </a:r>
                      <a:r>
                        <a:rPr lang="fr-FR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websites</a:t>
                      </a:r>
                      <a:r>
                        <a:rPr lang="fr-F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fr-F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pages </a:t>
                      </a:r>
                      <a:r>
                        <a:rPr lang="fr-FR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fr-FR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68833"/>
          <a:ext cx="8143932" cy="15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polite</a:t>
                      </a:r>
                      <a:endParaRPr lang="de-DE" sz="2400" b="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114436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Don’t hit a site too often</a:t>
                      </a:r>
                    </a:p>
                    <a:p>
                      <a:pPr>
                        <a:spcBef>
                          <a:spcPts val="700"/>
                        </a:spcBef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Only crawl pages you are allowed to crawl: robots.txt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Robots.txt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929718" cy="2357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Protocol for giving crawlers (“robots”) limited access to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website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originally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1994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User-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agent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yoursite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temp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User-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agent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searchengine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/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Important: cache the robots.txt file of each site we 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crawling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Example of a robots.txt (nih.gov)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715404" cy="48577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User-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PicoSearch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/1.0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knight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nidcd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research_matters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secure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od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ocpl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/wag/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User-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*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knight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nidcd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research_matters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secure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od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ocpl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/wag/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ddir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Disallow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/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sdminutes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de-DE" sz="2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 any crawler should do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01122" cy="48577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capable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distributed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operation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 scalable: need to be able to increase crawl rate by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adding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machines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Fetch pages of higher quality first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Continuous operation: get fresh version of already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crawled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R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ecap 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A simple crawler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A real crawler</a:t>
            </a: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R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ecap 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A simple crawler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A real crawler</a:t>
            </a: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URL frontier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01122" cy="48577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 descr="20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143116"/>
            <a:ext cx="7643866" cy="39610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URL frontier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01122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URL frontier is the data structure that holds and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manages URLs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we’ve seen, but that have not been crawled yet.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include multiple pages from the same host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Must avoid trying to fetch them all at the same time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Must keep all crawling threads busy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Basic crawl architecture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 descr="20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643050"/>
            <a:ext cx="6921713" cy="46968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857520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URLs extracted from a document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relative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URLs.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E.g., at http://mit.edu, we may have aboutsite.html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is the same as: http://mit.edu/aboutsite.html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During parsing, we must normalize (expand) all relative URLs.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Content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seen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14644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each page fetched: check if the content is already in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Check this using document fingerprints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shingles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Skip documents whose content has already been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indexed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Distributing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crawler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82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Run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multiple crawl threads, potentially at different nodes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Usually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geographically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distributed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nodes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Partition hosts being crawled into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nodes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Google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centers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wazfaring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82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 descr="20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" y="2071678"/>
            <a:ext cx="8572559" cy="32147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Distributed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crawler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82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 descr="20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857364"/>
            <a:ext cx="7358114" cy="41516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URL frontier: Two main considerations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01122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Politeness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Don’t hit a web server too frequently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insert a time gap between successive requests to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server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Freshness: Crawl some pages (e.g., news sites) more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often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an easy problem: simple priority queue fails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 descr="20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571612"/>
            <a:ext cx="3643338" cy="49207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R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ecap 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A simple crawler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A real crawler</a:t>
            </a:r>
            <a:endParaRPr lang="en-US" sz="3400" dirty="0" smtClean="0">
              <a:solidFill>
                <a:srgbClr val="BDD3E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flow in from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 descr="20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571612"/>
            <a:ext cx="3643338" cy="49207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flow in from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manage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 descr="20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571612"/>
            <a:ext cx="3643338" cy="49207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flow in from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manage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enforce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politeness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6" descr="20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571612"/>
            <a:ext cx="3643338" cy="49207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flow in from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manage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enforce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politeness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FIFO.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6" descr="20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571612"/>
            <a:ext cx="3643338" cy="49207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200024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" name="Picture 7" descr="2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1"/>
            <a:ext cx="4643470" cy="3624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200024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assigns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 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integer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 descr="2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1"/>
            <a:ext cx="4643470" cy="3624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200024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assigns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 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integer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appends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Picture 7" descr="2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1"/>
            <a:ext cx="4643470" cy="3624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200024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assigns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 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integer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appends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Heuristics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assigning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refresh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rate,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 descr="2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1"/>
            <a:ext cx="4643470" cy="3624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200024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initiated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Pick a 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which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select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Round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robin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randomly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sophisticated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variant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But with a bias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favor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high-priority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Picture 7" descr="2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1"/>
            <a:ext cx="4643470" cy="3624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Back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64305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9" name="Picture 8" descr="2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71678"/>
            <a:ext cx="4837245" cy="33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engines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rank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pages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ads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20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2"/>
            <a:ext cx="6736537" cy="49189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Back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64305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Invariant 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kept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empty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while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crawl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progress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Invariant 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single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Maintain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9" name="Picture 8" descr="2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71678"/>
            <a:ext cx="4837245" cy="33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Back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64305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earliest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which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earliest time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determined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(i)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last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heuristic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9" name="Picture 8" descr="2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71678"/>
            <a:ext cx="4837245" cy="33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Back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64305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fetcher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interacts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Repeat (i)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extract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current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root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heap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and (ii) fetch URL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until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empty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(i.e.: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was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last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" name="Picture 8" descr="2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71678"/>
            <a:ext cx="4837245" cy="33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Back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queues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643050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emptied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Repeat (i) pull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(ii) add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until we get a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whose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put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create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it.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" name="Picture 8" descr="2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71678"/>
            <a:ext cx="4837245" cy="33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Mercator URL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frontier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2928934"/>
            <a:ext cx="400052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URLs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flow in from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frontier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manage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prioritization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Back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queues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enforce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politeness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8" name="Picture 7" descr="20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3929090" cy="51995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Spider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trap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01122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Malicious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server that generates an infinite sequence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linked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Sophisticated spider traps generate pages that are not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easily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identified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01122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20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Paper on Mercator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Heydon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et al.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Robot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exclusion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standard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Google’s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second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price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auction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643998" cy="350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bid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maximum bid for a click by advertiser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CTR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click-through rate: when an ad is displayed,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what percentage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time do users click on it?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CTR is a measure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ad 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bid × CTR: this trades off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how much money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advertiser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willing to pay against (ii) how relevant the ad is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paid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Second price auction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: The advertiser pays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minimum amount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necessary to maintain their position in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auction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(plus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2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643050"/>
            <a:ext cx="6934813" cy="1714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What’s great about search ads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44"/>
            <a:ext cx="828680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only click if they are interested.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advertiser only pays when a user clicks on 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ad.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Searching for something indicates that you are more likely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buy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in contrast to radio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newpaper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Near duplicate detection: Minimum of permutation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1: {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					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2: {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596" y="5643578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Roughly: We use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as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test for: are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near-duplicates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pic>
        <p:nvPicPr>
          <p:cNvPr id="9" name="Picture 8" descr="20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928802"/>
            <a:ext cx="7578762" cy="3600199"/>
          </a:xfrm>
          <a:prstGeom prst="rect">
            <a:avLst/>
          </a:prstGeom>
        </p:spPr>
      </p:pic>
      <p:pic>
        <p:nvPicPr>
          <p:cNvPr id="10" name="Picture 9" descr="200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90" y="5715016"/>
            <a:ext cx="3278570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3714752"/>
            <a:ext cx="428624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5</a:t>
            </a:r>
          </a:p>
          <a:p>
            <a:pPr lvl="1"/>
            <a:r>
              <a:rPr lang="da-DK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a-DK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) = (2</a:t>
            </a:r>
            <a:r>
              <a:rPr lang="da-DK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 + 1) mod 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5</a:t>
            </a:r>
            <a:endParaRPr lang="nn-NO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0694" y="6110607"/>
            <a:ext cx="1865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+mj-lt"/>
              </a:rPr>
              <a:t>final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sketches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" name="Picture 8" descr="20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500174"/>
            <a:ext cx="3547961" cy="4643470"/>
          </a:xfrm>
          <a:prstGeom prst="rect">
            <a:avLst/>
          </a:prstGeom>
        </p:spPr>
      </p:pic>
      <p:pic>
        <p:nvPicPr>
          <p:cNvPr id="10" name="Picture 9" descr="200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500174"/>
            <a:ext cx="1785950" cy="2256666"/>
          </a:xfrm>
          <a:prstGeom prst="rect">
            <a:avLst/>
          </a:prstGeom>
        </p:spPr>
      </p:pic>
      <p:pic>
        <p:nvPicPr>
          <p:cNvPr id="11" name="Picture 10" descr="200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4484272"/>
            <a:ext cx="3470195" cy="20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R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ecap 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A simple crawler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A real crawler</a:t>
            </a:r>
            <a:endParaRPr lang="en-US" sz="3400" dirty="0" smtClean="0">
              <a:solidFill>
                <a:srgbClr val="BDD3E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PresentationFormat>On-screen Show (4:3)</PresentationFormat>
  <Paragraphs>333</Paragraphs>
  <Slides>46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Outline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Outline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943</cp:revision>
  <cp:lastPrinted>2009-09-22T15:48:09Z</cp:lastPrinted>
  <dcterms:created xsi:type="dcterms:W3CDTF">2009-09-21T23:46:17Z</dcterms:created>
  <dcterms:modified xsi:type="dcterms:W3CDTF">2010-10-09T10:51:47Z</dcterms:modified>
</cp:coreProperties>
</file>