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39.xml" ContentType="application/vnd.openxmlformats-officedocument.presentationml.notesSlide+xml"/>
  <Override PartName="/ppt/notesSlides/notesSlide286.xml" ContentType="application/vnd.openxmlformats-officedocument.presentationml.notesSlide+xml"/>
  <Override PartName="/ppt/notesSlides/notesSlide302.xml" ContentType="application/vnd.openxmlformats-officedocument.presentationml.notesSlide+xml"/>
  <Override PartName="/ppt/slides/slide120.xml" ContentType="application/vnd.openxmlformats-officedocument.presentationml.slide+xml"/>
  <Override PartName="/ppt/slides/slide218.xml" ContentType="application/vnd.openxmlformats-officedocument.presentationml.slide+xml"/>
  <Override PartName="/ppt/slides/slide265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141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17.xml" ContentType="application/vnd.openxmlformats-officedocument.presentationml.notesSlide+xml"/>
  <Override PartName="/ppt/notesSlides/notesSlide264.xml" ContentType="application/vnd.openxmlformats-officedocument.presentationml.notesSlide+xml"/>
  <Default Extension="xml" ContentType="application/xml"/>
  <Override PartName="/ppt/slides/slide50.xml" ContentType="application/vnd.openxmlformats-officedocument.presentationml.slide+xml"/>
  <Override PartName="/ppt/slides/slide243.xml" ContentType="application/vnd.openxmlformats-officedocument.presentationml.slide+xml"/>
  <Override PartName="/ppt/slides/slide290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242.xml" ContentType="application/vnd.openxmlformats-officedocument.presentationml.notesSlide+xml"/>
  <Override PartName="/ppt/slides/slide221.xml" ContentType="application/vnd.openxmlformats-officedocument.presentationml.slide+xml"/>
  <Override PartName="/ppt/slides/slide319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179.xml" ContentType="application/vnd.openxmlformats-officedocument.presentationml.notesSlide+xml"/>
  <Override PartName="/ppt/slides/slide158.xml" ContentType="application/vnd.openxmlformats-officedocument.presentationml.slide+xml"/>
  <Override PartName="/ppt/notesSlides/notesSlide220.xml" ContentType="application/vnd.openxmlformats-officedocument.presentationml.notesSlide+xml"/>
  <Override PartName="/ppt/notesSlides/notesSlide318.xml" ContentType="application/vnd.openxmlformats-officedocument.presentationml.notesSlide+xml"/>
  <Override PartName="/ppt/slides/slide136.xml" ContentType="application/vnd.openxmlformats-officedocument.presentationml.slide+xml"/>
  <Override PartName="/ppt/slides/slide183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57.xml" ContentType="application/vnd.openxmlformats-officedocument.presentationml.notesSlide+xml"/>
  <Override PartName="/ppt/slides/slide88.xml" ContentType="application/vnd.openxmlformats-officedocument.presentationml.slide+xml"/>
  <Override PartName="/ppt/slides/slide259.xml" ContentType="application/vnd.openxmlformats-officedocument.presentationml.slide+xml"/>
  <Override PartName="/ppt/slides/slide322.xml" ContentType="application/vnd.openxmlformats-officedocument.presentationml.slide+xml"/>
  <Override PartName="/ppt/notesSlides/notesSlide135.xml" ContentType="application/vnd.openxmlformats-officedocument.presentationml.notesSlide+xml"/>
  <Override PartName="/ppt/notesSlides/notesSlide182.xml" ContentType="application/vnd.openxmlformats-officedocument.presentationml.notes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14.xml" ContentType="application/vnd.openxmlformats-officedocument.presentationml.slide+xml"/>
  <Override PartName="/ppt/slides/slide161.xml" ContentType="application/vnd.openxmlformats-officedocument.presentationml.slide+xml"/>
  <Override PartName="/ppt/slides/slide300.xml" ContentType="application/vnd.openxmlformats-officedocument.presentationml.slide+xml"/>
  <Default Extension="png" ContentType="image/png"/>
  <Override PartName="/ppt/notesSlides/notesSlide79.xml" ContentType="application/vnd.openxmlformats-officedocument.presentationml.notesSlide+xml"/>
  <Override PartName="/ppt/notesSlides/notesSlide258.xml" ContentType="application/vnd.openxmlformats-officedocument.presentationml.notesSlide+xml"/>
  <Override PartName="/ppt/notesSlides/notesSlide321.xml" ContentType="application/vnd.openxmlformats-officedocument.presentationml.notesSlide+xml"/>
  <Override PartName="/ppt/slides/slide237.xml" ContentType="application/vnd.openxmlformats-officedocument.presentationml.slide+xml"/>
  <Override PartName="/ppt/slides/slide284.xml" ContentType="application/vnd.openxmlformats-officedocument.presentationml.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60.xml" ContentType="application/vnd.openxmlformats-officedocument.presentationml.notesSlide+xml"/>
  <Override PartName="/ppt/slides/slide44.xml" ContentType="application/vnd.openxmlformats-officedocument.presentationml.slide+xml"/>
  <Override PartName="/ppt/slides/slide91.xml" ContentType="application/vnd.openxmlformats-officedocument.presentationml.slide+xml"/>
  <Override PartName="/ppt/slides/slide215.xml" ContentType="application/vnd.openxmlformats-officedocument.presentationml.slide+xml"/>
  <Override PartName="/ppt/slides/slide262.xml" ContentType="application/vnd.openxmlformats-officedocument.presentationml.slide+xml"/>
  <Default Extension="emf" ContentType="image/x-emf"/>
  <Override PartName="/ppt/notesSlides/notesSlide236.xml" ContentType="application/vnd.openxmlformats-officedocument.presentationml.notesSlide+xml"/>
  <Override PartName="/ppt/notesSlides/notesSlide283.xml" ContentType="application/vnd.openxmlformats-officedocument.presentationml.notesSlide+xml"/>
  <Override PartName="/ppt/slides/slide22.xml" ContentType="application/vnd.openxmlformats-officedocument.presentationml.slide+xml"/>
  <Override PartName="/ppt/slides/slide199.xml" ContentType="application/vnd.openxmlformats-officedocument.presentationml.slide+xml"/>
  <Override PartName="/ppt/notesSlides/notesSlide35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61.xml" ContentType="application/vnd.openxmlformats-officedocument.presentationml.notesSlide+xml"/>
  <Override PartName="/ppt/slides/slide240.xml" ContentType="application/vnd.openxmlformats-officedocument.presentationml.slide+xml"/>
  <Override PartName="/ppt/slides/slide338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198.xml" ContentType="application/vnd.openxmlformats-officedocument.presentationml.notesSlide+xml"/>
  <Override PartName="/ppt/slides/slide177.xml" ContentType="application/vnd.openxmlformats-officedocument.presentationml.slide+xml"/>
  <Override PartName="/ppt/slides/slide316.xml" ContentType="application/vnd.openxmlformats-officedocument.presentationml.slide+xml"/>
  <Override PartName="/ppt/notesSlides/notesSlide129.xml" ContentType="application/vnd.openxmlformats-officedocument.presentationml.notesSlide+xml"/>
  <Override PartName="/ppt/notesSlides/notesSlide176.xml" ContentType="application/vnd.openxmlformats-officedocument.presentationml.notesSlide+xml"/>
  <Override PartName="/ppt/slides/slide108.xml" ContentType="application/vnd.openxmlformats-officedocument.presentationml.slide+xml"/>
  <Override PartName="/ppt/slides/slide155.xml" ContentType="application/vnd.openxmlformats-officedocument.presentationml.slide+xml"/>
  <Override PartName="/ppt/notesSlides/notesSlide315.xml" ContentType="application/vnd.openxmlformats-officedocument.presentationml.notesSlide+xml"/>
  <Override PartName="/ppt/slides/slide278.xml" ContentType="application/vnd.openxmlformats-officedocument.presentationml.slide+xml"/>
  <Override PartName="/ppt/slides/slide341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299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33.xml" ContentType="application/vnd.openxmlformats-officedocument.presentationml.slide+xml"/>
  <Override PartName="/ppt/slides/slide180.xml" ContentType="application/vnd.openxmlformats-officedocument.presentationml.slide+xml"/>
  <Override PartName="/ppt/notesSlides/notesSlide98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277.xml" ContentType="application/vnd.openxmlformats-officedocument.presentationml.notesSlide+xml"/>
  <Override PartName="/ppt/slides/slide111.xml" ContentType="application/vnd.openxmlformats-officedocument.presentationml.slide+xml"/>
  <Override PartName="/ppt/slides/slide209.xml" ContentType="application/vnd.openxmlformats-officedocument.presentationml.slide+xml"/>
  <Override PartName="/ppt/slides/slide256.xml" ContentType="application/vnd.openxmlformats-officedocument.presentationml.slide+xml"/>
  <Override PartName="/ppt/notesSlides/notesSlide29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16.xml" ContentType="application/vnd.openxmlformats-officedocument.presentationml.slide+xml"/>
  <Override PartName="/ppt/slides/slide63.xml" ContentType="application/vnd.openxmlformats-officedocument.presentationml.slide+xml"/>
  <Override PartName="/ppt/slides/slide234.xml" ContentType="application/vnd.openxmlformats-officedocument.presentationml.slide+xml"/>
  <Override PartName="/ppt/slides/slide281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10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55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54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80.xml" ContentType="application/vnd.openxmlformats-officedocument.presentationml.notesSlide+xml"/>
  <Override PartName="/ppt/slides/slide149.xml" ContentType="application/vnd.openxmlformats-officedocument.presentationml.slide+xml"/>
  <Override PartName="/ppt/slides/slide196.xml" ContentType="application/vnd.openxmlformats-officedocument.presentationml.slide+xml"/>
  <Override PartName="/ppt/slides/slide212.xml" ContentType="application/vnd.openxmlformats-officedocument.presentationml.slide+xml"/>
  <Override PartName="/ppt/notesSlides/notesSlide32.xml" ContentType="application/vnd.openxmlformats-officedocument.presentationml.notesSlide+xml"/>
  <Override PartName="/ppt/notesSlides/notesSlide309.xml" ContentType="application/vnd.openxmlformats-officedocument.presentationml.notesSlide+xml"/>
  <Override PartName="/ppt/slides/slide335.xml" ContentType="application/vnd.openxmlformats-officedocument.presentationml.slide+xml"/>
  <Override PartName="/ppt/notesSlides/notesSlide148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211.xml" ContentType="application/vnd.openxmlformats-officedocument.presentationml.notesSlide+xml"/>
  <Override PartName="/ppt/slides/slide79.xml" ContentType="application/vnd.openxmlformats-officedocument.presentationml.slide+xml"/>
  <Override PartName="/ppt/slides/slide127.xml" ContentType="application/vnd.openxmlformats-officedocument.presentationml.slide+xml"/>
  <Override PartName="/ppt/slides/slide17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297.xml" ContentType="application/vnd.openxmlformats-officedocument.presentationml.slide+xml"/>
  <Override PartName="/ppt/slides/slide313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126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312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7.xml" ContentType="application/vnd.openxmlformats-officedocument.presentationml.slide+xml"/>
  <Override PartName="/ppt/slides/slide105.xml" ContentType="application/vnd.openxmlformats-officedocument.presentationml.slide+xml"/>
  <Override PartName="/ppt/slides/slide15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96.xml" ContentType="application/vnd.openxmlformats-officedocument.presentationml.notesSlide+xml"/>
  <Override PartName="/ppt/slides/slide130.xml" ContentType="application/vnd.openxmlformats-officedocument.presentationml.slide+xml"/>
  <Override PartName="/ppt/slides/slide228.xml" ContentType="application/vnd.openxmlformats-officedocument.presentationml.slide+xml"/>
  <Override PartName="/ppt/slides/slide275.xml" ContentType="application/vnd.openxmlformats-officedocument.presentationml.slide+xml"/>
  <Override PartName="/ppt/notesSlides/notesSlide48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35.xml" ContentType="application/vnd.openxmlformats-officedocument.presentationml.slide+xml"/>
  <Override PartName="/ppt/slides/slide82.xml" ContentType="application/vnd.openxmlformats-officedocument.presentationml.slide+xml"/>
  <Override PartName="/ppt/slides/slide206.xml" ContentType="application/vnd.openxmlformats-officedocument.presentationml.slide+xml"/>
  <Override PartName="/ppt/slides/slide253.xml" ContentType="application/vnd.openxmlformats-officedocument.presentationml.slide+xml"/>
  <Override PartName="/ppt/notesSlides/notesSlide227.xml" ContentType="application/vnd.openxmlformats-officedocument.presentationml.notesSlide+xml"/>
  <Override PartName="/ppt/notesSlides/notesSlide274.xml" ContentType="application/vnd.openxmlformats-officedocument.presentationml.notesSlide+xml"/>
  <Override PartName="/ppt/slides/slide13.xml" ContentType="application/vnd.openxmlformats-officedocument.presentationml.slide+xml"/>
  <Override PartName="/ppt/slides/slide60.xml" ContentType="application/vnd.openxmlformats-officedocument.presentationml.slide+xml"/>
  <Override PartName="/ppt/slides/slide329.xml" ContentType="application/vnd.openxmlformats-officedocument.presentationml.slide+xml"/>
  <Override PartName="/ppt/notesSlides/notesSlide26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52.xml" ContentType="application/vnd.openxmlformats-officedocument.presentationml.notesSlide+xml"/>
  <Override PartName="/ppt/slides/slide168.xml" ContentType="application/vnd.openxmlformats-officedocument.presentationml.slide+xml"/>
  <Override PartName="/ppt/slides/slide231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51.xml" ContentType="application/vnd.openxmlformats-officedocument.presentationml.notesSlide+xml"/>
  <Override PartName="/ppt/notesSlides/notesSlide189.xml" ContentType="application/vnd.openxmlformats-officedocument.presentationml.notesSlide+xml"/>
  <Override PartName="/ppt/slides/slide307.xml" ContentType="application/vnd.openxmlformats-officedocument.presentationml.slide+xml"/>
  <Override PartName="/ppt/notesSlides/notesSlide167.xml" ContentType="application/vnd.openxmlformats-officedocument.presentationml.notesSlide+xml"/>
  <Override PartName="/ppt/notesSlides/notesSlide230.xml" ContentType="application/vnd.openxmlformats-officedocument.presentationml.notesSlide+xml"/>
  <Override PartName="/ppt/slides/slide98.xml" ContentType="application/vnd.openxmlformats-officedocument.presentationml.slide+xml"/>
  <Override PartName="/ppt/slides/slide146.xml" ContentType="application/vnd.openxmlformats-officedocument.presentationml.slide+xml"/>
  <Override PartName="/ppt/slides/slide193.xml" ContentType="application/vnd.openxmlformats-officedocument.presentationml.slide+xml"/>
  <Override PartName="/ppt/slides/slide332.xml" ContentType="application/vnd.openxmlformats-officedocument.presentationml.slide+xml"/>
  <Override PartName="/ppt/notesSlides/notesSlide306.xml" ContentType="application/vnd.openxmlformats-officedocument.presentationml.notesSlide+xml"/>
  <Override PartName="/ppt/slides/slide124.xml" ContentType="application/vnd.openxmlformats-officedocument.presentationml.slide+xml"/>
  <Override PartName="/ppt/slides/slide171.xml" ContentType="application/vnd.openxmlformats-officedocument.presentationml.slide+xml"/>
  <Override PartName="/ppt/slides/slide269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92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310.xml" ContentType="application/vnd.openxmlformats-officedocument.presentationml.slide+xml"/>
  <Override PartName="/ppt/notesSlides/notesSlide123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268.xml" ContentType="application/vnd.openxmlformats-officedocument.presentationml.notesSlide+xml"/>
  <Override PartName="/ppt/slides/slide4.xml" ContentType="application/vnd.openxmlformats-officedocument.presentationml.slide+xml"/>
  <Override PartName="/ppt/slides/slide54.xml" ContentType="application/vnd.openxmlformats-officedocument.presentationml.slide+xml"/>
  <Override PartName="/ppt/slides/slide102.xml" ContentType="application/vnd.openxmlformats-officedocument.presentationml.slide+xml"/>
  <Override PartName="/ppt/slides/slide247.xml" ContentType="application/vnd.openxmlformats-officedocument.presentationml.slide+xml"/>
  <Override PartName="/ppt/slides/slide29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93.xml" ContentType="application/vnd.openxmlformats-officedocument.presentationml.notesSlide+xml"/>
  <Override PartName="/ppt/slides/slide225.xml" ContentType="application/vnd.openxmlformats-officedocument.presentationml.slide+xml"/>
  <Override PartName="/ppt/slides/slide272.xml" ContentType="application/vnd.openxmlformats-officedocument.presentationml.slide+xml"/>
  <Override PartName="/ppt/notesSlides/notesSlide45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224.xml" ContentType="application/vnd.openxmlformats-officedocument.presentationml.notesSlide+xml"/>
  <Override PartName="/ppt/notesSlides/notesSlide271.xml" ContentType="application/vnd.openxmlformats-officedocument.presentationml.notesSlide+xml"/>
  <Override PartName="/ppt/slides/slide10.xml" ContentType="application/vnd.openxmlformats-officedocument.presentationml.slide+xml"/>
  <Override PartName="/ppt/slides/slide187.xml" ContentType="application/vnd.openxmlformats-officedocument.presentationml.slide+xml"/>
  <Override PartName="/ppt/slides/slide203.xml" ContentType="application/vnd.openxmlformats-officedocument.presentationml.slide+xml"/>
  <Override PartName="/ppt/slides/slide250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slides/slide326.xml" ContentType="application/vnd.openxmlformats-officedocument.presentationml.slide+xml"/>
  <Override PartName="/ppt/notesSlides/notesSlide139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202.xml" ContentType="application/vnd.openxmlformats-officedocument.presentationml.notes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  <Override PartName="/ppt/slides/slide304.xml" ContentType="application/vnd.openxmlformats-officedocument.presentationml.slide+xml"/>
  <Override PartName="/ppt/slides/slide143.xml" ContentType="application/vnd.openxmlformats-officedocument.presentationml.slide+xml"/>
  <Override PartName="/ppt/slides/slide190.xml" ContentType="application/vnd.openxmlformats-officedocument.presentationml.slide+xml"/>
  <Override PartName="/ppt/slides/slide288.xml" ContentType="application/vnd.openxmlformats-officedocument.presentationml.slide+xml"/>
  <Override PartName="/ppt/notesSlides/notesSlide117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303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Default Extension="bin" ContentType="application/vnd.openxmlformats-officedocument.oleObject"/>
  <Override PartName="/ppt/notesSlides/notesSlide142.xml" ContentType="application/vnd.openxmlformats-officedocument.presentationml.notesSlide+xml"/>
  <Override PartName="/ppt/notesSlides/notesSlide287.xml" ContentType="application/vnd.openxmlformats-officedocument.presentationml.notesSlide+xml"/>
  <Override PartName="/ppt/slides/slide26.xml" ContentType="application/vnd.openxmlformats-officedocument.presentationml.slide+xml"/>
  <Override PartName="/ppt/slides/slide73.xml" ContentType="application/vnd.openxmlformats-officedocument.presentationml.slide+xml"/>
  <Override PartName="/ppt/slides/slide121.xml" ContentType="application/vnd.openxmlformats-officedocument.presentationml.slide+xml"/>
  <Override PartName="/ppt/slides/slide219.xml" ContentType="application/vnd.openxmlformats-officedocument.presentationml.slide+xml"/>
  <Override PartName="/ppt/slides/slide266.xml" ContentType="application/vnd.openxmlformats-officedocument.presentationml.slide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65.xml" ContentType="application/vnd.openxmlformats-officedocument.presentationml.notesSlide+xml"/>
  <Override PartName="/ppt/slides/slide1.xml" ContentType="application/vnd.openxmlformats-officedocument.presentationml.slide+xml"/>
  <Override PartName="/ppt/slides/slide244.xml" ContentType="application/vnd.openxmlformats-officedocument.presentationml.slide+xml"/>
  <Override PartName="/ppt/slides/slide2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120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243.xml" ContentType="application/vnd.openxmlformats-officedocument.presentationml.notesSlide+xml"/>
  <Override PartName="/ppt/notesSlides/notesSlide290.xml" ContentType="application/vnd.openxmlformats-officedocument.presentationml.notesSlide+xml"/>
  <Override PartName="/ppt/slides/slide159.xml" ContentType="application/vnd.openxmlformats-officedocument.presentationml.slide+xml"/>
  <Override PartName="/ppt/slides/slide222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319.xml" ContentType="application/vnd.openxmlformats-officedocument.presentationml.notesSlide+xml"/>
  <Override PartName="/ppt/slides/slide200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58.xml" ContentType="application/vnd.openxmlformats-officedocument.presentationml.notesSlide+xml"/>
  <Override PartName="/ppt/slides/slide89.xml" ContentType="application/vnd.openxmlformats-officedocument.presentationml.slide+xml"/>
  <Override PartName="/ppt/slides/slide137.xml" ContentType="application/vnd.openxmlformats-officedocument.presentationml.slide+xml"/>
  <Override PartName="/ppt/slides/slide184.xml" ContentType="application/vnd.openxmlformats-officedocument.presentationml.slide+xml"/>
  <Override PartName="/ppt/slides/slide323.xml" ContentType="application/vnd.openxmlformats-officedocument.presentationml.slide+xml"/>
  <Override PartName="/ppt/slides/slide115.xml" ContentType="application/vnd.openxmlformats-officedocument.presentationml.slide+xml"/>
  <Override PartName="/ppt/slides/slide162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36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322.xml" ContentType="application/vnd.openxmlformats-officedocument.presentationml.notesSlide+xml"/>
  <Override PartName="/ppt/slides/slide67.xml" ContentType="application/vnd.openxmlformats-officedocument.presentationml.slide+xml"/>
  <Override PartName="/ppt/slides/slide238.xml" ContentType="application/vnd.openxmlformats-officedocument.presentationml.slide+xml"/>
  <Override PartName="/ppt/slides/slide285.xml" ContentType="application/vnd.openxmlformats-officedocument.presentationml.slide+xml"/>
  <Override PartName="/ppt/slides/slide301.xml" ContentType="application/vnd.openxmlformats-officedocument.presentationml.slide+xml"/>
  <Override PartName="/ppt/slideLayouts/slideLayout19.xml" ContentType="application/vnd.openxmlformats-officedocument.presentationml.slideLayout+xml"/>
  <Override PartName="/ppt/notesSlides/notesSlide114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259.xml" ContentType="application/vnd.openxmlformats-officedocument.presentationml.notesSlide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slides/slide140.xml" ContentType="application/vnd.openxmlformats-officedocument.presentationml.slide+xml"/>
  <Override PartName="/ppt/theme/theme3.xml" ContentType="application/vnd.openxmlformats-officedocument.theme+xml"/>
  <Override PartName="/ppt/notesSlides/notesSlide58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84.xml" ContentType="application/vnd.openxmlformats-officedocument.presentationml.notesSlide+xml"/>
  <Override PartName="/ppt/notesSlides/notesSlide300.xml" ContentType="application/vnd.openxmlformats-officedocument.presentationml.notesSlide+xml"/>
  <Override PartName="/ppt/slides/slide216.xml" ContentType="application/vnd.openxmlformats-officedocument.presentationml.slide+xml"/>
  <Override PartName="/ppt/slides/slide263.xml" ContentType="application/vnd.openxmlformats-officedocument.presentationml.slide+xml"/>
  <Override PartName="/ppt/notesSlides/notesSlide36.xml" ContentType="application/vnd.openxmlformats-officedocument.presentationml.notesSlide+xml"/>
  <Override PartName="/ppt/notesSlides/notesSlide83.xml" ContentType="application/vnd.openxmlformats-officedocument.presentationml.notesSlide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slides/slide241.xml" ContentType="application/vnd.openxmlformats-officedocument.presentationml.slide+xml"/>
  <Override PartName="/ppt/slides/slide339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199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62.xml" ContentType="application/vnd.openxmlformats-officedocument.presentationml.notesSlide+xml"/>
  <Override PartName="/ppt/slides/slide178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240.xml" ContentType="application/vnd.openxmlformats-officedocument.presentationml.notesSlide+xml"/>
  <Override PartName="/ppt/slides/slide317.xml" ContentType="application/vnd.openxmlformats-officedocument.presentationml.slide+xml"/>
  <Override PartName="/ppt/notesSlides/notesSlide177.xml" ContentType="application/vnd.openxmlformats-officedocument.presentationml.notesSlide+xml"/>
  <Override PartName="/ppt/notesSlides/notesSlide316.xml" ContentType="application/vnd.openxmlformats-officedocument.presentationml.notesSlide+xml"/>
  <Override PartName="/ppt/slides/slide109.xml" ContentType="application/vnd.openxmlformats-officedocument.presentationml.slide+xml"/>
  <Override PartName="/ppt/slides/slide156.xml" ContentType="application/vnd.openxmlformats-officedocument.presentationml.slide+xml"/>
  <Override PartName="/ppt/slides/slide342.xml" ContentType="application/vnd.openxmlformats-officedocument.presentationml.slide+xml"/>
  <Override PartName="/ppt/notesSlides/notesSlide108.xml" ContentType="application/vnd.openxmlformats-officedocument.presentationml.notesSlide+xml"/>
  <Override PartName="/ppt/notesSlides/notesSlide155.xml" ContentType="application/vnd.openxmlformats-officedocument.presentationml.notesSlide+xml"/>
  <Override PartName="/ppt/slides/slide97.xml" ContentType="application/vnd.openxmlformats-officedocument.presentationml.slide+xml"/>
  <Override PartName="/ppt/slides/slide134.xml" ContentType="application/vnd.openxmlformats-officedocument.presentationml.slide+xml"/>
  <Override PartName="/ppt/slides/slide181.xml" ContentType="application/vnd.openxmlformats-officedocument.presentationml.slide+xml"/>
  <Override PartName="/ppt/slides/slide279.xml" ContentType="application/vnd.openxmlformats-officedocument.presentationml.slide+xml"/>
  <Override PartName="/ppt/slides/slide331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289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23.xml" ContentType="application/vnd.openxmlformats-officedocument.presentationml.slide+xml"/>
  <Override PartName="/ppt/slides/slide170.xml" ContentType="application/vnd.openxmlformats-officedocument.presentationml.slide+xml"/>
  <Override PartName="/ppt/slides/slide257.xml" ContentType="application/vnd.openxmlformats-officedocument.presentationml.slide+xml"/>
  <Override PartName="/ppt/slides/slide268.xml" ContentType="application/vnd.openxmlformats-officedocument.presentationml.slide+xml"/>
  <Override PartName="/ppt/slides/slide320.xml" ContentType="application/vnd.openxmlformats-officedocument.presentationml.slide+xml"/>
  <Override PartName="/ppt/notesSlides/notesSlide88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267.xml" ContentType="application/vnd.openxmlformats-officedocument.presentationml.notesSlide+xml"/>
  <Override PartName="/ppt/notesSlides/notesSlide27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246.xml" ContentType="application/vnd.openxmlformats-officedocument.presentationml.slide+xml"/>
  <Override PartName="/ppt/slides/slide2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56.xml" ContentType="application/vnd.openxmlformats-officedocument.presentationml.notesSlide+xml"/>
  <Override PartName="/ppt/slides/slide53.xml" ContentType="application/vnd.openxmlformats-officedocument.presentationml.slide+xml"/>
  <Override PartName="/ppt/slides/slide235.xml" ContentType="application/vnd.openxmlformats-officedocument.presentationml.slide+xml"/>
  <Override PartName="/ppt/slides/slide282.xml" ContentType="application/vnd.openxmlformats-officedocument.presentationml.slide+xml"/>
  <Override PartName="/ppt/slideLayouts/slideLayout16.xml" ContentType="application/vnd.openxmlformats-officedocument.presentationml.slideLayout+xml"/>
  <Override PartName="/ppt/notesSlides/notesSlide55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92.xml" ContentType="application/vnd.openxmlformats-officedocument.presentationml.notes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213.xml" ContentType="application/vnd.openxmlformats-officedocument.presentationml.slide+xml"/>
  <Override PartName="/ppt/slides/slide224.xml" ContentType="application/vnd.openxmlformats-officedocument.presentationml.slide+xml"/>
  <Override PartName="/ppt/slides/slide260.xml" ContentType="application/vnd.openxmlformats-officedocument.presentationml.slide+xml"/>
  <Override PartName="/ppt/slides/slide271.xml" ContentType="application/vnd.openxmlformats-officedocument.presentationml.slide+xml"/>
  <Override PartName="/ppt/notesSlides/notesSlide44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70.xml" ContentType="application/vnd.openxmlformats-officedocument.presentationml.notesSlide+xml"/>
  <Override PartName="/ppt/notesSlides/notesSlide281.xml" ContentType="application/vnd.openxmlformats-officedocument.presentationml.notesSlide+xml"/>
  <Override PartName="/ppt/slides/slide20.xml" ContentType="application/vnd.openxmlformats-officedocument.presentationml.slide+xml"/>
  <Override PartName="/ppt/slides/slide197.xml" ContentType="application/vnd.openxmlformats-officedocument.presentationml.slide+xml"/>
  <Override PartName="/ppt/slides/slide202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212.xml" ContentType="application/vnd.openxmlformats-officedocument.presentationml.notesSlide+xml"/>
  <Override PartName="/ppt/slides/slide139.xml" ContentType="application/vnd.openxmlformats-officedocument.presentationml.slide+xml"/>
  <Override PartName="/ppt/slides/slide186.xml" ContentType="application/vnd.openxmlformats-officedocument.presentationml.slide+xml"/>
  <Override PartName="/ppt/slides/slide325.xml" ContentType="application/vnd.openxmlformats-officedocument.presentationml.slide+xml"/>
  <Override PartName="/ppt/slides/slide336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201.xml" ContentType="application/vnd.openxmlformats-officedocument.presentationml.notes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314.xml" ContentType="application/vnd.openxmlformats-officedocument.presentationml.slide+xml"/>
  <Override PartName="/ppt/notesSlides/notesSlide12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324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106.xml" ContentType="application/vnd.openxmlformats-officedocument.presentationml.slide+xml"/>
  <Override PartName="/ppt/slides/slide153.xml" ContentType="application/vnd.openxmlformats-officedocument.presentationml.slide+xml"/>
  <Override PartName="/ppt/slides/slide287.xml" ContentType="application/vnd.openxmlformats-officedocument.presentationml.slide+xml"/>
  <Override PartName="/ppt/slides/slide298.xml" ContentType="application/vnd.openxmlformats-officedocument.presentationml.slide+xml"/>
  <Override PartName="/ppt/slides/slide303.xml" ContentType="application/vnd.openxmlformats-officedocument.presentationml.slide+xml"/>
  <Override PartName="/ppt/notesSlides/notesSlide116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313.xml" ContentType="application/vnd.openxmlformats-officedocument.presentationml.notesSlide+xml"/>
  <Override PartName="/ppt/slides/slide58.xml" ContentType="application/vnd.openxmlformats-officedocument.presentationml.slide+xml"/>
  <Override PartName="/ppt/slides/slide229.xml" ContentType="application/vnd.openxmlformats-officedocument.presentationml.slide+xml"/>
  <Override PartName="/ppt/slides/slide27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297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31.xml" ContentType="application/vnd.openxmlformats-officedocument.presentationml.slide+xml"/>
  <Override PartName="/ppt/notesSlides/notesSlide49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75.xml" ContentType="application/vnd.openxmlformats-officedocument.presentationml.notesSlide+xml"/>
  <Override PartName="/ppt/slides/slide207.xml" ContentType="application/vnd.openxmlformats-officedocument.presentationml.slide+xml"/>
  <Override PartName="/ppt/slides/slide254.xml" ContentType="application/vnd.openxmlformats-officedocument.presentationml.slide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Override PartName="/ppt/slides/slide14.xml" ContentType="application/vnd.openxmlformats-officedocument.presentationml.slide+xml"/>
  <Override PartName="/ppt/slides/slide61.xml" ContentType="application/vnd.openxmlformats-officedocument.presentationml.slide+xml"/>
  <Override PartName="/ppt/slides/slide2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206.xml" ContentType="application/vnd.openxmlformats-officedocument.presentationml.notesSlide+xml"/>
  <Override PartName="/ppt/notesSlides/notesSlide253.xml" ContentType="application/vnd.openxmlformats-officedocument.presentationml.notesSlide+xml"/>
  <Override PartName="/ppt/slides/slide169.xml" ContentType="application/vnd.openxmlformats-officedocument.presentationml.slide+xml"/>
  <Override PartName="/ppt/slides/slide308.xml" ContentType="application/vnd.openxmlformats-officedocument.presentationml.slide+xml"/>
  <Override PartName="/ppt/tableStyles.xml" ContentType="application/vnd.openxmlformats-officedocument.presentationml.tableStyles+xml"/>
  <Override PartName="/ppt/notesSlides/notesSlide52.xml" ContentType="application/vnd.openxmlformats-officedocument.presentationml.notesSlide+xml"/>
  <Override PartName="/ppt/notesSlides/notesSlide231.xml" ContentType="application/vnd.openxmlformats-officedocument.presentationml.notesSlide+xml"/>
  <Override PartName="/ppt/slides/slide147.xml" ContentType="application/vnd.openxmlformats-officedocument.presentationml.slide+xml"/>
  <Override PartName="/ppt/slides/slide194.xml" ContentType="application/vnd.openxmlformats-officedocument.presentationml.slide+xml"/>
  <Override PartName="/ppt/slides/slide210.xml" ContentType="application/vnd.openxmlformats-officedocument.presentationml.slide+xml"/>
  <Override PartName="/ppt/notesSlides/notesSlide30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307.xml" ContentType="application/vnd.openxmlformats-officedocument.presentationml.notesSlide+xml"/>
  <Override PartName="/ppt/slides/slide99.xml" ContentType="application/vnd.openxmlformats-officedocument.presentationml.slide+xml"/>
  <Override PartName="/ppt/slides/slide333.xml" ContentType="application/vnd.openxmlformats-officedocument.presentationml.slide+xml"/>
  <Override PartName="/ppt/notesSlides/notesSlide146.xml" ContentType="application/vnd.openxmlformats-officedocument.presentationml.notesSlide+xml"/>
  <Override PartName="/ppt/notesSlides/notesSlide193.xml" ContentType="application/vnd.openxmlformats-officedocument.presentationml.notesSlide+xml"/>
  <Override PartName="/ppt/slides/slide77.xml" ContentType="application/vnd.openxmlformats-officedocument.presentationml.slide+xml"/>
  <Override PartName="/ppt/slides/slide125.xml" ContentType="application/vnd.openxmlformats-officedocument.presentationml.slide+xml"/>
  <Override PartName="/ppt/slides/slide172.xml" ContentType="application/vnd.openxmlformats-officedocument.presentationml.slide+xml"/>
  <Override PartName="/ppt/notesSlides/notesSlide269.xml" ContentType="application/vnd.openxmlformats-officedocument.presentationml.notesSlide+xml"/>
  <Override PartName="/ppt/slides/slide5.xml" ContentType="application/vnd.openxmlformats-officedocument.presentationml.slide+xml"/>
  <Override PartName="/ppt/slides/slide103.xml" ContentType="application/vnd.openxmlformats-officedocument.presentationml.slide+xml"/>
  <Override PartName="/ppt/slides/slide150.xml" ContentType="application/vnd.openxmlformats-officedocument.presentationml.slide+xml"/>
  <Override PartName="/ppt/slides/slide248.xml" ContentType="application/vnd.openxmlformats-officedocument.presentationml.slide+xml"/>
  <Override PartName="/ppt/slides/slide295.xml" ContentType="application/vnd.openxmlformats-officedocument.presentationml.slide+xml"/>
  <Override PartName="/ppt/slides/slide311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68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310.xml" ContentType="application/vnd.openxmlformats-officedocument.presentationml.notesSlide+xml"/>
  <Override PartName="/ppt/slides/slide55.xml" ContentType="application/vnd.openxmlformats-officedocument.presentationml.slide+xml"/>
  <Override PartName="/ppt/notesSlides/notesSlide102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94.xml" ContentType="application/vnd.openxmlformats-officedocument.presentationml.notesSlide+xml"/>
  <Override PartName="/ppt/slides/slide33.xml" ContentType="application/vnd.openxmlformats-officedocument.presentationml.slide+xml"/>
  <Override PartName="/ppt/slides/slide80.xml" ContentType="application/vnd.openxmlformats-officedocument.presentationml.slide+xml"/>
  <Override PartName="/ppt/slides/slide226.xml" ContentType="application/vnd.openxmlformats-officedocument.presentationml.slide+xml"/>
  <Override PartName="/ppt/slides/slide273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22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04.xml" ContentType="application/vnd.openxmlformats-officedocument.presentationml.slide+xml"/>
  <Override PartName="/ppt/slides/slide2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27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8.xml" ContentType="application/vnd.openxmlformats-officedocument.presentationml.slide+xml"/>
  <Override PartName="/ppt/slides/slide327.xml" ContentType="application/vnd.openxmlformats-officedocument.presentationml.slide+xml"/>
  <Override PartName="/ppt/notesSlides/notesSlide203.xml" ContentType="application/vnd.openxmlformats-officedocument.presentationml.notesSlide+xml"/>
  <Override PartName="/ppt/notesSlides/notesSlide250.xml" ContentType="application/vnd.openxmlformats-officedocument.presentationml.notesSlide+xml"/>
  <Override PartName="/ppt/slides/slide119.xml" ContentType="application/vnd.openxmlformats-officedocument.presentationml.slide+xml"/>
  <Override PartName="/ppt/slides/slide166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187.xml" ContentType="application/vnd.openxmlformats-officedocument.presentationml.notesSlide+xml"/>
  <Override PartName="/ppt/slides/slide305.xml" ContentType="application/vnd.openxmlformats-officedocument.presentationml.slide+xml"/>
  <Override PartName="/ppt/notesSlides/notesSlide118.xml" ContentType="application/vnd.openxmlformats-officedocument.presentationml.notesSlide+xml"/>
  <Override PartName="/ppt/notesSlides/notesSlide165.xml" ContentType="application/vnd.openxmlformats-officedocument.presentationml.notes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slides/slide191.xml" ContentType="application/vnd.openxmlformats-officedocument.presentationml.slide+xml"/>
  <Override PartName="/ppt/slides/slide289.xml" ContentType="application/vnd.openxmlformats-officedocument.presentationml.slide+xml"/>
  <Override PartName="/ppt/slides/slide330.xml" ContentType="application/vnd.openxmlformats-officedocument.presentationml.slide+xml"/>
  <Override PartName="/ppt/notesSlides/notesSlide288.xml" ContentType="application/vnd.openxmlformats-officedocument.presentationml.notesSlide+xml"/>
  <Override PartName="/ppt/notesSlides/notesSlide304.xml" ContentType="application/vnd.openxmlformats-officedocument.presentationml.notesSlide+xml"/>
  <Override PartName="/ppt/slides/slide122.xml" ContentType="application/vnd.openxmlformats-officedocument.presentationml.slide+xml"/>
  <Override PartName="/ppt/slides/slide267.xml" ContentType="application/vnd.openxmlformats-officedocument.presentationml.slide+xml"/>
  <Override PartName="/ppt/notesSlides/notesSlide87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90.xml" ContentType="application/vnd.openxmlformats-officedocument.presentationml.notes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21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66.xml" ContentType="application/vnd.openxmlformats-officedocument.presentationml.notesSlide+xml"/>
  <Override PartName="/ppt/slides/slide2.xml" ContentType="application/vnd.openxmlformats-officedocument.presentationml.slide+xml"/>
  <Override PartName="/ppt/slides/slide52.xml" ContentType="application/vnd.openxmlformats-officedocument.presentationml.slide+xml"/>
  <Override PartName="/ppt/slides/slide100.xml" ContentType="application/vnd.openxmlformats-officedocument.presentationml.slide+xml"/>
  <Override PartName="/ppt/slides/slide245.xml" ContentType="application/vnd.openxmlformats-officedocument.presentationml.slide+xml"/>
  <Override PartName="/ppt/slides/slide29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91.xml" ContentType="application/vnd.openxmlformats-officedocument.presentationml.notesSlide+xml"/>
  <Override PartName="/ppt/slides/slide223.xml" ContentType="application/vnd.openxmlformats-officedocument.presentationml.slide+xml"/>
  <Override PartName="/ppt/slides/slide270.xml" ContentType="application/vnd.openxmlformats-officedocument.presentationml.slide+xml"/>
  <Override PartName="/ppt/notesSlides/notesSlide43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222.xml" ContentType="application/vnd.openxmlformats-officedocument.presentationml.notesSlide+xml"/>
  <Override PartName="/ppt/slides/slide138.xml" ContentType="application/vnd.openxmlformats-officedocument.presentationml.slide+xml"/>
  <Override PartName="/ppt/slides/slide185.xml" ContentType="application/vnd.openxmlformats-officedocument.presentationml.slide+xml"/>
  <Override PartName="/ppt/slides/slide201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200.xml" ContentType="application/vnd.openxmlformats-officedocument.presentationml.notesSlide+xml"/>
  <Override PartName="/ppt/slides/slide324.xml" ContentType="application/vnd.openxmlformats-officedocument.presentationml.slide+xml"/>
  <Override PartName="/ppt/notesSlides/notesSlide137.xml" ContentType="application/vnd.openxmlformats-officedocument.presentationml.notesSlide+xml"/>
  <Override PartName="/ppt/notesSlides/notesSlide184.xml" ContentType="application/vnd.openxmlformats-officedocument.presentationml.notesSlide+xml"/>
  <Override PartName="/ppt/slides/slide68.xml" ContentType="application/vnd.openxmlformats-officedocument.presentationml.slide+xml"/>
  <Override PartName="/ppt/slides/slide116.xml" ContentType="application/vnd.openxmlformats-officedocument.presentationml.slide+xml"/>
  <Override PartName="/ppt/slides/slide163.xml" ContentType="application/vnd.openxmlformats-officedocument.presentationml.slide+xml"/>
  <Override PartName="/ppt/slides/slide302.xml" ContentType="application/vnd.openxmlformats-officedocument.presentationml.slide+xml"/>
  <Override PartName="/ppt/notesSlides/notesSlide323.xml" ContentType="application/vnd.openxmlformats-officedocument.presentationml.notesSlide+xml"/>
  <Override PartName="/ppt/slides/slide141.xml" ContentType="application/vnd.openxmlformats-officedocument.presentationml.slide+xml"/>
  <Override PartName="/ppt/slides/slide239.xml" ContentType="application/vnd.openxmlformats-officedocument.presentationml.slide+xml"/>
  <Override PartName="/ppt/slides/slide286.xml" ContentType="application/vnd.openxmlformats-officedocument.presentationml.slide+xml"/>
  <Override PartName="/ppt/theme/theme4.xml" ContentType="application/vnd.openxmlformats-officedocument.theme+xml"/>
  <Override PartName="/ppt/notesSlides/notesSlide59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301.xml" ContentType="application/vnd.openxmlformats-officedocument.presentationml.notesSlide+xml"/>
  <Override PartName="/ppt/slides/slide46.xml" ContentType="application/vnd.openxmlformats-officedocument.presentationml.slide+xml"/>
  <Override PartName="/ppt/slides/slide93.xml" ContentType="application/vnd.openxmlformats-officedocument.presentationml.slide+xml"/>
  <Override PartName="/ppt/slides/slide217.xml" ContentType="application/vnd.openxmlformats-officedocument.presentationml.slide+xml"/>
  <Override PartName="/ppt/slides/slide264.xml" ContentType="application/vnd.openxmlformats-officedocument.presentationml.slide+xml"/>
  <Override PartName="/ppt/notesSlides/notesSlide140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85.xml" ContentType="application/vnd.openxmlformats-officedocument.presentationml.notesSlide+xml"/>
  <Override PartName="/ppt/slides/slide24.xml" ContentType="application/vnd.openxmlformats-officedocument.presentationml.slide+xml"/>
  <Override PartName="/ppt/slides/slide71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63.xml" ContentType="application/vnd.openxmlformats-officedocument.presentationml.notesSlide+xml"/>
  <Override PartName="/ppt/slides/slide2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179.xml" ContentType="application/vnd.openxmlformats-officedocument.presentationml.slide+xml"/>
  <Override PartName="/ppt/slides/slide318.xml" ContentType="application/vnd.openxmlformats-officedocument.presentationml.slide+xml"/>
  <Override PartName="/ppt/notesSlides/notesSlide178.xml" ContentType="application/vnd.openxmlformats-officedocument.presentationml.notesSlide+xml"/>
  <Override PartName="/ppt/notesSlides/notesSlide241.xml" ContentType="application/vnd.openxmlformats-officedocument.presentationml.notesSlide+xml"/>
  <Override PartName="/ppt/slides/slide157.xml" ContentType="application/vnd.openxmlformats-officedocument.presentationml.slide+xml"/>
  <Override PartName="/ppt/slides/slide220.xml" ContentType="application/vnd.openxmlformats-officedocument.presentationml.slide+xml"/>
  <Override PartName="/ppt/notesSlides/notesSlide40.xml" ContentType="application/vnd.openxmlformats-officedocument.presentationml.notesSlide+xml"/>
  <Override PartName="/ppt/notesSlides/notesSlide317.xml" ContentType="application/vnd.openxmlformats-officedocument.presentationml.notesSlide+xml"/>
  <Override PartName="/ppt/slides/slide343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56.xml" ContentType="application/vnd.openxmlformats-officedocument.presentationml.notesSlide+xml"/>
  <Override PartName="/ppt/slides/slide87.xml" ContentType="application/vnd.openxmlformats-officedocument.presentationml.slide+xml"/>
  <Override PartName="/ppt/slides/slide135.xml" ContentType="application/vnd.openxmlformats-officedocument.presentationml.slide+xml"/>
  <Override PartName="/ppt/slides/slide182.xml" ContentType="application/vnd.openxmlformats-officedocument.presentationml.slide+xml"/>
  <Override PartName="/ppt/slides/slide321.xml" ContentType="application/vnd.openxmlformats-officedocument.presentationml.slide+xml"/>
  <Override PartName="/ppt/notesSlides/notesSlide279.xml" ContentType="application/vnd.openxmlformats-officedocument.presentationml.notes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258.xml" ContentType="application/vnd.openxmlformats-officedocument.presentationml.slide+xml"/>
  <Override PartName="/ppt/notesSlides/notesSlide78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320.xml" ContentType="application/vnd.openxmlformats-officedocument.presentationml.notesSlide+xml"/>
  <Override PartName="/ppt/slides/slide18.xml" ContentType="application/vnd.openxmlformats-officedocument.presentationml.slide+xml"/>
  <Override PartName="/ppt/slides/slide65.xml" ContentType="application/vnd.openxmlformats-officedocument.presentationml.slide+xml"/>
  <Override PartName="/ppt/slides/slide236.xml" ContentType="application/vnd.openxmlformats-officedocument.presentationml.slide+xml"/>
  <Override PartName="/ppt/slides/slide283.xml" ContentType="application/vnd.openxmlformats-officedocument.presentationml.slide+xml"/>
  <Override PartName="/ppt/slideLayouts/slideLayout17.xml" ContentType="application/vnd.openxmlformats-officedocument.presentationml.slideLayout+xml"/>
  <Override PartName="/ppt/notesSlides/notesSlide112.xml" ContentType="application/vnd.openxmlformats-officedocument.presentationml.notesSlide+xml"/>
  <Override PartName="/ppt/notesSlides/notesSlide25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56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82.xml" ContentType="application/vnd.openxmlformats-officedocument.presentationml.notesSlide+xml"/>
  <Override PartName="/ppt/slides/slide214.xml" ContentType="application/vnd.openxmlformats-officedocument.presentationml.slide+xml"/>
  <Override PartName="/ppt/slides/slide261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21.xml" ContentType="application/vnd.openxmlformats-officedocument.presentationml.slide+xml"/>
  <Override PartName="/ppt/slides/slide198.xml" ContentType="application/vnd.openxmlformats-officedocument.presentationml.slide+xml"/>
  <Override PartName="/ppt/slides/slide337.xml" ContentType="application/vnd.openxmlformats-officedocument.presentationml.slide+xml"/>
  <Override PartName="/ppt/slideLayouts/slideLayout20.xml" ContentType="application/vnd.openxmlformats-officedocument.presentationml.slideLayout+xml"/>
  <Override PartName="/ppt/notesSlides/notesSlide197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60.xml" ContentType="application/vnd.openxmlformats-officedocument.presentationml.notesSlide+xml"/>
  <Override PartName="/ppt/slides/slide129.xml" ContentType="application/vnd.openxmlformats-officedocument.presentationml.slide+xml"/>
  <Override PartName="/ppt/slides/slide176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299.xml" ContentType="application/vnd.openxmlformats-officedocument.presentationml.slide+xml"/>
  <Override PartName="/ppt/slides/slide315.xml" ContentType="application/vnd.openxmlformats-officedocument.presentationml.slide+xml"/>
  <Override PartName="/ppt/notesSlides/notesSlide128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314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54.xml" ContentType="application/vnd.openxmlformats-officedocument.presentationml.slide+xml"/>
  <Override PartName="/ppt/slides/slide340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298.xml" ContentType="application/vnd.openxmlformats-officedocument.presentationml.notesSlide+xml"/>
  <Override PartName="/ppt/slides/slide132.xml" ContentType="application/vnd.openxmlformats-officedocument.presentationml.slide+xml"/>
  <Override PartName="/ppt/slides/slide27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slides/slide37.xml" ContentType="application/vnd.openxmlformats-officedocument.presentationml.slide+xml"/>
  <Override PartName="/ppt/slides/slide84.xml" ContentType="application/vnd.openxmlformats-officedocument.presentationml.slide+xml"/>
  <Override PartName="/ppt/slides/slide208.xml" ContentType="application/vnd.openxmlformats-officedocument.presentationml.slide+xml"/>
  <Override PartName="/ppt/slides/slide255.xml" ContentType="application/vnd.openxmlformats-officedocument.presentationml.slide+xml"/>
  <Override PartName="/ppt/presProps.xml" ContentType="application/vnd.openxmlformats-officedocument.presentationml.presProps+xml"/>
  <Override PartName="/ppt/notesSlides/notesSlide131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76.xml" ContentType="application/vnd.openxmlformats-officedocument.presentationml.notes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notesSlides/notesSlide28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54.xml" ContentType="application/vnd.openxmlformats-officedocument.presentationml.notesSlide+xml"/>
  <Override PartName="/ppt/slides/slide233.xml" ContentType="application/vnd.openxmlformats-officedocument.presentationml.slide+xml"/>
  <Override PartName="/ppt/slides/slide280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slides/slide211.xml" ContentType="application/vnd.openxmlformats-officedocument.presentationml.slide+xml"/>
  <Override PartName="/ppt/slides/slide309.xml" ContentType="application/vnd.openxmlformats-officedocument.presentationml.slide+xml"/>
  <Override PartName="/ppt/notesSlides/notesSlide169.xml" ContentType="application/vnd.openxmlformats-officedocument.presentationml.notesSlide+xml"/>
  <Override PartName="/ppt/notesSlides/notesSlide232.xml" ContentType="application/vnd.openxmlformats-officedocument.presentationml.notesSlide+xml"/>
  <Override PartName="/ppt/slides/slide148.xml" ContentType="application/vnd.openxmlformats-officedocument.presentationml.slide+xml"/>
  <Override PartName="/ppt/slides/slide195.xml" ContentType="application/vnd.openxmlformats-officedocument.presentationml.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308.xml" ContentType="application/vnd.openxmlformats-officedocument.presentationml.notesSlide+xml"/>
  <Override PartName="/ppt/slides/slide126.xml" ContentType="application/vnd.openxmlformats-officedocument.presentationml.slide+xml"/>
  <Override PartName="/ppt/slides/slide173.xml" ContentType="application/vnd.openxmlformats-officedocument.presentationml.slide+xml"/>
  <Override PartName="/ppt/slides/slide334.xml" ContentType="application/vnd.openxmlformats-officedocument.presentationml.slide+xml"/>
  <Override PartName="/ppt/notesSlides/notesSlide147.xml" ContentType="application/vnd.openxmlformats-officedocument.presentationml.notesSlide+xml"/>
  <Override PartName="/ppt/notesSlides/notesSlide194.xml" ContentType="application/vnd.openxmlformats-officedocument.presentationml.notesSlide+xml"/>
  <Override PartName="/ppt/slides/slide78.xml" ContentType="application/vnd.openxmlformats-officedocument.presentationml.slide+xml"/>
  <Override PartName="/ppt/slides/slide312.xml" ContentType="application/vnd.openxmlformats-officedocument.presentationml.slide+xml"/>
  <Override PartName="/ppt/notesSlides/notesSlide125.xml" ContentType="application/vnd.openxmlformats-officedocument.presentationml.notesSlide+xml"/>
  <Override PartName="/ppt/notesSlides/notesSlide172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104.xml" ContentType="application/vnd.openxmlformats-officedocument.presentationml.slide+xml"/>
  <Override PartName="/ppt/slides/slide151.xml" ContentType="application/vnd.openxmlformats-officedocument.presentationml.slide+xml"/>
  <Override PartName="/ppt/slides/slide249.xml" ContentType="application/vnd.openxmlformats-officedocument.presentationml.slide+xml"/>
  <Override PartName="/ppt/slides/slide29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31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27.xml" ContentType="application/vnd.openxmlformats-officedocument.presentationml.slide+xml"/>
  <Override PartName="/ppt/slides/slide274.xml" ContentType="application/vnd.openxmlformats-officedocument.presentationml.slide+xml"/>
  <Override PartName="/ppt/notesSlides/notesSlide47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295.xml" ContentType="application/vnd.openxmlformats-officedocument.presentationml.notes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notesSlides/notesSlide226.xml" ContentType="application/vnd.openxmlformats-officedocument.presentationml.notesSlide+xml"/>
  <Override PartName="/ppt/notesSlides/notesSlide273.xml" ContentType="application/vnd.openxmlformats-officedocument.presentationml.notesSlide+xml"/>
  <Default Extension="rels" ContentType="application/vnd.openxmlformats-package.relationships+xml"/>
  <Override PartName="/ppt/slides/slide189.xml" ContentType="application/vnd.openxmlformats-officedocument.presentationml.slide+xml"/>
  <Override PartName="/ppt/slides/slide205.xml" ContentType="application/vnd.openxmlformats-officedocument.presentationml.slide+xml"/>
  <Override PartName="/ppt/slides/slide252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230.xml" ContentType="application/vnd.openxmlformats-officedocument.presentationml.slide+xml"/>
  <Override PartName="/ppt/slides/slide328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88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51.xml" ContentType="application/vnd.openxmlformats-officedocument.presentationml.notesSlide+xml"/>
  <Override PartName="/ppt/slides/slide167.xml" ContentType="application/vnd.openxmlformats-officedocument.presentationml.slide+xml"/>
  <Override PartName="/ppt/slides/slide306.xml" ContentType="application/vnd.openxmlformats-officedocument.presentationml.slide+xml"/>
  <Override PartName="/ppt/notesSlides/notesSlide50.xml" ContentType="application/vnd.openxmlformats-officedocument.presentationml.notesSlide+xml"/>
  <Override PartName="/ppt/slides/slide145.xml" ContentType="application/vnd.openxmlformats-officedocument.presentationml.slide+xml"/>
  <Override PartName="/ppt/slides/slide192.xml" ContentType="application/vnd.openxmlformats-officedocument.presentationml.slide+xml"/>
  <Override PartName="/ppt/notesSlides/notesSlide119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30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</p:sldMasterIdLst>
  <p:notesMasterIdLst>
    <p:notesMasterId r:id="rId346"/>
  </p:notesMasterIdLst>
  <p:handoutMasterIdLst>
    <p:handoutMasterId r:id="rId347"/>
  </p:handoutMasterIdLst>
  <p:sldIdLst>
    <p:sldId id="256" r:id="rId3"/>
    <p:sldId id="374" r:id="rId4"/>
    <p:sldId id="375" r:id="rId5"/>
    <p:sldId id="284" r:id="rId6"/>
    <p:sldId id="257" r:id="rId7"/>
    <p:sldId id="258" r:id="rId8"/>
    <p:sldId id="259" r:id="rId9"/>
    <p:sldId id="285" r:id="rId10"/>
    <p:sldId id="260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99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401" r:id="rId36"/>
    <p:sldId id="400" r:id="rId37"/>
    <p:sldId id="402" r:id="rId38"/>
    <p:sldId id="403" r:id="rId39"/>
    <p:sldId id="404" r:id="rId40"/>
    <p:sldId id="405" r:id="rId41"/>
    <p:sldId id="406" r:id="rId42"/>
    <p:sldId id="407" r:id="rId43"/>
    <p:sldId id="408" r:id="rId44"/>
    <p:sldId id="409" r:id="rId45"/>
    <p:sldId id="410" r:id="rId46"/>
    <p:sldId id="411" r:id="rId47"/>
    <p:sldId id="412" r:id="rId48"/>
    <p:sldId id="413" r:id="rId49"/>
    <p:sldId id="414" r:id="rId50"/>
    <p:sldId id="415" r:id="rId51"/>
    <p:sldId id="416" r:id="rId52"/>
    <p:sldId id="417" r:id="rId53"/>
    <p:sldId id="418" r:id="rId54"/>
    <p:sldId id="419" r:id="rId55"/>
    <p:sldId id="420" r:id="rId56"/>
    <p:sldId id="421" r:id="rId57"/>
    <p:sldId id="422" r:id="rId58"/>
    <p:sldId id="423" r:id="rId59"/>
    <p:sldId id="424" r:id="rId60"/>
    <p:sldId id="425" r:id="rId61"/>
    <p:sldId id="426" r:id="rId62"/>
    <p:sldId id="427" r:id="rId63"/>
    <p:sldId id="428" r:id="rId64"/>
    <p:sldId id="429" r:id="rId65"/>
    <p:sldId id="430" r:id="rId66"/>
    <p:sldId id="431" r:id="rId67"/>
    <p:sldId id="432" r:id="rId68"/>
    <p:sldId id="433" r:id="rId69"/>
    <p:sldId id="434" r:id="rId70"/>
    <p:sldId id="456" r:id="rId71"/>
    <p:sldId id="455" r:id="rId72"/>
    <p:sldId id="454" r:id="rId73"/>
    <p:sldId id="453" r:id="rId74"/>
    <p:sldId id="435" r:id="rId75"/>
    <p:sldId id="462" r:id="rId76"/>
    <p:sldId id="461" r:id="rId77"/>
    <p:sldId id="460" r:id="rId78"/>
    <p:sldId id="459" r:id="rId79"/>
    <p:sldId id="458" r:id="rId80"/>
    <p:sldId id="457" r:id="rId81"/>
    <p:sldId id="436" r:id="rId82"/>
    <p:sldId id="437" r:id="rId83"/>
    <p:sldId id="468" r:id="rId84"/>
    <p:sldId id="467" r:id="rId85"/>
    <p:sldId id="466" r:id="rId86"/>
    <p:sldId id="465" r:id="rId87"/>
    <p:sldId id="464" r:id="rId88"/>
    <p:sldId id="463" r:id="rId89"/>
    <p:sldId id="438" r:id="rId90"/>
    <p:sldId id="471" r:id="rId91"/>
    <p:sldId id="475" r:id="rId92"/>
    <p:sldId id="474" r:id="rId93"/>
    <p:sldId id="472" r:id="rId94"/>
    <p:sldId id="439" r:id="rId95"/>
    <p:sldId id="440" r:id="rId96"/>
    <p:sldId id="469" r:id="rId97"/>
    <p:sldId id="441" r:id="rId98"/>
    <p:sldId id="470" r:id="rId99"/>
    <p:sldId id="442" r:id="rId100"/>
    <p:sldId id="476" r:id="rId101"/>
    <p:sldId id="480" r:id="rId102"/>
    <p:sldId id="479" r:id="rId103"/>
    <p:sldId id="477" r:id="rId104"/>
    <p:sldId id="481" r:id="rId105"/>
    <p:sldId id="443" r:id="rId106"/>
    <p:sldId id="482" r:id="rId107"/>
    <p:sldId id="485" r:id="rId108"/>
    <p:sldId id="484" r:id="rId109"/>
    <p:sldId id="483" r:id="rId110"/>
    <p:sldId id="492" r:id="rId111"/>
    <p:sldId id="491" r:id="rId112"/>
    <p:sldId id="490" r:id="rId113"/>
    <p:sldId id="489" r:id="rId114"/>
    <p:sldId id="488" r:id="rId115"/>
    <p:sldId id="487" r:id="rId116"/>
    <p:sldId id="486" r:id="rId117"/>
    <p:sldId id="496" r:id="rId118"/>
    <p:sldId id="495" r:id="rId119"/>
    <p:sldId id="494" r:id="rId120"/>
    <p:sldId id="493" r:id="rId121"/>
    <p:sldId id="500" r:id="rId122"/>
    <p:sldId id="499" r:id="rId123"/>
    <p:sldId id="498" r:id="rId124"/>
    <p:sldId id="497" r:id="rId125"/>
    <p:sldId id="507" r:id="rId126"/>
    <p:sldId id="506" r:id="rId127"/>
    <p:sldId id="505" r:id="rId128"/>
    <p:sldId id="504" r:id="rId129"/>
    <p:sldId id="503" r:id="rId130"/>
    <p:sldId id="502" r:id="rId131"/>
    <p:sldId id="501" r:id="rId132"/>
    <p:sldId id="508" r:id="rId133"/>
    <p:sldId id="579" r:id="rId134"/>
    <p:sldId id="575" r:id="rId135"/>
    <p:sldId id="576" r:id="rId136"/>
    <p:sldId id="577" r:id="rId137"/>
    <p:sldId id="578" r:id="rId138"/>
    <p:sldId id="513" r:id="rId139"/>
    <p:sldId id="515" r:id="rId140"/>
    <p:sldId id="514" r:id="rId141"/>
    <p:sldId id="449" r:id="rId142"/>
    <p:sldId id="519" r:id="rId143"/>
    <p:sldId id="518" r:id="rId144"/>
    <p:sldId id="517" r:id="rId145"/>
    <p:sldId id="516" r:id="rId146"/>
    <p:sldId id="450" r:id="rId147"/>
    <p:sldId id="521" r:id="rId148"/>
    <p:sldId id="451" r:id="rId149"/>
    <p:sldId id="522" r:id="rId150"/>
    <p:sldId id="525" r:id="rId151"/>
    <p:sldId id="524" r:id="rId152"/>
    <p:sldId id="523" r:id="rId153"/>
    <p:sldId id="532" r:id="rId154"/>
    <p:sldId id="531" r:id="rId155"/>
    <p:sldId id="530" r:id="rId156"/>
    <p:sldId id="529" r:id="rId157"/>
    <p:sldId id="582" r:id="rId158"/>
    <p:sldId id="585" r:id="rId159"/>
    <p:sldId id="584" r:id="rId160"/>
    <p:sldId id="581" r:id="rId161"/>
    <p:sldId id="583" r:id="rId162"/>
    <p:sldId id="534" r:id="rId163"/>
    <p:sldId id="586" r:id="rId164"/>
    <p:sldId id="592" r:id="rId165"/>
    <p:sldId id="591" r:id="rId166"/>
    <p:sldId id="589" r:id="rId167"/>
    <p:sldId id="587" r:id="rId168"/>
    <p:sldId id="593" r:id="rId169"/>
    <p:sldId id="594" r:id="rId170"/>
    <p:sldId id="595" r:id="rId171"/>
    <p:sldId id="596" r:id="rId172"/>
    <p:sldId id="598" r:id="rId173"/>
    <p:sldId id="597" r:id="rId174"/>
    <p:sldId id="599" r:id="rId175"/>
    <p:sldId id="729" r:id="rId176"/>
    <p:sldId id="600" r:id="rId177"/>
    <p:sldId id="602" r:id="rId178"/>
    <p:sldId id="601" r:id="rId179"/>
    <p:sldId id="603" r:id="rId180"/>
    <p:sldId id="610" r:id="rId181"/>
    <p:sldId id="609" r:id="rId182"/>
    <p:sldId id="608" r:id="rId183"/>
    <p:sldId id="607" r:id="rId184"/>
    <p:sldId id="606" r:id="rId185"/>
    <p:sldId id="605" r:id="rId186"/>
    <p:sldId id="604" r:id="rId187"/>
    <p:sldId id="611" r:id="rId188"/>
    <p:sldId id="618" r:id="rId189"/>
    <p:sldId id="617" r:id="rId190"/>
    <p:sldId id="633" r:id="rId191"/>
    <p:sldId id="632" r:id="rId192"/>
    <p:sldId id="631" r:id="rId193"/>
    <p:sldId id="628" r:id="rId194"/>
    <p:sldId id="634" r:id="rId195"/>
    <p:sldId id="627" r:id="rId196"/>
    <p:sldId id="626" r:id="rId197"/>
    <p:sldId id="625" r:id="rId198"/>
    <p:sldId id="624" r:id="rId199"/>
    <p:sldId id="623" r:id="rId200"/>
    <p:sldId id="622" r:id="rId201"/>
    <p:sldId id="621" r:id="rId202"/>
    <p:sldId id="635" r:id="rId203"/>
    <p:sldId id="636" r:id="rId204"/>
    <p:sldId id="644" r:id="rId205"/>
    <p:sldId id="643" r:id="rId206"/>
    <p:sldId id="642" r:id="rId207"/>
    <p:sldId id="641" r:id="rId208"/>
    <p:sldId id="640" r:id="rId209"/>
    <p:sldId id="639" r:id="rId210"/>
    <p:sldId id="638" r:id="rId211"/>
    <p:sldId id="637" r:id="rId212"/>
    <p:sldId id="362" r:id="rId213"/>
    <p:sldId id="546" r:id="rId214"/>
    <p:sldId id="545" r:id="rId215"/>
    <p:sldId id="544" r:id="rId216"/>
    <p:sldId id="543" r:id="rId217"/>
    <p:sldId id="542" r:id="rId218"/>
    <p:sldId id="541" r:id="rId219"/>
    <p:sldId id="540" r:id="rId220"/>
    <p:sldId id="539" r:id="rId221"/>
    <p:sldId id="538" r:id="rId222"/>
    <p:sldId id="547" r:id="rId223"/>
    <p:sldId id="537" r:id="rId224"/>
    <p:sldId id="730" r:id="rId225"/>
    <p:sldId id="645" r:id="rId226"/>
    <p:sldId id="548" r:id="rId227"/>
    <p:sldId id="549" r:id="rId228"/>
    <p:sldId id="364" r:id="rId229"/>
    <p:sldId id="647" r:id="rId230"/>
    <p:sldId id="646" r:id="rId231"/>
    <p:sldId id="648" r:id="rId232"/>
    <p:sldId id="366" r:id="rId233"/>
    <p:sldId id="555" r:id="rId234"/>
    <p:sldId id="554" r:id="rId235"/>
    <p:sldId id="553" r:id="rId236"/>
    <p:sldId id="552" r:id="rId237"/>
    <p:sldId id="551" r:id="rId238"/>
    <p:sldId id="550" r:id="rId239"/>
    <p:sldId id="731" r:id="rId240"/>
    <p:sldId id="367" r:id="rId241"/>
    <p:sldId id="562" r:id="rId242"/>
    <p:sldId id="561" r:id="rId243"/>
    <p:sldId id="560" r:id="rId244"/>
    <p:sldId id="559" r:id="rId245"/>
    <p:sldId id="558" r:id="rId246"/>
    <p:sldId id="557" r:id="rId247"/>
    <p:sldId id="556" r:id="rId248"/>
    <p:sldId id="368" r:id="rId249"/>
    <p:sldId id="565" r:id="rId250"/>
    <p:sldId id="564" r:id="rId251"/>
    <p:sldId id="563" r:id="rId252"/>
    <p:sldId id="650" r:id="rId253"/>
    <p:sldId id="649" r:id="rId254"/>
    <p:sldId id="369" r:id="rId255"/>
    <p:sldId id="570" r:id="rId256"/>
    <p:sldId id="569" r:id="rId257"/>
    <p:sldId id="568" r:id="rId258"/>
    <p:sldId id="567" r:id="rId259"/>
    <p:sldId id="566" r:id="rId260"/>
    <p:sldId id="571" r:id="rId261"/>
    <p:sldId id="572" r:id="rId262"/>
    <p:sldId id="573" r:id="rId263"/>
    <p:sldId id="574" r:id="rId264"/>
    <p:sldId id="613" r:id="rId265"/>
    <p:sldId id="651" r:id="rId266"/>
    <p:sldId id="655" r:id="rId267"/>
    <p:sldId id="654" r:id="rId268"/>
    <p:sldId id="653" r:id="rId269"/>
    <p:sldId id="652" r:id="rId270"/>
    <p:sldId id="663" r:id="rId271"/>
    <p:sldId id="662" r:id="rId272"/>
    <p:sldId id="661" r:id="rId273"/>
    <p:sldId id="660" r:id="rId274"/>
    <p:sldId id="659" r:id="rId275"/>
    <p:sldId id="658" r:id="rId276"/>
    <p:sldId id="657" r:id="rId277"/>
    <p:sldId id="656" r:id="rId278"/>
    <p:sldId id="664" r:id="rId279"/>
    <p:sldId id="665" r:id="rId280"/>
    <p:sldId id="667" r:id="rId281"/>
    <p:sldId id="666" r:id="rId282"/>
    <p:sldId id="615" r:id="rId283"/>
    <p:sldId id="672" r:id="rId284"/>
    <p:sldId id="671" r:id="rId285"/>
    <p:sldId id="670" r:id="rId286"/>
    <p:sldId id="669" r:id="rId287"/>
    <p:sldId id="668" r:id="rId288"/>
    <p:sldId id="616" r:id="rId289"/>
    <p:sldId id="673" r:id="rId290"/>
    <p:sldId id="674" r:id="rId291"/>
    <p:sldId id="675" r:id="rId292"/>
    <p:sldId id="677" r:id="rId293"/>
    <p:sldId id="676" r:id="rId294"/>
    <p:sldId id="679" r:id="rId295"/>
    <p:sldId id="678" r:id="rId296"/>
    <p:sldId id="680" r:id="rId297"/>
    <p:sldId id="681" r:id="rId298"/>
    <p:sldId id="682" r:id="rId299"/>
    <p:sldId id="683" r:id="rId300"/>
    <p:sldId id="684" r:id="rId301"/>
    <p:sldId id="685" r:id="rId302"/>
    <p:sldId id="686" r:id="rId303"/>
    <p:sldId id="687" r:id="rId304"/>
    <p:sldId id="703" r:id="rId305"/>
    <p:sldId id="702" r:id="rId306"/>
    <p:sldId id="701" r:id="rId307"/>
    <p:sldId id="700" r:id="rId308"/>
    <p:sldId id="688" r:id="rId309"/>
    <p:sldId id="711" r:id="rId310"/>
    <p:sldId id="710" r:id="rId311"/>
    <p:sldId id="709" r:id="rId312"/>
    <p:sldId id="708" r:id="rId313"/>
    <p:sldId id="707" r:id="rId314"/>
    <p:sldId id="706" r:id="rId315"/>
    <p:sldId id="705" r:id="rId316"/>
    <p:sldId id="704" r:id="rId317"/>
    <p:sldId id="689" r:id="rId318"/>
    <p:sldId id="715" r:id="rId319"/>
    <p:sldId id="714" r:id="rId320"/>
    <p:sldId id="713" r:id="rId321"/>
    <p:sldId id="712" r:id="rId322"/>
    <p:sldId id="690" r:id="rId323"/>
    <p:sldId id="691" r:id="rId324"/>
    <p:sldId id="692" r:id="rId325"/>
    <p:sldId id="693" r:id="rId326"/>
    <p:sldId id="694" r:id="rId327"/>
    <p:sldId id="695" r:id="rId328"/>
    <p:sldId id="720" r:id="rId329"/>
    <p:sldId id="719" r:id="rId330"/>
    <p:sldId id="718" r:id="rId331"/>
    <p:sldId id="717" r:id="rId332"/>
    <p:sldId id="716" r:id="rId333"/>
    <p:sldId id="696" r:id="rId334"/>
    <p:sldId id="727" r:id="rId335"/>
    <p:sldId id="726" r:id="rId336"/>
    <p:sldId id="725" r:id="rId337"/>
    <p:sldId id="724" r:id="rId338"/>
    <p:sldId id="723" r:id="rId339"/>
    <p:sldId id="722" r:id="rId340"/>
    <p:sldId id="721" r:id="rId341"/>
    <p:sldId id="697" r:id="rId342"/>
    <p:sldId id="728" r:id="rId343"/>
    <p:sldId id="698" r:id="rId344"/>
    <p:sldId id="699" r:id="rId345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6699"/>
    <a:srgbClr val="BDD3E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208" autoAdjust="0"/>
    <p:restoredTop sz="72051" autoAdjust="0"/>
  </p:normalViewPr>
  <p:slideViewPr>
    <p:cSldViewPr>
      <p:cViewPr varScale="1">
        <p:scale>
          <a:sx n="50" d="100"/>
          <a:sy n="50" d="100"/>
        </p:scale>
        <p:origin x="-1068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99" Type="http://schemas.openxmlformats.org/officeDocument/2006/relationships/slide" Target="slides/slide297.xml"/><Relationship Id="rId303" Type="http://schemas.openxmlformats.org/officeDocument/2006/relationships/slide" Target="slides/slide301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324" Type="http://schemas.openxmlformats.org/officeDocument/2006/relationships/slide" Target="slides/slide322.xml"/><Relationship Id="rId345" Type="http://schemas.openxmlformats.org/officeDocument/2006/relationships/slide" Target="slides/slide343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226" Type="http://schemas.openxmlformats.org/officeDocument/2006/relationships/slide" Target="slides/slide224.xml"/><Relationship Id="rId247" Type="http://schemas.openxmlformats.org/officeDocument/2006/relationships/slide" Target="slides/slide245.xml"/><Relationship Id="rId107" Type="http://schemas.openxmlformats.org/officeDocument/2006/relationships/slide" Target="slides/slide105.xml"/><Relationship Id="rId268" Type="http://schemas.openxmlformats.org/officeDocument/2006/relationships/slide" Target="slides/slide266.xml"/><Relationship Id="rId289" Type="http://schemas.openxmlformats.org/officeDocument/2006/relationships/slide" Target="slides/slide287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314" Type="http://schemas.openxmlformats.org/officeDocument/2006/relationships/slide" Target="slides/slide312.xml"/><Relationship Id="rId335" Type="http://schemas.openxmlformats.org/officeDocument/2006/relationships/slide" Target="slides/slide333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16" Type="http://schemas.openxmlformats.org/officeDocument/2006/relationships/slide" Target="slides/slide214.xml"/><Relationship Id="rId237" Type="http://schemas.openxmlformats.org/officeDocument/2006/relationships/slide" Target="slides/slide235.xml"/><Relationship Id="rId258" Type="http://schemas.openxmlformats.org/officeDocument/2006/relationships/slide" Target="slides/slide256.xml"/><Relationship Id="rId279" Type="http://schemas.openxmlformats.org/officeDocument/2006/relationships/slide" Target="slides/slide277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290" Type="http://schemas.openxmlformats.org/officeDocument/2006/relationships/slide" Target="slides/slide288.xml"/><Relationship Id="rId304" Type="http://schemas.openxmlformats.org/officeDocument/2006/relationships/slide" Target="slides/slide302.xml"/><Relationship Id="rId325" Type="http://schemas.openxmlformats.org/officeDocument/2006/relationships/slide" Target="slides/slide323.xml"/><Relationship Id="rId346" Type="http://schemas.openxmlformats.org/officeDocument/2006/relationships/notesMaster" Target="notesMasters/notesMaster1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227" Type="http://schemas.openxmlformats.org/officeDocument/2006/relationships/slide" Target="slides/slide225.xml"/><Relationship Id="rId248" Type="http://schemas.openxmlformats.org/officeDocument/2006/relationships/slide" Target="slides/slide246.xml"/><Relationship Id="rId269" Type="http://schemas.openxmlformats.org/officeDocument/2006/relationships/slide" Target="slides/slide267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280" Type="http://schemas.openxmlformats.org/officeDocument/2006/relationships/slide" Target="slides/slide278.xml"/><Relationship Id="rId315" Type="http://schemas.openxmlformats.org/officeDocument/2006/relationships/slide" Target="slides/slide313.xml"/><Relationship Id="rId336" Type="http://schemas.openxmlformats.org/officeDocument/2006/relationships/slide" Target="slides/slide334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217" Type="http://schemas.openxmlformats.org/officeDocument/2006/relationships/slide" Target="slides/slide215.xml"/><Relationship Id="rId6" Type="http://schemas.openxmlformats.org/officeDocument/2006/relationships/slide" Target="slides/slide4.xml"/><Relationship Id="rId238" Type="http://schemas.openxmlformats.org/officeDocument/2006/relationships/slide" Target="slides/slide236.xml"/><Relationship Id="rId259" Type="http://schemas.openxmlformats.org/officeDocument/2006/relationships/slide" Target="slides/slide257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270" Type="http://schemas.openxmlformats.org/officeDocument/2006/relationships/slide" Target="slides/slide268.xml"/><Relationship Id="rId291" Type="http://schemas.openxmlformats.org/officeDocument/2006/relationships/slide" Target="slides/slide289.xml"/><Relationship Id="rId305" Type="http://schemas.openxmlformats.org/officeDocument/2006/relationships/slide" Target="slides/slide303.xml"/><Relationship Id="rId326" Type="http://schemas.openxmlformats.org/officeDocument/2006/relationships/slide" Target="slides/slide324.xml"/><Relationship Id="rId347" Type="http://schemas.openxmlformats.org/officeDocument/2006/relationships/handoutMaster" Target="handoutMasters/handoutMaster1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228" Type="http://schemas.openxmlformats.org/officeDocument/2006/relationships/slide" Target="slides/slide226.xml"/><Relationship Id="rId249" Type="http://schemas.openxmlformats.org/officeDocument/2006/relationships/slide" Target="slides/slide247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260" Type="http://schemas.openxmlformats.org/officeDocument/2006/relationships/slide" Target="slides/slide258.xml"/><Relationship Id="rId281" Type="http://schemas.openxmlformats.org/officeDocument/2006/relationships/slide" Target="slides/slide279.xml"/><Relationship Id="rId316" Type="http://schemas.openxmlformats.org/officeDocument/2006/relationships/slide" Target="slides/slide314.xml"/><Relationship Id="rId337" Type="http://schemas.openxmlformats.org/officeDocument/2006/relationships/slide" Target="slides/slide335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18" Type="http://schemas.openxmlformats.org/officeDocument/2006/relationships/slide" Target="slides/slide216.xml"/><Relationship Id="rId239" Type="http://schemas.openxmlformats.org/officeDocument/2006/relationships/slide" Target="slides/slide237.xml"/><Relationship Id="rId250" Type="http://schemas.openxmlformats.org/officeDocument/2006/relationships/slide" Target="slides/slide248.xml"/><Relationship Id="rId271" Type="http://schemas.openxmlformats.org/officeDocument/2006/relationships/slide" Target="slides/slide269.xml"/><Relationship Id="rId292" Type="http://schemas.openxmlformats.org/officeDocument/2006/relationships/slide" Target="slides/slide290.xml"/><Relationship Id="rId306" Type="http://schemas.openxmlformats.org/officeDocument/2006/relationships/slide" Target="slides/slide304.xml"/><Relationship Id="rId24" Type="http://schemas.openxmlformats.org/officeDocument/2006/relationships/slide" Target="slides/slide22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31" Type="http://schemas.openxmlformats.org/officeDocument/2006/relationships/slide" Target="slides/slide129.xml"/><Relationship Id="rId327" Type="http://schemas.openxmlformats.org/officeDocument/2006/relationships/slide" Target="slides/slide325.xml"/><Relationship Id="rId348" Type="http://schemas.openxmlformats.org/officeDocument/2006/relationships/presProps" Target="presProps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208" Type="http://schemas.openxmlformats.org/officeDocument/2006/relationships/slide" Target="slides/slide206.xml"/><Relationship Id="rId229" Type="http://schemas.openxmlformats.org/officeDocument/2006/relationships/slide" Target="slides/slide227.xml"/><Relationship Id="rId240" Type="http://schemas.openxmlformats.org/officeDocument/2006/relationships/slide" Target="slides/slide238.xml"/><Relationship Id="rId261" Type="http://schemas.openxmlformats.org/officeDocument/2006/relationships/slide" Target="slides/slide259.xml"/><Relationship Id="rId14" Type="http://schemas.openxmlformats.org/officeDocument/2006/relationships/slide" Target="slides/slide12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282" Type="http://schemas.openxmlformats.org/officeDocument/2006/relationships/slide" Target="slides/slide280.xml"/><Relationship Id="rId317" Type="http://schemas.openxmlformats.org/officeDocument/2006/relationships/slide" Target="slides/slide315.xml"/><Relationship Id="rId338" Type="http://schemas.openxmlformats.org/officeDocument/2006/relationships/slide" Target="slides/slide336.xml"/><Relationship Id="rId8" Type="http://schemas.openxmlformats.org/officeDocument/2006/relationships/slide" Target="slides/slide6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219" Type="http://schemas.openxmlformats.org/officeDocument/2006/relationships/slide" Target="slides/slide217.xml"/><Relationship Id="rId230" Type="http://schemas.openxmlformats.org/officeDocument/2006/relationships/slide" Target="slides/slide228.xml"/><Relationship Id="rId251" Type="http://schemas.openxmlformats.org/officeDocument/2006/relationships/slide" Target="slides/slide249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72" Type="http://schemas.openxmlformats.org/officeDocument/2006/relationships/slide" Target="slides/slide270.xml"/><Relationship Id="rId293" Type="http://schemas.openxmlformats.org/officeDocument/2006/relationships/slide" Target="slides/slide291.xml"/><Relationship Id="rId307" Type="http://schemas.openxmlformats.org/officeDocument/2006/relationships/slide" Target="slides/slide305.xml"/><Relationship Id="rId328" Type="http://schemas.openxmlformats.org/officeDocument/2006/relationships/slide" Target="slides/slide326.xml"/><Relationship Id="rId34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20" Type="http://schemas.openxmlformats.org/officeDocument/2006/relationships/slide" Target="slides/slide218.xml"/><Relationship Id="rId225" Type="http://schemas.openxmlformats.org/officeDocument/2006/relationships/slide" Target="slides/slide223.xml"/><Relationship Id="rId241" Type="http://schemas.openxmlformats.org/officeDocument/2006/relationships/slide" Target="slides/slide239.xml"/><Relationship Id="rId246" Type="http://schemas.openxmlformats.org/officeDocument/2006/relationships/slide" Target="slides/slide244.xml"/><Relationship Id="rId267" Type="http://schemas.openxmlformats.org/officeDocument/2006/relationships/slide" Target="slides/slide265.xml"/><Relationship Id="rId288" Type="http://schemas.openxmlformats.org/officeDocument/2006/relationships/slide" Target="slides/slide286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262" Type="http://schemas.openxmlformats.org/officeDocument/2006/relationships/slide" Target="slides/slide260.xml"/><Relationship Id="rId283" Type="http://schemas.openxmlformats.org/officeDocument/2006/relationships/slide" Target="slides/slide281.xml"/><Relationship Id="rId313" Type="http://schemas.openxmlformats.org/officeDocument/2006/relationships/slide" Target="slides/slide311.xml"/><Relationship Id="rId318" Type="http://schemas.openxmlformats.org/officeDocument/2006/relationships/slide" Target="slides/slide316.xml"/><Relationship Id="rId339" Type="http://schemas.openxmlformats.org/officeDocument/2006/relationships/slide" Target="slides/slide337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334" Type="http://schemas.openxmlformats.org/officeDocument/2006/relationships/slide" Target="slides/slide332.xml"/><Relationship Id="rId35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10" Type="http://schemas.openxmlformats.org/officeDocument/2006/relationships/slide" Target="slides/slide208.xml"/><Relationship Id="rId215" Type="http://schemas.openxmlformats.org/officeDocument/2006/relationships/slide" Target="slides/slide213.xml"/><Relationship Id="rId236" Type="http://schemas.openxmlformats.org/officeDocument/2006/relationships/slide" Target="slides/slide234.xml"/><Relationship Id="rId257" Type="http://schemas.openxmlformats.org/officeDocument/2006/relationships/slide" Target="slides/slide255.xml"/><Relationship Id="rId278" Type="http://schemas.openxmlformats.org/officeDocument/2006/relationships/slide" Target="slides/slide276.xml"/><Relationship Id="rId26" Type="http://schemas.openxmlformats.org/officeDocument/2006/relationships/slide" Target="slides/slide24.xml"/><Relationship Id="rId231" Type="http://schemas.openxmlformats.org/officeDocument/2006/relationships/slide" Target="slides/slide229.xml"/><Relationship Id="rId252" Type="http://schemas.openxmlformats.org/officeDocument/2006/relationships/slide" Target="slides/slide250.xml"/><Relationship Id="rId273" Type="http://schemas.openxmlformats.org/officeDocument/2006/relationships/slide" Target="slides/slide271.xml"/><Relationship Id="rId294" Type="http://schemas.openxmlformats.org/officeDocument/2006/relationships/slide" Target="slides/slide292.xml"/><Relationship Id="rId308" Type="http://schemas.openxmlformats.org/officeDocument/2006/relationships/slide" Target="slides/slide306.xml"/><Relationship Id="rId329" Type="http://schemas.openxmlformats.org/officeDocument/2006/relationships/slide" Target="slides/slide327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340" Type="http://schemas.openxmlformats.org/officeDocument/2006/relationships/slide" Target="slides/slide338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221" Type="http://schemas.openxmlformats.org/officeDocument/2006/relationships/slide" Target="slides/slide219.xml"/><Relationship Id="rId242" Type="http://schemas.openxmlformats.org/officeDocument/2006/relationships/slide" Target="slides/slide240.xml"/><Relationship Id="rId263" Type="http://schemas.openxmlformats.org/officeDocument/2006/relationships/slide" Target="slides/slide261.xml"/><Relationship Id="rId284" Type="http://schemas.openxmlformats.org/officeDocument/2006/relationships/slide" Target="slides/slide282.xml"/><Relationship Id="rId319" Type="http://schemas.openxmlformats.org/officeDocument/2006/relationships/slide" Target="slides/slide317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330" Type="http://schemas.openxmlformats.org/officeDocument/2006/relationships/slide" Target="slides/slide328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351" Type="http://schemas.openxmlformats.org/officeDocument/2006/relationships/tableStyles" Target="tableStyles.xml"/><Relationship Id="rId211" Type="http://schemas.openxmlformats.org/officeDocument/2006/relationships/slide" Target="slides/slide209.xml"/><Relationship Id="rId232" Type="http://schemas.openxmlformats.org/officeDocument/2006/relationships/slide" Target="slides/slide230.xml"/><Relationship Id="rId253" Type="http://schemas.openxmlformats.org/officeDocument/2006/relationships/slide" Target="slides/slide251.xml"/><Relationship Id="rId274" Type="http://schemas.openxmlformats.org/officeDocument/2006/relationships/slide" Target="slides/slide272.xml"/><Relationship Id="rId295" Type="http://schemas.openxmlformats.org/officeDocument/2006/relationships/slide" Target="slides/slide293.xml"/><Relationship Id="rId309" Type="http://schemas.openxmlformats.org/officeDocument/2006/relationships/slide" Target="slides/slide307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320" Type="http://schemas.openxmlformats.org/officeDocument/2006/relationships/slide" Target="slides/slide318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341" Type="http://schemas.openxmlformats.org/officeDocument/2006/relationships/slide" Target="slides/slide339.xml"/><Relationship Id="rId201" Type="http://schemas.openxmlformats.org/officeDocument/2006/relationships/slide" Target="slides/slide199.xml"/><Relationship Id="rId222" Type="http://schemas.openxmlformats.org/officeDocument/2006/relationships/slide" Target="slides/slide220.xml"/><Relationship Id="rId243" Type="http://schemas.openxmlformats.org/officeDocument/2006/relationships/slide" Target="slides/slide241.xml"/><Relationship Id="rId264" Type="http://schemas.openxmlformats.org/officeDocument/2006/relationships/slide" Target="slides/slide262.xml"/><Relationship Id="rId285" Type="http://schemas.openxmlformats.org/officeDocument/2006/relationships/slide" Target="slides/slide283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310" Type="http://schemas.openxmlformats.org/officeDocument/2006/relationships/slide" Target="slides/slide308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331" Type="http://schemas.openxmlformats.org/officeDocument/2006/relationships/slide" Target="slides/slide329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0.xml"/><Relationship Id="rId233" Type="http://schemas.openxmlformats.org/officeDocument/2006/relationships/slide" Target="slides/slide231.xml"/><Relationship Id="rId254" Type="http://schemas.openxmlformats.org/officeDocument/2006/relationships/slide" Target="slides/slide252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275" Type="http://schemas.openxmlformats.org/officeDocument/2006/relationships/slide" Target="slides/slide273.xml"/><Relationship Id="rId296" Type="http://schemas.openxmlformats.org/officeDocument/2006/relationships/slide" Target="slides/slide294.xml"/><Relationship Id="rId300" Type="http://schemas.openxmlformats.org/officeDocument/2006/relationships/slide" Target="slides/slide298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321" Type="http://schemas.openxmlformats.org/officeDocument/2006/relationships/slide" Target="slides/slide319.xml"/><Relationship Id="rId342" Type="http://schemas.openxmlformats.org/officeDocument/2006/relationships/slide" Target="slides/slide340.xml"/><Relationship Id="rId202" Type="http://schemas.openxmlformats.org/officeDocument/2006/relationships/slide" Target="slides/slide200.xml"/><Relationship Id="rId223" Type="http://schemas.openxmlformats.org/officeDocument/2006/relationships/slide" Target="slides/slide221.xml"/><Relationship Id="rId244" Type="http://schemas.openxmlformats.org/officeDocument/2006/relationships/slide" Target="slides/slide242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265" Type="http://schemas.openxmlformats.org/officeDocument/2006/relationships/slide" Target="slides/slide263.xml"/><Relationship Id="rId286" Type="http://schemas.openxmlformats.org/officeDocument/2006/relationships/slide" Target="slides/slide284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311" Type="http://schemas.openxmlformats.org/officeDocument/2006/relationships/slide" Target="slides/slide309.xml"/><Relationship Id="rId332" Type="http://schemas.openxmlformats.org/officeDocument/2006/relationships/slide" Target="slides/slide330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13" Type="http://schemas.openxmlformats.org/officeDocument/2006/relationships/slide" Target="slides/slide211.xml"/><Relationship Id="rId234" Type="http://schemas.openxmlformats.org/officeDocument/2006/relationships/slide" Target="slides/slide23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55" Type="http://schemas.openxmlformats.org/officeDocument/2006/relationships/slide" Target="slides/slide253.xml"/><Relationship Id="rId276" Type="http://schemas.openxmlformats.org/officeDocument/2006/relationships/slide" Target="slides/slide274.xml"/><Relationship Id="rId297" Type="http://schemas.openxmlformats.org/officeDocument/2006/relationships/slide" Target="slides/slide295.xml"/><Relationship Id="rId40" Type="http://schemas.openxmlformats.org/officeDocument/2006/relationships/slide" Target="slides/slide38.xml"/><Relationship Id="rId115" Type="http://schemas.openxmlformats.org/officeDocument/2006/relationships/slide" Target="slides/slide113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301" Type="http://schemas.openxmlformats.org/officeDocument/2006/relationships/slide" Target="slides/slide299.xml"/><Relationship Id="rId322" Type="http://schemas.openxmlformats.org/officeDocument/2006/relationships/slide" Target="slides/slide320.xml"/><Relationship Id="rId343" Type="http://schemas.openxmlformats.org/officeDocument/2006/relationships/slide" Target="slides/slide34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19" Type="http://schemas.openxmlformats.org/officeDocument/2006/relationships/slide" Target="slides/slide17.xml"/><Relationship Id="rId224" Type="http://schemas.openxmlformats.org/officeDocument/2006/relationships/slide" Target="slides/slide222.xml"/><Relationship Id="rId245" Type="http://schemas.openxmlformats.org/officeDocument/2006/relationships/slide" Target="slides/slide243.xml"/><Relationship Id="rId266" Type="http://schemas.openxmlformats.org/officeDocument/2006/relationships/slide" Target="slides/slide264.xml"/><Relationship Id="rId287" Type="http://schemas.openxmlformats.org/officeDocument/2006/relationships/slide" Target="slides/slide285.xml"/><Relationship Id="rId30" Type="http://schemas.openxmlformats.org/officeDocument/2006/relationships/slide" Target="slides/slide2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312" Type="http://schemas.openxmlformats.org/officeDocument/2006/relationships/slide" Target="slides/slide310.xml"/><Relationship Id="rId333" Type="http://schemas.openxmlformats.org/officeDocument/2006/relationships/slide" Target="slides/slide331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189" Type="http://schemas.openxmlformats.org/officeDocument/2006/relationships/slide" Target="slides/slide187.xml"/><Relationship Id="rId3" Type="http://schemas.openxmlformats.org/officeDocument/2006/relationships/slide" Target="slides/slide1.xml"/><Relationship Id="rId214" Type="http://schemas.openxmlformats.org/officeDocument/2006/relationships/slide" Target="slides/slide212.xml"/><Relationship Id="rId235" Type="http://schemas.openxmlformats.org/officeDocument/2006/relationships/slide" Target="slides/slide233.xml"/><Relationship Id="rId256" Type="http://schemas.openxmlformats.org/officeDocument/2006/relationships/slide" Target="slides/slide254.xml"/><Relationship Id="rId277" Type="http://schemas.openxmlformats.org/officeDocument/2006/relationships/slide" Target="slides/slide275.xml"/><Relationship Id="rId298" Type="http://schemas.openxmlformats.org/officeDocument/2006/relationships/slide" Target="slides/slide296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302" Type="http://schemas.openxmlformats.org/officeDocument/2006/relationships/slide" Target="slides/slide300.xml"/><Relationship Id="rId323" Type="http://schemas.openxmlformats.org/officeDocument/2006/relationships/slide" Target="slides/slide321.xml"/><Relationship Id="rId344" Type="http://schemas.openxmlformats.org/officeDocument/2006/relationships/slide" Target="slides/slide34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3.wmf"/></Relationships>
</file>

<file path=ppt/drawings/_rels/vmlDrawing7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3.w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3.wmf"/></Relationships>
</file>

<file path=ppt/drawings/_rels/vmlDrawing8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5.wmf"/><Relationship Id="rId1" Type="http://schemas.openxmlformats.org/officeDocument/2006/relationships/image" Target="../media/image23.wmf"/></Relationships>
</file>

<file path=ppt/drawings/_rels/vmlDrawing8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5.wmf"/><Relationship Id="rId1" Type="http://schemas.openxmlformats.org/officeDocument/2006/relationships/image" Target="../media/image23.wmf"/></Relationships>
</file>

<file path=ppt/drawings/_rels/vmlDrawing8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5.wmf"/><Relationship Id="rId1" Type="http://schemas.openxmlformats.org/officeDocument/2006/relationships/image" Target="../media/image23.wmf"/></Relationships>
</file>

<file path=ppt/drawings/_rels/vmlDrawing8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5.wmf"/><Relationship Id="rId1" Type="http://schemas.openxmlformats.org/officeDocument/2006/relationships/image" Target="../media/image23.wmf"/></Relationships>
</file>

<file path=ppt/drawings/_rels/vmlDrawing8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5.wmf"/><Relationship Id="rId1" Type="http://schemas.openxmlformats.org/officeDocument/2006/relationships/image" Target="../media/image23.w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1.wmf"/></Relationships>
</file>

<file path=ppt/drawings/_rels/vmlDrawing9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/>
              <a:pPr>
                <a:defRPr/>
              </a:pPr>
              <a:t>03.08.2010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2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2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2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3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3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3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3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3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3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3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3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3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3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3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3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3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3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3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5.xml"/><Relationship Id="rId1" Type="http://schemas.openxmlformats.org/officeDocument/2006/relationships/notesMaster" Target="../notesMasters/notesMaster1.xml"/></Relationships>
</file>

<file path=ppt/notesSlides/_rels/notesSlide3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6.xml"/><Relationship Id="rId1" Type="http://schemas.openxmlformats.org/officeDocument/2006/relationships/notesMaster" Target="../notesMasters/notesMaster1.xml"/></Relationships>
</file>

<file path=ppt/notesSlides/_rels/notesSlide3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7.xml"/><Relationship Id="rId1" Type="http://schemas.openxmlformats.org/officeDocument/2006/relationships/notesMaster" Target="../notesMasters/notesMaster1.xml"/></Relationships>
</file>

<file path=ppt/notesSlides/_rels/notesSlide3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9.xml"/><Relationship Id="rId1" Type="http://schemas.openxmlformats.org/officeDocument/2006/relationships/notesMaster" Target="../notesMasters/notesMaster1.xml"/></Relationships>
</file>

<file path=ppt/notesSlides/_rels/notesSlide3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0.xml"/><Relationship Id="rId1" Type="http://schemas.openxmlformats.org/officeDocument/2006/relationships/notesMaster" Target="../notesMasters/notesMaster1.xml"/></Relationships>
</file>

<file path=ppt/notesSlides/_rels/notesSlide3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1.xml"/><Relationship Id="rId1" Type="http://schemas.openxmlformats.org/officeDocument/2006/relationships/notesMaster" Target="../notesMasters/notesMaster1.xml"/></Relationships>
</file>

<file path=ppt/notesSlides/_rels/notesSlide3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2.xml"/><Relationship Id="rId1" Type="http://schemas.openxmlformats.org/officeDocument/2006/relationships/notesMaster" Target="../notesMasters/notesMaster1.xml"/></Relationships>
</file>

<file path=ppt/notesSlides/_rels/notesSlide3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1E893B-7686-47E7-8BAA-792CEA63E874}" type="slidenum">
              <a:rPr lang="en-US" smtClean="0">
                <a:ea typeface="ＭＳ Ｐゴシック" charset="-128"/>
              </a:rPr>
              <a:pPr/>
              <a:t>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89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89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01C79EC-E984-4CF9-A4C2-CC435978829D}" type="slidenum">
              <a:rPr lang="en-US" smtClean="0">
                <a:ea typeface="ＭＳ Ｐゴシック" charset="-128"/>
              </a:rPr>
              <a:pPr/>
              <a:t>13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9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9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260CC09-BDB0-4550-AD2B-DFA627BF9CF5}" type="slidenum">
              <a:rPr lang="en-US" smtClean="0">
                <a:ea typeface="ＭＳ Ｐゴシック" charset="-128"/>
              </a:rPr>
              <a:pPr/>
              <a:t>107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911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911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CF18DF1-1184-4F76-A3E0-3AB9D578B2D8}" type="slidenum">
              <a:rPr lang="en-US" smtClean="0">
                <a:ea typeface="ＭＳ Ｐゴシック" charset="-128"/>
              </a:rPr>
              <a:pPr/>
              <a:t>108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92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92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07C2F21-C435-4590-B004-337556FAC6E9}" type="slidenum">
              <a:rPr lang="en-US" smtClean="0">
                <a:ea typeface="ＭＳ Ｐゴシック" charset="-128"/>
              </a:rPr>
              <a:pPr/>
              <a:t>109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932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932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320107D-F9A5-4112-9036-83C3D91A736B}" type="slidenum">
              <a:rPr lang="en-US" smtClean="0">
                <a:ea typeface="ＭＳ Ｐゴシック" charset="-128"/>
              </a:rPr>
              <a:pPr/>
              <a:t>110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94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94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64B7552-676A-4189-94DC-1A356FB07EE3}" type="slidenum">
              <a:rPr lang="en-US" smtClean="0">
                <a:ea typeface="ＭＳ Ｐゴシック" charset="-128"/>
              </a:rPr>
              <a:pPr/>
              <a:t>111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95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95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AC437A6-3BD1-4732-B544-E1F8EBDEC4CE}" type="slidenum">
              <a:rPr lang="en-US" smtClean="0">
                <a:ea typeface="ＭＳ Ｐゴシック" charset="-128"/>
              </a:rPr>
              <a:pPr/>
              <a:t>112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96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96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A68FEA2-CE55-40E5-8947-CAD44094469D}" type="slidenum">
              <a:rPr lang="en-US" smtClean="0">
                <a:ea typeface="ＭＳ Ｐゴシック" charset="-128"/>
              </a:rPr>
              <a:pPr/>
              <a:t>113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97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97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06FBBDB-2EA0-4F25-BE8A-5DFEEBCC9532}" type="slidenum">
              <a:rPr lang="en-US" smtClean="0">
                <a:ea typeface="ＭＳ Ｐゴシック" charset="-128"/>
              </a:rPr>
              <a:pPr/>
              <a:t>114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98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98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37549EB-A122-40DD-9675-03A9F2240FA0}" type="slidenum">
              <a:rPr lang="en-US" smtClean="0">
                <a:ea typeface="ＭＳ Ｐゴシック" charset="-128"/>
              </a:rPr>
              <a:pPr/>
              <a:t>115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993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99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317F5FA-5D47-4C0E-BA4F-99D9B425BFBA}" type="slidenum">
              <a:rPr lang="en-US" smtClean="0">
                <a:ea typeface="ＭＳ Ｐゴシック" charset="-128"/>
              </a:rPr>
              <a:pPr/>
              <a:t>116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00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00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40460DC-3F39-4ECA-8F44-6477CE6F7AAC}" type="slidenum">
              <a:rPr lang="en-US" smtClean="0">
                <a:ea typeface="ＭＳ Ｐゴシック" charset="-128"/>
              </a:rPr>
              <a:pPr/>
              <a:t>14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00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00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EA05EA-9A9C-4C04-AFBC-E9BC6065BACF}" type="slidenum">
              <a:rPr lang="en-US" smtClean="0">
                <a:ea typeface="ＭＳ Ｐゴシック" charset="-128"/>
              </a:rPr>
              <a:pPr/>
              <a:t>117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01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01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592BCD8-9EBC-4FF5-9A88-018BD472D7EE}" type="slidenum">
              <a:rPr lang="en-US" smtClean="0">
                <a:ea typeface="ＭＳ Ｐゴシック" charset="-128"/>
              </a:rPr>
              <a:pPr/>
              <a:t>118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02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02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8C0E2C1-62C1-4E0A-AF27-8405A208CCBE}" type="slidenum">
              <a:rPr lang="en-US" smtClean="0">
                <a:ea typeface="ＭＳ Ｐゴシック" charset="-128"/>
              </a:rPr>
              <a:pPr/>
              <a:t>119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03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03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06EE198-0946-421C-83F9-98E269FD1EE6}" type="slidenum">
              <a:rPr lang="en-US" smtClean="0">
                <a:ea typeface="ＭＳ Ｐゴシック" charset="-128"/>
              </a:rPr>
              <a:pPr/>
              <a:t>120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05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05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5172DD0-F18E-4F6D-A494-F711F5173EBC}" type="slidenum">
              <a:rPr lang="en-US" smtClean="0">
                <a:ea typeface="ＭＳ Ｐゴシック" charset="-128"/>
              </a:rPr>
              <a:pPr/>
              <a:t>121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06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06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3AD7C81-2B48-47B8-A07F-4E607BA0A22E}" type="slidenum">
              <a:rPr lang="en-US" smtClean="0">
                <a:ea typeface="ＭＳ Ｐゴシック" charset="-128"/>
              </a:rPr>
              <a:pPr/>
              <a:t>122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07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07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8951F5F-59D9-487F-B4FB-9164DE5CDD51}" type="slidenum">
              <a:rPr lang="en-US" smtClean="0">
                <a:ea typeface="ＭＳ Ｐゴシック" charset="-128"/>
              </a:rPr>
              <a:pPr/>
              <a:t>123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08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08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51E320F-4D4B-49FC-992E-9A166E8FDDC2}" type="slidenum">
              <a:rPr lang="en-US" smtClean="0">
                <a:ea typeface="ＭＳ Ｐゴシック" charset="-128"/>
              </a:rPr>
              <a:pPr/>
              <a:t>124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10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10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9881CD3-C324-42E0-91B4-63E3BC954072}" type="slidenum">
              <a:rPr lang="en-US" smtClean="0">
                <a:ea typeface="ＭＳ Ｐゴシック" charset="-128"/>
              </a:rPr>
              <a:pPr/>
              <a:t>125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11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11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9680B5D-1B42-408E-9020-D50008994794}" type="slidenum">
              <a:rPr lang="en-US" smtClean="0">
                <a:ea typeface="ＭＳ Ｐゴシック" charset="-128"/>
              </a:rPr>
              <a:pPr/>
              <a:t>126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12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12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A5D5828-384F-4901-AC9B-5AB8A912608A}" type="slidenum">
              <a:rPr lang="en-US" smtClean="0">
                <a:ea typeface="ＭＳ Ｐゴシック" charset="-128"/>
              </a:rPr>
              <a:pPr/>
              <a:t>16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01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01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1A22FDA-C876-48C1-A3CA-986814B27002}" type="slidenum">
              <a:rPr lang="en-US" smtClean="0">
                <a:ea typeface="ＭＳ Ｐゴシック" charset="-128"/>
              </a:rPr>
              <a:pPr/>
              <a:t>127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13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13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340EB88-B278-42A6-B986-131963D8A92F}" type="slidenum">
              <a:rPr lang="en-US" smtClean="0">
                <a:ea typeface="ＭＳ Ｐゴシック" charset="-128"/>
              </a:rPr>
              <a:pPr/>
              <a:t>128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14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14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1C5F0BA-3947-45B8-B3A6-5BCBD41E562D}" type="slidenum">
              <a:rPr lang="en-US" smtClean="0">
                <a:ea typeface="ＭＳ Ｐゴシック" charset="-128"/>
              </a:rPr>
              <a:pPr/>
              <a:t>129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15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15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867D175-8E65-4AED-A109-8BA7E617E981}" type="slidenum">
              <a:rPr lang="en-US" smtClean="0">
                <a:ea typeface="ＭＳ Ｐゴシック" charset="-128"/>
              </a:rPr>
              <a:pPr/>
              <a:t>130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16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16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F44D739-EECE-4BB9-B5EA-23CF45164354}" type="slidenum">
              <a:rPr lang="en-US" smtClean="0">
                <a:ea typeface="ＭＳ Ｐゴシック" charset="-128"/>
              </a:rPr>
              <a:pPr/>
              <a:t>131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17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17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8D64D22-3D7F-4D42-BA6F-7386DEFD8168}" type="slidenum">
              <a:rPr lang="en-US" smtClean="0">
                <a:ea typeface="ＭＳ Ｐゴシック" charset="-128"/>
              </a:rPr>
              <a:pPr/>
              <a:t>132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18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18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14BAAAF-1FB9-4335-9A38-9B3D707C21AA}" type="slidenum">
              <a:rPr lang="en-US" smtClean="0">
                <a:ea typeface="ＭＳ Ｐゴシック" charset="-128"/>
              </a:rPr>
              <a:pPr/>
              <a:t>133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19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19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272F09E-D2AA-41DC-84CB-4BDEE620D4DB}" type="slidenum">
              <a:rPr lang="en-US" smtClean="0">
                <a:ea typeface="ＭＳ Ｐゴシック" charset="-128"/>
              </a:rPr>
              <a:pPr/>
              <a:t>134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20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20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CFBFF98-5001-4606-BA78-D8DEF8555074}" type="slidenum">
              <a:rPr lang="en-US" smtClean="0">
                <a:ea typeface="ＭＳ Ｐゴシック" charset="-128"/>
              </a:rPr>
              <a:pPr/>
              <a:t>135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21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21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517EEF7-0EBD-4F9A-9C1E-E7952994F340}" type="slidenum">
              <a:rPr lang="en-US" smtClean="0">
                <a:ea typeface="ＭＳ Ｐゴシック" charset="-128"/>
              </a:rPr>
              <a:pPr/>
              <a:t>136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22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22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7397CEB-4EB8-4D96-8F08-FF62F72F7E54}" type="slidenum">
              <a:rPr lang="en-US" smtClean="0">
                <a:ea typeface="ＭＳ Ｐゴシック" charset="-128"/>
              </a:rPr>
              <a:pPr/>
              <a:t>17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02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02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E5535C2-4D9B-4FCE-9411-D8CA781E0A36}" type="slidenum">
              <a:rPr lang="en-US" smtClean="0">
                <a:ea typeface="ＭＳ Ｐゴシック" charset="-128"/>
              </a:rPr>
              <a:pPr/>
              <a:t>137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23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23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91FAB89-0E8D-4D63-9862-B62D999F60F9}" type="slidenum">
              <a:rPr lang="en-US" smtClean="0">
                <a:ea typeface="ＭＳ Ｐゴシック" charset="-128"/>
              </a:rPr>
              <a:pPr/>
              <a:t>138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24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24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ACFD7FB-0FFB-444D-8517-0D8AB1CF8E8D}" type="slidenum">
              <a:rPr lang="en-US" smtClean="0">
                <a:ea typeface="ＭＳ Ｐゴシック" charset="-128"/>
              </a:rPr>
              <a:pPr/>
              <a:t>139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25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25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828ACFB-1606-4C32-A20E-FC336723784F}" type="slidenum">
              <a:rPr lang="en-US" smtClean="0">
                <a:ea typeface="ＭＳ Ｐゴシック" charset="-128"/>
              </a:rPr>
              <a:pPr/>
              <a:t>140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27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27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DEBA630-4995-4D7D-A47B-4789F74720A1}" type="slidenum">
              <a:rPr lang="en-US" smtClean="0">
                <a:ea typeface="ＭＳ Ｐゴシック" charset="-128"/>
              </a:rPr>
              <a:pPr/>
              <a:t>141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28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28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7DAAC0C-CFE6-4AC5-A0B4-3CE2D18EA6A8}" type="slidenum">
              <a:rPr lang="en-US" smtClean="0">
                <a:ea typeface="ＭＳ Ｐゴシック" charset="-128"/>
              </a:rPr>
              <a:pPr/>
              <a:t>142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29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29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02FF2FB-0B07-40EC-8F55-0FCE931EE41C}" type="slidenum">
              <a:rPr lang="en-US" smtClean="0">
                <a:ea typeface="ＭＳ Ｐゴシック" charset="-128"/>
              </a:rPr>
              <a:pPr/>
              <a:t>143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30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30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4FD80C1-E7E6-416D-AE99-BBA9319664CA}" type="slidenum">
              <a:rPr lang="en-US" smtClean="0">
                <a:ea typeface="ＭＳ Ｐゴシック" charset="-128"/>
              </a:rPr>
              <a:pPr/>
              <a:t>144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31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31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6C2BF33-995D-4E42-A2C2-8829D6853BD6}" type="slidenum">
              <a:rPr lang="en-US" smtClean="0">
                <a:ea typeface="ＭＳ Ｐゴシック" charset="-128"/>
              </a:rPr>
              <a:pPr/>
              <a:t>145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32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32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1A7A8A7-0B09-4260-92CA-169BE02967E3}" type="slidenum">
              <a:rPr lang="en-US" smtClean="0">
                <a:ea typeface="ＭＳ Ｐゴシック" charset="-128"/>
              </a:rPr>
              <a:pPr/>
              <a:t>146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33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33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CD0FEA6-C60A-48E3-B3CC-1BF5BDC448FE}" type="slidenum">
              <a:rPr lang="en-US" smtClean="0">
                <a:ea typeface="ＭＳ Ｐゴシック" charset="-128"/>
              </a:rPr>
              <a:pPr/>
              <a:t>18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03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03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9004738-F00D-4D61-ACA9-8F0536184CEF}" type="slidenum">
              <a:rPr lang="en-US" smtClean="0">
                <a:ea typeface="ＭＳ Ｐゴシック" charset="-128"/>
              </a:rPr>
              <a:pPr/>
              <a:t>147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34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34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2F5CA1-32DF-4681-9373-F93E148DB82F}" type="slidenum">
              <a:rPr lang="en-US" smtClean="0">
                <a:ea typeface="ＭＳ Ｐゴシック" charset="-128"/>
              </a:rPr>
              <a:pPr/>
              <a:t>148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35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35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E0A9989-DEEA-493D-BCE7-CA735B536113}" type="slidenum">
              <a:rPr lang="en-US" smtClean="0">
                <a:ea typeface="ＭＳ Ｐゴシック" charset="-128"/>
              </a:rPr>
              <a:pPr/>
              <a:t>149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36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36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19AC775-D49B-474B-B436-566B0C0930CB}" type="slidenum">
              <a:rPr lang="en-US" smtClean="0">
                <a:ea typeface="ＭＳ Ｐゴシック" charset="-128"/>
              </a:rPr>
              <a:pPr/>
              <a:t>150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37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37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4F67E5B-CCAE-483D-93CC-0523F97EF335}" type="slidenum">
              <a:rPr lang="en-US" smtClean="0">
                <a:ea typeface="ＭＳ Ｐゴシック" charset="-128"/>
              </a:rPr>
              <a:pPr/>
              <a:t>151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38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38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590EE0F-4BEB-4F7A-89EC-2C52026C4217}" type="slidenum">
              <a:rPr lang="en-US" smtClean="0">
                <a:ea typeface="ＭＳ Ｐゴシック" charset="-128"/>
              </a:rPr>
              <a:pPr/>
              <a:t>152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39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39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2FEF4C8-86F5-49FB-ABCB-7B5742CA2113}" type="slidenum">
              <a:rPr lang="en-US" smtClean="0">
                <a:ea typeface="ＭＳ Ｐゴシック" charset="-128"/>
              </a:rPr>
              <a:pPr/>
              <a:t>153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403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403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F121B70-01A1-4EAE-8943-3011D94E15E4}" type="slidenum">
              <a:rPr lang="en-US" smtClean="0">
                <a:ea typeface="ＭＳ Ｐゴシック" charset="-128"/>
              </a:rPr>
              <a:pPr/>
              <a:t>154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41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41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A1BC327-864C-46C0-A4A2-550FF144C9AB}" type="slidenum">
              <a:rPr lang="en-US" smtClean="0">
                <a:ea typeface="ＭＳ Ｐゴシック" charset="-128"/>
              </a:rPr>
              <a:pPr/>
              <a:t>155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42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423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ADA8E2B-29DF-44AB-8B79-DC3942B0DAB5}" type="slidenum">
              <a:rPr lang="en-US" smtClean="0">
                <a:ea typeface="ＭＳ Ｐゴシック" charset="-128"/>
              </a:rPr>
              <a:pPr/>
              <a:t>156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43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43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F2C41EB-F66B-470C-8FC7-1B035FFE606F}" type="slidenum">
              <a:rPr lang="en-US" smtClean="0">
                <a:ea typeface="ＭＳ Ｐゴシック" charset="-128"/>
              </a:rPr>
              <a:pPr/>
              <a:t>19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04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04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7C46D31-6E50-47DE-98E2-31687F33C767}" type="slidenum">
              <a:rPr lang="en-US" smtClean="0">
                <a:ea typeface="ＭＳ Ｐゴシック" charset="-128"/>
              </a:rPr>
              <a:pPr/>
              <a:t>157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444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444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54A9721-FD32-4EB1-B3D2-570B43FBB8DA}" type="slidenum">
              <a:rPr lang="en-US" smtClean="0">
                <a:ea typeface="ＭＳ Ｐゴシック" charset="-128"/>
              </a:rPr>
              <a:pPr/>
              <a:t>158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45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45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ED4890A-4587-410A-9C38-76748B34DC0A}" type="slidenum">
              <a:rPr lang="en-US" smtClean="0">
                <a:ea typeface="ＭＳ Ｐゴシック" charset="-128"/>
              </a:rPr>
              <a:pPr/>
              <a:t>159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46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46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DD93DEB-AA55-455B-87FE-6ADA63BDEA25}" type="slidenum">
              <a:rPr lang="en-US" smtClean="0">
                <a:ea typeface="ＭＳ Ｐゴシック" charset="-128"/>
              </a:rPr>
              <a:pPr/>
              <a:t>160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47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47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897CC8D-F8BC-41B9-9F4B-87BC642EB3F1}" type="slidenum">
              <a:rPr lang="en-US" smtClean="0">
                <a:ea typeface="ＭＳ Ｐゴシック" charset="-128"/>
              </a:rPr>
              <a:pPr/>
              <a:t>161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48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48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BFC7FC1-5E95-4A26-A762-B36EB998B103}" type="slidenum">
              <a:rPr lang="en-US" smtClean="0">
                <a:ea typeface="ＭＳ Ｐゴシック" charset="-128"/>
              </a:rPr>
              <a:pPr/>
              <a:t>162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49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49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6445885-5E43-4E77-A1C4-C56214AC6D76}" type="slidenum">
              <a:rPr lang="en-US" smtClean="0">
                <a:ea typeface="ＭＳ Ｐゴシック" charset="-128"/>
              </a:rPr>
              <a:pPr/>
              <a:t>163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50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505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C22EDB1-1811-40F8-AE8B-DD2DDB2D5F8E}" type="slidenum">
              <a:rPr lang="en-US" smtClean="0">
                <a:ea typeface="ＭＳ Ｐゴシック" charset="-128"/>
              </a:rPr>
              <a:pPr/>
              <a:t>164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51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51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41C3470-4127-4B7A-A555-51E06E701C94}" type="slidenum">
              <a:rPr lang="en-US" smtClean="0">
                <a:ea typeface="ＭＳ Ｐゴシック" charset="-128"/>
              </a:rPr>
              <a:pPr/>
              <a:t>165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52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52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9BA9B02-8E4E-4A0F-8F7D-A936E75A269F}" type="slidenum">
              <a:rPr lang="en-US" smtClean="0">
                <a:ea typeface="ＭＳ Ｐゴシック" charset="-128"/>
              </a:rPr>
              <a:pPr/>
              <a:t>166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536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536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E264389-7F7D-4FA9-BADA-A34D7CB39BE6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05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05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842F4F1-CECB-484B-B5A4-79FFB6FC8017}" type="slidenum">
              <a:rPr lang="en-US" smtClean="0">
                <a:ea typeface="ＭＳ Ｐゴシック" charset="-128"/>
              </a:rPr>
              <a:pPr/>
              <a:t>167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546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546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0243FD8-6E9D-4BC8-9BBB-A9D4DDCA7E0A}" type="slidenum">
              <a:rPr lang="en-US" smtClean="0">
                <a:ea typeface="ＭＳ Ｐゴシック" charset="-128"/>
              </a:rPr>
              <a:pPr/>
              <a:t>168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556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556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181C871-3443-41F8-BBAE-8FCA57893564}" type="slidenum">
              <a:rPr lang="en-US" smtClean="0">
                <a:ea typeface="ＭＳ Ｐゴシック" charset="-128"/>
              </a:rPr>
              <a:pPr/>
              <a:t>169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567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567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EECA8C1-4A7C-4075-8390-6D88DD19769B}" type="slidenum">
              <a:rPr lang="en-US" smtClean="0">
                <a:ea typeface="ＭＳ Ｐゴシック" charset="-128"/>
              </a:rPr>
              <a:pPr/>
              <a:t>170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577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577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64B208F-B5B7-4777-953A-A032BFE396EC}" type="slidenum">
              <a:rPr lang="en-US" smtClean="0">
                <a:ea typeface="ＭＳ Ｐゴシック" charset="-128"/>
              </a:rPr>
              <a:pPr/>
              <a:t>171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58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587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D7130F9-7D0A-468C-BEBF-FFC4D0FA7A5E}" type="slidenum">
              <a:rPr lang="en-US" smtClean="0">
                <a:ea typeface="ＭＳ Ｐゴシック" charset="-128"/>
              </a:rPr>
              <a:pPr/>
              <a:t>172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59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597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6C1FE64-4AA1-4A12-8247-7672CCD4E2A9}" type="slidenum">
              <a:rPr lang="en-US" smtClean="0">
                <a:ea typeface="ＭＳ Ｐゴシック" charset="-128"/>
              </a:rPr>
              <a:pPr/>
              <a:t>173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60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608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6C1FE64-4AA1-4A12-8247-7672CCD4E2A9}" type="slidenum">
              <a:rPr lang="en-US" smtClean="0">
                <a:ea typeface="ＭＳ Ｐゴシック" charset="-128"/>
              </a:rPr>
              <a:pPr/>
              <a:t>174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60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608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560925F-E1A3-43C3-9C23-DD73CE413981}" type="slidenum">
              <a:rPr lang="en-US" smtClean="0">
                <a:ea typeface="ＭＳ Ｐゴシック" charset="-128"/>
              </a:rPr>
              <a:pPr/>
              <a:t>175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61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618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58757FF-31CB-4CAD-B1C5-9C2649468152}" type="slidenum">
              <a:rPr lang="en-US" smtClean="0">
                <a:ea typeface="ＭＳ Ｐゴシック" charset="-128"/>
              </a:rPr>
              <a:pPr/>
              <a:t>176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62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628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9751718-60A6-4D38-A2E6-2F23060A7B63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06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06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87B928F-A4EC-4B46-BF2D-AEAAF30D1708}" type="slidenum">
              <a:rPr lang="en-US" smtClean="0">
                <a:ea typeface="ＭＳ Ｐゴシック" charset="-128"/>
              </a:rPr>
              <a:pPr/>
              <a:t>177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63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638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82D8C92-432C-4721-AFD0-5507216A2607}" type="slidenum">
              <a:rPr lang="en-US" smtClean="0">
                <a:ea typeface="ＭＳ Ｐゴシック" charset="-128"/>
              </a:rPr>
              <a:pPr/>
              <a:t>178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64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649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6673313-0126-485E-87D2-4ABF7A68780F}" type="slidenum">
              <a:rPr lang="en-US" smtClean="0">
                <a:ea typeface="ＭＳ Ｐゴシック" charset="-128"/>
              </a:rPr>
              <a:pPr/>
              <a:t>179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65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659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058C1FB-DF8D-4F9E-8FA8-0934AF1DAA09}" type="slidenum">
              <a:rPr lang="en-US" smtClean="0">
                <a:ea typeface="ＭＳ Ｐゴシック" charset="-128"/>
              </a:rPr>
              <a:pPr/>
              <a:t>180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66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669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9FA644-B47E-4A5B-BBF1-B3094114A1D1}" type="slidenum">
              <a:rPr lang="en-US" smtClean="0">
                <a:ea typeface="ＭＳ Ｐゴシック" charset="-128"/>
              </a:rPr>
              <a:pPr/>
              <a:t>181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67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679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806381D-3C97-4E1B-91D9-37BFE1E61EEC}" type="slidenum">
              <a:rPr lang="en-US" smtClean="0">
                <a:ea typeface="ＭＳ Ｐゴシック" charset="-128"/>
              </a:rPr>
              <a:pPr/>
              <a:t>182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68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689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9F60282-F386-4EA9-ACCA-9A2669DEC9CF}" type="slidenum">
              <a:rPr lang="en-US" smtClean="0">
                <a:ea typeface="ＭＳ Ｐゴシック" charset="-128"/>
              </a:rPr>
              <a:pPr/>
              <a:t>183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70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700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BDCA159-0C76-4E0F-B63A-186A66932F64}" type="slidenum">
              <a:rPr lang="en-US" smtClean="0">
                <a:ea typeface="ＭＳ Ｐゴシック" charset="-128"/>
              </a:rPr>
              <a:pPr/>
              <a:t>184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71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710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0CC179A-A61A-412A-9F7A-76E8E8C0A2A8}" type="slidenum">
              <a:rPr lang="en-US" smtClean="0">
                <a:ea typeface="ＭＳ Ｐゴシック" charset="-128"/>
              </a:rPr>
              <a:pPr/>
              <a:t>185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72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720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1DC5ABC-38CB-44D5-8230-2AA67D3E5F94}" type="slidenum">
              <a:rPr lang="en-US" smtClean="0">
                <a:ea typeface="ＭＳ Ｐゴシック" charset="-128"/>
              </a:rPr>
              <a:pPr/>
              <a:t>186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73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730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5DAF7F6-023F-4B25-9ECD-7B3602E3CCBA}" type="slidenum">
              <a:rPr lang="en-US" smtClean="0">
                <a:ea typeface="ＭＳ Ｐゴシック" charset="-128"/>
              </a:rPr>
              <a:pPr/>
              <a:t>22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07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07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8AB3D7-24E5-4405-80BB-F718E2F82A4A}" type="slidenum">
              <a:rPr lang="en-US" smtClean="0">
                <a:ea typeface="ＭＳ Ｐゴシック" charset="-128"/>
              </a:rPr>
              <a:pPr/>
              <a:t>187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74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741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E277F74-E5D0-4058-BF44-56DC0C1315F5}" type="slidenum">
              <a:rPr lang="en-US" smtClean="0">
                <a:ea typeface="ＭＳ Ｐゴシック" charset="-128"/>
              </a:rPr>
              <a:pPr/>
              <a:t>188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75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751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B4D5111-5EE1-4003-8D6D-0AF1DA04F454}" type="slidenum">
              <a:rPr lang="en-US" smtClean="0">
                <a:ea typeface="ＭＳ Ｐゴシック" charset="-128"/>
              </a:rPr>
              <a:pPr/>
              <a:t>189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76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761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AF96059-F238-4AB3-B1CC-15B3CB5DC86B}" type="slidenum">
              <a:rPr lang="en-US" smtClean="0">
                <a:ea typeface="ＭＳ Ｐゴシック" charset="-128"/>
              </a:rPr>
              <a:pPr/>
              <a:t>190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77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771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6DEA685-DDF9-44C9-9C20-CB56F385F333}" type="slidenum">
              <a:rPr lang="en-US" smtClean="0">
                <a:ea typeface="ＭＳ Ｐゴシック" charset="-128"/>
              </a:rPr>
              <a:pPr/>
              <a:t>191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78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782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A430416-84CB-4F5B-849F-35A86D1A1F51}" type="slidenum">
              <a:rPr lang="en-US" smtClean="0">
                <a:ea typeface="ＭＳ Ｐゴシック" charset="-128"/>
              </a:rPr>
              <a:pPr/>
              <a:t>192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79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792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95E6E9B-06CA-44D8-AEAA-E6827AAE1478}" type="slidenum">
              <a:rPr lang="en-US" smtClean="0">
                <a:ea typeface="ＭＳ Ｐゴシック" charset="-128"/>
              </a:rPr>
              <a:pPr/>
              <a:t>193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80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802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D2110B7-7F2F-43C5-A38C-6C103E87AB36}" type="slidenum">
              <a:rPr lang="en-US" smtClean="0">
                <a:ea typeface="ＭＳ Ｐゴシック" charset="-128"/>
              </a:rPr>
              <a:pPr/>
              <a:t>194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81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812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8E7BB87-2F80-4B64-83D7-D640BE8B5E32}" type="slidenum">
              <a:rPr lang="en-US" smtClean="0">
                <a:ea typeface="ＭＳ Ｐゴシック" charset="-128"/>
              </a:rPr>
              <a:pPr/>
              <a:t>195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82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823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86099C1-F5CA-4980-AA20-89D6D5B530F4}" type="slidenum">
              <a:rPr lang="en-US" smtClean="0">
                <a:ea typeface="ＭＳ Ｐゴシック" charset="-128"/>
              </a:rPr>
              <a:pPr/>
              <a:t>196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83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833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641F21-9862-479E-8FAB-EF56E60CD229}" type="slidenum">
              <a:rPr lang="en-US" smtClean="0">
                <a:ea typeface="ＭＳ Ｐゴシック" charset="-128"/>
              </a:rPr>
              <a:pPr/>
              <a:t>23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08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08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90E0D8B-4D9F-449C-AC1E-D6168405CCFF}" type="slidenum">
              <a:rPr lang="en-US" smtClean="0">
                <a:ea typeface="ＭＳ Ｐゴシック" charset="-128"/>
              </a:rPr>
              <a:pPr/>
              <a:t>197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84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843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0156EC8-6EAC-4AD8-A217-35BBF165A1C2}" type="slidenum">
              <a:rPr lang="en-US" smtClean="0">
                <a:ea typeface="ＭＳ Ｐゴシック" charset="-128"/>
              </a:rPr>
              <a:pPr/>
              <a:t>198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85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853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20F26C-9875-4275-9A38-E9DF2FE2906F}" type="slidenum">
              <a:rPr lang="en-US" smtClean="0">
                <a:ea typeface="ＭＳ Ｐゴシック" charset="-128"/>
              </a:rPr>
              <a:pPr/>
              <a:t>199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86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864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63E839B-0EAA-4D7D-BA87-288218A3E045}" type="slidenum">
              <a:rPr lang="en-US" smtClean="0">
                <a:ea typeface="ＭＳ Ｐゴシック" charset="-128"/>
              </a:rPr>
              <a:pPr/>
              <a:t>200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87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874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2BA6CCF-7774-42FB-8B3E-CFF89EF4175E}" type="slidenum">
              <a:rPr lang="en-US" smtClean="0">
                <a:ea typeface="ＭＳ Ｐゴシック" charset="-128"/>
              </a:rPr>
              <a:pPr/>
              <a:t>201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88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884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B6D75EE-857F-4AB3-BBB1-07FF706BE240}" type="slidenum">
              <a:rPr lang="en-US" smtClean="0">
                <a:ea typeface="ＭＳ Ｐゴシック" charset="-128"/>
              </a:rPr>
              <a:pPr/>
              <a:t>202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89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894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F4C2A9A-2B19-41F7-8722-901F5F27DA06}" type="slidenum">
              <a:rPr lang="en-US" smtClean="0">
                <a:ea typeface="ＭＳ Ｐゴシック" charset="-128"/>
              </a:rPr>
              <a:pPr/>
              <a:t>203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90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905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F6346DE-009C-492F-89AE-510AE86BC276}" type="slidenum">
              <a:rPr lang="en-US" smtClean="0">
                <a:ea typeface="ＭＳ Ｐゴシック" charset="-128"/>
              </a:rPr>
              <a:pPr/>
              <a:t>204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91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915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C7578B0-6DE0-4DA1-81A4-135A7AA5DFBE}" type="slidenum">
              <a:rPr lang="en-US" smtClean="0">
                <a:ea typeface="ＭＳ Ｐゴシック" charset="-128"/>
              </a:rPr>
              <a:pPr/>
              <a:t>205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92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925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FA62A93-4F61-4614-8D50-73B2B0427199}" type="slidenum">
              <a:rPr lang="en-US" smtClean="0">
                <a:ea typeface="ＭＳ Ｐゴシック" charset="-128"/>
              </a:rPr>
              <a:pPr/>
              <a:t>206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935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935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42D44D7-D730-4CBF-ABFD-2F7BB917B472}" type="slidenum">
              <a:rPr lang="en-US" smtClean="0">
                <a:ea typeface="ＭＳ Ｐゴシック" charset="-128"/>
              </a:rPr>
              <a:pPr/>
              <a:t>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4C0CC48-19B8-4C4F-8ABD-76601ED47C3D}" type="slidenum">
              <a:rPr lang="en-US" smtClean="0">
                <a:ea typeface="ＭＳ Ｐゴシック" charset="-128"/>
              </a:rPr>
              <a:pPr/>
              <a:t>24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09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09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C64FD5D-4A9A-4C25-8AB7-78673FC10140}" type="slidenum">
              <a:rPr lang="en-US" smtClean="0">
                <a:ea typeface="ＭＳ Ｐゴシック" charset="-128"/>
              </a:rPr>
              <a:pPr/>
              <a:t>207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94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945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0E19227-2EEF-4550-BA0F-1344151F5242}" type="slidenum">
              <a:rPr lang="en-US" smtClean="0">
                <a:ea typeface="ＭＳ Ｐゴシック" charset="-128"/>
              </a:rPr>
              <a:pPr/>
              <a:t>208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95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956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44234A2-2B92-4D5B-A4ED-D8BB86DCC057}" type="slidenum">
              <a:rPr lang="en-US" smtClean="0">
                <a:ea typeface="ＭＳ Ｐゴシック" charset="-128"/>
              </a:rPr>
              <a:pPr/>
              <a:t>209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966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966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48DB18D-1649-4714-992A-237F33C7271C}" type="slidenum">
              <a:rPr lang="en-US" smtClean="0">
                <a:ea typeface="ＭＳ Ｐゴシック" charset="-128"/>
              </a:rPr>
              <a:pPr/>
              <a:t>210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976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976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DF12745-70DE-4E97-AD78-52FF285A3781}" type="slidenum">
              <a:rPr lang="en-US" smtClean="0">
                <a:ea typeface="ＭＳ Ｐゴシック" charset="-128"/>
              </a:rPr>
              <a:pPr/>
              <a:t>211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98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986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8902234-78CD-4C1D-B85C-6E3021525334}" type="slidenum">
              <a:rPr lang="en-US" smtClean="0">
                <a:ea typeface="ＭＳ Ｐゴシック" charset="-128"/>
              </a:rPr>
              <a:pPr/>
              <a:t>212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997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997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85A276F-1FD0-4910-92BE-C0F94884C2A4}" type="slidenum">
              <a:rPr lang="en-US" smtClean="0">
                <a:ea typeface="ＭＳ Ｐゴシック" charset="-128"/>
              </a:rPr>
              <a:pPr/>
              <a:t>213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00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007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F48ED02-5B59-4F0C-B5E9-E9904AB4E050}" type="slidenum">
              <a:rPr lang="en-US" smtClean="0">
                <a:ea typeface="ＭＳ Ｐゴシック" charset="-128"/>
              </a:rPr>
              <a:pPr/>
              <a:t>214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01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017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A8D9EA4-E4C0-47F3-BF28-C6FF0CED404D}" type="slidenum">
              <a:rPr lang="en-US" smtClean="0">
                <a:ea typeface="ＭＳ Ｐゴシック" charset="-128"/>
              </a:rPr>
              <a:pPr/>
              <a:t>215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02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027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58D4D4F-6FB1-4509-BCD3-843F2F5A7BCB}" type="slidenum">
              <a:rPr lang="en-US" smtClean="0">
                <a:ea typeface="ＭＳ Ｐゴシック" charset="-128"/>
              </a:rPr>
              <a:pPr/>
              <a:t>216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03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038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DCED4C1-26F5-44B6-9B6C-07FC2DC7212D}" type="slidenum">
              <a:rPr lang="en-US" smtClean="0">
                <a:ea typeface="ＭＳ Ｐゴシック" charset="-128"/>
              </a:rPr>
              <a:pPr/>
              <a:t>25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10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10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BFC650-590D-4C53-A973-007F23C036C1}" type="slidenum">
              <a:rPr lang="en-US" smtClean="0">
                <a:ea typeface="ＭＳ Ｐゴシック" charset="-128"/>
              </a:rPr>
              <a:pPr/>
              <a:t>217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048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048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657D33A-8105-4F86-A241-DEDF9488D4CA}" type="slidenum">
              <a:rPr lang="en-US" smtClean="0">
                <a:ea typeface="ＭＳ Ｐゴシック" charset="-128"/>
              </a:rPr>
              <a:pPr/>
              <a:t>218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05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058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2BE03E7-5CC2-43A2-87EE-9C9B6933B1DA}" type="slidenum">
              <a:rPr lang="en-US" smtClean="0">
                <a:ea typeface="ＭＳ Ｐゴシック" charset="-128"/>
              </a:rPr>
              <a:pPr/>
              <a:t>219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06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06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0B6C22C-F93F-4076-9D5F-924C1A09FA4C}" type="slidenum">
              <a:rPr lang="en-US" smtClean="0">
                <a:ea typeface="ＭＳ Ｐゴシック" charset="-128"/>
              </a:rPr>
              <a:pPr/>
              <a:t>220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079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079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0309E67-57E5-43C8-B6B0-B4C32893ECE2}" type="slidenum">
              <a:rPr lang="en-US" smtClean="0">
                <a:ea typeface="ＭＳ Ｐゴシック" charset="-128"/>
              </a:rPr>
              <a:pPr/>
              <a:t>221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089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089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A8A09F1-46C6-41D8-B901-56A6EE4EACC4}" type="slidenum">
              <a:rPr lang="en-US" smtClean="0">
                <a:ea typeface="ＭＳ Ｐゴシック" charset="-128"/>
              </a:rPr>
              <a:pPr/>
              <a:t>222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09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099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7665A59-5B57-4F67-8D79-C9E2109369A1}" type="slidenum">
              <a:rPr lang="en-US" smtClean="0">
                <a:ea typeface="ＭＳ Ｐゴシック" charset="-128"/>
              </a:rPr>
              <a:pPr/>
              <a:t>224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12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120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0767671-5C15-494B-B071-4466E35C0614}" type="slidenum">
              <a:rPr lang="en-US" smtClean="0">
                <a:ea typeface="ＭＳ Ｐゴシック" charset="-128"/>
              </a:rPr>
              <a:pPr/>
              <a:t>225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13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130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94E776F-2700-4321-8617-33B4B0E9EC9D}" type="slidenum">
              <a:rPr lang="en-US" smtClean="0">
                <a:ea typeface="ＭＳ Ｐゴシック" charset="-128"/>
              </a:rPr>
              <a:pPr/>
              <a:t>226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140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140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C6B75DC-7268-41FF-86E9-6EB7E7F05346}" type="slidenum">
              <a:rPr lang="en-US" smtClean="0">
                <a:ea typeface="ＭＳ Ｐゴシック" charset="-128"/>
              </a:rPr>
              <a:pPr/>
              <a:t>227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150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150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FC88DF4-624A-48D6-9C24-365972F5B818}" type="slidenum">
              <a:rPr lang="en-US" smtClean="0">
                <a:ea typeface="ＭＳ Ｐゴシック" charset="-128"/>
              </a:rPr>
              <a:pPr/>
              <a:t>26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11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11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DF18AB-A9B9-48C2-AAB6-531D456C293E}" type="slidenum">
              <a:rPr lang="en-US" smtClean="0">
                <a:ea typeface="ＭＳ Ｐゴシック" charset="-128"/>
              </a:rPr>
              <a:pPr/>
              <a:t>228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16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16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60168E7-DE9C-4FA2-AF37-D7E4E0CA127C}" type="slidenum">
              <a:rPr lang="en-US" smtClean="0">
                <a:ea typeface="ＭＳ Ｐゴシック" charset="-128"/>
              </a:rPr>
              <a:pPr/>
              <a:t>229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171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171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1B2BD0E-8586-4E60-BF16-0F67E6ECA124}" type="slidenum">
              <a:rPr lang="en-US" smtClean="0">
                <a:ea typeface="ＭＳ Ｐゴシック" charset="-128"/>
              </a:rPr>
              <a:pPr/>
              <a:t>230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18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18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456C545-DB9D-4359-8EA4-E4A63EB34D23}" type="slidenum">
              <a:rPr lang="en-US" smtClean="0">
                <a:ea typeface="ＭＳ Ｐゴシック" charset="-128"/>
              </a:rPr>
              <a:pPr/>
              <a:t>231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191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191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81A6CF6-F389-40BE-AFA7-23957EFFD19B}" type="slidenum">
              <a:rPr lang="en-US" smtClean="0">
                <a:ea typeface="ＭＳ Ｐゴシック" charset="-128"/>
              </a:rPr>
              <a:pPr/>
              <a:t>232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20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20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AEE26A4-A29B-44EF-BFCE-11BC7770030E}" type="slidenum">
              <a:rPr lang="en-US" smtClean="0">
                <a:ea typeface="ＭＳ Ｐゴシック" charset="-128"/>
              </a:rPr>
              <a:pPr/>
              <a:t>233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212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212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0E93E75-BE75-4682-A0FB-94333410B38B}" type="slidenum">
              <a:rPr lang="en-US" smtClean="0">
                <a:ea typeface="ＭＳ Ｐゴシック" charset="-128"/>
              </a:rPr>
              <a:pPr/>
              <a:t>234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22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22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54A76EE-9D13-4934-978B-B73FE51B69EC}" type="slidenum">
              <a:rPr lang="en-US" smtClean="0">
                <a:ea typeface="ＭＳ Ｐゴシック" charset="-128"/>
              </a:rPr>
              <a:pPr/>
              <a:t>235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23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23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68601E7-3D5F-4B6D-B714-BAA2905A1B5F}" type="slidenum">
              <a:rPr lang="en-US" smtClean="0">
                <a:ea typeface="ＭＳ Ｐゴシック" charset="-128"/>
              </a:rPr>
              <a:pPr/>
              <a:t>236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24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24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8BEFE6F-1FB3-4001-8FD9-73648588217F}" type="slidenum">
              <a:rPr lang="en-US" smtClean="0">
                <a:ea typeface="ＭＳ Ｐゴシック" charset="-128"/>
              </a:rPr>
              <a:pPr/>
              <a:t>237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25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25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964A89C-1D32-49F4-9612-7EA0BD7DF68A}" type="slidenum">
              <a:rPr lang="en-US" smtClean="0">
                <a:ea typeface="ＭＳ Ｐゴシック" charset="-128"/>
              </a:rPr>
              <a:pPr/>
              <a:t>27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123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123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3B9F6D4-0029-4580-950E-9B0D95869EC8}" type="slidenum">
              <a:rPr lang="en-US" smtClean="0">
                <a:ea typeface="ＭＳ Ｐゴシック" charset="-128"/>
              </a:rPr>
              <a:pPr/>
              <a:t>239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26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26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47BF20-05E6-43B0-811E-C00A1D391060}" type="slidenum">
              <a:rPr lang="en-US" smtClean="0">
                <a:ea typeface="ＭＳ Ｐゴシック" charset="-128"/>
              </a:rPr>
              <a:pPr/>
              <a:t>240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273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27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59806E1-BAC0-49ED-A2E7-EFA5EA18FC84}" type="slidenum">
              <a:rPr lang="en-US" smtClean="0">
                <a:ea typeface="ＭＳ Ｐゴシック" charset="-128"/>
              </a:rPr>
              <a:pPr/>
              <a:t>241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28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28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A99C5CF-65B5-4518-91CB-4A3213CF4561}" type="slidenum">
              <a:rPr lang="en-US" smtClean="0">
                <a:ea typeface="ＭＳ Ｐゴシック" charset="-128"/>
              </a:rPr>
              <a:pPr/>
              <a:t>242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29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29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55B7C6A-1DD7-4925-A4DE-E7E086B7C785}" type="slidenum">
              <a:rPr lang="en-US" smtClean="0">
                <a:ea typeface="ＭＳ Ｐゴシック" charset="-128"/>
              </a:rPr>
              <a:pPr/>
              <a:t>243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30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30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54480F-1CCB-4D68-80D2-C1BAC8713073}" type="slidenum">
              <a:rPr lang="en-US" smtClean="0">
                <a:ea typeface="ＭＳ Ｐゴシック" charset="-128"/>
              </a:rPr>
              <a:pPr/>
              <a:t>244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31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31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0C94778-007A-4A10-AEAE-652D6EAE6363}" type="slidenum">
              <a:rPr lang="en-US" smtClean="0">
                <a:ea typeface="ＭＳ Ｐゴシック" charset="-128"/>
              </a:rPr>
              <a:pPr/>
              <a:t>245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32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32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A9DE09A-7D0E-4204-BB94-7A4C32A623AF}" type="slidenum">
              <a:rPr lang="en-US" smtClean="0">
                <a:ea typeface="ＭＳ Ｐゴシック" charset="-128"/>
              </a:rPr>
              <a:pPr/>
              <a:t>246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33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33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3ED9CEE-765F-4EE4-8AF9-38D2494E1EAD}" type="slidenum">
              <a:rPr lang="en-US" smtClean="0">
                <a:ea typeface="ＭＳ Ｐゴシック" charset="-128"/>
              </a:rPr>
              <a:pPr/>
              <a:t>247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34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34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743042-8EB7-4466-B0D0-97AE3F3E54AF}" type="slidenum">
              <a:rPr lang="en-US" smtClean="0">
                <a:ea typeface="ＭＳ Ｐゴシック" charset="-128"/>
              </a:rPr>
              <a:pPr/>
              <a:t>248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35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35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2BE33A2-8586-4AD6-93AE-8C0EC3893ED3}" type="slidenum">
              <a:rPr lang="en-US" smtClean="0">
                <a:ea typeface="ＭＳ Ｐゴシック" charset="-128"/>
              </a:rPr>
              <a:pPr/>
              <a:t>28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13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13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6A68EA6-B70C-4D36-9E9A-0DC264A313E3}" type="slidenum">
              <a:rPr lang="en-US" smtClean="0">
                <a:ea typeface="ＭＳ Ｐゴシック" charset="-128"/>
              </a:rPr>
              <a:pPr/>
              <a:t>249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36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36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450D123-C0A8-48EC-A0A4-1B21F685F7C1}" type="slidenum">
              <a:rPr lang="en-US" smtClean="0">
                <a:ea typeface="ＭＳ Ｐゴシック" charset="-128"/>
              </a:rPr>
              <a:pPr/>
              <a:t>250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37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37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F131380-5D12-44D7-82A1-F5F0B04C2D9D}" type="slidenum">
              <a:rPr lang="en-US" smtClean="0">
                <a:ea typeface="ＭＳ Ｐゴシック" charset="-128"/>
              </a:rPr>
              <a:pPr/>
              <a:t>251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38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38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9EF5B40-41E5-4FCB-8246-8B4B2AD0B207}" type="slidenum">
              <a:rPr lang="en-US" smtClean="0">
                <a:ea typeface="ＭＳ Ｐゴシック" charset="-128"/>
              </a:rPr>
              <a:pPr/>
              <a:t>252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39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39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3C3C3C3-30DC-42A9-A273-F9EA395FB986}" type="slidenum">
              <a:rPr lang="en-US" smtClean="0">
                <a:ea typeface="ＭＳ Ｐゴシック" charset="-128"/>
              </a:rPr>
              <a:pPr/>
              <a:t>253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40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40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D2B1B82-FC1C-438E-AFE5-A9337105DB92}" type="slidenum">
              <a:rPr lang="en-US" smtClean="0">
                <a:ea typeface="ＭＳ Ｐゴシック" charset="-128"/>
              </a:rPr>
              <a:pPr/>
              <a:t>254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41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41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25648E2-EAE6-4975-BE27-64CE2BA90DE8}" type="slidenum">
              <a:rPr lang="en-US" smtClean="0">
                <a:ea typeface="ＭＳ Ｐゴシック" charset="-128"/>
              </a:rPr>
              <a:pPr/>
              <a:t>255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42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42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FDDB9CD-BEB3-4DC0-968E-9F8205E2D359}" type="slidenum">
              <a:rPr lang="en-US" smtClean="0">
                <a:ea typeface="ＭＳ Ｐゴシック" charset="-128"/>
              </a:rPr>
              <a:pPr/>
              <a:t>256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43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43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952CF3D-D2C3-48AD-A5F7-7B88004370D7}" type="slidenum">
              <a:rPr lang="en-US" smtClean="0">
                <a:ea typeface="ＭＳ Ｐゴシック" charset="-128"/>
              </a:rPr>
              <a:pPr/>
              <a:t>257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44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44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2793612-416D-428B-A16A-4ACC36DE96A6}" type="slidenum">
              <a:rPr lang="en-US" smtClean="0">
                <a:ea typeface="ＭＳ Ｐゴシック" charset="-128"/>
              </a:rPr>
              <a:pPr/>
              <a:t>258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45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45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1177B13-1EB0-4F03-B929-41315B734FDA}" type="slidenum">
              <a:rPr lang="en-US" smtClean="0">
                <a:ea typeface="ＭＳ Ｐゴシック" charset="-128"/>
              </a:rPr>
              <a:pPr/>
              <a:t>29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14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143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310321-BAFE-4A25-A6C0-E4F79691BCD2}" type="slidenum">
              <a:rPr lang="en-US" smtClean="0">
                <a:ea typeface="ＭＳ Ｐゴシック" charset="-128"/>
              </a:rPr>
              <a:pPr/>
              <a:t>259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46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solidFill>
            <a:srgbClr val="FFFFFF"/>
          </a:solidFill>
          <a:ln/>
        </p:spPr>
      </p:sp>
      <p:sp>
        <p:nvSpPr>
          <p:cNvPr id="546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C13CD7E-64D3-49ED-A230-D1D605E4D2E1}" type="slidenum">
              <a:rPr lang="en-US" smtClean="0">
                <a:ea typeface="ＭＳ Ｐゴシック" charset="-128"/>
              </a:rPr>
              <a:pPr/>
              <a:t>260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47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solidFill>
            <a:srgbClr val="FFFFFF"/>
          </a:solidFill>
          <a:ln/>
        </p:spPr>
      </p:sp>
      <p:sp>
        <p:nvSpPr>
          <p:cNvPr id="547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2D7F60B-59A0-4995-82B1-D8D649458E2F}" type="slidenum">
              <a:rPr lang="en-US" smtClean="0">
                <a:ea typeface="ＭＳ Ｐゴシック" charset="-128"/>
              </a:rPr>
              <a:pPr/>
              <a:t>261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48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solidFill>
            <a:srgbClr val="FFFFFF"/>
          </a:solidFill>
          <a:ln/>
        </p:spPr>
      </p:sp>
      <p:sp>
        <p:nvSpPr>
          <p:cNvPr id="548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DFDBAB0-A75B-4E8B-BBDC-BF67E283B31F}" type="slidenum">
              <a:rPr lang="en-US" smtClean="0">
                <a:ea typeface="ＭＳ Ｐゴシック" charset="-128"/>
              </a:rPr>
              <a:pPr/>
              <a:t>262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49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solidFill>
            <a:srgbClr val="FFFFFF"/>
          </a:solidFill>
          <a:ln/>
        </p:spPr>
      </p:sp>
      <p:sp>
        <p:nvSpPr>
          <p:cNvPr id="549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0321C58-7D4E-48FF-9266-0177018DEBD8}" type="slidenum">
              <a:rPr lang="en-US" smtClean="0">
                <a:ea typeface="ＭＳ Ｐゴシック" charset="-128"/>
              </a:rPr>
              <a:pPr/>
              <a:t>263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50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50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0B0675B-FBFF-4346-B2ED-1F46B84352CE}" type="slidenum">
              <a:rPr lang="en-US" smtClean="0">
                <a:ea typeface="ＭＳ Ｐゴシック" charset="-128"/>
              </a:rPr>
              <a:pPr/>
              <a:t>264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51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51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C53692E-F185-4456-9B9A-CBB1C6CFE9C6}" type="slidenum">
              <a:rPr lang="en-US" smtClean="0">
                <a:ea typeface="ＭＳ Ｐゴシック" charset="-128"/>
              </a:rPr>
              <a:pPr/>
              <a:t>265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52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52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9069EE-7CB0-4509-9956-37421EE52BC6}" type="slidenum">
              <a:rPr lang="en-US" smtClean="0">
                <a:ea typeface="ＭＳ Ｐゴシック" charset="-128"/>
              </a:rPr>
              <a:pPr/>
              <a:t>266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53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53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7AA6A62-B807-44E0-AB4A-73BF1C6DBB7C}" type="slidenum">
              <a:rPr lang="en-US" smtClean="0">
                <a:ea typeface="ＭＳ Ｐゴシック" charset="-128"/>
              </a:rPr>
              <a:pPr/>
              <a:t>267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55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55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53AC62A-3699-4AC6-A4A3-F5A834C20095}" type="slidenum">
              <a:rPr lang="en-US" smtClean="0">
                <a:ea typeface="ＭＳ Ｐゴシック" charset="-128"/>
              </a:rPr>
              <a:pPr/>
              <a:t>268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56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56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9E47879-C3BB-41DC-B990-F86A2D730522}" type="slidenum">
              <a:rPr lang="en-US" smtClean="0">
                <a:ea typeface="ＭＳ Ｐゴシック" charset="-128"/>
              </a:rPr>
              <a:pPr/>
              <a:t>30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15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15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67BDD09-945F-4469-86FA-C7966EBE79A0}" type="slidenum">
              <a:rPr lang="en-US" smtClean="0">
                <a:ea typeface="ＭＳ Ｐゴシック" charset="-128"/>
              </a:rPr>
              <a:pPr/>
              <a:t>269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57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57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C8C9BF5-EC07-43F8-92A2-6F52C1E2ECB7}" type="slidenum">
              <a:rPr lang="en-US" smtClean="0">
                <a:ea typeface="ＭＳ Ｐゴシック" charset="-128"/>
              </a:rPr>
              <a:pPr/>
              <a:t>270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58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58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A0D00BE-3BDC-469F-806A-D451997D7441}" type="slidenum">
              <a:rPr lang="en-US" smtClean="0">
                <a:ea typeface="ＭＳ Ｐゴシック" charset="-128"/>
              </a:rPr>
              <a:pPr/>
              <a:t>271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59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59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BFA6084-18BB-4B99-877E-F3099D4DD7FA}" type="slidenum">
              <a:rPr lang="en-US" smtClean="0">
                <a:ea typeface="ＭＳ Ｐゴシック" charset="-128"/>
              </a:rPr>
              <a:pPr/>
              <a:t>272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0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0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31D1484-2E03-4366-823D-0CD3238E9001}" type="slidenum">
              <a:rPr lang="en-US" smtClean="0">
                <a:ea typeface="ＭＳ Ｐゴシック" charset="-128"/>
              </a:rPr>
              <a:pPr/>
              <a:t>273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1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1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3E88C68-4B57-47F1-8935-1F730130BFAF}" type="slidenum">
              <a:rPr lang="en-US" smtClean="0">
                <a:ea typeface="ＭＳ Ｐゴシック" charset="-128"/>
              </a:rPr>
              <a:pPr/>
              <a:t>274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2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2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D2D8137-A1BF-4366-9944-AB0954A5A256}" type="slidenum">
              <a:rPr lang="en-US" smtClean="0">
                <a:ea typeface="ＭＳ Ｐゴシック" charset="-128"/>
              </a:rPr>
              <a:pPr/>
              <a:t>275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3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3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E1251B6-96E2-43FB-9A00-D31F922AE1BA}" type="slidenum">
              <a:rPr lang="en-US" smtClean="0">
                <a:ea typeface="ＭＳ Ｐゴシック" charset="-128"/>
              </a:rPr>
              <a:pPr/>
              <a:t>276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4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4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CCB7733-6F0D-411D-B834-1762F978CD8B}" type="slidenum">
              <a:rPr lang="en-US" smtClean="0">
                <a:ea typeface="ＭＳ Ｐゴシック" charset="-128"/>
              </a:rPr>
              <a:pPr/>
              <a:t>277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5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5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CCB7733-6F0D-411D-B834-1762F978CD8B}" type="slidenum">
              <a:rPr lang="en-US" smtClean="0">
                <a:ea typeface="ＭＳ Ｐゴシック" charset="-128"/>
              </a:rPr>
              <a:pPr/>
              <a:t>278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5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5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47018F8-97F8-4A79-8B9C-35DCF2D773C3}" type="slidenum">
              <a:rPr lang="en-US" smtClean="0">
                <a:ea typeface="ＭＳ Ｐゴシック" charset="-128"/>
              </a:rPr>
              <a:pPr/>
              <a:t>31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164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164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CCB7733-6F0D-411D-B834-1762F978CD8B}" type="slidenum">
              <a:rPr lang="en-US" smtClean="0">
                <a:ea typeface="ＭＳ Ｐゴシック" charset="-128"/>
              </a:rPr>
              <a:pPr/>
              <a:t>279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5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5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CCB7733-6F0D-411D-B834-1762F978CD8B}" type="slidenum">
              <a:rPr lang="en-US" smtClean="0">
                <a:ea typeface="ＭＳ Ｐゴシック" charset="-128"/>
              </a:rPr>
              <a:pPr/>
              <a:t>280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5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5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67D0118-C708-4B8B-B5DA-BC806B7D99F0}" type="slidenum">
              <a:rPr lang="en-US" smtClean="0">
                <a:ea typeface="ＭＳ Ｐゴシック" charset="-128"/>
              </a:rPr>
              <a:pPr/>
              <a:t>281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6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6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67D0118-C708-4B8B-B5DA-BC806B7D99F0}" type="slidenum">
              <a:rPr lang="en-US" smtClean="0">
                <a:ea typeface="ＭＳ Ｐゴシック" charset="-128"/>
              </a:rPr>
              <a:pPr/>
              <a:t>282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6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6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67D0118-C708-4B8B-B5DA-BC806B7D99F0}" type="slidenum">
              <a:rPr lang="en-US" smtClean="0">
                <a:ea typeface="ＭＳ Ｐゴシック" charset="-128"/>
              </a:rPr>
              <a:pPr/>
              <a:t>283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6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6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67D0118-C708-4B8B-B5DA-BC806B7D99F0}" type="slidenum">
              <a:rPr lang="en-US" smtClean="0">
                <a:ea typeface="ＭＳ Ｐゴシック" charset="-128"/>
              </a:rPr>
              <a:pPr/>
              <a:t>284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6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6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67D0118-C708-4B8B-B5DA-BC806B7D99F0}" type="slidenum">
              <a:rPr lang="en-US" smtClean="0">
                <a:ea typeface="ＭＳ Ｐゴシック" charset="-128"/>
              </a:rPr>
              <a:pPr/>
              <a:t>285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6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6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67D0118-C708-4B8B-B5DA-BC806B7D99F0}" type="slidenum">
              <a:rPr lang="en-US" smtClean="0">
                <a:ea typeface="ＭＳ Ｐゴシック" charset="-128"/>
              </a:rPr>
              <a:pPr/>
              <a:t>286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6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6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54FF31C-C939-423B-86FF-94162025584C}" type="slidenum">
              <a:rPr lang="en-US" smtClean="0">
                <a:ea typeface="ＭＳ Ｐゴシック" charset="-128"/>
              </a:rPr>
              <a:pPr/>
              <a:t>287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7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7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54FF31C-C939-423B-86FF-94162025584C}" type="slidenum">
              <a:rPr lang="en-US" smtClean="0">
                <a:ea typeface="ＭＳ Ｐゴシック" charset="-128"/>
              </a:rPr>
              <a:pPr/>
              <a:t>288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7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7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F9A80EC-10FD-4952-8828-E29EA8A76826}" type="slidenum">
              <a:rPr lang="en-US" smtClean="0">
                <a:ea typeface="ＭＳ Ｐゴシック" charset="-128"/>
              </a:rPr>
              <a:pPr/>
              <a:t>32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17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17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54FF31C-C939-423B-86FF-94162025584C}" type="slidenum">
              <a:rPr lang="en-US" smtClean="0">
                <a:ea typeface="ＭＳ Ｐゴシック" charset="-128"/>
              </a:rPr>
              <a:pPr/>
              <a:t>289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7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7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54FF31C-C939-423B-86FF-94162025584C}" type="slidenum">
              <a:rPr lang="en-US" smtClean="0">
                <a:ea typeface="ＭＳ Ｐゴシック" charset="-128"/>
              </a:rPr>
              <a:pPr/>
              <a:t>290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7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7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54FF31C-C939-423B-86FF-94162025584C}" type="slidenum">
              <a:rPr lang="en-US" smtClean="0">
                <a:ea typeface="ＭＳ Ｐゴシック" charset="-128"/>
              </a:rPr>
              <a:pPr/>
              <a:t>291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7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7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54FF31C-C939-423B-86FF-94162025584C}" type="slidenum">
              <a:rPr lang="en-US" smtClean="0">
                <a:ea typeface="ＭＳ Ｐゴシック" charset="-128"/>
              </a:rPr>
              <a:pPr/>
              <a:t>292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7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7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54FF31C-C939-423B-86FF-94162025584C}" type="slidenum">
              <a:rPr lang="en-US" smtClean="0">
                <a:ea typeface="ＭＳ Ｐゴシック" charset="-128"/>
              </a:rPr>
              <a:pPr/>
              <a:t>293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7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7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54FF31C-C939-423B-86FF-94162025584C}" type="slidenum">
              <a:rPr lang="en-US" smtClean="0">
                <a:ea typeface="ＭＳ Ｐゴシック" charset="-128"/>
              </a:rPr>
              <a:pPr/>
              <a:t>294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7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7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E1251B6-96E2-43FB-9A00-D31F922AE1BA}" type="slidenum">
              <a:rPr lang="en-US" smtClean="0">
                <a:ea typeface="ＭＳ Ｐゴシック" charset="-128"/>
              </a:rPr>
              <a:pPr/>
              <a:t>295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4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4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E1251B6-96E2-43FB-9A00-D31F922AE1BA}" type="slidenum">
              <a:rPr lang="en-US" smtClean="0">
                <a:ea typeface="ＭＳ Ｐゴシック" charset="-128"/>
              </a:rPr>
              <a:pPr/>
              <a:t>296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4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4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E1251B6-96E2-43FB-9A00-D31F922AE1BA}" type="slidenum">
              <a:rPr lang="en-US" smtClean="0">
                <a:ea typeface="ＭＳ Ｐゴシック" charset="-128"/>
              </a:rPr>
              <a:pPr/>
              <a:t>297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4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4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E1251B6-96E2-43FB-9A00-D31F922AE1BA}" type="slidenum">
              <a:rPr lang="en-US" smtClean="0">
                <a:ea typeface="ＭＳ Ｐゴシック" charset="-128"/>
              </a:rPr>
              <a:pPr/>
              <a:t>298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4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4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2E99DF2-1E05-40C4-8E47-F03079C2CF3C}" type="slidenum">
              <a:rPr lang="en-US" smtClean="0">
                <a:ea typeface="ＭＳ Ｐゴシック" charset="-128"/>
              </a:rPr>
              <a:pPr/>
              <a:t>33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18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18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E1251B6-96E2-43FB-9A00-D31F922AE1BA}" type="slidenum">
              <a:rPr lang="en-US" smtClean="0">
                <a:ea typeface="ＭＳ Ｐゴシック" charset="-128"/>
              </a:rPr>
              <a:pPr/>
              <a:t>299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4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4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E1251B6-96E2-43FB-9A00-D31F922AE1BA}" type="slidenum">
              <a:rPr lang="en-US" smtClean="0">
                <a:ea typeface="ＭＳ Ｐゴシック" charset="-128"/>
              </a:rPr>
              <a:pPr/>
              <a:t>300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4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4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E1251B6-96E2-43FB-9A00-D31F922AE1BA}" type="slidenum">
              <a:rPr lang="en-US" smtClean="0">
                <a:ea typeface="ＭＳ Ｐゴシック" charset="-128"/>
              </a:rPr>
              <a:pPr/>
              <a:t>301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4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4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E1251B6-96E2-43FB-9A00-D31F922AE1BA}" type="slidenum">
              <a:rPr lang="en-US" smtClean="0">
                <a:ea typeface="ＭＳ Ｐゴシック" charset="-128"/>
              </a:rPr>
              <a:pPr/>
              <a:t>302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4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4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E1251B6-96E2-43FB-9A00-D31F922AE1BA}" type="slidenum">
              <a:rPr lang="en-US" smtClean="0">
                <a:ea typeface="ＭＳ Ｐゴシック" charset="-128"/>
              </a:rPr>
              <a:pPr/>
              <a:t>303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4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4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E1251B6-96E2-43FB-9A00-D31F922AE1BA}" type="slidenum">
              <a:rPr lang="en-US" smtClean="0">
                <a:ea typeface="ＭＳ Ｐゴシック" charset="-128"/>
              </a:rPr>
              <a:pPr/>
              <a:t>304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4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4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E1251B6-96E2-43FB-9A00-D31F922AE1BA}" type="slidenum">
              <a:rPr lang="en-US" smtClean="0">
                <a:ea typeface="ＭＳ Ｐゴシック" charset="-128"/>
              </a:rPr>
              <a:pPr/>
              <a:t>305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4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4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E1251B6-96E2-43FB-9A00-D31F922AE1BA}" type="slidenum">
              <a:rPr lang="en-US" smtClean="0">
                <a:ea typeface="ＭＳ Ｐゴシック" charset="-128"/>
              </a:rPr>
              <a:pPr/>
              <a:t>306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4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4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CCB7733-6F0D-411D-B834-1762F978CD8B}" type="slidenum">
              <a:rPr lang="en-US" smtClean="0">
                <a:ea typeface="ＭＳ Ｐゴシック" charset="-128"/>
              </a:rPr>
              <a:pPr/>
              <a:t>307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5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5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CCB7733-6F0D-411D-B834-1762F978CD8B}" type="slidenum">
              <a:rPr lang="en-US" smtClean="0">
                <a:ea typeface="ＭＳ Ｐゴシック" charset="-128"/>
              </a:rPr>
              <a:pPr/>
              <a:t>308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5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5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EEA8948-6A96-48C7-84FA-D3FF70E5083E}" type="slidenum">
              <a:rPr lang="en-US" smtClean="0">
                <a:ea typeface="ＭＳ Ｐゴシック" charset="-128"/>
              </a:rPr>
              <a:pPr/>
              <a:t>34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19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19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CCB7733-6F0D-411D-B834-1762F978CD8B}" type="slidenum">
              <a:rPr lang="en-US" smtClean="0">
                <a:ea typeface="ＭＳ Ｐゴシック" charset="-128"/>
              </a:rPr>
              <a:pPr/>
              <a:t>309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5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5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CCB7733-6F0D-411D-B834-1762F978CD8B}" type="slidenum">
              <a:rPr lang="en-US" smtClean="0">
                <a:ea typeface="ＭＳ Ｐゴシック" charset="-128"/>
              </a:rPr>
              <a:pPr/>
              <a:t>310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5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5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CCB7733-6F0D-411D-B834-1762F978CD8B}" type="slidenum">
              <a:rPr lang="en-US" smtClean="0">
                <a:ea typeface="ＭＳ Ｐゴシック" charset="-128"/>
              </a:rPr>
              <a:pPr/>
              <a:t>311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5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5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CCB7733-6F0D-411D-B834-1762F978CD8B}" type="slidenum">
              <a:rPr lang="en-US" smtClean="0">
                <a:ea typeface="ＭＳ Ｐゴシック" charset="-128"/>
              </a:rPr>
              <a:pPr/>
              <a:t>312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5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5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CCB7733-6F0D-411D-B834-1762F978CD8B}" type="slidenum">
              <a:rPr lang="en-US" smtClean="0">
                <a:ea typeface="ＭＳ Ｐゴシック" charset="-128"/>
              </a:rPr>
              <a:pPr/>
              <a:t>313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5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5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CCB7733-6F0D-411D-B834-1762F978CD8B}" type="slidenum">
              <a:rPr lang="en-US" smtClean="0">
                <a:ea typeface="ＭＳ Ｐゴシック" charset="-128"/>
              </a:rPr>
              <a:pPr/>
              <a:t>314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5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5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CCB7733-6F0D-411D-B834-1762F978CD8B}" type="slidenum">
              <a:rPr lang="en-US" smtClean="0">
                <a:ea typeface="ＭＳ Ｐゴシック" charset="-128"/>
              </a:rPr>
              <a:pPr/>
              <a:t>315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5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5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CCB7733-6F0D-411D-B834-1762F978CD8B}" type="slidenum">
              <a:rPr lang="en-US" smtClean="0">
                <a:ea typeface="ＭＳ Ｐゴシック" charset="-128"/>
              </a:rPr>
              <a:pPr/>
              <a:t>316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5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5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CCB7733-6F0D-411D-B834-1762F978CD8B}" type="slidenum">
              <a:rPr lang="en-US" smtClean="0">
                <a:ea typeface="ＭＳ Ｐゴシック" charset="-128"/>
              </a:rPr>
              <a:pPr/>
              <a:t>317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5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5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CCB7733-6F0D-411D-B834-1762F978CD8B}" type="slidenum">
              <a:rPr lang="en-US" smtClean="0">
                <a:ea typeface="ＭＳ Ｐゴシック" charset="-128"/>
              </a:rPr>
              <a:pPr/>
              <a:t>318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5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5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C0DF754-31B6-477F-B768-8907AFEA38FF}" type="slidenum">
              <a:rPr lang="en-US" smtClean="0">
                <a:ea typeface="ＭＳ Ｐゴシック" charset="-128"/>
              </a:rPr>
              <a:pPr/>
              <a:t>35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20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20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CCB7733-6F0D-411D-B834-1762F978CD8B}" type="slidenum">
              <a:rPr lang="en-US" smtClean="0">
                <a:ea typeface="ＭＳ Ｐゴシック" charset="-128"/>
              </a:rPr>
              <a:pPr/>
              <a:t>319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5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5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CCB7733-6F0D-411D-B834-1762F978CD8B}" type="slidenum">
              <a:rPr lang="en-US" smtClean="0">
                <a:ea typeface="ＭＳ Ｐゴシック" charset="-128"/>
              </a:rPr>
              <a:pPr/>
              <a:t>320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5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5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1B2BD0E-8586-4E60-BF16-0F67E6ECA124}" type="slidenum">
              <a:rPr lang="en-US" smtClean="0">
                <a:ea typeface="ＭＳ Ｐゴシック" charset="-128"/>
              </a:rPr>
              <a:pPr/>
              <a:t>325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18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18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CCB7733-6F0D-411D-B834-1762F978CD8B}" type="slidenum">
              <a:rPr lang="en-US" smtClean="0">
                <a:ea typeface="ＭＳ Ｐゴシック" charset="-128"/>
              </a:rPr>
              <a:pPr/>
              <a:t>332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5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5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CCB7733-6F0D-411D-B834-1762F978CD8B}" type="slidenum">
              <a:rPr lang="en-US" smtClean="0">
                <a:ea typeface="ＭＳ Ｐゴシック" charset="-128"/>
              </a:rPr>
              <a:pPr/>
              <a:t>333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5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5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CCB7733-6F0D-411D-B834-1762F978CD8B}" type="slidenum">
              <a:rPr lang="en-US" smtClean="0">
                <a:ea typeface="ＭＳ Ｐゴシック" charset="-128"/>
              </a:rPr>
              <a:pPr/>
              <a:t>334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5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5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CCB7733-6F0D-411D-B834-1762F978CD8B}" type="slidenum">
              <a:rPr lang="en-US" smtClean="0">
                <a:ea typeface="ＭＳ Ｐゴシック" charset="-128"/>
              </a:rPr>
              <a:pPr/>
              <a:t>335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5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5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CCB7733-6F0D-411D-B834-1762F978CD8B}" type="slidenum">
              <a:rPr lang="en-US" smtClean="0">
                <a:ea typeface="ＭＳ Ｐゴシック" charset="-128"/>
              </a:rPr>
              <a:pPr/>
              <a:t>336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5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5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CCB7733-6F0D-411D-B834-1762F978CD8B}" type="slidenum">
              <a:rPr lang="en-US" smtClean="0">
                <a:ea typeface="ＭＳ Ｐゴシック" charset="-128"/>
              </a:rPr>
              <a:pPr/>
              <a:t>337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5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5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CCB7733-6F0D-411D-B834-1762F978CD8B}" type="slidenum">
              <a:rPr lang="en-US" smtClean="0">
                <a:ea typeface="ＭＳ Ｐゴシック" charset="-128"/>
              </a:rPr>
              <a:pPr/>
              <a:t>338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5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5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FC1A32A-FB16-48CB-A93E-759C35B426E7}" type="slidenum">
              <a:rPr lang="en-US" smtClean="0">
                <a:ea typeface="ＭＳ Ｐゴシック" charset="-128"/>
              </a:rPr>
              <a:pPr/>
              <a:t>36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21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21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CCB7733-6F0D-411D-B834-1762F978CD8B}" type="slidenum">
              <a:rPr lang="en-US" smtClean="0">
                <a:ea typeface="ＭＳ Ｐゴシック" charset="-128"/>
              </a:rPr>
              <a:pPr/>
              <a:t>339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5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5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CCB7733-6F0D-411D-B834-1762F978CD8B}" type="slidenum">
              <a:rPr lang="en-US" smtClean="0">
                <a:ea typeface="ＭＳ Ｐゴシック" charset="-128"/>
              </a:rPr>
              <a:pPr/>
              <a:t>340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5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5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CCB7733-6F0D-411D-B834-1762F978CD8B}" type="slidenum">
              <a:rPr lang="en-US" smtClean="0">
                <a:ea typeface="ＭＳ Ｐゴシック" charset="-128"/>
              </a:rPr>
              <a:pPr/>
              <a:t>341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5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5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CCB7733-6F0D-411D-B834-1762F978CD8B}" type="slidenum">
              <a:rPr lang="en-US" smtClean="0">
                <a:ea typeface="ＭＳ Ｐゴシック" charset="-128"/>
              </a:rPr>
              <a:pPr/>
              <a:t>342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5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5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CCB7733-6F0D-411D-B834-1762F978CD8B}" type="slidenum">
              <a:rPr lang="en-US" smtClean="0">
                <a:ea typeface="ＭＳ Ｐゴシック" charset="-128"/>
              </a:rPr>
              <a:pPr/>
              <a:t>343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5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5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BA22E0B-2ECE-493B-88C4-A5D84381D25B}" type="slidenum">
              <a:rPr lang="en-US" smtClean="0">
                <a:ea typeface="ＭＳ Ｐゴシック" charset="-128"/>
              </a:rPr>
              <a:pPr/>
              <a:t>37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22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225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B35B763-926C-4902-9BEC-D68847CBE524}" type="slidenum">
              <a:rPr lang="en-US" smtClean="0">
                <a:ea typeface="ＭＳ Ｐゴシック" charset="-128"/>
              </a:rPr>
              <a:pPr/>
              <a:t>38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23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23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A055D65-9C60-4F17-AB90-FDAC47B51A59}" type="slidenum">
              <a:rPr lang="en-US" smtClean="0">
                <a:ea typeface="ＭＳ Ｐゴシック" charset="-128"/>
              </a:rPr>
              <a:pPr/>
              <a:t>39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24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24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E1A1472-16AC-460F-867F-BD8C533D29B8}" type="slidenum">
              <a:rPr lang="en-US" smtClean="0">
                <a:ea typeface="ＭＳ Ｐゴシック" charset="-128"/>
              </a:rPr>
              <a:pPr/>
              <a:t>40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256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256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1912E67-6D58-4828-A665-3E34179EBA65}" type="slidenum">
              <a:rPr lang="en-US" smtClean="0">
                <a:ea typeface="ＭＳ Ｐゴシック" charset="-128"/>
              </a:rPr>
              <a:pPr/>
              <a:t>41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266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266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69E88D0-2A5D-495F-B921-11E7A05B98DA}" type="slidenum">
              <a:rPr lang="en-US" smtClean="0">
                <a:ea typeface="ＭＳ Ｐゴシック" charset="-128"/>
              </a:rPr>
              <a:pPr/>
              <a:t>42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276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276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308CF98-1E4B-40F0-9B06-827087F95A69}" type="slidenum">
              <a:rPr lang="en-US" smtClean="0">
                <a:ea typeface="ＭＳ Ｐゴシック" charset="-128"/>
              </a:rPr>
              <a:pPr/>
              <a:t>43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287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287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E8D6203-E151-46EE-9DC3-93A7508F43EC}" type="slidenum">
              <a:rPr lang="en-US" smtClean="0">
                <a:ea typeface="ＭＳ Ｐゴシック" charset="-128"/>
              </a:rPr>
              <a:pPr/>
              <a:t>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2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2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1C99719-6A0E-4934-A12F-27B8A3A2268D}" type="slidenum">
              <a:rPr lang="en-US" smtClean="0">
                <a:ea typeface="ＭＳ Ｐゴシック" charset="-128"/>
              </a:rPr>
              <a:pPr/>
              <a:t>44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297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297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4B3E0EA-F206-456A-B453-530B60EE85AC}" type="slidenum">
              <a:rPr lang="en-US" smtClean="0">
                <a:ea typeface="ＭＳ Ｐゴシック" charset="-128"/>
              </a:rPr>
              <a:pPr/>
              <a:t>45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30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307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596B0FD-E923-408A-AD87-82FDDCA27575}" type="slidenum">
              <a:rPr lang="en-US" smtClean="0">
                <a:ea typeface="ＭＳ Ｐゴシック" charset="-128"/>
              </a:rPr>
              <a:pPr/>
              <a:t>46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31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317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6AA2B6D-C310-426B-879E-79333C0372F0}" type="slidenum">
              <a:rPr lang="en-US" smtClean="0">
                <a:ea typeface="ＭＳ Ｐゴシック" charset="-128"/>
              </a:rPr>
              <a:pPr/>
              <a:t>47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32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328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1E0E099-E239-45EA-90BF-6AABDF848D6A}" type="slidenum">
              <a:rPr lang="en-US" smtClean="0">
                <a:ea typeface="ＭＳ Ｐゴシック" charset="-128"/>
              </a:rPr>
              <a:pPr/>
              <a:t>48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33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338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B49FB77-6ED6-468B-A55F-B4C9D05EC989}" type="slidenum">
              <a:rPr lang="en-US" smtClean="0">
                <a:ea typeface="ＭＳ Ｐゴシック" charset="-128"/>
              </a:rPr>
              <a:pPr/>
              <a:t>49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34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348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A4BA89D-98A1-4C00-AF7B-14580CF674E5}" type="slidenum">
              <a:rPr lang="en-US" smtClean="0">
                <a:ea typeface="ＭＳ Ｐゴシック" charset="-128"/>
              </a:rPr>
              <a:pPr/>
              <a:t>51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35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358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DE151AF-9A8C-43B6-A3F6-9091D2F01E7A}" type="slidenum">
              <a:rPr lang="en-US" smtClean="0">
                <a:ea typeface="ＭＳ Ｐゴシック" charset="-128"/>
              </a:rPr>
              <a:pPr/>
              <a:t>52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36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369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8A92E2B-42AB-4F07-A4EE-B13D64A9680F}" type="slidenum">
              <a:rPr lang="en-US" smtClean="0">
                <a:ea typeface="ＭＳ Ｐゴシック" charset="-128"/>
              </a:rPr>
              <a:pPr/>
              <a:t>53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37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379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3E14C85-D07A-4131-9C21-7957FC66B1F8}" type="slidenum">
              <a:rPr lang="en-US" smtClean="0">
                <a:ea typeface="ＭＳ Ｐゴシック" charset="-128"/>
              </a:rPr>
              <a:pPr/>
              <a:t>54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38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389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EEE2735-248B-47B5-8F41-068EED6C307C}" type="slidenum">
              <a:rPr lang="en-US" smtClean="0">
                <a:ea typeface="ＭＳ Ｐゴシック" charset="-128"/>
              </a:rPr>
              <a:pPr/>
              <a:t>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3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3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8BAB6D0-15A5-4918-810C-5F1CB83AE329}" type="slidenum">
              <a:rPr lang="en-US" smtClean="0">
                <a:ea typeface="ＭＳ Ｐゴシック" charset="-128"/>
              </a:rPr>
              <a:pPr/>
              <a:t>55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39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399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243639C-8755-4CC7-81B0-02FE1D9E831E}" type="slidenum">
              <a:rPr lang="en-US" smtClean="0">
                <a:ea typeface="ＭＳ Ｐゴシック" charset="-128"/>
              </a:rPr>
              <a:pPr/>
              <a:t>56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40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409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376A326-C211-413C-A786-29B6A1AB4F57}" type="slidenum">
              <a:rPr lang="en-US" smtClean="0">
                <a:ea typeface="ＭＳ Ｐゴシック" charset="-128"/>
              </a:rPr>
              <a:pPr/>
              <a:t>57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42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420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281BDC3-5E57-442C-B708-8C8262650CEC}" type="slidenum">
              <a:rPr lang="en-US" smtClean="0">
                <a:ea typeface="ＭＳ Ｐゴシック" charset="-128"/>
              </a:rPr>
              <a:pPr/>
              <a:t>58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43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430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FA56C83-8B9A-4132-9665-900B08F08CD4}" type="slidenum">
              <a:rPr lang="en-US" smtClean="0">
                <a:ea typeface="ＭＳ Ｐゴシック" charset="-128"/>
              </a:rPr>
              <a:pPr/>
              <a:t>59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44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440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E34CB95-EA33-4BF6-90D5-357FCBCC1254}" type="slidenum">
              <a:rPr lang="en-US" smtClean="0">
                <a:ea typeface="ＭＳ Ｐゴシック" charset="-128"/>
              </a:rPr>
              <a:pPr/>
              <a:t>60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45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450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8E22290-2064-422A-A9BB-96D3E00D2DB2}" type="slidenum">
              <a:rPr lang="en-US" smtClean="0">
                <a:ea typeface="ＭＳ Ｐゴシック" charset="-128"/>
              </a:rPr>
              <a:pPr/>
              <a:t>61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46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461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32AAA25-5D94-40D1-828C-C841F9A00314}" type="slidenum">
              <a:rPr lang="en-US" smtClean="0">
                <a:ea typeface="ＭＳ Ｐゴシック" charset="-128"/>
              </a:rPr>
              <a:pPr/>
              <a:t>62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47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471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10AF4EC-9490-4523-ACF8-89B73CA8C2C1}" type="slidenum">
              <a:rPr lang="en-US" smtClean="0">
                <a:ea typeface="ＭＳ Ｐゴシック" charset="-128"/>
              </a:rPr>
              <a:pPr/>
              <a:t>63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48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481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9D2D8BC-B36E-4F3C-A06F-A4D824417380}" type="slidenum">
              <a:rPr lang="en-US" smtClean="0">
                <a:ea typeface="ＭＳ Ｐゴシック" charset="-128"/>
              </a:rPr>
              <a:pPr/>
              <a:t>64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49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491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CDBD01A-F537-43D8-81A7-E879014DB7E7}" type="slidenum">
              <a:rPr lang="en-US" smtClean="0">
                <a:ea typeface="ＭＳ Ｐゴシック" charset="-128"/>
              </a:rPr>
              <a:pPr/>
              <a:t>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4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4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9857B2B-6D1F-4799-8889-271A4066D51A}" type="slidenum">
              <a:rPr lang="en-US" smtClean="0">
                <a:ea typeface="ＭＳ Ｐゴシック" charset="-128"/>
              </a:rPr>
              <a:pPr/>
              <a:t>65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50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502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DFB1B2D-76F0-4030-A80B-97A6CA76A0DF}" type="slidenum">
              <a:rPr lang="en-US" smtClean="0">
                <a:ea typeface="ＭＳ Ｐゴシック" charset="-128"/>
              </a:rPr>
              <a:pPr/>
              <a:t>66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51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512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BBCB63E-CF2A-4465-955B-550633DD8400}" type="slidenum">
              <a:rPr lang="en-US" smtClean="0">
                <a:ea typeface="ＭＳ Ｐゴシック" charset="-128"/>
              </a:rPr>
              <a:pPr/>
              <a:t>67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52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522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BE58B48-74F8-4BD5-A9B5-5A6FEB8BE1BB}" type="slidenum">
              <a:rPr lang="en-US" smtClean="0">
                <a:ea typeface="ＭＳ Ｐゴシック" charset="-128"/>
              </a:rPr>
              <a:pPr/>
              <a:t>68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53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532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8CB577A-023A-4655-B8CF-ACB724704D35}" type="slidenum">
              <a:rPr lang="en-US" smtClean="0">
                <a:ea typeface="ＭＳ Ｐゴシック" charset="-128"/>
              </a:rPr>
              <a:pPr/>
              <a:t>69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54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543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82800D2-D22A-4856-8550-70E7FB0AE8CB}" type="slidenum">
              <a:rPr lang="en-US" smtClean="0">
                <a:ea typeface="ＭＳ Ｐゴシック" charset="-128"/>
              </a:rPr>
              <a:pPr/>
              <a:t>70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55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553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E59121E-200D-4E14-9AB3-973EA49AD0AA}" type="slidenum">
              <a:rPr lang="en-US" smtClean="0">
                <a:ea typeface="ＭＳ Ｐゴシック" charset="-128"/>
              </a:rPr>
              <a:pPr/>
              <a:t>71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56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563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9F77509-DA4D-4C5D-8B0D-01C9688E1EDD}" type="slidenum">
              <a:rPr lang="en-US" smtClean="0">
                <a:ea typeface="ＭＳ Ｐゴシック" charset="-128"/>
              </a:rPr>
              <a:pPr/>
              <a:t>72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57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573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56D3864-41B1-4575-9EE4-CBC0DAC25516}" type="slidenum">
              <a:rPr lang="en-US" smtClean="0">
                <a:ea typeface="ＭＳ Ｐゴシック" charset="-128"/>
              </a:rPr>
              <a:pPr/>
              <a:t>73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58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584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F4413B0-0594-4529-AB95-19C380944280}" type="slidenum">
              <a:rPr lang="en-US" smtClean="0">
                <a:ea typeface="ＭＳ Ｐゴシック" charset="-128"/>
              </a:rPr>
              <a:pPr/>
              <a:t>74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59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594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C0B66D4-9DD7-47B5-B7C7-9DC443A31C55}" type="slidenum">
              <a:rPr lang="en-US" smtClean="0">
                <a:ea typeface="ＭＳ Ｐゴシック" charset="-128"/>
              </a:rPr>
              <a:pPr/>
              <a:t>10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5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5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34AA11D-43F9-47EF-8E08-09FF72AF4B88}" type="slidenum">
              <a:rPr lang="en-US" smtClean="0">
                <a:ea typeface="ＭＳ Ｐゴシック" charset="-128"/>
              </a:rPr>
              <a:pPr/>
              <a:t>75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60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604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9DED75A-16C2-4B95-BCF3-9B59DC3F3809}" type="slidenum">
              <a:rPr lang="en-US" smtClean="0">
                <a:ea typeface="ＭＳ Ｐゴシック" charset="-128"/>
              </a:rPr>
              <a:pPr/>
              <a:t>76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61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614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0102166-8387-4508-99B6-F1C022949981}" type="slidenum">
              <a:rPr lang="en-US" smtClean="0">
                <a:ea typeface="ＭＳ Ｐゴシック" charset="-128"/>
              </a:rPr>
              <a:pPr/>
              <a:t>77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62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625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A002181-641E-408B-BC88-15A2054EACD9}" type="slidenum">
              <a:rPr lang="en-US" smtClean="0">
                <a:ea typeface="ＭＳ Ｐゴシック" charset="-128"/>
              </a:rPr>
              <a:pPr/>
              <a:t>78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63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635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427B61F-D270-41C0-9AB8-E04CC32CF3E0}" type="slidenum">
              <a:rPr lang="en-US" smtClean="0">
                <a:ea typeface="ＭＳ Ｐゴシック" charset="-128"/>
              </a:rPr>
              <a:pPr/>
              <a:t>79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64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645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61D5843-3794-49F2-9119-0FD86A6EE616}" type="slidenum">
              <a:rPr lang="en-US" smtClean="0">
                <a:ea typeface="ＭＳ Ｐゴシック" charset="-128"/>
              </a:rPr>
              <a:pPr/>
              <a:t>81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655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655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F98B7EC-55A2-4450-8214-937A88015023}" type="slidenum">
              <a:rPr lang="en-US" smtClean="0">
                <a:ea typeface="ＭＳ Ｐゴシック" charset="-128"/>
              </a:rPr>
              <a:pPr/>
              <a:t>82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66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665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E2E8728-BBC5-4331-9327-95EBC9E89A0E}" type="slidenum">
              <a:rPr lang="en-US" smtClean="0">
                <a:ea typeface="ＭＳ Ｐゴシック" charset="-128"/>
              </a:rPr>
              <a:pPr/>
              <a:t>83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67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676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3AE2C19-73F2-49E8-8600-8F7A14A16F25}" type="slidenum">
              <a:rPr lang="en-US" smtClean="0">
                <a:ea typeface="ＭＳ Ｐゴシック" charset="-128"/>
              </a:rPr>
              <a:pPr/>
              <a:t>84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686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686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FDF8E92-EBEC-4E8D-AE05-593FC311F4E1}" type="slidenum">
              <a:rPr lang="en-US" smtClean="0">
                <a:ea typeface="ＭＳ Ｐゴシック" charset="-128"/>
              </a:rPr>
              <a:pPr/>
              <a:t>85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696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696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F23CC8B-9617-4616-AE95-832545970B9B}" type="slidenum">
              <a:rPr lang="en-US" smtClean="0">
                <a:ea typeface="ＭＳ Ｐゴシック" charset="-128"/>
              </a:rPr>
              <a:pPr/>
              <a:t>11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6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6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6DD7665-0D23-43DC-9A3A-EB8A0E15E76B}" type="slidenum">
              <a:rPr lang="en-US" smtClean="0">
                <a:ea typeface="ＭＳ Ｐゴシック" charset="-128"/>
              </a:rPr>
              <a:pPr/>
              <a:t>86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70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706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987E2FE-BA7E-492B-AA84-2DE890634D11}" type="slidenum">
              <a:rPr lang="en-US" smtClean="0">
                <a:ea typeface="ＭＳ Ｐゴシック" charset="-128"/>
              </a:rPr>
              <a:pPr/>
              <a:t>87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717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717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C842E0C-3673-4868-850C-563CF4F4DC85}" type="slidenum">
              <a:rPr lang="en-US" smtClean="0">
                <a:ea typeface="ＭＳ Ｐゴシック" charset="-128"/>
              </a:rPr>
              <a:pPr/>
              <a:t>88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72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727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D8DABCA-6F5F-4BC7-A7F8-97F522382D39}" type="slidenum">
              <a:rPr lang="en-US" smtClean="0">
                <a:ea typeface="ＭＳ Ｐゴシック" charset="-128"/>
              </a:rPr>
              <a:pPr/>
              <a:t>89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73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737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18EC7D2-2CCC-47FF-BBC3-13FBBE7CFF66}" type="slidenum">
              <a:rPr lang="en-US" smtClean="0">
                <a:ea typeface="ＭＳ Ｐゴシック" charset="-128"/>
              </a:rPr>
              <a:pPr/>
              <a:t>90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74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747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613E919-5A15-4BA6-8DF1-383D17891028}" type="slidenum">
              <a:rPr lang="en-US" smtClean="0">
                <a:ea typeface="ＭＳ Ｐゴシック" charset="-128"/>
              </a:rPr>
              <a:pPr/>
              <a:t>91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75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758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3E5A267-ADAA-4F70-AC71-BD542358ABDD}" type="slidenum">
              <a:rPr lang="en-US" smtClean="0">
                <a:ea typeface="ＭＳ Ｐゴシック" charset="-128"/>
              </a:rPr>
              <a:pPr/>
              <a:t>92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768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768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BBDFD15-56EC-4F0F-A7F2-460ED710C655}" type="slidenum">
              <a:rPr lang="en-US" smtClean="0">
                <a:ea typeface="ＭＳ Ｐゴシック" charset="-128"/>
              </a:rPr>
              <a:pPr/>
              <a:t>94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77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778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CA81AA-AA40-46D9-970F-B8CD018939F6}" type="slidenum">
              <a:rPr lang="en-US" smtClean="0">
                <a:ea typeface="ＭＳ Ｐゴシック" charset="-128"/>
              </a:rPr>
              <a:pPr/>
              <a:t>95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78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78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63865CE-A577-4604-BE58-0D3BC3DFF957}" type="slidenum">
              <a:rPr lang="en-US" smtClean="0">
                <a:ea typeface="ＭＳ Ｐゴシック" charset="-128"/>
              </a:rPr>
              <a:pPr/>
              <a:t>96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799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799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848CC35-2692-49BA-AA97-E3A5CA99222E}" type="slidenum">
              <a:rPr lang="en-US" smtClean="0">
                <a:ea typeface="ＭＳ Ｐゴシック" charset="-128"/>
              </a:rPr>
              <a:pPr/>
              <a:t>12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7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7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ED89B2D-9191-41BA-B59D-C4A053D482AA}" type="slidenum">
              <a:rPr lang="en-US" smtClean="0">
                <a:ea typeface="ＭＳ Ｐゴシック" charset="-128"/>
              </a:rPr>
              <a:pPr/>
              <a:t>97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809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809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207CC3F-BCFC-499D-BCED-4B313F2ACEF1}" type="slidenum">
              <a:rPr lang="en-US" smtClean="0">
                <a:ea typeface="ＭＳ Ｐゴシック" charset="-128"/>
              </a:rPr>
              <a:pPr/>
              <a:t>98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81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819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F2F87C8-694B-4BA7-BF4B-581A036E03D1}" type="slidenum">
              <a:rPr lang="en-US" smtClean="0">
                <a:ea typeface="ＭＳ Ｐゴシック" charset="-128"/>
              </a:rPr>
              <a:pPr/>
              <a:t>99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82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829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9B2203B-0422-4C53-84EC-5D7FF1D97941}" type="slidenum">
              <a:rPr lang="en-US" smtClean="0">
                <a:ea typeface="ＭＳ Ｐゴシック" charset="-128"/>
              </a:rPr>
              <a:pPr/>
              <a:t>100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84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840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7A48552-5FE8-4E9B-97C6-0A6048FC5748}" type="slidenum">
              <a:rPr lang="en-US" smtClean="0">
                <a:ea typeface="ＭＳ Ｐゴシック" charset="-128"/>
              </a:rPr>
              <a:pPr/>
              <a:t>101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85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850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3F878EA-59A1-49FC-8EDA-26A723BD41E6}" type="slidenum">
              <a:rPr lang="en-US" smtClean="0">
                <a:ea typeface="ＭＳ Ｐゴシック" charset="-128"/>
              </a:rPr>
              <a:pPr/>
              <a:t>102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860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860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A8C5F00-6B08-4F45-881E-FD8EA41A5878}" type="slidenum">
              <a:rPr lang="en-US" smtClean="0">
                <a:ea typeface="ＭＳ Ｐゴシック" charset="-128"/>
              </a:rPr>
              <a:pPr/>
              <a:t>103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870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870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CF5CA28-86F5-4FDC-9F4B-E749F6FF70E8}" type="slidenum">
              <a:rPr lang="en-US" smtClean="0">
                <a:ea typeface="ＭＳ Ｐゴシック" charset="-128"/>
              </a:rPr>
              <a:pPr/>
              <a:t>104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88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88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371FA3C-6579-4034-9630-8271214D20B0}" type="slidenum">
              <a:rPr lang="en-US" smtClean="0">
                <a:ea typeface="ＭＳ Ｐゴシック" charset="-128"/>
              </a:rPr>
              <a:pPr/>
              <a:t>105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891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891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0E4805B-ED8C-4283-BD3E-5C74D9C835C3}" type="slidenum">
              <a:rPr lang="en-US" smtClean="0">
                <a:ea typeface="ＭＳ Ｐゴシック" charset="-128"/>
              </a:rPr>
              <a:pPr/>
              <a:t>106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90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90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CAE97-3771-4726-814A-CD4EFAC6E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D2A3E-5829-4B0E-86B4-3D25787A3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9310C-0555-4469-BB14-3863653CE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3EAC6-B8A6-4729-9D15-CF6953B4D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63340-DC82-45FA-A377-A7AB4170F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DC507-14BC-4563-BC2B-526CB70EC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6212D-7737-4098-AF0E-481200E4A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F8727-6850-4BD8-A734-C0D1C5560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1DFBC-2454-451B-9C42-04D7F7243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F2C0F-05D6-4882-A325-BE3946027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6A624-A21F-4536-94D3-C1AEDDF98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0D11A-C856-44AB-8D90-524D000C3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FD112-2322-4E3C-9DD3-0E36B4B34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5F79C-A3E0-437E-9228-F93ACDA80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B26C3-184D-4A6F-A3A7-0B42231C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3250" cy="1306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0DBE6-CC6A-4EC5-BBD5-8C98EA060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446D9-4E3C-4CB5-929D-9B7018680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90169-975A-4741-9512-CA00BB135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BA515-3B86-4138-911F-F61F038E7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CD7DB-B0EA-4876-AA57-FC360175E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97FBB-C416-4B51-9ADA-F9A87D712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A4636-CB2F-4EA6-97A4-4CD154BB5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BA040-71E0-4161-9A5F-B74854AB1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050925" y="1981200"/>
            <a:ext cx="3078163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+mn-ea"/>
                <a:cs typeface="Arial Unicode MS" charset="0"/>
              </a:rPr>
              <a:t>Introduction to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360">
            <a:solidFill>
              <a:srgbClr val="406E84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6988" y="2590800"/>
            <a:ext cx="7256462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+mn-ea"/>
                <a:cs typeface="Arial Unicode MS" charset="0"/>
              </a:rPr>
              <a:t>Information Retrieval</a:t>
            </a:r>
          </a:p>
        </p:txBody>
      </p:sp>
      <p:sp>
        <p:nvSpPr>
          <p:cNvPr id="7783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783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437085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DB3EC566-48E6-4552-87D6-CB322A8F1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60">
            <a:solidFill>
              <a:srgbClr val="139CB7"/>
            </a:solidFill>
            <a:miter lim="800000"/>
            <a:headEnd/>
            <a:tailEnd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788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88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F1FB7D08-67DA-430D-B31F-1498AA061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8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8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8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8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8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8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8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8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8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8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8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8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8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8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8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8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8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8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8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8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8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8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8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8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8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8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8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2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3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2.bin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0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23.bin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1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24.bin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2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8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4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28.bin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5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6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7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8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8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1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38.bin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2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39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3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40.bin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4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41.bin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8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8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7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42.bin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8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9.xml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1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notesSlide" Target="../notesSlides/notesSlide150.xml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Relationship Id="rId9" Type="http://schemas.openxmlformats.org/officeDocument/2006/relationships/oleObject" Target="../embeddings/oleObject55.bin"/></Relationships>
</file>

<file path=ppt/slides/_rels/slide1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notesSlide" Target="../notesSlides/notesSlide151.xml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6.bin"/><Relationship Id="rId9" Type="http://schemas.openxmlformats.org/officeDocument/2006/relationships/oleObject" Target="../embeddings/oleObject61.bin"/></Relationships>
</file>

<file path=ppt/slides/_rels/slide1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notesSlide" Target="../notesSlides/notesSlide152.xml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65.bin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4.bin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3.bin"/><Relationship Id="rId9" Type="http://schemas.openxmlformats.org/officeDocument/2006/relationships/oleObject" Target="../embeddings/oleObject68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notesSlide" Target="../notesSlides/notesSlide153.xml"/><Relationship Id="rId7" Type="http://schemas.openxmlformats.org/officeDocument/2006/relationships/oleObject" Target="../embeddings/oleObject74.bin"/><Relationship Id="rId12" Type="http://schemas.openxmlformats.org/officeDocument/2006/relationships/oleObject" Target="../embeddings/oleObject7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73.bin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2.bin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1.bin"/><Relationship Id="rId9" Type="http://schemas.openxmlformats.org/officeDocument/2006/relationships/oleObject" Target="../embeddings/oleObject76.bin"/></Relationships>
</file>

<file path=ppt/slides/_rels/slide1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notesSlide" Target="../notesSlides/notesSlide154.xml"/><Relationship Id="rId7" Type="http://schemas.openxmlformats.org/officeDocument/2006/relationships/oleObject" Target="../embeddings/oleObject83.bin"/><Relationship Id="rId12" Type="http://schemas.openxmlformats.org/officeDocument/2006/relationships/oleObject" Target="../embeddings/oleObject8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82.bin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1.bin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0.bin"/><Relationship Id="rId9" Type="http://schemas.openxmlformats.org/officeDocument/2006/relationships/oleObject" Target="../embeddings/oleObject85.bin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5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6.vml"/><Relationship Id="rId4" Type="http://schemas.openxmlformats.org/officeDocument/2006/relationships/oleObject" Target="../embeddings/oleObject89.bin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6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7.vml"/><Relationship Id="rId5" Type="http://schemas.openxmlformats.org/officeDocument/2006/relationships/oleObject" Target="../embeddings/oleObject91.bin"/><Relationship Id="rId4" Type="http://schemas.openxmlformats.org/officeDocument/2006/relationships/oleObject" Target="../embeddings/oleObject90.bin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7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94.bin"/><Relationship Id="rId5" Type="http://schemas.openxmlformats.org/officeDocument/2006/relationships/oleObject" Target="../embeddings/oleObject93.bin"/><Relationship Id="rId4" Type="http://schemas.openxmlformats.org/officeDocument/2006/relationships/oleObject" Target="../embeddings/oleObject92.bin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8.xml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97.bin"/><Relationship Id="rId5" Type="http://schemas.openxmlformats.org/officeDocument/2006/relationships/oleObject" Target="../embeddings/oleObject96.bin"/><Relationship Id="rId4" Type="http://schemas.openxmlformats.org/officeDocument/2006/relationships/oleObject" Target="../embeddings/oleObject95.bin"/></Relationships>
</file>

<file path=ppt/slides/_rels/slide1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3" Type="http://schemas.openxmlformats.org/officeDocument/2006/relationships/notesSlide" Target="../notesSlides/notesSlide159.xml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01.bin"/><Relationship Id="rId5" Type="http://schemas.openxmlformats.org/officeDocument/2006/relationships/oleObject" Target="../embeddings/oleObject100.bin"/><Relationship Id="rId4" Type="http://schemas.openxmlformats.org/officeDocument/2006/relationships/oleObject" Target="../embeddings/oleObject99.bin"/></Relationships>
</file>

<file path=ppt/slides/_rels/slide1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3" Type="http://schemas.openxmlformats.org/officeDocument/2006/relationships/notesSlide" Target="../notesSlides/notesSlide160.xml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06.bin"/><Relationship Id="rId5" Type="http://schemas.openxmlformats.org/officeDocument/2006/relationships/oleObject" Target="../embeddings/oleObject105.bin"/><Relationship Id="rId4" Type="http://schemas.openxmlformats.org/officeDocument/2006/relationships/oleObject" Target="../embeddings/oleObject104.bin"/><Relationship Id="rId9" Type="http://schemas.openxmlformats.org/officeDocument/2006/relationships/oleObject" Target="../embeddings/oleObject109.bin"/></Relationships>
</file>

<file path=ppt/slides/_rels/slide1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3" Type="http://schemas.openxmlformats.org/officeDocument/2006/relationships/notesSlide" Target="../notesSlides/notesSlide161.xml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12.bin"/><Relationship Id="rId5" Type="http://schemas.openxmlformats.org/officeDocument/2006/relationships/oleObject" Target="../embeddings/oleObject111.bin"/><Relationship Id="rId4" Type="http://schemas.openxmlformats.org/officeDocument/2006/relationships/oleObject" Target="../embeddings/oleObject110.bin"/><Relationship Id="rId9" Type="http://schemas.openxmlformats.org/officeDocument/2006/relationships/oleObject" Target="../embeddings/oleObject115.bin"/></Relationships>
</file>

<file path=ppt/slides/_rels/slide1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3" Type="http://schemas.openxmlformats.org/officeDocument/2006/relationships/notesSlide" Target="../notesSlides/notesSlide162.xml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118.bin"/><Relationship Id="rId5" Type="http://schemas.openxmlformats.org/officeDocument/2006/relationships/oleObject" Target="../embeddings/oleObject117.bin"/><Relationship Id="rId10" Type="http://schemas.openxmlformats.org/officeDocument/2006/relationships/oleObject" Target="../embeddings/oleObject122.bin"/><Relationship Id="rId4" Type="http://schemas.openxmlformats.org/officeDocument/2006/relationships/oleObject" Target="../embeddings/oleObject116.bin"/><Relationship Id="rId9" Type="http://schemas.openxmlformats.org/officeDocument/2006/relationships/oleObject" Target="../embeddings/oleObject12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1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3" Type="http://schemas.openxmlformats.org/officeDocument/2006/relationships/notesSlide" Target="../notesSlides/notesSlide163.xml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25.bin"/><Relationship Id="rId5" Type="http://schemas.openxmlformats.org/officeDocument/2006/relationships/oleObject" Target="../embeddings/oleObject124.bin"/><Relationship Id="rId10" Type="http://schemas.openxmlformats.org/officeDocument/2006/relationships/oleObject" Target="../embeddings/oleObject129.bin"/><Relationship Id="rId4" Type="http://schemas.openxmlformats.org/officeDocument/2006/relationships/oleObject" Target="../embeddings/oleObject123.bin"/><Relationship Id="rId9" Type="http://schemas.openxmlformats.org/officeDocument/2006/relationships/oleObject" Target="../embeddings/oleObject128.bin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8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8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8.xml"/></Relationships>
</file>

<file path=ppt/slides/_rels/slide1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4.bin"/><Relationship Id="rId3" Type="http://schemas.openxmlformats.org/officeDocument/2006/relationships/notesSlide" Target="../notesSlides/notesSlide167.xml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132.bin"/><Relationship Id="rId5" Type="http://schemas.openxmlformats.org/officeDocument/2006/relationships/oleObject" Target="../embeddings/oleObject131.bin"/><Relationship Id="rId4" Type="http://schemas.openxmlformats.org/officeDocument/2006/relationships/oleObject" Target="../embeddings/oleObject130.bin"/></Relationships>
</file>

<file path=ppt/slides/_rels/slide1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3" Type="http://schemas.openxmlformats.org/officeDocument/2006/relationships/notesSlide" Target="../notesSlides/notesSlide168.xml"/><Relationship Id="rId7" Type="http://schemas.openxmlformats.org/officeDocument/2006/relationships/oleObject" Target="../embeddings/oleObject13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137.bin"/><Relationship Id="rId5" Type="http://schemas.openxmlformats.org/officeDocument/2006/relationships/oleObject" Target="../embeddings/oleObject136.bin"/><Relationship Id="rId4" Type="http://schemas.openxmlformats.org/officeDocument/2006/relationships/oleObject" Target="../embeddings/oleObject135.bin"/></Relationships>
</file>

<file path=ppt/slides/_rels/slide1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3" Type="http://schemas.openxmlformats.org/officeDocument/2006/relationships/notesSlide" Target="../notesSlides/notesSlide169.xml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142.bin"/><Relationship Id="rId5" Type="http://schemas.openxmlformats.org/officeDocument/2006/relationships/oleObject" Target="../embeddings/oleObject141.bin"/><Relationship Id="rId4" Type="http://schemas.openxmlformats.org/officeDocument/2006/relationships/oleObject" Target="../embeddings/oleObject140.bin"/></Relationships>
</file>

<file path=ppt/slides/_rels/slide1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3" Type="http://schemas.openxmlformats.org/officeDocument/2006/relationships/notesSlide" Target="../notesSlides/notesSlide170.xml"/><Relationship Id="rId7" Type="http://schemas.openxmlformats.org/officeDocument/2006/relationships/oleObject" Target="../embeddings/oleObject14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147.bin"/><Relationship Id="rId5" Type="http://schemas.openxmlformats.org/officeDocument/2006/relationships/oleObject" Target="../embeddings/oleObject146.bin"/><Relationship Id="rId4" Type="http://schemas.openxmlformats.org/officeDocument/2006/relationships/oleObject" Target="../embeddings/oleObject145.bin"/></Relationships>
</file>

<file path=ppt/slides/_rels/slide1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4.bin"/><Relationship Id="rId3" Type="http://schemas.openxmlformats.org/officeDocument/2006/relationships/notesSlide" Target="../notesSlides/notesSlide171.xml"/><Relationship Id="rId7" Type="http://schemas.openxmlformats.org/officeDocument/2006/relationships/oleObject" Target="../embeddings/oleObject15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152.bin"/><Relationship Id="rId5" Type="http://schemas.openxmlformats.org/officeDocument/2006/relationships/oleObject" Target="../embeddings/oleObject151.bin"/><Relationship Id="rId4" Type="http://schemas.openxmlformats.org/officeDocument/2006/relationships/oleObject" Target="../embeddings/oleObject150.bin"/></Relationships>
</file>

<file path=ppt/slides/_rels/slide1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3" Type="http://schemas.openxmlformats.org/officeDocument/2006/relationships/notesSlide" Target="../notesSlides/notesSlide172.xml"/><Relationship Id="rId7" Type="http://schemas.openxmlformats.org/officeDocument/2006/relationships/oleObject" Target="../embeddings/oleObject15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157.bin"/><Relationship Id="rId5" Type="http://schemas.openxmlformats.org/officeDocument/2006/relationships/oleObject" Target="../embeddings/oleObject156.bin"/><Relationship Id="rId4" Type="http://schemas.openxmlformats.org/officeDocument/2006/relationships/oleObject" Target="../embeddings/oleObject15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_rels/slide1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4.bin"/><Relationship Id="rId3" Type="http://schemas.openxmlformats.org/officeDocument/2006/relationships/notesSlide" Target="../notesSlides/notesSlide173.xml"/><Relationship Id="rId7" Type="http://schemas.openxmlformats.org/officeDocument/2006/relationships/oleObject" Target="../embeddings/oleObject16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162.bin"/><Relationship Id="rId5" Type="http://schemas.openxmlformats.org/officeDocument/2006/relationships/oleObject" Target="../embeddings/oleObject161.bin"/><Relationship Id="rId4" Type="http://schemas.openxmlformats.org/officeDocument/2006/relationships/oleObject" Target="../embeddings/oleObject160.bin"/></Relationships>
</file>

<file path=ppt/slides/_rels/slide1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9.bin"/><Relationship Id="rId3" Type="http://schemas.openxmlformats.org/officeDocument/2006/relationships/notesSlide" Target="../notesSlides/notesSlide174.xml"/><Relationship Id="rId7" Type="http://schemas.openxmlformats.org/officeDocument/2006/relationships/oleObject" Target="../embeddings/oleObject16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167.bin"/><Relationship Id="rId5" Type="http://schemas.openxmlformats.org/officeDocument/2006/relationships/oleObject" Target="../embeddings/oleObject166.bin"/><Relationship Id="rId4" Type="http://schemas.openxmlformats.org/officeDocument/2006/relationships/oleObject" Target="../embeddings/oleObject165.bin"/></Relationships>
</file>

<file path=ppt/slides/_rels/slide1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3" Type="http://schemas.openxmlformats.org/officeDocument/2006/relationships/notesSlide" Target="../notesSlides/notesSlide175.xml"/><Relationship Id="rId7" Type="http://schemas.openxmlformats.org/officeDocument/2006/relationships/oleObject" Target="../embeddings/oleObject17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172.bin"/><Relationship Id="rId5" Type="http://schemas.openxmlformats.org/officeDocument/2006/relationships/oleObject" Target="../embeddings/oleObject171.bin"/><Relationship Id="rId4" Type="http://schemas.openxmlformats.org/officeDocument/2006/relationships/oleObject" Target="../embeddings/oleObject170.bin"/></Relationships>
</file>

<file path=ppt/slides/_rels/slide1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9.bin"/><Relationship Id="rId3" Type="http://schemas.openxmlformats.org/officeDocument/2006/relationships/notesSlide" Target="../notesSlides/notesSlide176.xml"/><Relationship Id="rId7" Type="http://schemas.openxmlformats.org/officeDocument/2006/relationships/oleObject" Target="../embeddings/oleObject17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177.bin"/><Relationship Id="rId5" Type="http://schemas.openxmlformats.org/officeDocument/2006/relationships/oleObject" Target="../embeddings/oleObject176.bin"/><Relationship Id="rId4" Type="http://schemas.openxmlformats.org/officeDocument/2006/relationships/oleObject" Target="../embeddings/oleObject175.bin"/></Relationships>
</file>

<file path=ppt/slides/_rels/slide18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4.bin"/><Relationship Id="rId3" Type="http://schemas.openxmlformats.org/officeDocument/2006/relationships/notesSlide" Target="../notesSlides/notesSlide177.xml"/><Relationship Id="rId7" Type="http://schemas.openxmlformats.org/officeDocument/2006/relationships/oleObject" Target="../embeddings/oleObject18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182.bin"/><Relationship Id="rId5" Type="http://schemas.openxmlformats.org/officeDocument/2006/relationships/oleObject" Target="../embeddings/oleObject181.bin"/><Relationship Id="rId4" Type="http://schemas.openxmlformats.org/officeDocument/2006/relationships/oleObject" Target="../embeddings/oleObject180.bin"/></Relationships>
</file>

<file path=ppt/slides/_rels/slide18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9.bin"/><Relationship Id="rId3" Type="http://schemas.openxmlformats.org/officeDocument/2006/relationships/notesSlide" Target="../notesSlides/notesSlide178.xml"/><Relationship Id="rId7" Type="http://schemas.openxmlformats.org/officeDocument/2006/relationships/oleObject" Target="../embeddings/oleObject18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187.bin"/><Relationship Id="rId5" Type="http://schemas.openxmlformats.org/officeDocument/2006/relationships/oleObject" Target="../embeddings/oleObject186.bin"/><Relationship Id="rId4" Type="http://schemas.openxmlformats.org/officeDocument/2006/relationships/oleObject" Target="../embeddings/oleObject185.bin"/><Relationship Id="rId9" Type="http://schemas.openxmlformats.org/officeDocument/2006/relationships/oleObject" Target="../embeddings/oleObject190.bin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8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18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18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png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3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7.vml"/><Relationship Id="rId4" Type="http://schemas.openxmlformats.org/officeDocument/2006/relationships/oleObject" Target="../embeddings/oleObject191.bin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4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8.vml"/><Relationship Id="rId4" Type="http://schemas.openxmlformats.org/officeDocument/2006/relationships/oleObject" Target="../embeddings/oleObject192.bin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5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9.vml"/><Relationship Id="rId4" Type="http://schemas.openxmlformats.org/officeDocument/2006/relationships/oleObject" Target="../embeddings/oleObject193.bin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6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0.vml"/><Relationship Id="rId4" Type="http://schemas.openxmlformats.org/officeDocument/2006/relationships/oleObject" Target="../embeddings/oleObject194.bin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7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1.vml"/><Relationship Id="rId4" Type="http://schemas.openxmlformats.org/officeDocument/2006/relationships/oleObject" Target="../embeddings/oleObject195.bin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8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2.vml"/><Relationship Id="rId4" Type="http://schemas.openxmlformats.org/officeDocument/2006/relationships/oleObject" Target="../embeddings/oleObject196.bin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9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3.vml"/><Relationship Id="rId4" Type="http://schemas.openxmlformats.org/officeDocument/2006/relationships/oleObject" Target="../embeddings/oleObject197.bin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0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4.vml"/><Relationship Id="rId4" Type="http://schemas.openxmlformats.org/officeDocument/2006/relationships/oleObject" Target="../embeddings/oleObject198.bin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1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5.vml"/><Relationship Id="rId4" Type="http://schemas.openxmlformats.org/officeDocument/2006/relationships/oleObject" Target="../embeddings/oleObject199.bin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2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6.vml"/><Relationship Id="rId4" Type="http://schemas.openxmlformats.org/officeDocument/2006/relationships/oleObject" Target="../embeddings/oleObject20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png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3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7.vml"/><Relationship Id="rId4" Type="http://schemas.openxmlformats.org/officeDocument/2006/relationships/oleObject" Target="../embeddings/oleObject201.bin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8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8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18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18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8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8.vml"/><Relationship Id="rId4" Type="http://schemas.openxmlformats.org/officeDocument/2006/relationships/oleObject" Target="../embeddings/oleObject202.bin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9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9.vml"/><Relationship Id="rId5" Type="http://schemas.openxmlformats.org/officeDocument/2006/relationships/oleObject" Target="../embeddings/oleObject204.bin"/><Relationship Id="rId4" Type="http://schemas.openxmlformats.org/officeDocument/2006/relationships/oleObject" Target="../embeddings/oleObject203.bin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0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0.vml"/><Relationship Id="rId5" Type="http://schemas.openxmlformats.org/officeDocument/2006/relationships/oleObject" Target="../embeddings/oleObject206.bin"/><Relationship Id="rId4" Type="http://schemas.openxmlformats.org/officeDocument/2006/relationships/oleObject" Target="../embeddings/oleObject205.bin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1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1.vml"/><Relationship Id="rId5" Type="http://schemas.openxmlformats.org/officeDocument/2006/relationships/oleObject" Target="../embeddings/oleObject208.bin"/><Relationship Id="rId4" Type="http://schemas.openxmlformats.org/officeDocument/2006/relationships/oleObject" Target="../embeddings/oleObject207.bin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2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2.vml"/><Relationship Id="rId5" Type="http://schemas.openxmlformats.org/officeDocument/2006/relationships/oleObject" Target="../embeddings/oleObject210.bin"/><Relationship Id="rId4" Type="http://schemas.openxmlformats.org/officeDocument/2006/relationships/oleObject" Target="../embeddings/oleObject20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png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3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3.vml"/><Relationship Id="rId5" Type="http://schemas.openxmlformats.org/officeDocument/2006/relationships/oleObject" Target="../embeddings/oleObject212.bin"/><Relationship Id="rId4" Type="http://schemas.openxmlformats.org/officeDocument/2006/relationships/oleObject" Target="../embeddings/oleObject211.bin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18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18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18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18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18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18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18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18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png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18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18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18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18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18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18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18.xml"/></Relationships>
</file>

<file path=ppt/slides/_rels/slide2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0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4.vml"/><Relationship Id="rId4" Type="http://schemas.openxmlformats.org/officeDocument/2006/relationships/oleObject" Target="../embeddings/oleObject213.bin"/></Relationships>
</file>

<file path=ppt/slides/_rels/slide2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8.bin"/><Relationship Id="rId13" Type="http://schemas.openxmlformats.org/officeDocument/2006/relationships/oleObject" Target="../embeddings/oleObject223.bin"/><Relationship Id="rId18" Type="http://schemas.openxmlformats.org/officeDocument/2006/relationships/oleObject" Target="../embeddings/oleObject228.bin"/><Relationship Id="rId3" Type="http://schemas.openxmlformats.org/officeDocument/2006/relationships/notesSlide" Target="../notesSlides/notesSlide221.xml"/><Relationship Id="rId7" Type="http://schemas.openxmlformats.org/officeDocument/2006/relationships/oleObject" Target="../embeddings/oleObject217.bin"/><Relationship Id="rId12" Type="http://schemas.openxmlformats.org/officeDocument/2006/relationships/oleObject" Target="../embeddings/oleObject222.bin"/><Relationship Id="rId17" Type="http://schemas.openxmlformats.org/officeDocument/2006/relationships/oleObject" Target="../embeddings/oleObject227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226.bin"/><Relationship Id="rId1" Type="http://schemas.openxmlformats.org/officeDocument/2006/relationships/vmlDrawing" Target="../drawings/vmlDrawing75.vml"/><Relationship Id="rId6" Type="http://schemas.openxmlformats.org/officeDocument/2006/relationships/oleObject" Target="../embeddings/oleObject216.bin"/><Relationship Id="rId11" Type="http://schemas.openxmlformats.org/officeDocument/2006/relationships/oleObject" Target="../embeddings/oleObject221.bin"/><Relationship Id="rId5" Type="http://schemas.openxmlformats.org/officeDocument/2006/relationships/oleObject" Target="../embeddings/oleObject215.bin"/><Relationship Id="rId15" Type="http://schemas.openxmlformats.org/officeDocument/2006/relationships/oleObject" Target="../embeddings/oleObject225.bin"/><Relationship Id="rId10" Type="http://schemas.openxmlformats.org/officeDocument/2006/relationships/oleObject" Target="../embeddings/oleObject220.bin"/><Relationship Id="rId4" Type="http://schemas.openxmlformats.org/officeDocument/2006/relationships/oleObject" Target="../embeddings/oleObject214.bin"/><Relationship Id="rId9" Type="http://schemas.openxmlformats.org/officeDocument/2006/relationships/oleObject" Target="../embeddings/oleObject219.bin"/><Relationship Id="rId14" Type="http://schemas.openxmlformats.org/officeDocument/2006/relationships/oleObject" Target="../embeddings/oleObject22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png"/></Relationships>
</file>

<file path=ppt/slides/_rels/slide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18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18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18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18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18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18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18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18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18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18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18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18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18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18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18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18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18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18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18.xml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18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18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18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18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18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18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18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17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17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17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18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18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6.xml"/><Relationship Id="rId1" Type="http://schemas.openxmlformats.org/officeDocument/2006/relationships/slideLayout" Target="../slideLayouts/slideLayout18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7.xml"/><Relationship Id="rId1" Type="http://schemas.openxmlformats.org/officeDocument/2006/relationships/slideLayout" Target="../slideLayouts/slideLayout18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8.xml"/><Relationship Id="rId1" Type="http://schemas.openxmlformats.org/officeDocument/2006/relationships/slideLayout" Target="../slideLayouts/slideLayout18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9.xml"/><Relationship Id="rId1" Type="http://schemas.openxmlformats.org/officeDocument/2006/relationships/slideLayout" Target="../slideLayouts/slideLayout18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0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1.xml"/><Relationship Id="rId1" Type="http://schemas.openxmlformats.org/officeDocument/2006/relationships/slideLayout" Target="../slideLayouts/slideLayout18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2.xml"/><Relationship Id="rId1" Type="http://schemas.openxmlformats.org/officeDocument/2006/relationships/slideLayout" Target="../slideLayouts/slideLayout18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3.xml"/><Relationship Id="rId1" Type="http://schemas.openxmlformats.org/officeDocument/2006/relationships/slideLayout" Target="../slideLayouts/slideLayout18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4.xml"/><Relationship Id="rId1" Type="http://schemas.openxmlformats.org/officeDocument/2006/relationships/slideLayout" Target="../slideLayouts/slideLayout18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5.xml"/><Relationship Id="rId1" Type="http://schemas.openxmlformats.org/officeDocument/2006/relationships/slideLayout" Target="../slideLayouts/slideLayout18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6.xml"/><Relationship Id="rId1" Type="http://schemas.openxmlformats.org/officeDocument/2006/relationships/slideLayout" Target="../slideLayouts/slideLayout18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7.xml"/><Relationship Id="rId1" Type="http://schemas.openxmlformats.org/officeDocument/2006/relationships/slideLayout" Target="../slideLayouts/slideLayout18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8.xml"/><Relationship Id="rId1" Type="http://schemas.openxmlformats.org/officeDocument/2006/relationships/slideLayout" Target="../slideLayouts/slideLayout18.xml"/></Relationships>
</file>

<file path=ppt/slides/_rels/slide2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9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6.vml"/><Relationship Id="rId5" Type="http://schemas.openxmlformats.org/officeDocument/2006/relationships/image" Target="../media/image24.png"/><Relationship Id="rId4" Type="http://schemas.openxmlformats.org/officeDocument/2006/relationships/oleObject" Target="../embeddings/oleObject229.bin"/></Relationships>
</file>

<file path=ppt/slides/_rels/slide2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0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7.vml"/><Relationship Id="rId6" Type="http://schemas.openxmlformats.org/officeDocument/2006/relationships/oleObject" Target="../embeddings/oleObject231.bin"/><Relationship Id="rId5" Type="http://schemas.openxmlformats.org/officeDocument/2006/relationships/image" Target="../media/image24.png"/><Relationship Id="rId4" Type="http://schemas.openxmlformats.org/officeDocument/2006/relationships/oleObject" Target="../embeddings/oleObject230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1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8.vml"/><Relationship Id="rId6" Type="http://schemas.openxmlformats.org/officeDocument/2006/relationships/oleObject" Target="../embeddings/oleObject233.bin"/><Relationship Id="rId5" Type="http://schemas.openxmlformats.org/officeDocument/2006/relationships/image" Target="../media/image24.png"/><Relationship Id="rId4" Type="http://schemas.openxmlformats.org/officeDocument/2006/relationships/oleObject" Target="../embeddings/oleObject232.bin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2.xml"/><Relationship Id="rId1" Type="http://schemas.openxmlformats.org/officeDocument/2006/relationships/slideLayout" Target="../slideLayouts/slideLayout18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3.xml"/><Relationship Id="rId1" Type="http://schemas.openxmlformats.org/officeDocument/2006/relationships/slideLayout" Target="../slideLayouts/slideLayout18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4.xml"/><Relationship Id="rId1" Type="http://schemas.openxmlformats.org/officeDocument/2006/relationships/slideLayout" Target="../slideLayouts/slideLayout18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5.xml"/><Relationship Id="rId1" Type="http://schemas.openxmlformats.org/officeDocument/2006/relationships/slideLayout" Target="../slideLayouts/slideLayout18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6.xml"/><Relationship Id="rId1" Type="http://schemas.openxmlformats.org/officeDocument/2006/relationships/slideLayout" Target="../slideLayouts/slideLayout18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7.xml"/><Relationship Id="rId1" Type="http://schemas.openxmlformats.org/officeDocument/2006/relationships/slideLayout" Target="../slideLayouts/slideLayout18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8.xml"/><Relationship Id="rId1" Type="http://schemas.openxmlformats.org/officeDocument/2006/relationships/slideLayout" Target="../slideLayouts/slideLayout18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9.xml"/><Relationship Id="rId1" Type="http://schemas.openxmlformats.org/officeDocument/2006/relationships/slideLayout" Target="../slideLayouts/slideLayout18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0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1.xml"/><Relationship Id="rId1" Type="http://schemas.openxmlformats.org/officeDocument/2006/relationships/slideLayout" Target="../slideLayouts/slideLayout18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2.xml"/><Relationship Id="rId1" Type="http://schemas.openxmlformats.org/officeDocument/2006/relationships/slideLayout" Target="../slideLayouts/slideLayout18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3.xml"/><Relationship Id="rId1" Type="http://schemas.openxmlformats.org/officeDocument/2006/relationships/slideLayout" Target="../slideLayouts/slideLayout18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4.xml"/><Relationship Id="rId1" Type="http://schemas.openxmlformats.org/officeDocument/2006/relationships/slideLayout" Target="../slideLayouts/slideLayout18.xml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5.xml"/><Relationship Id="rId1" Type="http://schemas.openxmlformats.org/officeDocument/2006/relationships/slideLayout" Target="../slideLayouts/slideLayout18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6.xml"/><Relationship Id="rId1" Type="http://schemas.openxmlformats.org/officeDocument/2006/relationships/slideLayout" Target="../slideLayouts/slideLayout18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7.xml"/><Relationship Id="rId1" Type="http://schemas.openxmlformats.org/officeDocument/2006/relationships/slideLayout" Target="../slideLayouts/slideLayout18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8.xml"/><Relationship Id="rId1" Type="http://schemas.openxmlformats.org/officeDocument/2006/relationships/slideLayout" Target="../slideLayouts/slideLayout18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9.xml"/><Relationship Id="rId1" Type="http://schemas.openxmlformats.org/officeDocument/2006/relationships/slideLayout" Target="../slideLayouts/slideLayout18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0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1.xml"/><Relationship Id="rId1" Type="http://schemas.openxmlformats.org/officeDocument/2006/relationships/slideLayout" Target="../slideLayouts/slideLayout18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2.xml"/><Relationship Id="rId1" Type="http://schemas.openxmlformats.org/officeDocument/2006/relationships/slideLayout" Target="../slideLayouts/slideLayout18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3.xml"/><Relationship Id="rId1" Type="http://schemas.openxmlformats.org/officeDocument/2006/relationships/slideLayout" Target="../slideLayouts/slideLayout18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4.xml"/><Relationship Id="rId1" Type="http://schemas.openxmlformats.org/officeDocument/2006/relationships/slideLayout" Target="../slideLayouts/slideLayout18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5.xml"/><Relationship Id="rId1" Type="http://schemas.openxmlformats.org/officeDocument/2006/relationships/slideLayout" Target="../slideLayouts/slideLayout18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6.xml"/><Relationship Id="rId1" Type="http://schemas.openxmlformats.org/officeDocument/2006/relationships/slideLayout" Target="../slideLayouts/slideLayout18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7.xml"/><Relationship Id="rId1" Type="http://schemas.openxmlformats.org/officeDocument/2006/relationships/slideLayout" Target="../slideLayouts/slideLayout18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8.xml"/><Relationship Id="rId1" Type="http://schemas.openxmlformats.org/officeDocument/2006/relationships/slideLayout" Target="../slideLayouts/slideLayout18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9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9.vml"/><Relationship Id="rId4" Type="http://schemas.openxmlformats.org/officeDocument/2006/relationships/oleObject" Target="../embeddings/oleObject234.bin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0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0.vml"/><Relationship Id="rId5" Type="http://schemas.openxmlformats.org/officeDocument/2006/relationships/oleObject" Target="../embeddings/oleObject236.bin"/><Relationship Id="rId4" Type="http://schemas.openxmlformats.org/officeDocument/2006/relationships/oleObject" Target="../embeddings/oleObject235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1.bin"/><Relationship Id="rId3" Type="http://schemas.openxmlformats.org/officeDocument/2006/relationships/notesSlide" Target="../notesSlides/notesSlide301.xml"/><Relationship Id="rId7" Type="http://schemas.openxmlformats.org/officeDocument/2006/relationships/oleObject" Target="../embeddings/oleObject24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1.vml"/><Relationship Id="rId6" Type="http://schemas.openxmlformats.org/officeDocument/2006/relationships/oleObject" Target="../embeddings/oleObject239.bin"/><Relationship Id="rId5" Type="http://schemas.openxmlformats.org/officeDocument/2006/relationships/oleObject" Target="../embeddings/oleObject238.bin"/><Relationship Id="rId4" Type="http://schemas.openxmlformats.org/officeDocument/2006/relationships/oleObject" Target="../embeddings/oleObject237.bin"/></Relationships>
</file>

<file path=ppt/slides/_rels/slide3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6.bin"/><Relationship Id="rId3" Type="http://schemas.openxmlformats.org/officeDocument/2006/relationships/notesSlide" Target="../notesSlides/notesSlide302.xml"/><Relationship Id="rId7" Type="http://schemas.openxmlformats.org/officeDocument/2006/relationships/oleObject" Target="../embeddings/oleObject24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2.vml"/><Relationship Id="rId6" Type="http://schemas.openxmlformats.org/officeDocument/2006/relationships/oleObject" Target="../embeddings/oleObject244.bin"/><Relationship Id="rId5" Type="http://schemas.openxmlformats.org/officeDocument/2006/relationships/oleObject" Target="../embeddings/oleObject243.bin"/><Relationship Id="rId4" Type="http://schemas.openxmlformats.org/officeDocument/2006/relationships/oleObject" Target="../embeddings/oleObject242.bin"/><Relationship Id="rId9" Type="http://schemas.openxmlformats.org/officeDocument/2006/relationships/oleObject" Target="../embeddings/oleObject247.bin"/></Relationships>
</file>

<file path=ppt/slides/_rels/slide3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2.bin"/><Relationship Id="rId3" Type="http://schemas.openxmlformats.org/officeDocument/2006/relationships/notesSlide" Target="../notesSlides/notesSlide303.xml"/><Relationship Id="rId7" Type="http://schemas.openxmlformats.org/officeDocument/2006/relationships/oleObject" Target="../embeddings/oleObject25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3.vml"/><Relationship Id="rId6" Type="http://schemas.openxmlformats.org/officeDocument/2006/relationships/oleObject" Target="../embeddings/oleObject250.bin"/><Relationship Id="rId5" Type="http://schemas.openxmlformats.org/officeDocument/2006/relationships/oleObject" Target="../embeddings/oleObject249.bin"/><Relationship Id="rId4" Type="http://schemas.openxmlformats.org/officeDocument/2006/relationships/oleObject" Target="../embeddings/oleObject248.bin"/><Relationship Id="rId9" Type="http://schemas.openxmlformats.org/officeDocument/2006/relationships/oleObject" Target="../embeddings/oleObject253.bin"/></Relationships>
</file>

<file path=ppt/slides/_rels/slide3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8.bin"/><Relationship Id="rId3" Type="http://schemas.openxmlformats.org/officeDocument/2006/relationships/notesSlide" Target="../notesSlides/notesSlide304.xml"/><Relationship Id="rId7" Type="http://schemas.openxmlformats.org/officeDocument/2006/relationships/oleObject" Target="../embeddings/oleObject25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4.vml"/><Relationship Id="rId6" Type="http://schemas.openxmlformats.org/officeDocument/2006/relationships/oleObject" Target="../embeddings/oleObject256.bin"/><Relationship Id="rId11" Type="http://schemas.openxmlformats.org/officeDocument/2006/relationships/oleObject" Target="../embeddings/oleObject261.bin"/><Relationship Id="rId5" Type="http://schemas.openxmlformats.org/officeDocument/2006/relationships/oleObject" Target="../embeddings/oleObject255.bin"/><Relationship Id="rId10" Type="http://schemas.openxmlformats.org/officeDocument/2006/relationships/oleObject" Target="../embeddings/oleObject260.bin"/><Relationship Id="rId4" Type="http://schemas.openxmlformats.org/officeDocument/2006/relationships/oleObject" Target="../embeddings/oleObject254.bin"/><Relationship Id="rId9" Type="http://schemas.openxmlformats.org/officeDocument/2006/relationships/oleObject" Target="../embeddings/oleObject259.bin"/></Relationships>
</file>

<file path=ppt/slides/_rels/slide3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6.bin"/><Relationship Id="rId13" Type="http://schemas.openxmlformats.org/officeDocument/2006/relationships/oleObject" Target="../embeddings/oleObject271.bin"/><Relationship Id="rId3" Type="http://schemas.openxmlformats.org/officeDocument/2006/relationships/notesSlide" Target="../notesSlides/notesSlide305.xml"/><Relationship Id="rId7" Type="http://schemas.openxmlformats.org/officeDocument/2006/relationships/oleObject" Target="../embeddings/oleObject265.bin"/><Relationship Id="rId12" Type="http://schemas.openxmlformats.org/officeDocument/2006/relationships/oleObject" Target="../embeddings/oleObject27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5.vml"/><Relationship Id="rId6" Type="http://schemas.openxmlformats.org/officeDocument/2006/relationships/oleObject" Target="../embeddings/oleObject264.bin"/><Relationship Id="rId11" Type="http://schemas.openxmlformats.org/officeDocument/2006/relationships/oleObject" Target="../embeddings/oleObject269.bin"/><Relationship Id="rId5" Type="http://schemas.openxmlformats.org/officeDocument/2006/relationships/oleObject" Target="../embeddings/oleObject263.bin"/><Relationship Id="rId10" Type="http://schemas.openxmlformats.org/officeDocument/2006/relationships/oleObject" Target="../embeddings/oleObject268.bin"/><Relationship Id="rId4" Type="http://schemas.openxmlformats.org/officeDocument/2006/relationships/oleObject" Target="../embeddings/oleObject262.bin"/><Relationship Id="rId9" Type="http://schemas.openxmlformats.org/officeDocument/2006/relationships/oleObject" Target="../embeddings/oleObject267.bin"/></Relationships>
</file>

<file path=ppt/slides/_rels/slide3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6.bin"/><Relationship Id="rId13" Type="http://schemas.openxmlformats.org/officeDocument/2006/relationships/oleObject" Target="../embeddings/oleObject281.bin"/><Relationship Id="rId3" Type="http://schemas.openxmlformats.org/officeDocument/2006/relationships/notesSlide" Target="../notesSlides/notesSlide306.xml"/><Relationship Id="rId7" Type="http://schemas.openxmlformats.org/officeDocument/2006/relationships/oleObject" Target="../embeddings/oleObject275.bin"/><Relationship Id="rId12" Type="http://schemas.openxmlformats.org/officeDocument/2006/relationships/oleObject" Target="../embeddings/oleObject28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6.vml"/><Relationship Id="rId6" Type="http://schemas.openxmlformats.org/officeDocument/2006/relationships/oleObject" Target="../embeddings/oleObject274.bin"/><Relationship Id="rId11" Type="http://schemas.openxmlformats.org/officeDocument/2006/relationships/oleObject" Target="../embeddings/oleObject279.bin"/><Relationship Id="rId5" Type="http://schemas.openxmlformats.org/officeDocument/2006/relationships/oleObject" Target="../embeddings/oleObject273.bin"/><Relationship Id="rId10" Type="http://schemas.openxmlformats.org/officeDocument/2006/relationships/oleObject" Target="../embeddings/oleObject278.bin"/><Relationship Id="rId4" Type="http://schemas.openxmlformats.org/officeDocument/2006/relationships/oleObject" Target="../embeddings/oleObject272.bin"/><Relationship Id="rId9" Type="http://schemas.openxmlformats.org/officeDocument/2006/relationships/oleObject" Target="../embeddings/oleObject277.bin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7.xml"/><Relationship Id="rId7" Type="http://schemas.openxmlformats.org/officeDocument/2006/relationships/oleObject" Target="../embeddings/oleObject28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7.vml"/><Relationship Id="rId6" Type="http://schemas.openxmlformats.org/officeDocument/2006/relationships/oleObject" Target="../embeddings/oleObject284.bin"/><Relationship Id="rId5" Type="http://schemas.openxmlformats.org/officeDocument/2006/relationships/oleObject" Target="../embeddings/oleObject283.bin"/><Relationship Id="rId4" Type="http://schemas.openxmlformats.org/officeDocument/2006/relationships/oleObject" Target="../embeddings/oleObject282.bin"/></Relationships>
</file>

<file path=ppt/slides/_rels/slide3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0.bin"/><Relationship Id="rId3" Type="http://schemas.openxmlformats.org/officeDocument/2006/relationships/notesSlide" Target="../notesSlides/notesSlide308.xml"/><Relationship Id="rId7" Type="http://schemas.openxmlformats.org/officeDocument/2006/relationships/oleObject" Target="../embeddings/oleObject28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8.vml"/><Relationship Id="rId6" Type="http://schemas.openxmlformats.org/officeDocument/2006/relationships/oleObject" Target="../embeddings/oleObject288.bin"/><Relationship Id="rId11" Type="http://schemas.openxmlformats.org/officeDocument/2006/relationships/oleObject" Target="../embeddings/oleObject293.bin"/><Relationship Id="rId5" Type="http://schemas.openxmlformats.org/officeDocument/2006/relationships/oleObject" Target="../embeddings/oleObject287.bin"/><Relationship Id="rId10" Type="http://schemas.openxmlformats.org/officeDocument/2006/relationships/oleObject" Target="../embeddings/oleObject292.bin"/><Relationship Id="rId4" Type="http://schemas.openxmlformats.org/officeDocument/2006/relationships/oleObject" Target="../embeddings/oleObject286.bin"/><Relationship Id="rId9" Type="http://schemas.openxmlformats.org/officeDocument/2006/relationships/oleObject" Target="../embeddings/oleObject291.bin"/></Relationships>
</file>

<file path=ppt/slides/_rels/slide3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8.bin"/><Relationship Id="rId13" Type="http://schemas.openxmlformats.org/officeDocument/2006/relationships/oleObject" Target="../embeddings/oleObject303.bin"/><Relationship Id="rId3" Type="http://schemas.openxmlformats.org/officeDocument/2006/relationships/notesSlide" Target="../notesSlides/notesSlide309.xml"/><Relationship Id="rId7" Type="http://schemas.openxmlformats.org/officeDocument/2006/relationships/oleObject" Target="../embeddings/oleObject297.bin"/><Relationship Id="rId12" Type="http://schemas.openxmlformats.org/officeDocument/2006/relationships/oleObject" Target="../embeddings/oleObject30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9.vml"/><Relationship Id="rId6" Type="http://schemas.openxmlformats.org/officeDocument/2006/relationships/oleObject" Target="../embeddings/oleObject296.bin"/><Relationship Id="rId11" Type="http://schemas.openxmlformats.org/officeDocument/2006/relationships/oleObject" Target="../embeddings/oleObject301.bin"/><Relationship Id="rId5" Type="http://schemas.openxmlformats.org/officeDocument/2006/relationships/oleObject" Target="../embeddings/oleObject295.bin"/><Relationship Id="rId10" Type="http://schemas.openxmlformats.org/officeDocument/2006/relationships/oleObject" Target="../embeddings/oleObject300.bin"/><Relationship Id="rId4" Type="http://schemas.openxmlformats.org/officeDocument/2006/relationships/oleObject" Target="../embeddings/oleObject294.bin"/><Relationship Id="rId9" Type="http://schemas.openxmlformats.org/officeDocument/2006/relationships/oleObject" Target="../embeddings/oleObject299.bin"/></Relationships>
</file>

<file path=ppt/slides/_rels/slide3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8.bin"/><Relationship Id="rId13" Type="http://schemas.openxmlformats.org/officeDocument/2006/relationships/oleObject" Target="../embeddings/oleObject313.bin"/><Relationship Id="rId3" Type="http://schemas.openxmlformats.org/officeDocument/2006/relationships/notesSlide" Target="../notesSlides/notesSlide310.xml"/><Relationship Id="rId7" Type="http://schemas.openxmlformats.org/officeDocument/2006/relationships/oleObject" Target="../embeddings/oleObject307.bin"/><Relationship Id="rId12" Type="http://schemas.openxmlformats.org/officeDocument/2006/relationships/oleObject" Target="../embeddings/oleObject31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0.vml"/><Relationship Id="rId6" Type="http://schemas.openxmlformats.org/officeDocument/2006/relationships/oleObject" Target="../embeddings/oleObject306.bin"/><Relationship Id="rId11" Type="http://schemas.openxmlformats.org/officeDocument/2006/relationships/oleObject" Target="../embeddings/oleObject311.bin"/><Relationship Id="rId5" Type="http://schemas.openxmlformats.org/officeDocument/2006/relationships/oleObject" Target="../embeddings/oleObject305.bin"/><Relationship Id="rId10" Type="http://schemas.openxmlformats.org/officeDocument/2006/relationships/oleObject" Target="../embeddings/oleObject310.bin"/><Relationship Id="rId4" Type="http://schemas.openxmlformats.org/officeDocument/2006/relationships/oleObject" Target="../embeddings/oleObject304.bin"/><Relationship Id="rId9" Type="http://schemas.openxmlformats.org/officeDocument/2006/relationships/oleObject" Target="../embeddings/oleObject309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8.bin"/><Relationship Id="rId13" Type="http://schemas.openxmlformats.org/officeDocument/2006/relationships/oleObject" Target="../embeddings/oleObject323.bin"/><Relationship Id="rId3" Type="http://schemas.openxmlformats.org/officeDocument/2006/relationships/notesSlide" Target="../notesSlides/notesSlide311.xml"/><Relationship Id="rId7" Type="http://schemas.openxmlformats.org/officeDocument/2006/relationships/oleObject" Target="../embeddings/oleObject317.bin"/><Relationship Id="rId12" Type="http://schemas.openxmlformats.org/officeDocument/2006/relationships/oleObject" Target="../embeddings/oleObject32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1.vml"/><Relationship Id="rId6" Type="http://schemas.openxmlformats.org/officeDocument/2006/relationships/oleObject" Target="../embeddings/oleObject316.bin"/><Relationship Id="rId11" Type="http://schemas.openxmlformats.org/officeDocument/2006/relationships/oleObject" Target="../embeddings/oleObject321.bin"/><Relationship Id="rId5" Type="http://schemas.openxmlformats.org/officeDocument/2006/relationships/oleObject" Target="../embeddings/oleObject315.bin"/><Relationship Id="rId10" Type="http://schemas.openxmlformats.org/officeDocument/2006/relationships/oleObject" Target="../embeddings/oleObject320.bin"/><Relationship Id="rId4" Type="http://schemas.openxmlformats.org/officeDocument/2006/relationships/oleObject" Target="../embeddings/oleObject314.bin"/><Relationship Id="rId9" Type="http://schemas.openxmlformats.org/officeDocument/2006/relationships/oleObject" Target="../embeddings/oleObject319.bin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9.bin"/><Relationship Id="rId3" Type="http://schemas.openxmlformats.org/officeDocument/2006/relationships/oleObject" Target="../embeddings/oleObject324.bin"/><Relationship Id="rId7" Type="http://schemas.openxmlformats.org/officeDocument/2006/relationships/oleObject" Target="../embeddings/oleObject328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92.vml"/><Relationship Id="rId6" Type="http://schemas.openxmlformats.org/officeDocument/2006/relationships/oleObject" Target="../embeddings/oleObject327.bin"/><Relationship Id="rId5" Type="http://schemas.openxmlformats.org/officeDocument/2006/relationships/oleObject" Target="../embeddings/oleObject326.bin"/><Relationship Id="rId10" Type="http://schemas.openxmlformats.org/officeDocument/2006/relationships/oleObject" Target="../embeddings/oleObject331.bin"/><Relationship Id="rId4" Type="http://schemas.openxmlformats.org/officeDocument/2006/relationships/oleObject" Target="../embeddings/oleObject325.bin"/><Relationship Id="rId9" Type="http://schemas.openxmlformats.org/officeDocument/2006/relationships/oleObject" Target="../embeddings/oleObject330.bin"/></Relationships>
</file>

<file path=ppt/slides/_rels/slide3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7.bin"/><Relationship Id="rId3" Type="http://schemas.openxmlformats.org/officeDocument/2006/relationships/oleObject" Target="../embeddings/oleObject332.bin"/><Relationship Id="rId7" Type="http://schemas.openxmlformats.org/officeDocument/2006/relationships/oleObject" Target="../embeddings/oleObject336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93.vml"/><Relationship Id="rId6" Type="http://schemas.openxmlformats.org/officeDocument/2006/relationships/oleObject" Target="../embeddings/oleObject335.bin"/><Relationship Id="rId11" Type="http://schemas.openxmlformats.org/officeDocument/2006/relationships/oleObject" Target="../embeddings/oleObject340.bin"/><Relationship Id="rId5" Type="http://schemas.openxmlformats.org/officeDocument/2006/relationships/oleObject" Target="../embeddings/oleObject334.bin"/><Relationship Id="rId10" Type="http://schemas.openxmlformats.org/officeDocument/2006/relationships/oleObject" Target="../embeddings/oleObject339.bin"/><Relationship Id="rId4" Type="http://schemas.openxmlformats.org/officeDocument/2006/relationships/oleObject" Target="../embeddings/oleObject333.bin"/><Relationship Id="rId9" Type="http://schemas.openxmlformats.org/officeDocument/2006/relationships/oleObject" Target="../embeddings/oleObject338.bin"/></Relationships>
</file>

<file path=ppt/slides/_rels/slide3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2.xml"/><Relationship Id="rId1" Type="http://schemas.openxmlformats.org/officeDocument/2006/relationships/slideLayout" Target="../slideLayouts/slideLayout18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3.xml"/><Relationship Id="rId1" Type="http://schemas.openxmlformats.org/officeDocument/2006/relationships/slideLayout" Target="../slideLayouts/slideLayout18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4.xml"/><Relationship Id="rId1" Type="http://schemas.openxmlformats.org/officeDocument/2006/relationships/slideLayout" Target="../slideLayouts/slideLayout18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5.xml"/><Relationship Id="rId1" Type="http://schemas.openxmlformats.org/officeDocument/2006/relationships/slideLayout" Target="../slideLayouts/slideLayout18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6.xml"/><Relationship Id="rId1" Type="http://schemas.openxmlformats.org/officeDocument/2006/relationships/slideLayout" Target="../slideLayouts/slideLayout18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7.xml"/><Relationship Id="rId1" Type="http://schemas.openxmlformats.org/officeDocument/2006/relationships/slideLayout" Target="../slideLayouts/slideLayout18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8.xml"/><Relationship Id="rId1" Type="http://schemas.openxmlformats.org/officeDocument/2006/relationships/slideLayout" Target="../slideLayouts/slideLayout18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9.xml"/><Relationship Id="rId1" Type="http://schemas.openxmlformats.org/officeDocument/2006/relationships/slideLayout" Target="../slideLayouts/slideLayout18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0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1.xml"/><Relationship Id="rId1" Type="http://schemas.openxmlformats.org/officeDocument/2006/relationships/slideLayout" Target="../slideLayouts/slideLayout18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2.xml"/><Relationship Id="rId1" Type="http://schemas.openxmlformats.org/officeDocument/2006/relationships/slideLayout" Target="../slideLayouts/slideLayout18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3.xml"/><Relationship Id="rId1" Type="http://schemas.openxmlformats.org/officeDocument/2006/relationships/slideLayout" Target="../slideLayouts/slideLayout18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8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8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8.bin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8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8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8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8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8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1066800" y="3886200"/>
            <a:ext cx="7010400" cy="2362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Hinrich Schütze and Christina Lioma</a:t>
            </a: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>
                <a:solidFill>
                  <a:srgbClr val="437085"/>
                </a:solidFill>
                <a:latin typeface="Calibri" charset="0"/>
              </a:rPr>
              <a:t>Lecture 21: Link Analysis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BF2EC38-E3E4-4982-BD84-0D51D8D26172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9091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Take-away today</a:t>
            </a:r>
            <a:endParaRPr lang="en-US" sz="4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F64531B-690D-485A-B87D-4D04DADB1073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73059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Long-term  visit  rate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73060" name="Text Box 3"/>
          <p:cNvSpPr txBox="1">
            <a:spLocks noChangeArrowheads="1"/>
          </p:cNvSpPr>
          <p:nvPr/>
        </p:nvSpPr>
        <p:spPr bwMode="auto">
          <a:xfrm>
            <a:off x="138113" y="1357313"/>
            <a:ext cx="8505825" cy="5214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Recall: PageRank = long-term visit rate.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Long-term visit rate of page </a:t>
            </a:r>
            <a:r>
              <a:rPr lang="en-US" sz="2800" i="1">
                <a:solidFill>
                  <a:srgbClr val="000000"/>
                </a:solidFill>
                <a:latin typeface="Calibri" charset="0"/>
              </a:rPr>
              <a:t>d 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is the probability that a web surfer is at page </a:t>
            </a:r>
            <a:r>
              <a:rPr lang="en-US" sz="2800" i="1">
                <a:solidFill>
                  <a:srgbClr val="000000"/>
                </a:solidFill>
                <a:latin typeface="Calibri" charset="0"/>
              </a:rPr>
              <a:t>d 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at a given point in time.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7306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DEA83A9-6809-4B89-AB46-A9E3F5F4DDE5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74083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Long-term  visit  rate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74084" name="Text Box 3"/>
          <p:cNvSpPr txBox="1">
            <a:spLocks noChangeArrowheads="1"/>
          </p:cNvSpPr>
          <p:nvPr/>
        </p:nvSpPr>
        <p:spPr bwMode="auto">
          <a:xfrm>
            <a:off x="138113" y="1357313"/>
            <a:ext cx="8505825" cy="5214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Recall: PageRank = long-term visit rate.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Long-term visit rate of page </a:t>
            </a:r>
            <a:r>
              <a:rPr lang="en-US" sz="2800" i="1">
                <a:solidFill>
                  <a:srgbClr val="000000"/>
                </a:solidFill>
                <a:latin typeface="Calibri" charset="0"/>
              </a:rPr>
              <a:t>d 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is the probability that a web surfer is at page </a:t>
            </a:r>
            <a:r>
              <a:rPr lang="en-US" sz="2800" i="1">
                <a:solidFill>
                  <a:srgbClr val="000000"/>
                </a:solidFill>
                <a:latin typeface="Calibri" charset="0"/>
              </a:rPr>
              <a:t>d 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at a given point in time.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Next: what properties must hold of the web graph for the long-term visit rate to be well defined?</a:t>
            </a: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7408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40CF305-93A1-4AFE-80CF-E658A474B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75107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Long-term  visit  rate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75108" name="Text Box 3"/>
          <p:cNvSpPr txBox="1">
            <a:spLocks noChangeArrowheads="1"/>
          </p:cNvSpPr>
          <p:nvPr/>
        </p:nvSpPr>
        <p:spPr bwMode="auto">
          <a:xfrm>
            <a:off x="138113" y="1357313"/>
            <a:ext cx="8505825" cy="5214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Recall: PageRank = long-term visit rate.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Long-term visit rate of page </a:t>
            </a:r>
            <a:r>
              <a:rPr lang="en-US" sz="2800" i="1">
                <a:solidFill>
                  <a:srgbClr val="000000"/>
                </a:solidFill>
                <a:latin typeface="Calibri" charset="0"/>
              </a:rPr>
              <a:t>d 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is the probability that a web surfer is at page </a:t>
            </a:r>
            <a:r>
              <a:rPr lang="en-US" sz="2800" i="1">
                <a:solidFill>
                  <a:srgbClr val="000000"/>
                </a:solidFill>
                <a:latin typeface="Calibri" charset="0"/>
              </a:rPr>
              <a:t>d 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at a given point in time.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Next: what properties must hold of the web graph for the long-term visit rate to be well defined?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The web graph must correspond to an </a:t>
            </a:r>
            <a:r>
              <a:rPr lang="en-US" sz="2800">
                <a:solidFill>
                  <a:srgbClr val="0070C0"/>
                </a:solidFill>
                <a:latin typeface="Calibri" charset="0"/>
              </a:rPr>
              <a:t>ergodic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Markov chain.</a:t>
            </a: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7510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A379070-F48F-45A1-886F-E51B0AC591F1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76131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Long-term  visit  rate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76132" name="Text Box 3"/>
          <p:cNvSpPr txBox="1">
            <a:spLocks noChangeArrowheads="1"/>
          </p:cNvSpPr>
          <p:nvPr/>
        </p:nvSpPr>
        <p:spPr bwMode="auto">
          <a:xfrm>
            <a:off x="138113" y="1357313"/>
            <a:ext cx="8505825" cy="5214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Recall: PageRank = long-term visit rate.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Long-term visit rate of page </a:t>
            </a:r>
            <a:r>
              <a:rPr lang="en-US" sz="2800" i="1">
                <a:solidFill>
                  <a:srgbClr val="000000"/>
                </a:solidFill>
                <a:latin typeface="Calibri" charset="0"/>
              </a:rPr>
              <a:t>d 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is the probability that a web surfer is at page </a:t>
            </a:r>
            <a:r>
              <a:rPr lang="en-US" sz="2800" i="1">
                <a:solidFill>
                  <a:srgbClr val="000000"/>
                </a:solidFill>
                <a:latin typeface="Calibri" charset="0"/>
              </a:rPr>
              <a:t>d 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at a given point in time.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Next: what properties must hold of the web graph for the long-term visit rate to be well defined?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The web graph must correspond to an </a:t>
            </a:r>
            <a:r>
              <a:rPr lang="en-US" sz="2800">
                <a:solidFill>
                  <a:srgbClr val="0070C0"/>
                </a:solidFill>
                <a:latin typeface="Calibri" charset="0"/>
              </a:rPr>
              <a:t>ergodic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Markov chain.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First a special case: The web graph must not contain </a:t>
            </a:r>
            <a:r>
              <a:rPr lang="en-US" sz="2800">
                <a:solidFill>
                  <a:srgbClr val="0070C0"/>
                </a:solidFill>
                <a:latin typeface="Calibri" charset="0"/>
              </a:rPr>
              <a:t>dead ends.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</a:t>
            </a: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7613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8A39F3-B618-42E7-8B03-41830CE5DF02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77155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Dead  ends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77156" name="Text Box 3"/>
          <p:cNvSpPr txBox="1">
            <a:spLocks noChangeArrowheads="1"/>
          </p:cNvSpPr>
          <p:nvPr/>
        </p:nvSpPr>
        <p:spPr bwMode="auto">
          <a:xfrm>
            <a:off x="138113" y="3643313"/>
            <a:ext cx="8505825" cy="2928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7715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87C64C5-A772-4D11-A01B-596C334558D9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78179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Dead  ends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78180" name="Text Box 3"/>
          <p:cNvSpPr txBox="1">
            <a:spLocks noChangeArrowheads="1"/>
          </p:cNvSpPr>
          <p:nvPr/>
        </p:nvSpPr>
        <p:spPr bwMode="auto">
          <a:xfrm>
            <a:off x="138113" y="3643313"/>
            <a:ext cx="8505825" cy="2928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7818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178182" name="Picture 5" descr="106f-graph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3" y="1571625"/>
            <a:ext cx="2676525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0C9E2F4-9269-4035-A607-308C7A0F49C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79203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Dead  ends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79204" name="Text Box 3"/>
          <p:cNvSpPr txBox="1">
            <a:spLocks noChangeArrowheads="1"/>
          </p:cNvSpPr>
          <p:nvPr/>
        </p:nvSpPr>
        <p:spPr bwMode="auto">
          <a:xfrm>
            <a:off x="138113" y="3643313"/>
            <a:ext cx="8505825" cy="2928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The web is full of dead ends.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7920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179206" name="Picture 5" descr="106f-graph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3" y="1571625"/>
            <a:ext cx="2676525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378038C-2C13-494B-B74D-B7048894A327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80227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Dead  ends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80228" name="Text Box 3"/>
          <p:cNvSpPr txBox="1">
            <a:spLocks noChangeArrowheads="1"/>
          </p:cNvSpPr>
          <p:nvPr/>
        </p:nvSpPr>
        <p:spPr bwMode="auto">
          <a:xfrm>
            <a:off x="138113" y="3643313"/>
            <a:ext cx="8505825" cy="2928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The web is full of dead ends.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Random walk can get stuck in dead ends.</a:t>
            </a: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8022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180230" name="Picture 5" descr="106f-graph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3" y="1571625"/>
            <a:ext cx="2676525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4ABB470-5581-4043-A22D-6EB262DECA6B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81251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Dead  ends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81252" name="Text Box 3"/>
          <p:cNvSpPr txBox="1">
            <a:spLocks noChangeArrowheads="1"/>
          </p:cNvSpPr>
          <p:nvPr/>
        </p:nvSpPr>
        <p:spPr bwMode="auto">
          <a:xfrm>
            <a:off x="138113" y="3643313"/>
            <a:ext cx="8505825" cy="2928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The web is full of dead ends.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Random walk can get stuck in dead ends.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If there are dead ends, long-term visit rates are not well-defined (or non-sensical).</a:t>
            </a: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8125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181254" name="Picture 5" descr="106f-graph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3" y="1571625"/>
            <a:ext cx="2676525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FC35E12-54BD-496C-8E81-206CF1F3F5E9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82275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Teleporting – to get us of dead ends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051FB85-5CAF-4B90-A6DF-D1DC9C943D1C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Take-away today</a:t>
            </a:r>
            <a:endParaRPr lang="en-US" sz="4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90116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Anchor text: What exactly are links on the web and why are they important for IR?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9011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EF87718-0B61-419E-90D1-1DFA6024289F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83299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Teleporting – to get us of dead ends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83300" name="Text Box 3"/>
          <p:cNvSpPr txBox="1">
            <a:spLocks noChangeArrowheads="1"/>
          </p:cNvSpPr>
          <p:nvPr/>
        </p:nvSpPr>
        <p:spPr bwMode="auto">
          <a:xfrm>
            <a:off x="138113" y="1071563"/>
            <a:ext cx="8505825" cy="5500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At a </a:t>
            </a:r>
            <a:r>
              <a:rPr lang="en-US" sz="2600">
                <a:solidFill>
                  <a:srgbClr val="0070C0"/>
                </a:solidFill>
                <a:latin typeface="Calibri" charset="0"/>
              </a:rPr>
              <a:t>dead end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, jump to a random web page with prob.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	1/ </a:t>
            </a:r>
            <a:r>
              <a:rPr lang="en-US" sz="2600" i="1">
                <a:solidFill>
                  <a:srgbClr val="000000"/>
                </a:solidFill>
                <a:latin typeface="Calibri" charset="0"/>
              </a:rPr>
              <a:t>N .</a:t>
            </a: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8330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E7E62F5-DA69-4488-AE4A-17C30141324E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84323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Teleporting – to get us of dead ends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84324" name="Text Box 3"/>
          <p:cNvSpPr txBox="1">
            <a:spLocks noChangeArrowheads="1"/>
          </p:cNvSpPr>
          <p:nvPr/>
        </p:nvSpPr>
        <p:spPr bwMode="auto">
          <a:xfrm>
            <a:off x="138113" y="1071563"/>
            <a:ext cx="8505825" cy="5500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At a </a:t>
            </a:r>
            <a:r>
              <a:rPr lang="en-US" sz="2600">
                <a:solidFill>
                  <a:srgbClr val="0070C0"/>
                </a:solidFill>
                <a:latin typeface="Calibri" charset="0"/>
              </a:rPr>
              <a:t>dead end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, jump to a random web page with prob.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	1/ </a:t>
            </a:r>
            <a:r>
              <a:rPr lang="en-US" sz="2600" i="1">
                <a:solidFill>
                  <a:srgbClr val="000000"/>
                </a:solidFill>
                <a:latin typeface="Calibri" charset="0"/>
              </a:rPr>
              <a:t>N 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At a </a:t>
            </a:r>
            <a:r>
              <a:rPr lang="en-US" sz="2600">
                <a:solidFill>
                  <a:srgbClr val="0070C0"/>
                </a:solidFill>
                <a:latin typeface="Calibri" charset="0"/>
              </a:rPr>
              <a:t>non-dead end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, with probability 10%, jump to a random web page (to each with a probability of 0.1</a:t>
            </a:r>
            <a:r>
              <a:rPr lang="en-US" sz="2600" i="1">
                <a:solidFill>
                  <a:srgbClr val="000000"/>
                </a:solidFill>
                <a:latin typeface="Calibri" charset="0"/>
              </a:rPr>
              <a:t>/N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 ).</a:t>
            </a: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8432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0911843-44D1-4060-8AE2-B6EEDF4374C4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85347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Teleporting – to get us of dead ends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85348" name="Text Box 3"/>
          <p:cNvSpPr txBox="1">
            <a:spLocks noChangeArrowheads="1"/>
          </p:cNvSpPr>
          <p:nvPr/>
        </p:nvSpPr>
        <p:spPr bwMode="auto">
          <a:xfrm>
            <a:off x="138113" y="1071563"/>
            <a:ext cx="8505825" cy="5500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At a </a:t>
            </a:r>
            <a:r>
              <a:rPr lang="en-US" sz="2600">
                <a:solidFill>
                  <a:srgbClr val="0070C0"/>
                </a:solidFill>
                <a:latin typeface="Calibri" charset="0"/>
              </a:rPr>
              <a:t>dead end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, jump to a random web page with prob.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	1/ </a:t>
            </a:r>
            <a:r>
              <a:rPr lang="en-US" sz="2600" i="1">
                <a:solidFill>
                  <a:srgbClr val="000000"/>
                </a:solidFill>
                <a:latin typeface="Calibri" charset="0"/>
              </a:rPr>
              <a:t>N 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At a </a:t>
            </a:r>
            <a:r>
              <a:rPr lang="en-US" sz="2600">
                <a:solidFill>
                  <a:srgbClr val="0070C0"/>
                </a:solidFill>
                <a:latin typeface="Calibri" charset="0"/>
              </a:rPr>
              <a:t>non-dead end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, with probability 10%, jump to a random web page (to each with a probability of 0.1</a:t>
            </a:r>
            <a:r>
              <a:rPr lang="en-US" sz="2600" i="1">
                <a:solidFill>
                  <a:srgbClr val="000000"/>
                </a:solidFill>
                <a:latin typeface="Calibri" charset="0"/>
              </a:rPr>
              <a:t>/N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 ).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With remaining probability (90%), go out on a random hyperlink.</a:t>
            </a: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8534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C4BAB2F-3EC4-4272-8684-A3F4DFDBF4AC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86371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Teleporting – to get us of dead ends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86372" name="Text Box 3"/>
          <p:cNvSpPr txBox="1">
            <a:spLocks noChangeArrowheads="1"/>
          </p:cNvSpPr>
          <p:nvPr/>
        </p:nvSpPr>
        <p:spPr bwMode="auto">
          <a:xfrm>
            <a:off x="138113" y="1071563"/>
            <a:ext cx="8505825" cy="5500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At a </a:t>
            </a:r>
            <a:r>
              <a:rPr lang="en-US" sz="2600">
                <a:solidFill>
                  <a:srgbClr val="0070C0"/>
                </a:solidFill>
                <a:latin typeface="Calibri" charset="0"/>
              </a:rPr>
              <a:t>dead end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, jump to a random web page with prob.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	1/ </a:t>
            </a:r>
            <a:r>
              <a:rPr lang="en-US" sz="2600" i="1">
                <a:solidFill>
                  <a:srgbClr val="000000"/>
                </a:solidFill>
                <a:latin typeface="Calibri" charset="0"/>
              </a:rPr>
              <a:t>N 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At a </a:t>
            </a:r>
            <a:r>
              <a:rPr lang="en-US" sz="2600">
                <a:solidFill>
                  <a:srgbClr val="0070C0"/>
                </a:solidFill>
                <a:latin typeface="Calibri" charset="0"/>
              </a:rPr>
              <a:t>non-dead end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, with probability 10%, jump to a random web page (to each with a probability of 0.1</a:t>
            </a:r>
            <a:r>
              <a:rPr lang="en-US" sz="2600" i="1">
                <a:solidFill>
                  <a:srgbClr val="000000"/>
                </a:solidFill>
                <a:latin typeface="Calibri" charset="0"/>
              </a:rPr>
              <a:t>/N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 ).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With remaining probability (90%), go out on a random hyperlink.</a:t>
            </a:r>
            <a:endParaRPr lang="en-US">
              <a:solidFill>
                <a:srgbClr val="0070C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For example, if the page has 4 outgoing links: randomly choose one with probability (1-0.10)/4=0.225</a:t>
            </a: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8637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F554A3A-98F3-434E-8D31-EF6BA76217AC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87395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Teleporting – to get us of dead ends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87396" name="Text Box 3"/>
          <p:cNvSpPr txBox="1">
            <a:spLocks noChangeArrowheads="1"/>
          </p:cNvSpPr>
          <p:nvPr/>
        </p:nvSpPr>
        <p:spPr bwMode="auto">
          <a:xfrm>
            <a:off x="138113" y="1071563"/>
            <a:ext cx="8505825" cy="5500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At a </a:t>
            </a:r>
            <a:r>
              <a:rPr lang="en-US" sz="2600">
                <a:solidFill>
                  <a:srgbClr val="0070C0"/>
                </a:solidFill>
                <a:latin typeface="Calibri" charset="0"/>
              </a:rPr>
              <a:t>dead end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, jump to a random web page with prob.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	1/ </a:t>
            </a:r>
            <a:r>
              <a:rPr lang="en-US" sz="2600" i="1">
                <a:solidFill>
                  <a:srgbClr val="000000"/>
                </a:solidFill>
                <a:latin typeface="Calibri" charset="0"/>
              </a:rPr>
              <a:t>N 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At a </a:t>
            </a:r>
            <a:r>
              <a:rPr lang="en-US" sz="2600">
                <a:solidFill>
                  <a:srgbClr val="0070C0"/>
                </a:solidFill>
                <a:latin typeface="Calibri" charset="0"/>
              </a:rPr>
              <a:t>non-dead end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, with probability 10%, jump to a random web page (to each with a probability of 0.1</a:t>
            </a:r>
            <a:r>
              <a:rPr lang="en-US" sz="2600" i="1">
                <a:solidFill>
                  <a:srgbClr val="000000"/>
                </a:solidFill>
                <a:latin typeface="Calibri" charset="0"/>
              </a:rPr>
              <a:t>/N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 ).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With remaining probability (90%), go out on a random hyperlink.</a:t>
            </a:r>
            <a:endParaRPr lang="en-US">
              <a:solidFill>
                <a:srgbClr val="0070C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For example, if the page has 4 outgoing links: randomly choose one with probability (1-0.10)/4=0.225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10% is a parameter, the </a:t>
            </a:r>
            <a:r>
              <a:rPr lang="en-US" sz="2600">
                <a:solidFill>
                  <a:srgbClr val="0070C0"/>
                </a:solidFill>
                <a:latin typeface="Calibri" charset="0"/>
              </a:rPr>
              <a:t>teleportation rate.</a:t>
            </a: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873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00B9C52-F4E4-455A-B155-4EA0C0EE7BD9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88419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Teleporting – to get us of dead ends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88420" name="Text Box 3"/>
          <p:cNvSpPr txBox="1">
            <a:spLocks noChangeArrowheads="1"/>
          </p:cNvSpPr>
          <p:nvPr/>
        </p:nvSpPr>
        <p:spPr bwMode="auto">
          <a:xfrm>
            <a:off x="138113" y="1071563"/>
            <a:ext cx="8505825" cy="5500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At a </a:t>
            </a:r>
            <a:r>
              <a:rPr lang="en-US" sz="2600">
                <a:solidFill>
                  <a:srgbClr val="0070C0"/>
                </a:solidFill>
                <a:latin typeface="Calibri" charset="0"/>
              </a:rPr>
              <a:t>dead end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, jump to a random web page with prob.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	1/ </a:t>
            </a:r>
            <a:r>
              <a:rPr lang="en-US" sz="2600" i="1">
                <a:solidFill>
                  <a:srgbClr val="000000"/>
                </a:solidFill>
                <a:latin typeface="Calibri" charset="0"/>
              </a:rPr>
              <a:t>N 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At a </a:t>
            </a:r>
            <a:r>
              <a:rPr lang="en-US" sz="2600">
                <a:solidFill>
                  <a:srgbClr val="0070C0"/>
                </a:solidFill>
                <a:latin typeface="Calibri" charset="0"/>
              </a:rPr>
              <a:t>non-dead end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, with probability 10%, jump to a random web page (to each with a probability of 0.1</a:t>
            </a:r>
            <a:r>
              <a:rPr lang="en-US" sz="2600" i="1">
                <a:solidFill>
                  <a:srgbClr val="000000"/>
                </a:solidFill>
                <a:latin typeface="Calibri" charset="0"/>
              </a:rPr>
              <a:t>/N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 ).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With remaining probability (90%), go out on a random hyperlink.</a:t>
            </a:r>
            <a:endParaRPr lang="en-US">
              <a:solidFill>
                <a:srgbClr val="0070C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For example, if the page has 4 outgoing links: randomly choose one with probability (1-0.10)/4=0.225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10% is a parameter, the </a:t>
            </a:r>
            <a:r>
              <a:rPr lang="en-US" sz="2600">
                <a:solidFill>
                  <a:srgbClr val="0070C0"/>
                </a:solidFill>
                <a:latin typeface="Calibri" charset="0"/>
              </a:rPr>
              <a:t>teleportation rate.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chemeClr val="tx1"/>
                </a:solidFill>
                <a:latin typeface="Calibri" charset="0"/>
              </a:rPr>
              <a:t>Note:  “jumping” from dead end is independent of teleportation rate.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8842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6D39EA8-1CB8-41CF-B838-B2A411DD61AF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89443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Result  of  teleporting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8494354-2EF1-4D05-94AA-7EA6C975E17C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90467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Result  of  teleporting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90468" name="Text Box 3"/>
          <p:cNvSpPr txBox="1">
            <a:spLocks noChangeArrowheads="1"/>
          </p:cNvSpPr>
          <p:nvPr/>
        </p:nvSpPr>
        <p:spPr bwMode="auto">
          <a:xfrm>
            <a:off x="138113" y="1928813"/>
            <a:ext cx="8505825" cy="4643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With teleporting, we cannot get stuck in a dead end.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9046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3EE786-774E-4BC6-A3DD-6C98AABD3161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91491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Result  of  teleporting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91492" name="Text Box 3"/>
          <p:cNvSpPr txBox="1">
            <a:spLocks noChangeArrowheads="1"/>
          </p:cNvSpPr>
          <p:nvPr/>
        </p:nvSpPr>
        <p:spPr bwMode="auto">
          <a:xfrm>
            <a:off x="138113" y="1928813"/>
            <a:ext cx="8505825" cy="4643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With teleporting, we cannot get stuck in a dead end.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But even without dead ends, a graph may not have well-defined long-term visit rates.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9149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A44BE3B-9A06-4F65-9820-3F2CEFEF219B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92515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Result  of  teleporting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92516" name="Text Box 3"/>
          <p:cNvSpPr txBox="1">
            <a:spLocks noChangeArrowheads="1"/>
          </p:cNvSpPr>
          <p:nvPr/>
        </p:nvSpPr>
        <p:spPr bwMode="auto">
          <a:xfrm>
            <a:off x="138113" y="1928813"/>
            <a:ext cx="8505825" cy="4643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With teleporting, we cannot get stuck in a dead end.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But even without dead ends, a graph may not have well-defined long-term visit rates.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More generally, we require that the Markov chain be </a:t>
            </a:r>
            <a:r>
              <a:rPr lang="en-US" sz="2600">
                <a:solidFill>
                  <a:srgbClr val="0070C0"/>
                </a:solidFill>
                <a:latin typeface="Calibri" charset="0"/>
              </a:rPr>
              <a:t>ergodic.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9251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045F0C1-53B9-48B3-83B9-0966240FFADB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91139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Take-away today</a:t>
            </a:r>
            <a:endParaRPr lang="en-US" sz="4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91140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Anchor text: What exactly are links on the web and why are they important for IR?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9114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91142" name="Text Box 3"/>
          <p:cNvSpPr txBox="1">
            <a:spLocks noChangeArrowheads="1"/>
          </p:cNvSpPr>
          <p:nvPr/>
        </p:nvSpPr>
        <p:spPr bwMode="auto">
          <a:xfrm>
            <a:off x="138113" y="2714625"/>
            <a:ext cx="8505825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Citation analysis:  the mathematical foundation of PageRank and link-based ranking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7A4A65F-E8A8-4D13-8625-598731A20FD4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94563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Ergodic  Markov  chains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94564" name="Text Box 3"/>
          <p:cNvSpPr txBox="1">
            <a:spLocks noChangeArrowheads="1"/>
          </p:cNvSpPr>
          <p:nvPr/>
        </p:nvSpPr>
        <p:spPr bwMode="auto">
          <a:xfrm>
            <a:off x="138113" y="1285875"/>
            <a:ext cx="8505825" cy="5286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A Markov chain is ergodic if it is irreducible and aperiodic.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9456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C0EA8EE-D103-4CD8-AC4F-5451B99EE195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95587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Ergodic  Markov  chains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95588" name="Text Box 3"/>
          <p:cNvSpPr txBox="1">
            <a:spLocks noChangeArrowheads="1"/>
          </p:cNvSpPr>
          <p:nvPr/>
        </p:nvSpPr>
        <p:spPr bwMode="auto">
          <a:xfrm>
            <a:off x="138113" y="1285875"/>
            <a:ext cx="8505825" cy="5286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A Markov chain is ergodic if it is irreducible and aperiodic.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70C0"/>
                </a:solidFill>
                <a:latin typeface="Calibri" charset="0"/>
              </a:rPr>
              <a:t>Irreducibility.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 Roughly: there is a path from any other page.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9558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44B18C6-330B-4F1B-8959-7830C071D768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96611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Ergodic  Markov  chains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96612" name="Text Box 3"/>
          <p:cNvSpPr txBox="1">
            <a:spLocks noChangeArrowheads="1"/>
          </p:cNvSpPr>
          <p:nvPr/>
        </p:nvSpPr>
        <p:spPr bwMode="auto">
          <a:xfrm>
            <a:off x="138113" y="1285875"/>
            <a:ext cx="8505825" cy="5286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A Markov chain is ergodic if it is irreducible and aperiodic.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70C0"/>
                </a:solidFill>
                <a:latin typeface="Calibri" charset="0"/>
              </a:rPr>
              <a:t>Irreducibility.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 Roughly: there is a path from any other page.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70C0"/>
                </a:solidFill>
                <a:latin typeface="Calibri" charset="0"/>
              </a:rPr>
              <a:t>Aperiodicity.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 Roughly: The pages cannot be partitioned such that the random walker visits the partitions sequentially.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70C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9661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D52A27F-A368-4076-8278-C48DFD6E65A0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97635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Ergodic  Markov  chains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97636" name="Text Box 3"/>
          <p:cNvSpPr txBox="1">
            <a:spLocks noChangeArrowheads="1"/>
          </p:cNvSpPr>
          <p:nvPr/>
        </p:nvSpPr>
        <p:spPr bwMode="auto">
          <a:xfrm>
            <a:off x="138113" y="1285875"/>
            <a:ext cx="8505825" cy="5286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A Markov chain is ergodic if it is irreducible and aperiodic.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70C0"/>
                </a:solidFill>
                <a:latin typeface="Calibri" charset="0"/>
              </a:rPr>
              <a:t>Irreducibility.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 Roughly: there is a path from any other page.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70C0"/>
                </a:solidFill>
                <a:latin typeface="Calibri" charset="0"/>
              </a:rPr>
              <a:t>Aperiodicity.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 Roughly: The pages cannot be partitioned such that the random walker visits the partitions sequentially.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A non-ergodic Markov chain: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70C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9763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197638" name="Picture 5" descr="123f-markov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" y="4760913"/>
            <a:ext cx="3124200" cy="125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CEFBFE2-CDEC-4784-B0A9-4F29D736E82B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99683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Ergodic  Markov  chains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99684" name="Text Box 3"/>
          <p:cNvSpPr txBox="1">
            <a:spLocks noChangeArrowheads="1"/>
          </p:cNvSpPr>
          <p:nvPr/>
        </p:nvSpPr>
        <p:spPr bwMode="auto">
          <a:xfrm>
            <a:off x="138113" y="1071563"/>
            <a:ext cx="8505825" cy="5500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Theorem: For any ergodic Markov chain, there  is a unique long-term visit rate for each state.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70C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9968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DC4815C-321C-4EE2-BEE2-4A14A319E202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00707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Ergodic  Markov  chains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00708" name="Text Box 3"/>
          <p:cNvSpPr txBox="1">
            <a:spLocks noChangeArrowheads="1"/>
          </p:cNvSpPr>
          <p:nvPr/>
        </p:nvSpPr>
        <p:spPr bwMode="auto">
          <a:xfrm>
            <a:off x="138113" y="1071563"/>
            <a:ext cx="8505825" cy="5500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Theorem: For any ergodic Markov chain, there  is a unique long-term visit rate for each state.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This is the </a:t>
            </a:r>
            <a:r>
              <a:rPr lang="en-US" sz="2600">
                <a:solidFill>
                  <a:srgbClr val="0070C0"/>
                </a:solidFill>
                <a:latin typeface="Calibri" charset="0"/>
              </a:rPr>
              <a:t>steady-state probability distribution.</a:t>
            </a: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70C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0070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7800541-D61F-4382-A965-EB26F6F6503D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01731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Ergodic  Markov  chains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01732" name="Text Box 3"/>
          <p:cNvSpPr txBox="1">
            <a:spLocks noChangeArrowheads="1"/>
          </p:cNvSpPr>
          <p:nvPr/>
        </p:nvSpPr>
        <p:spPr bwMode="auto">
          <a:xfrm>
            <a:off x="138113" y="1071563"/>
            <a:ext cx="8505825" cy="5500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Theorem: For any ergodic Markov chain, there  is a unique long-term visit rate for each state.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This is the </a:t>
            </a:r>
            <a:r>
              <a:rPr lang="en-US" sz="2600">
                <a:solidFill>
                  <a:srgbClr val="0070C0"/>
                </a:solidFill>
                <a:latin typeface="Calibri" charset="0"/>
              </a:rPr>
              <a:t>steady-state probability distribution.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Over a long time period, we visit each state in proportion to this rate.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70C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0173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83C284B-99DF-4344-A94E-093B890C049D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02755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Ergodic  Markov  chains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02756" name="Text Box 3"/>
          <p:cNvSpPr txBox="1">
            <a:spLocks noChangeArrowheads="1"/>
          </p:cNvSpPr>
          <p:nvPr/>
        </p:nvSpPr>
        <p:spPr bwMode="auto">
          <a:xfrm>
            <a:off x="138113" y="1071563"/>
            <a:ext cx="8505825" cy="5500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Theorem: For any ergodic Markov chain, there  is a unique long-term visit rate for each state.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This is the </a:t>
            </a:r>
            <a:r>
              <a:rPr lang="en-US" sz="2600">
                <a:solidFill>
                  <a:srgbClr val="0070C0"/>
                </a:solidFill>
                <a:latin typeface="Calibri" charset="0"/>
              </a:rPr>
              <a:t>steady-state probability distribution.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Over a long time period, we visit each state in proportion to this rate.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It doesn’t matter where we start.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70C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0275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9C07826-910E-47A4-A3E1-0A0FD6BD45C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03779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Ergodic  Markov  chains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03780" name="Text Box 3"/>
          <p:cNvSpPr txBox="1">
            <a:spLocks noChangeArrowheads="1"/>
          </p:cNvSpPr>
          <p:nvPr/>
        </p:nvSpPr>
        <p:spPr bwMode="auto">
          <a:xfrm>
            <a:off x="138113" y="1071563"/>
            <a:ext cx="8505825" cy="5500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Theorem: For any ergodic Markov chain, there  is a unique long-term visit rate for each state.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This is the </a:t>
            </a:r>
            <a:r>
              <a:rPr lang="en-US" sz="2600">
                <a:solidFill>
                  <a:srgbClr val="0070C0"/>
                </a:solidFill>
                <a:latin typeface="Calibri" charset="0"/>
              </a:rPr>
              <a:t>steady-state probability distribution.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Over a long time period, we visit each state in proportion to this rate.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It doesn’t matter where we start.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70C0"/>
                </a:solidFill>
                <a:latin typeface="Calibri" charset="0"/>
              </a:rPr>
              <a:t>Teleporting makes the web graph ergodic.</a:t>
            </a: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70C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0378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59FEE2E-6672-4E25-B738-217DD559CA91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9220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Ergodic  Markov  chains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138113" y="1071563"/>
            <a:ext cx="8505825" cy="5500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Theorem: For any ergodic Markov chain, there  is a unique long-term visit rate for each state.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This is the </a:t>
            </a:r>
            <a:r>
              <a:rPr lang="en-US" sz="2600">
                <a:solidFill>
                  <a:srgbClr val="0070C0"/>
                </a:solidFill>
                <a:latin typeface="Calibri" charset="0"/>
              </a:rPr>
              <a:t>steady-state probability distribution.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Over a long time period, we visit each state in proportion to this rate.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It doesn’t matter where we start.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70C0"/>
                </a:solidFill>
                <a:latin typeface="Calibri" charset="0"/>
              </a:rPr>
              <a:t>Teleporting makes the web graph ergodic.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       </a:t>
            </a:r>
            <a:r>
              <a:rPr lang="en-US" sz="2600">
                <a:solidFill>
                  <a:srgbClr val="0070C0"/>
                </a:solidFill>
                <a:latin typeface="Calibri" charset="0"/>
              </a:rPr>
              <a:t>Web-graph+teleporting has a steady-state probability distribution.     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70C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500063" y="4862513"/>
          <a:ext cx="666750" cy="352425"/>
        </p:xfrm>
        <a:graphic>
          <a:graphicData uri="http://schemas.openxmlformats.org/presentationml/2006/ole">
            <p:oleObj spid="_x0000_s9218" name="Vergelijking" r:id="rId4" imgW="190440" imgH="1522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A0BB13B-F3A0-4AF8-922D-A028C3184B82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Take-away today</a:t>
            </a:r>
            <a:endParaRPr lang="en-US" sz="4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92164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Anchor text: What exactly are links on the web and why are they important for IR?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9216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92166" name="Text Box 3"/>
          <p:cNvSpPr txBox="1">
            <a:spLocks noChangeArrowheads="1"/>
          </p:cNvSpPr>
          <p:nvPr/>
        </p:nvSpPr>
        <p:spPr bwMode="auto">
          <a:xfrm>
            <a:off x="142875" y="3714750"/>
            <a:ext cx="8505825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PageRank :  the original algorithm that was used for link-based ranking on the web</a:t>
            </a:r>
          </a:p>
        </p:txBody>
      </p:sp>
      <p:sp>
        <p:nvSpPr>
          <p:cNvPr id="92167" name="Text Box 3"/>
          <p:cNvSpPr txBox="1">
            <a:spLocks noChangeArrowheads="1"/>
          </p:cNvSpPr>
          <p:nvPr/>
        </p:nvSpPr>
        <p:spPr bwMode="auto">
          <a:xfrm>
            <a:off x="138113" y="2714625"/>
            <a:ext cx="8505825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Citation analysis:  the mathematical foundation of PageRank and link-based ranking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DBF61D2-7ED1-4515-8EB8-119CF6A5BE8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0245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Ergodic  Markov  chains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0246" name="Text Box 3"/>
          <p:cNvSpPr txBox="1">
            <a:spLocks noChangeArrowheads="1"/>
          </p:cNvSpPr>
          <p:nvPr/>
        </p:nvSpPr>
        <p:spPr bwMode="auto">
          <a:xfrm>
            <a:off x="138113" y="1071563"/>
            <a:ext cx="8505825" cy="5500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Theorem: For any ergodic Markov chain, there  is a unique long-term visit rate for each state.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This is the </a:t>
            </a:r>
            <a:r>
              <a:rPr lang="en-US" sz="2600">
                <a:solidFill>
                  <a:srgbClr val="0070C0"/>
                </a:solidFill>
                <a:latin typeface="Calibri" charset="0"/>
              </a:rPr>
              <a:t>steady-state probability distribution.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Over a long time period, we visit each state in proportion to this rate.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It doesn’t matter where we start.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70C0"/>
                </a:solidFill>
                <a:latin typeface="Calibri" charset="0"/>
              </a:rPr>
              <a:t>Teleporting makes the web graph ergodic.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       </a:t>
            </a:r>
            <a:r>
              <a:rPr lang="en-US" sz="2600">
                <a:solidFill>
                  <a:srgbClr val="0070C0"/>
                </a:solidFill>
                <a:latin typeface="Calibri" charset="0"/>
              </a:rPr>
              <a:t>Web-graph+teleporting has a steady-state probability distribution.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70C0"/>
                </a:solidFill>
                <a:latin typeface="Calibri" charset="0"/>
              </a:rPr>
              <a:t>       Each page in the web-graph+teleporting has a PageRank.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70C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024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500063" y="4862513"/>
          <a:ext cx="666750" cy="352425"/>
        </p:xfrm>
        <a:graphic>
          <a:graphicData uri="http://schemas.openxmlformats.org/presentationml/2006/ole">
            <p:oleObj spid="_x0000_s10242" name="Vergelijking" r:id="rId4" imgW="190440" imgH="152280" progId="Equation.3">
              <p:embed/>
            </p:oleObj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500063" y="5715000"/>
          <a:ext cx="666750" cy="352425"/>
        </p:xfrm>
        <a:graphic>
          <a:graphicData uri="http://schemas.openxmlformats.org/presentationml/2006/ole">
            <p:oleObj spid="_x0000_s10243" name="Vergelijking" r:id="rId5" imgW="190440" imgH="1522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CC18AC7-96BD-4777-AE58-8ADE5E4411A8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-36513"/>
            <a:ext cx="8915400" cy="1403351"/>
          </a:xfrm>
        </p:spPr>
        <p:txBody>
          <a:bodyPr lIns="91440" tIns="45720" rIns="91440" bIns="45720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700" smtClean="0"/>
              <a:t>Formalization of “visit”: Probability vector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1079500" y="3313113"/>
          <a:ext cx="719138" cy="360362"/>
        </p:xfrm>
        <a:graphic>
          <a:graphicData uri="http://schemas.openxmlformats.org/presentationml/2006/ole">
            <p:oleObj spid="_x0000_s11266" r:id="rId4" imgW="72000" imgH="168840" progId="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3758953-8576-44FD-8538-84ADE1B99CD2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-36513"/>
            <a:ext cx="8915400" cy="1403351"/>
          </a:xfrm>
        </p:spPr>
        <p:txBody>
          <a:bodyPr lIns="91440" tIns="45720" rIns="91440" bIns="45720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700" smtClean="0"/>
              <a:t>Formalization of “visit”: Probability vector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6063" y="1706563"/>
            <a:ext cx="8229600" cy="5156200"/>
          </a:xfrm>
        </p:spPr>
        <p:txBody>
          <a:bodyPr lIns="91440" tIns="45720" rIns="91440" bIns="45720"/>
          <a:lstStyle/>
          <a:p>
            <a:pPr marL="336550" indent="-336550" eaLnBrk="1" hangingPunct="1"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600" smtClean="0"/>
              <a:t>A probability (row) vector</a:t>
            </a:r>
            <a:r>
              <a:rPr lang="en-US" sz="2600" i="1" smtClean="0"/>
              <a:t> x </a:t>
            </a:r>
            <a:r>
              <a:rPr lang="en-US" sz="2600" smtClean="0"/>
              <a:t>=</a:t>
            </a:r>
            <a:r>
              <a:rPr lang="en-US" sz="2600" i="1" smtClean="0"/>
              <a:t> </a:t>
            </a:r>
            <a:r>
              <a:rPr lang="en-US" sz="2600" smtClean="0"/>
              <a:t>(</a:t>
            </a:r>
            <a:r>
              <a:rPr lang="en-US" sz="2600" i="1" smtClean="0"/>
              <a:t>x</a:t>
            </a:r>
            <a:r>
              <a:rPr lang="en-US" sz="2600" baseline="-25000" smtClean="0"/>
              <a:t>1</a:t>
            </a:r>
            <a:r>
              <a:rPr lang="en-US" sz="2600" i="1" smtClean="0"/>
              <a:t> , ..., x</a:t>
            </a:r>
            <a:r>
              <a:rPr lang="en-US" sz="2600" i="1" baseline="-25000" smtClean="0"/>
              <a:t>N</a:t>
            </a:r>
            <a:r>
              <a:rPr lang="en-US" sz="2600" smtClean="0"/>
              <a:t>)</a:t>
            </a:r>
            <a:r>
              <a:rPr lang="en-US" sz="2600" i="1" smtClean="0"/>
              <a:t> </a:t>
            </a:r>
            <a:r>
              <a:rPr lang="en-US" sz="2600" smtClean="0"/>
              <a:t>tells us where the random walk is at any point.</a:t>
            </a:r>
          </a:p>
          <a:p>
            <a:pPr marL="336550" indent="-336550" eaLnBrk="1" hangingPunct="1"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sz="2600" smtClean="0"/>
          </a:p>
          <a:p>
            <a:pPr marL="336550" indent="-336550" eaLnBrk="1" hangingPunct="1"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sz="2600" smtClean="0"/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1079500" y="3313113"/>
          <a:ext cx="719138" cy="360362"/>
        </p:xfrm>
        <a:graphic>
          <a:graphicData uri="http://schemas.openxmlformats.org/presentationml/2006/ole">
            <p:oleObj spid="_x0000_s12290" r:id="rId4" imgW="72000" imgH="168840" progId="">
              <p:embed/>
            </p:oleObj>
          </a:graphicData>
        </a:graphic>
      </p:graphicFrame>
      <p:graphicFrame>
        <p:nvGraphicFramePr>
          <p:cNvPr id="12291" name="Object 6"/>
          <p:cNvGraphicFramePr>
            <a:graphicFrameLocks noChangeAspect="1"/>
          </p:cNvGraphicFramePr>
          <p:nvPr/>
        </p:nvGraphicFramePr>
        <p:xfrm>
          <a:off x="4192588" y="1785938"/>
          <a:ext cx="190500" cy="139700"/>
        </p:xfrm>
        <a:graphic>
          <a:graphicData uri="http://schemas.openxmlformats.org/presentationml/2006/ole">
            <p:oleObj spid="_x0000_s12291" name="Vergelijking" r:id="rId5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4D424B8-CFDB-4FFC-9009-91A3B77507CE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-36513"/>
            <a:ext cx="8915400" cy="1403351"/>
          </a:xfrm>
        </p:spPr>
        <p:txBody>
          <a:bodyPr lIns="91440" tIns="45720" rIns="91440" bIns="45720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700" smtClean="0"/>
              <a:t>Formalization of “visit”: Probability vector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6063" y="1706563"/>
            <a:ext cx="8229600" cy="5156200"/>
          </a:xfrm>
        </p:spPr>
        <p:txBody>
          <a:bodyPr lIns="91440" tIns="45720" rIns="91440" bIns="45720"/>
          <a:lstStyle/>
          <a:p>
            <a:pPr marL="336550" indent="-336550" eaLnBrk="1" hangingPunct="1"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600" smtClean="0"/>
              <a:t>A probability (row) vector</a:t>
            </a:r>
            <a:r>
              <a:rPr lang="en-US" sz="2600" i="1" smtClean="0"/>
              <a:t> x </a:t>
            </a:r>
            <a:r>
              <a:rPr lang="en-US" sz="2600" smtClean="0"/>
              <a:t>=</a:t>
            </a:r>
            <a:r>
              <a:rPr lang="en-US" sz="2600" i="1" smtClean="0"/>
              <a:t> </a:t>
            </a:r>
            <a:r>
              <a:rPr lang="en-US" sz="2600" smtClean="0"/>
              <a:t>(</a:t>
            </a:r>
            <a:r>
              <a:rPr lang="en-US" sz="2600" i="1" smtClean="0"/>
              <a:t>x</a:t>
            </a:r>
            <a:r>
              <a:rPr lang="en-US" sz="2600" baseline="-25000" smtClean="0"/>
              <a:t>1</a:t>
            </a:r>
            <a:r>
              <a:rPr lang="en-US" sz="2600" i="1" smtClean="0"/>
              <a:t> , ..., x</a:t>
            </a:r>
            <a:r>
              <a:rPr lang="en-US" sz="2600" i="1" baseline="-25000" smtClean="0"/>
              <a:t>N</a:t>
            </a:r>
            <a:r>
              <a:rPr lang="en-US" sz="2600" smtClean="0"/>
              <a:t>)</a:t>
            </a:r>
            <a:r>
              <a:rPr lang="en-US" sz="2600" i="1" smtClean="0"/>
              <a:t> </a:t>
            </a:r>
            <a:r>
              <a:rPr lang="en-US" sz="2600" smtClean="0"/>
              <a:t>tells us where the random walk is at any point.</a:t>
            </a:r>
          </a:p>
          <a:p>
            <a:pPr marL="336550" indent="-336550" eaLnBrk="1" hangingPunct="1"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600" smtClean="0"/>
              <a:t>Example:</a:t>
            </a:r>
          </a:p>
          <a:p>
            <a:pPr marL="336550" indent="-336550" eaLnBrk="1" hangingPunct="1"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sz="2600" smtClean="0"/>
          </a:p>
          <a:p>
            <a:pPr marL="336550" indent="-336550" eaLnBrk="1" hangingPunct="1"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sz="2600" smtClean="0"/>
          </a:p>
          <a:p>
            <a:pPr marL="336550" indent="-336550" eaLnBrk="1" hangingPunct="1"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sz="2600" smtClean="0"/>
          </a:p>
          <a:p>
            <a:pPr marL="336550" indent="-336550" eaLnBrk="1" hangingPunct="1"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sz="2600" smtClean="0"/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1079500" y="3313113"/>
          <a:ext cx="719138" cy="360362"/>
        </p:xfrm>
        <a:graphic>
          <a:graphicData uri="http://schemas.openxmlformats.org/presentationml/2006/ole">
            <p:oleObj spid="_x0000_s13314" r:id="rId4" imgW="72000" imgH="168840" progId="">
              <p:embed/>
            </p:oleObj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857375" y="2616200"/>
          <a:ext cx="7191393" cy="955994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653763"/>
                <a:gridCol w="653763"/>
                <a:gridCol w="653763"/>
                <a:gridCol w="653763"/>
                <a:gridCol w="653763"/>
                <a:gridCol w="653763"/>
                <a:gridCol w="653763"/>
                <a:gridCol w="653763"/>
                <a:gridCol w="653763"/>
                <a:gridCol w="653763"/>
                <a:gridCol w="653763"/>
              </a:tblGrid>
              <a:tr h="477997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(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…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…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)</a:t>
                      </a:r>
                      <a:endParaRPr lang="de-DE" sz="2400" dirty="0"/>
                    </a:p>
                  </a:txBody>
                  <a:tcPr/>
                </a:tc>
              </a:tr>
              <a:tr h="477997"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3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…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i="1" dirty="0" smtClean="0"/>
                        <a:t>i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…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N-2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N-1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N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315" name="Object 6"/>
          <p:cNvGraphicFramePr>
            <a:graphicFrameLocks noChangeAspect="1"/>
          </p:cNvGraphicFramePr>
          <p:nvPr/>
        </p:nvGraphicFramePr>
        <p:xfrm>
          <a:off x="4192588" y="1785938"/>
          <a:ext cx="190500" cy="139700"/>
        </p:xfrm>
        <a:graphic>
          <a:graphicData uri="http://schemas.openxmlformats.org/presentationml/2006/ole">
            <p:oleObj spid="_x0000_s13315" name="Vergelijking" r:id="rId5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93C5A75-C8BE-45A8-BB81-4081F82D8B20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-36513"/>
            <a:ext cx="8915400" cy="1403351"/>
          </a:xfrm>
        </p:spPr>
        <p:txBody>
          <a:bodyPr lIns="91440" tIns="45720" rIns="91440" bIns="45720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700" smtClean="0"/>
              <a:t>Formalization of “visit”: Probability vector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6063" y="1706563"/>
            <a:ext cx="8229600" cy="5156200"/>
          </a:xfrm>
        </p:spPr>
        <p:txBody>
          <a:bodyPr lIns="91440" tIns="45720" rIns="91440" bIns="45720"/>
          <a:lstStyle/>
          <a:p>
            <a:pPr marL="336550" indent="-336550" eaLnBrk="1" hangingPunct="1"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600" smtClean="0"/>
              <a:t>A probability (row) vector</a:t>
            </a:r>
            <a:r>
              <a:rPr lang="en-US" sz="2600" i="1" smtClean="0"/>
              <a:t> x </a:t>
            </a:r>
            <a:r>
              <a:rPr lang="en-US" sz="2600" smtClean="0"/>
              <a:t>=</a:t>
            </a:r>
            <a:r>
              <a:rPr lang="en-US" sz="2600" i="1" smtClean="0"/>
              <a:t> </a:t>
            </a:r>
            <a:r>
              <a:rPr lang="en-US" sz="2600" smtClean="0"/>
              <a:t>(</a:t>
            </a:r>
            <a:r>
              <a:rPr lang="en-US" sz="2600" i="1" smtClean="0"/>
              <a:t>x</a:t>
            </a:r>
            <a:r>
              <a:rPr lang="en-US" sz="2600" baseline="-25000" smtClean="0"/>
              <a:t>1</a:t>
            </a:r>
            <a:r>
              <a:rPr lang="en-US" sz="2600" i="1" smtClean="0"/>
              <a:t> , ..., x</a:t>
            </a:r>
            <a:r>
              <a:rPr lang="en-US" sz="2600" i="1" baseline="-25000" smtClean="0"/>
              <a:t>N</a:t>
            </a:r>
            <a:r>
              <a:rPr lang="en-US" sz="2600" smtClean="0"/>
              <a:t>)</a:t>
            </a:r>
            <a:r>
              <a:rPr lang="en-US" sz="2600" i="1" smtClean="0"/>
              <a:t> </a:t>
            </a:r>
            <a:r>
              <a:rPr lang="en-US" sz="2600" smtClean="0"/>
              <a:t>tells us where the random walk is at any point.</a:t>
            </a:r>
          </a:p>
          <a:p>
            <a:pPr marL="336550" indent="-336550" eaLnBrk="1" hangingPunct="1"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600" smtClean="0"/>
              <a:t>Example:</a:t>
            </a:r>
          </a:p>
          <a:p>
            <a:pPr marL="336550" indent="-336550" eaLnBrk="1" hangingPunct="1"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sz="2600" smtClean="0"/>
          </a:p>
          <a:p>
            <a:pPr marL="336550" indent="-336550" eaLnBrk="1" hangingPunct="1"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600" smtClean="0"/>
              <a:t>More generally: the random walk is on the page </a:t>
            </a:r>
            <a:r>
              <a:rPr lang="en-US" sz="2600" i="1" smtClean="0"/>
              <a:t>i </a:t>
            </a:r>
            <a:r>
              <a:rPr lang="en-US" sz="2600" smtClean="0"/>
              <a:t>with probability </a:t>
            </a:r>
            <a:r>
              <a:rPr lang="en-US" sz="2600" i="1" smtClean="0"/>
              <a:t>x</a:t>
            </a:r>
            <a:r>
              <a:rPr lang="en-US" sz="2600" i="1" baseline="-25000" smtClean="0"/>
              <a:t>i</a:t>
            </a:r>
            <a:r>
              <a:rPr lang="en-US" sz="2600" smtClean="0"/>
              <a:t>. </a:t>
            </a:r>
          </a:p>
          <a:p>
            <a:pPr marL="336550" indent="-336550" eaLnBrk="1" hangingPunct="1"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sz="2600" smtClean="0"/>
          </a:p>
          <a:p>
            <a:pPr marL="336550" indent="-336550" eaLnBrk="1" hangingPunct="1"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sz="2600" smtClean="0"/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1079500" y="3313113"/>
          <a:ext cx="719138" cy="360362"/>
        </p:xfrm>
        <a:graphic>
          <a:graphicData uri="http://schemas.openxmlformats.org/presentationml/2006/ole">
            <p:oleObj spid="_x0000_s14338" r:id="rId4" imgW="72000" imgH="168840" progId="">
              <p:embed/>
            </p:oleObj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857375" y="2616200"/>
          <a:ext cx="7191393" cy="955994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653763"/>
                <a:gridCol w="653763"/>
                <a:gridCol w="653763"/>
                <a:gridCol w="653763"/>
                <a:gridCol w="653763"/>
                <a:gridCol w="653763"/>
                <a:gridCol w="653763"/>
                <a:gridCol w="653763"/>
                <a:gridCol w="653763"/>
                <a:gridCol w="653763"/>
                <a:gridCol w="653763"/>
              </a:tblGrid>
              <a:tr h="477997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(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…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…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)</a:t>
                      </a:r>
                      <a:endParaRPr lang="de-DE" sz="2400" dirty="0"/>
                    </a:p>
                  </a:txBody>
                  <a:tcPr/>
                </a:tc>
              </a:tr>
              <a:tr h="477997"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3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…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i="1" dirty="0" smtClean="0"/>
                        <a:t>i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…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N-2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N-1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N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339" name="Object 6"/>
          <p:cNvGraphicFramePr>
            <a:graphicFrameLocks noChangeAspect="1"/>
          </p:cNvGraphicFramePr>
          <p:nvPr/>
        </p:nvGraphicFramePr>
        <p:xfrm>
          <a:off x="4192588" y="1785938"/>
          <a:ext cx="190500" cy="139700"/>
        </p:xfrm>
        <a:graphic>
          <a:graphicData uri="http://schemas.openxmlformats.org/presentationml/2006/ole">
            <p:oleObj spid="_x0000_s14339" name="Vergelijking" r:id="rId5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8535390-5A81-42D2-9E0C-35EE310FFD10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-36513"/>
            <a:ext cx="8915400" cy="1403351"/>
          </a:xfrm>
        </p:spPr>
        <p:txBody>
          <a:bodyPr lIns="91440" tIns="45720" rIns="91440" bIns="45720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700" smtClean="0"/>
              <a:t>Formalization of “visit”: Probability vector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6063" y="1706563"/>
            <a:ext cx="8229600" cy="5156200"/>
          </a:xfrm>
        </p:spPr>
        <p:txBody>
          <a:bodyPr lIns="91440" tIns="45720" rIns="91440" bIns="45720"/>
          <a:lstStyle/>
          <a:p>
            <a:pPr marL="336550" indent="-336550" eaLnBrk="1" hangingPunct="1"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600" smtClean="0"/>
              <a:t>A probability (row) vector</a:t>
            </a:r>
            <a:r>
              <a:rPr lang="en-US" sz="2600" i="1" smtClean="0"/>
              <a:t> x </a:t>
            </a:r>
            <a:r>
              <a:rPr lang="en-US" sz="2600" smtClean="0"/>
              <a:t>=</a:t>
            </a:r>
            <a:r>
              <a:rPr lang="en-US" sz="2600" i="1" smtClean="0"/>
              <a:t> </a:t>
            </a:r>
            <a:r>
              <a:rPr lang="en-US" sz="2600" smtClean="0"/>
              <a:t>(</a:t>
            </a:r>
            <a:r>
              <a:rPr lang="en-US" sz="2600" i="1" smtClean="0"/>
              <a:t>x</a:t>
            </a:r>
            <a:r>
              <a:rPr lang="en-US" sz="2600" baseline="-25000" smtClean="0"/>
              <a:t>1</a:t>
            </a:r>
            <a:r>
              <a:rPr lang="en-US" sz="2600" i="1" smtClean="0"/>
              <a:t> , ..., x</a:t>
            </a:r>
            <a:r>
              <a:rPr lang="en-US" sz="2600" i="1" baseline="-25000" smtClean="0"/>
              <a:t>N</a:t>
            </a:r>
            <a:r>
              <a:rPr lang="en-US" sz="2600" smtClean="0"/>
              <a:t>)</a:t>
            </a:r>
            <a:r>
              <a:rPr lang="en-US" sz="2600" i="1" smtClean="0"/>
              <a:t> </a:t>
            </a:r>
            <a:r>
              <a:rPr lang="en-US" sz="2600" smtClean="0"/>
              <a:t>tells us where the random walk is at any point.</a:t>
            </a:r>
          </a:p>
          <a:p>
            <a:pPr marL="336550" indent="-336550" eaLnBrk="1" hangingPunct="1"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600" smtClean="0"/>
              <a:t>Example:</a:t>
            </a:r>
          </a:p>
          <a:p>
            <a:pPr marL="336550" indent="-336550" eaLnBrk="1" hangingPunct="1"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sz="2600" smtClean="0"/>
          </a:p>
          <a:p>
            <a:pPr marL="336550" indent="-336550" eaLnBrk="1" hangingPunct="1"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600" smtClean="0"/>
              <a:t>More generally: the random walk is on the page </a:t>
            </a:r>
            <a:r>
              <a:rPr lang="en-US" sz="2600" i="1" smtClean="0"/>
              <a:t>i </a:t>
            </a:r>
            <a:r>
              <a:rPr lang="en-US" sz="2600" smtClean="0"/>
              <a:t>with probability </a:t>
            </a:r>
            <a:r>
              <a:rPr lang="en-US" sz="2600" i="1" smtClean="0"/>
              <a:t>x</a:t>
            </a:r>
            <a:r>
              <a:rPr lang="en-US" sz="2600" i="1" baseline="-25000" smtClean="0"/>
              <a:t>i</a:t>
            </a:r>
            <a:r>
              <a:rPr lang="en-US" sz="2600" smtClean="0"/>
              <a:t>. </a:t>
            </a:r>
          </a:p>
          <a:p>
            <a:pPr marL="336550" indent="-336550" eaLnBrk="1" hangingPunct="1"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600" smtClean="0"/>
              <a:t>Example:</a:t>
            </a:r>
          </a:p>
          <a:p>
            <a:pPr marL="336550" indent="-336550" eaLnBrk="1" hangingPunct="1"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sz="2600" smtClean="0"/>
          </a:p>
          <a:p>
            <a:pPr marL="336550" indent="-336550" eaLnBrk="1" hangingPunct="1"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sz="2600" smtClean="0"/>
          </a:p>
          <a:p>
            <a:pPr marL="336550" indent="-336550" eaLnBrk="1" hangingPunct="1">
              <a:buClr>
                <a:srgbClr val="437085"/>
              </a:buClr>
              <a:buFont typeface="Times New Roman" pitchFamily="16" charset="0"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sz="2600" baseline="-25000" smtClean="0">
              <a:latin typeface="Symbol" pitchFamily="18" charset="2"/>
            </a:endParaRPr>
          </a:p>
          <a:p>
            <a:pPr marL="336550" indent="-336550" eaLnBrk="1" hangingPunct="1"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sz="2600" smtClean="0"/>
          </a:p>
          <a:p>
            <a:pPr marL="336550" indent="-336550" eaLnBrk="1" hangingPunct="1"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sz="2600" smtClean="0"/>
          </a:p>
          <a:p>
            <a:pPr marL="336550" indent="-336550" eaLnBrk="1" hangingPunct="1"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sz="2600" smtClean="0"/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1079500" y="3313113"/>
          <a:ext cx="719138" cy="360362"/>
        </p:xfrm>
        <a:graphic>
          <a:graphicData uri="http://schemas.openxmlformats.org/presentationml/2006/ole">
            <p:oleObj spid="_x0000_s15362" r:id="rId4" imgW="72000" imgH="168840" progId="">
              <p:embed/>
            </p:oleObj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857375" y="2616200"/>
          <a:ext cx="7191393" cy="955994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653763"/>
                <a:gridCol w="653763"/>
                <a:gridCol w="653763"/>
                <a:gridCol w="653763"/>
                <a:gridCol w="653763"/>
                <a:gridCol w="653763"/>
                <a:gridCol w="653763"/>
                <a:gridCol w="653763"/>
                <a:gridCol w="653763"/>
                <a:gridCol w="653763"/>
                <a:gridCol w="653763"/>
              </a:tblGrid>
              <a:tr h="477997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(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…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…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)</a:t>
                      </a:r>
                      <a:endParaRPr lang="de-DE" sz="2400" dirty="0"/>
                    </a:p>
                  </a:txBody>
                  <a:tcPr/>
                </a:tc>
              </a:tr>
              <a:tr h="477997"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3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…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i="1" dirty="0" smtClean="0"/>
                        <a:t>i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…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N-2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N-1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N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0063" y="4929188"/>
          <a:ext cx="8572564" cy="955994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779324"/>
                <a:gridCol w="779324"/>
                <a:gridCol w="779324"/>
                <a:gridCol w="779324"/>
                <a:gridCol w="779324"/>
                <a:gridCol w="779324"/>
                <a:gridCol w="779324"/>
                <a:gridCol w="779324"/>
                <a:gridCol w="779324"/>
                <a:gridCol w="779324"/>
                <a:gridCol w="779324"/>
              </a:tblGrid>
              <a:tr h="477997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(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0.05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0.01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0.0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…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0.2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…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0.01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0.05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0.03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)</a:t>
                      </a:r>
                      <a:endParaRPr lang="de-DE" sz="2400" dirty="0"/>
                    </a:p>
                  </a:txBody>
                  <a:tcPr/>
                </a:tc>
              </a:tr>
              <a:tr h="477997"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3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…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i="1" dirty="0" smtClean="0"/>
                        <a:t>i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…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N-2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N-1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N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363" name="Object 6"/>
          <p:cNvGraphicFramePr>
            <a:graphicFrameLocks noChangeAspect="1"/>
          </p:cNvGraphicFramePr>
          <p:nvPr/>
        </p:nvGraphicFramePr>
        <p:xfrm>
          <a:off x="4192588" y="1785938"/>
          <a:ext cx="190500" cy="139700"/>
        </p:xfrm>
        <a:graphic>
          <a:graphicData uri="http://schemas.openxmlformats.org/presentationml/2006/ole">
            <p:oleObj spid="_x0000_s15363" name="Vergelijking" r:id="rId5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FA9D0E1-00C0-4CEE-A408-428307B6BD29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-36513"/>
            <a:ext cx="8915400" cy="1403351"/>
          </a:xfrm>
        </p:spPr>
        <p:txBody>
          <a:bodyPr lIns="91440" tIns="45720" rIns="91440" bIns="45720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700" smtClean="0"/>
              <a:t>Formalization of “visit”: Probability vector</a:t>
            </a:r>
          </a:p>
        </p:txBody>
      </p:sp>
      <p:sp>
        <p:nvSpPr>
          <p:cNvPr id="102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6063" y="1706563"/>
            <a:ext cx="8229600" cy="5156200"/>
          </a:xfrm>
        </p:spPr>
        <p:txBody>
          <a:bodyPr lIns="91440" tIns="45720" rIns="91440" bIns="45720"/>
          <a:lstStyle/>
          <a:p>
            <a:pPr marL="336550" indent="-336550" eaLnBrk="1" hangingPunct="1"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sz="2600" dirty="0" smtClean="0"/>
              <a:t>A probability (row) vector</a:t>
            </a:r>
            <a:r>
              <a:rPr lang="en-US" sz="2600" i="1" dirty="0" smtClean="0"/>
              <a:t> x </a:t>
            </a:r>
            <a:r>
              <a:rPr lang="en-US" sz="2600" dirty="0" smtClean="0"/>
              <a:t>=</a:t>
            </a:r>
            <a:r>
              <a:rPr lang="en-US" sz="2600" i="1" dirty="0" smtClean="0"/>
              <a:t> </a:t>
            </a:r>
            <a:r>
              <a:rPr lang="en-US" sz="2600" dirty="0" smtClean="0"/>
              <a:t>(</a:t>
            </a:r>
            <a:r>
              <a:rPr lang="en-US" sz="2600" i="1" dirty="0" smtClean="0"/>
              <a:t>x</a:t>
            </a:r>
            <a:r>
              <a:rPr lang="en-US" sz="2600" baseline="-25000" dirty="0" smtClean="0"/>
              <a:t>1</a:t>
            </a:r>
            <a:r>
              <a:rPr lang="en-US" sz="2600" i="1" dirty="0" smtClean="0"/>
              <a:t> , ..., </a:t>
            </a:r>
            <a:r>
              <a:rPr lang="en-US" sz="2600" i="1" dirty="0" err="1" smtClean="0"/>
              <a:t>x</a:t>
            </a:r>
            <a:r>
              <a:rPr lang="en-US" sz="2600" i="1" baseline="-25000" dirty="0" err="1" smtClean="0"/>
              <a:t>N</a:t>
            </a:r>
            <a:r>
              <a:rPr lang="en-US" sz="2600" dirty="0" smtClean="0"/>
              <a:t>)</a:t>
            </a:r>
            <a:r>
              <a:rPr lang="en-US" sz="2600" i="1" dirty="0" smtClean="0"/>
              <a:t> </a:t>
            </a:r>
            <a:r>
              <a:rPr lang="en-US" sz="2600" dirty="0" smtClean="0"/>
              <a:t>tells us where the random walk is at any point.</a:t>
            </a:r>
          </a:p>
          <a:p>
            <a:pPr marL="336550" indent="-336550" eaLnBrk="1" hangingPunct="1"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sz="2600" dirty="0" smtClean="0"/>
              <a:t>Example:</a:t>
            </a:r>
          </a:p>
          <a:p>
            <a:pPr marL="336550" indent="-336550" eaLnBrk="1" hangingPunct="1"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sz="2600" dirty="0" smtClean="0"/>
          </a:p>
          <a:p>
            <a:pPr marL="336550" indent="-336550" eaLnBrk="1" hangingPunct="1"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sz="2600" dirty="0" smtClean="0"/>
              <a:t>More generally: the random walk is on the page </a:t>
            </a:r>
            <a:r>
              <a:rPr lang="en-US" sz="2600" i="1" dirty="0" err="1" smtClean="0"/>
              <a:t>i</a:t>
            </a:r>
            <a:r>
              <a:rPr lang="en-US" sz="2600" i="1" dirty="0" smtClean="0"/>
              <a:t> </a:t>
            </a:r>
            <a:r>
              <a:rPr lang="en-US" sz="2600" dirty="0" smtClean="0"/>
              <a:t>with probability </a:t>
            </a:r>
            <a:r>
              <a:rPr lang="en-US" sz="2600" i="1" dirty="0" smtClean="0"/>
              <a:t>x</a:t>
            </a:r>
            <a:r>
              <a:rPr lang="en-US" sz="2600" i="1" baseline="-25000" dirty="0" smtClean="0"/>
              <a:t>i</a:t>
            </a:r>
            <a:r>
              <a:rPr lang="en-US" sz="2600" dirty="0" smtClean="0"/>
              <a:t>. </a:t>
            </a:r>
          </a:p>
          <a:p>
            <a:pPr marL="336550" indent="-336550" eaLnBrk="1" hangingPunct="1"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sz="2600" dirty="0" smtClean="0"/>
              <a:t>Example:</a:t>
            </a:r>
          </a:p>
          <a:p>
            <a:pPr marL="336550" indent="-336550" eaLnBrk="1" hangingPunct="1"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sz="2600" dirty="0" smtClean="0"/>
          </a:p>
          <a:p>
            <a:pPr marL="336550" indent="-336550" eaLnBrk="1" hangingPunct="1"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sz="2600" dirty="0" smtClean="0"/>
          </a:p>
          <a:p>
            <a:pPr marL="336550" indent="-336550" eaLnBrk="1" hangingPunct="1"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sz="2600" dirty="0" smtClean="0"/>
              <a:t> </a:t>
            </a:r>
            <a:r>
              <a:rPr lang="de-DE" sz="2600" dirty="0" smtClean="0">
                <a:latin typeface="Symbol" pitchFamily="18" charset="2"/>
              </a:rPr>
              <a:t>S </a:t>
            </a:r>
            <a:r>
              <a:rPr lang="de-DE" sz="2600" i="1" dirty="0" err="1" smtClean="0">
                <a:latin typeface="+mj-lt"/>
              </a:rPr>
              <a:t>x</a:t>
            </a:r>
            <a:r>
              <a:rPr lang="de-DE" sz="2600" i="1" baseline="-25000" dirty="0" err="1" smtClean="0">
                <a:latin typeface="+mj-lt"/>
              </a:rPr>
              <a:t>i</a:t>
            </a:r>
            <a:r>
              <a:rPr lang="de-DE" sz="2600" i="1" dirty="0" smtClean="0"/>
              <a:t> </a:t>
            </a:r>
            <a:r>
              <a:rPr lang="de-DE" sz="2600" dirty="0" smtClean="0"/>
              <a:t>= 1</a:t>
            </a:r>
            <a:endParaRPr lang="en-US" sz="2600" baseline="-25000" dirty="0" smtClean="0">
              <a:latin typeface="Symbol" pitchFamily="18" charset="2"/>
            </a:endParaRPr>
          </a:p>
          <a:p>
            <a:pPr marL="336550" indent="-336550" eaLnBrk="1" hangingPunct="1"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sz="2600" dirty="0" smtClean="0"/>
          </a:p>
          <a:p>
            <a:pPr marL="336550" indent="-336550" eaLnBrk="1" hangingPunct="1"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sz="2600" dirty="0" smtClean="0"/>
          </a:p>
          <a:p>
            <a:pPr marL="336550" indent="-336550" eaLnBrk="1" hangingPunct="1"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sz="2600" dirty="0" smtClean="0"/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1079500" y="3313113"/>
          <a:ext cx="719138" cy="360362"/>
        </p:xfrm>
        <a:graphic>
          <a:graphicData uri="http://schemas.openxmlformats.org/presentationml/2006/ole">
            <p:oleObj spid="_x0000_s16386" r:id="rId4" imgW="72000" imgH="168840" progId="">
              <p:embed/>
            </p:oleObj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857375" y="2616200"/>
          <a:ext cx="7191393" cy="955994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653763"/>
                <a:gridCol w="653763"/>
                <a:gridCol w="653763"/>
                <a:gridCol w="653763"/>
                <a:gridCol w="653763"/>
                <a:gridCol w="653763"/>
                <a:gridCol w="653763"/>
                <a:gridCol w="653763"/>
                <a:gridCol w="653763"/>
                <a:gridCol w="653763"/>
                <a:gridCol w="653763"/>
              </a:tblGrid>
              <a:tr h="477997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(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…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…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)</a:t>
                      </a:r>
                      <a:endParaRPr lang="de-DE" sz="2400" dirty="0"/>
                    </a:p>
                  </a:txBody>
                  <a:tcPr/>
                </a:tc>
              </a:tr>
              <a:tr h="477997"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3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…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i="1" dirty="0" smtClean="0"/>
                        <a:t>i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…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N-2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N-1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N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0063" y="4929188"/>
          <a:ext cx="8572564" cy="955994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779324"/>
                <a:gridCol w="779324"/>
                <a:gridCol w="779324"/>
                <a:gridCol w="779324"/>
                <a:gridCol w="779324"/>
                <a:gridCol w="779324"/>
                <a:gridCol w="779324"/>
                <a:gridCol w="779324"/>
                <a:gridCol w="779324"/>
                <a:gridCol w="779324"/>
                <a:gridCol w="779324"/>
              </a:tblGrid>
              <a:tr h="477997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(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0.05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0.01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0.0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…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0.2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…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0.01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0.05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0.03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)</a:t>
                      </a:r>
                      <a:endParaRPr lang="de-DE" sz="2400" dirty="0"/>
                    </a:p>
                  </a:txBody>
                  <a:tcPr/>
                </a:tc>
              </a:tr>
              <a:tr h="477997"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3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…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i="1" dirty="0" smtClean="0"/>
                        <a:t>i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…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N-2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N-1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N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387" name="Object 6"/>
          <p:cNvGraphicFramePr>
            <a:graphicFrameLocks noChangeAspect="1"/>
          </p:cNvGraphicFramePr>
          <p:nvPr/>
        </p:nvGraphicFramePr>
        <p:xfrm>
          <a:off x="4192588" y="1785938"/>
          <a:ext cx="190500" cy="139700"/>
        </p:xfrm>
        <a:graphic>
          <a:graphicData uri="http://schemas.openxmlformats.org/presentationml/2006/ole">
            <p:oleObj spid="_x0000_s16387" name="Vergelijking" r:id="rId5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9D6FD94-CF6E-4EBF-99BA-5BD2C34041E4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Change  in  probability  vector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9222" name="Text Box 3"/>
          <p:cNvSpPr txBox="1">
            <a:spLocks noChangeArrowheads="1"/>
          </p:cNvSpPr>
          <p:nvPr/>
        </p:nvSpPr>
        <p:spPr bwMode="auto">
          <a:xfrm>
            <a:off x="138113" y="2071688"/>
            <a:ext cx="850582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600" dirty="0">
                <a:solidFill>
                  <a:srgbClr val="000000"/>
                </a:solidFill>
                <a:latin typeface="Calibri" charset="0"/>
              </a:rPr>
              <a:t>If the probability vector is </a:t>
            </a:r>
            <a:r>
              <a:rPr lang="en-US" sz="2600" i="1" dirty="0">
                <a:solidFill>
                  <a:srgbClr val="000000"/>
                </a:solidFill>
                <a:latin typeface="Calibri" charset="0"/>
              </a:rPr>
              <a:t>x </a:t>
            </a:r>
            <a:r>
              <a:rPr lang="en-US" sz="2600" dirty="0">
                <a:solidFill>
                  <a:srgbClr val="000000"/>
                </a:solidFill>
                <a:latin typeface="Calibri" charset="0"/>
              </a:rPr>
              <a:t>=</a:t>
            </a:r>
            <a:r>
              <a:rPr lang="en-US" sz="2600" dirty="0">
                <a:solidFill>
                  <a:srgbClr val="000000"/>
                </a:solidFill>
                <a:latin typeface="+mj-lt"/>
              </a:rPr>
              <a:t> (</a:t>
            </a:r>
            <a:r>
              <a:rPr lang="en-US" sz="2600" i="1" dirty="0">
                <a:solidFill>
                  <a:srgbClr val="000000"/>
                </a:solidFill>
                <a:latin typeface="+mj-lt"/>
              </a:rPr>
              <a:t>x</a:t>
            </a:r>
            <a:r>
              <a:rPr lang="en-US" sz="2600" baseline="-25000" dirty="0">
                <a:solidFill>
                  <a:srgbClr val="000000"/>
                </a:solidFill>
                <a:latin typeface="+mj-lt"/>
              </a:rPr>
              <a:t>1</a:t>
            </a:r>
            <a:r>
              <a:rPr lang="en-US" sz="2600" i="1" dirty="0">
                <a:solidFill>
                  <a:srgbClr val="000000"/>
                </a:solidFill>
                <a:latin typeface="+mj-lt"/>
              </a:rPr>
              <a:t> , ..., </a:t>
            </a:r>
            <a:r>
              <a:rPr lang="en-US" sz="2600" i="1" dirty="0" err="1">
                <a:solidFill>
                  <a:srgbClr val="000000"/>
                </a:solidFill>
                <a:latin typeface="+mj-lt"/>
              </a:rPr>
              <a:t>x</a:t>
            </a:r>
            <a:r>
              <a:rPr lang="en-US" sz="2600" i="1" baseline="-25000" dirty="0" err="1">
                <a:solidFill>
                  <a:srgbClr val="000000"/>
                </a:solidFill>
                <a:latin typeface="+mj-lt"/>
              </a:rPr>
              <a:t>N</a:t>
            </a:r>
            <a:r>
              <a:rPr lang="en-US" sz="2600" dirty="0">
                <a:solidFill>
                  <a:srgbClr val="000000"/>
                </a:solidFill>
                <a:latin typeface="+mj-lt"/>
              </a:rPr>
              <a:t>)</a:t>
            </a:r>
            <a:r>
              <a:rPr lang="en-US" sz="2600" i="1" dirty="0">
                <a:solidFill>
                  <a:srgbClr val="000000"/>
                </a:solidFill>
                <a:latin typeface="+mj-lt"/>
              </a:rPr>
              <a:t>,</a:t>
            </a:r>
            <a:r>
              <a:rPr lang="en-US" sz="2600" i="1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alibri" charset="0"/>
              </a:rPr>
              <a:t>at this step, what is it at the next step?</a:t>
            </a:r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17410" name="Object 6"/>
          <p:cNvGraphicFramePr>
            <a:graphicFrameLocks noChangeAspect="1"/>
          </p:cNvGraphicFramePr>
          <p:nvPr/>
        </p:nvGraphicFramePr>
        <p:xfrm>
          <a:off x="4024313" y="2146300"/>
          <a:ext cx="190500" cy="139700"/>
        </p:xfrm>
        <a:graphic>
          <a:graphicData uri="http://schemas.openxmlformats.org/presentationml/2006/ole">
            <p:oleObj spid="_x0000_s17410" name="Vergelijking" r:id="rId4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38A7B33-BE91-4A03-A0D2-A3CEEF2AF441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Change  in  probability  vector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9222" name="Text Box 3"/>
          <p:cNvSpPr txBox="1">
            <a:spLocks noChangeArrowheads="1"/>
          </p:cNvSpPr>
          <p:nvPr/>
        </p:nvSpPr>
        <p:spPr bwMode="auto">
          <a:xfrm>
            <a:off x="138113" y="2071688"/>
            <a:ext cx="850582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600" dirty="0">
                <a:solidFill>
                  <a:srgbClr val="000000"/>
                </a:solidFill>
                <a:latin typeface="Calibri" charset="0"/>
              </a:rPr>
              <a:t>If the probability vector is </a:t>
            </a:r>
            <a:r>
              <a:rPr lang="en-US" sz="2600" i="1" dirty="0">
                <a:solidFill>
                  <a:srgbClr val="000000"/>
                </a:solidFill>
                <a:latin typeface="Calibri" charset="0"/>
              </a:rPr>
              <a:t>x </a:t>
            </a:r>
            <a:r>
              <a:rPr lang="en-US" sz="2600" dirty="0">
                <a:solidFill>
                  <a:srgbClr val="000000"/>
                </a:solidFill>
                <a:latin typeface="Calibri" charset="0"/>
              </a:rPr>
              <a:t>=</a:t>
            </a:r>
            <a:r>
              <a:rPr lang="en-US" sz="2600" i="1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2600" i="1" dirty="0">
                <a:solidFill>
                  <a:srgbClr val="000000"/>
                </a:solidFill>
                <a:latin typeface="+mj-lt"/>
              </a:rPr>
              <a:t>x</a:t>
            </a:r>
            <a:r>
              <a:rPr lang="en-US" sz="2600" baseline="-25000" dirty="0">
                <a:solidFill>
                  <a:srgbClr val="000000"/>
                </a:solidFill>
                <a:latin typeface="+mj-lt"/>
              </a:rPr>
              <a:t>1</a:t>
            </a:r>
            <a:r>
              <a:rPr lang="en-US" sz="2600" i="1" dirty="0">
                <a:solidFill>
                  <a:srgbClr val="000000"/>
                </a:solidFill>
                <a:latin typeface="+mj-lt"/>
              </a:rPr>
              <a:t> , ..., </a:t>
            </a:r>
            <a:r>
              <a:rPr lang="en-US" sz="2600" i="1" dirty="0" err="1">
                <a:solidFill>
                  <a:srgbClr val="000000"/>
                </a:solidFill>
                <a:latin typeface="+mj-lt"/>
              </a:rPr>
              <a:t>x</a:t>
            </a:r>
            <a:r>
              <a:rPr lang="en-US" sz="2600" i="1" baseline="-25000" dirty="0" err="1">
                <a:solidFill>
                  <a:srgbClr val="000000"/>
                </a:solidFill>
                <a:latin typeface="+mj-lt"/>
              </a:rPr>
              <a:t>N</a:t>
            </a:r>
            <a:r>
              <a:rPr lang="en-US" sz="2600" dirty="0">
                <a:solidFill>
                  <a:srgbClr val="000000"/>
                </a:solidFill>
                <a:latin typeface="Calibri" charset="0"/>
              </a:rPr>
              <a:t>)</a:t>
            </a:r>
            <a:r>
              <a:rPr lang="en-US" sz="2600" i="1" dirty="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sz="2600" dirty="0">
                <a:solidFill>
                  <a:srgbClr val="000000"/>
                </a:solidFill>
                <a:latin typeface="Calibri" charset="0"/>
              </a:rPr>
              <a:t>at this step, what is it at the next step?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600" dirty="0">
                <a:solidFill>
                  <a:srgbClr val="000000"/>
                </a:solidFill>
                <a:latin typeface="Calibri" charset="0"/>
              </a:rPr>
              <a:t>Recall that row </a:t>
            </a:r>
            <a:r>
              <a:rPr lang="en-US" sz="2600" i="1" dirty="0" err="1">
                <a:solidFill>
                  <a:srgbClr val="000000"/>
                </a:solidFill>
                <a:latin typeface="Calibri" charset="0"/>
              </a:rPr>
              <a:t>i</a:t>
            </a:r>
            <a:r>
              <a:rPr lang="en-US" sz="2600" i="1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alibri" charset="0"/>
              </a:rPr>
              <a:t> of the transition probability matrix </a:t>
            </a:r>
            <a:r>
              <a:rPr lang="en-US" sz="2600" i="1" dirty="0">
                <a:solidFill>
                  <a:srgbClr val="000000"/>
                </a:solidFill>
                <a:latin typeface="Calibri" charset="0"/>
              </a:rPr>
              <a:t>P </a:t>
            </a:r>
            <a:r>
              <a:rPr lang="en-US" sz="2600" dirty="0">
                <a:solidFill>
                  <a:srgbClr val="000000"/>
                </a:solidFill>
                <a:latin typeface="Calibri" charset="0"/>
              </a:rPr>
              <a:t>tells us where we go next from state </a:t>
            </a:r>
            <a:r>
              <a:rPr lang="en-US" sz="2600" i="1" dirty="0" err="1">
                <a:solidFill>
                  <a:srgbClr val="000000"/>
                </a:solidFill>
                <a:latin typeface="Calibri" charset="0"/>
              </a:rPr>
              <a:t>i</a:t>
            </a:r>
            <a:r>
              <a:rPr lang="en-US" sz="2600" i="1" dirty="0">
                <a:solidFill>
                  <a:srgbClr val="000000"/>
                </a:solidFill>
                <a:latin typeface="Calibri" charset="0"/>
              </a:rPr>
              <a:t>.</a:t>
            </a:r>
            <a:endParaRPr lang="en-US" sz="2600" dirty="0">
              <a:solidFill>
                <a:srgbClr val="0070C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600" dirty="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600" dirty="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600" dirty="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60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18434" name="Object 6"/>
          <p:cNvGraphicFramePr>
            <a:graphicFrameLocks noChangeAspect="1"/>
          </p:cNvGraphicFramePr>
          <p:nvPr/>
        </p:nvGraphicFramePr>
        <p:xfrm>
          <a:off x="4024313" y="2146300"/>
          <a:ext cx="190500" cy="139700"/>
        </p:xfrm>
        <a:graphic>
          <a:graphicData uri="http://schemas.openxmlformats.org/presentationml/2006/ole">
            <p:oleObj spid="_x0000_s18434" name="Vergelijking" r:id="rId4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1DF572A-05DF-4FB9-A53F-60F069A06C8B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9462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Change  in  probability  vector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9222" name="Text Box 3"/>
          <p:cNvSpPr txBox="1">
            <a:spLocks noChangeArrowheads="1"/>
          </p:cNvSpPr>
          <p:nvPr/>
        </p:nvSpPr>
        <p:spPr bwMode="auto">
          <a:xfrm>
            <a:off x="138113" y="2071688"/>
            <a:ext cx="850582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600" dirty="0">
                <a:solidFill>
                  <a:srgbClr val="000000"/>
                </a:solidFill>
                <a:latin typeface="Calibri" charset="0"/>
              </a:rPr>
              <a:t>If the probability vector is </a:t>
            </a:r>
            <a:r>
              <a:rPr lang="en-US" sz="2600" i="1" dirty="0">
                <a:solidFill>
                  <a:srgbClr val="000000"/>
                </a:solidFill>
                <a:latin typeface="Calibri" charset="0"/>
              </a:rPr>
              <a:t>x </a:t>
            </a:r>
            <a:r>
              <a:rPr lang="en-US" sz="2600" dirty="0">
                <a:solidFill>
                  <a:srgbClr val="000000"/>
                </a:solidFill>
                <a:latin typeface="Calibri" charset="0"/>
              </a:rPr>
              <a:t>=</a:t>
            </a:r>
            <a:r>
              <a:rPr lang="en-US" sz="2600" i="1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2600" i="1" dirty="0">
                <a:solidFill>
                  <a:srgbClr val="000000"/>
                </a:solidFill>
                <a:latin typeface="Calibri" charset="0"/>
              </a:rPr>
              <a:t>x</a:t>
            </a:r>
            <a:r>
              <a:rPr lang="en-US" sz="2600" baseline="-25000" dirty="0">
                <a:solidFill>
                  <a:srgbClr val="000000"/>
                </a:solidFill>
                <a:latin typeface="+mj-lt"/>
              </a:rPr>
              <a:t>1</a:t>
            </a:r>
            <a:r>
              <a:rPr lang="en-US" sz="2600" i="1" dirty="0">
                <a:solidFill>
                  <a:srgbClr val="000000"/>
                </a:solidFill>
                <a:latin typeface="Calibri" charset="0"/>
              </a:rPr>
              <a:t> , ..., </a:t>
            </a:r>
            <a:r>
              <a:rPr lang="en-US" sz="2600" i="1" dirty="0" err="1">
                <a:solidFill>
                  <a:srgbClr val="000000"/>
                </a:solidFill>
                <a:latin typeface="Calibri" charset="0"/>
              </a:rPr>
              <a:t>x</a:t>
            </a:r>
            <a:r>
              <a:rPr lang="en-US" sz="2600" i="1" baseline="-25000" dirty="0" err="1">
                <a:solidFill>
                  <a:srgbClr val="000000"/>
                </a:solidFill>
                <a:latin typeface="+mj-lt"/>
              </a:rPr>
              <a:t>N</a:t>
            </a:r>
            <a:r>
              <a:rPr lang="en-US" sz="2600" dirty="0">
                <a:solidFill>
                  <a:srgbClr val="000000"/>
                </a:solidFill>
                <a:latin typeface="Calibri" charset="0"/>
              </a:rPr>
              <a:t>)</a:t>
            </a:r>
            <a:r>
              <a:rPr lang="en-US" sz="2600" i="1" dirty="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sz="2600" dirty="0">
                <a:solidFill>
                  <a:srgbClr val="000000"/>
                </a:solidFill>
                <a:latin typeface="Calibri" charset="0"/>
              </a:rPr>
              <a:t>at this step, what is it at the next step?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600" dirty="0">
                <a:solidFill>
                  <a:srgbClr val="000000"/>
                </a:solidFill>
                <a:latin typeface="Calibri" charset="0"/>
              </a:rPr>
              <a:t>Recall that row </a:t>
            </a:r>
            <a:r>
              <a:rPr lang="en-US" sz="2600" i="1" dirty="0" err="1">
                <a:solidFill>
                  <a:srgbClr val="000000"/>
                </a:solidFill>
                <a:latin typeface="Calibri" charset="0"/>
              </a:rPr>
              <a:t>i</a:t>
            </a:r>
            <a:r>
              <a:rPr lang="en-US" sz="2600" i="1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alibri" charset="0"/>
              </a:rPr>
              <a:t> of the transition probability matrix </a:t>
            </a:r>
            <a:r>
              <a:rPr lang="en-US" sz="2600" i="1" dirty="0">
                <a:solidFill>
                  <a:srgbClr val="000000"/>
                </a:solidFill>
                <a:latin typeface="Calibri" charset="0"/>
              </a:rPr>
              <a:t>P </a:t>
            </a:r>
            <a:r>
              <a:rPr lang="en-US" sz="2600" dirty="0">
                <a:solidFill>
                  <a:srgbClr val="000000"/>
                </a:solidFill>
                <a:latin typeface="Calibri" charset="0"/>
              </a:rPr>
              <a:t>tells us where we go next from state </a:t>
            </a:r>
            <a:r>
              <a:rPr lang="en-US" sz="2600" i="1" dirty="0" err="1">
                <a:solidFill>
                  <a:srgbClr val="000000"/>
                </a:solidFill>
                <a:latin typeface="Calibri" charset="0"/>
              </a:rPr>
              <a:t>i</a:t>
            </a:r>
            <a:r>
              <a:rPr lang="en-US" sz="2600" i="1" dirty="0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600" dirty="0">
                <a:solidFill>
                  <a:srgbClr val="000000"/>
                </a:solidFill>
                <a:latin typeface="Calibri" charset="0"/>
              </a:rPr>
              <a:t>So from </a:t>
            </a:r>
            <a:r>
              <a:rPr lang="en-US" sz="2600" i="1" dirty="0">
                <a:solidFill>
                  <a:srgbClr val="000000"/>
                </a:solidFill>
                <a:latin typeface="Calibri" charset="0"/>
              </a:rPr>
              <a:t>x</a:t>
            </a:r>
            <a:r>
              <a:rPr lang="en-US" sz="2600" dirty="0">
                <a:solidFill>
                  <a:srgbClr val="000000"/>
                </a:solidFill>
                <a:latin typeface="Calibri" charset="0"/>
              </a:rPr>
              <a:t>, our next state is distributed as </a:t>
            </a:r>
            <a:r>
              <a:rPr lang="en-US" sz="2600" i="1" dirty="0" err="1">
                <a:solidFill>
                  <a:srgbClr val="000000"/>
                </a:solidFill>
                <a:latin typeface="Calibri" charset="0"/>
              </a:rPr>
              <a:t>xP</a:t>
            </a:r>
            <a:r>
              <a:rPr lang="en-US" sz="2600" i="1" dirty="0">
                <a:solidFill>
                  <a:srgbClr val="000000"/>
                </a:solidFill>
                <a:latin typeface="Calibri" charset="0"/>
              </a:rPr>
              <a:t>.</a:t>
            </a:r>
            <a:endParaRPr lang="en-US" sz="2600" dirty="0">
              <a:solidFill>
                <a:srgbClr val="0070C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600" dirty="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600" dirty="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600" dirty="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60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9464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19458" name="Object 6"/>
          <p:cNvGraphicFramePr>
            <a:graphicFrameLocks noChangeAspect="1"/>
          </p:cNvGraphicFramePr>
          <p:nvPr/>
        </p:nvGraphicFramePr>
        <p:xfrm>
          <a:off x="4024313" y="2146300"/>
          <a:ext cx="190500" cy="139700"/>
        </p:xfrm>
        <a:graphic>
          <a:graphicData uri="http://schemas.openxmlformats.org/presentationml/2006/ole">
            <p:oleObj spid="_x0000_s19458" name="Vergelijking" r:id="rId4" imgW="190440" imgH="139680" progId="Equation.3">
              <p:embed/>
            </p:oleObj>
          </a:graphicData>
        </a:graphic>
      </p:graphicFrame>
      <p:graphicFrame>
        <p:nvGraphicFramePr>
          <p:cNvPr id="19459" name="Object 7"/>
          <p:cNvGraphicFramePr>
            <a:graphicFrameLocks noChangeAspect="1"/>
          </p:cNvGraphicFramePr>
          <p:nvPr/>
        </p:nvGraphicFramePr>
        <p:xfrm>
          <a:off x="6072188" y="3930650"/>
          <a:ext cx="190500" cy="141288"/>
        </p:xfrm>
        <a:graphic>
          <a:graphicData uri="http://schemas.openxmlformats.org/presentationml/2006/ole">
            <p:oleObj spid="_x0000_s19459" name="Vergelijking" r:id="rId5" imgW="190440" imgH="139680" progId="Equation.3">
              <p:embed/>
            </p:oleObj>
          </a:graphicData>
        </a:graphic>
      </p:graphicFrame>
      <p:graphicFrame>
        <p:nvGraphicFramePr>
          <p:cNvPr id="19460" name="Object 8"/>
          <p:cNvGraphicFramePr>
            <a:graphicFrameLocks noChangeAspect="1"/>
          </p:cNvGraphicFramePr>
          <p:nvPr/>
        </p:nvGraphicFramePr>
        <p:xfrm>
          <a:off x="1643063" y="3930650"/>
          <a:ext cx="190500" cy="141288"/>
        </p:xfrm>
        <a:graphic>
          <a:graphicData uri="http://schemas.openxmlformats.org/presentationml/2006/ole">
            <p:oleObj spid="_x0000_s19460" name="Vergelijking" r:id="rId6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6DA0D88-C666-454D-B328-B2C34786CA99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93187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Take-away today</a:t>
            </a:r>
            <a:endParaRPr lang="en-US" sz="4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93188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939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Anchor text: What exactly are links on the web and why are they important for IR?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9318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93190" name="Text Box 3"/>
          <p:cNvSpPr txBox="1">
            <a:spLocks noChangeArrowheads="1"/>
          </p:cNvSpPr>
          <p:nvPr/>
        </p:nvSpPr>
        <p:spPr bwMode="auto">
          <a:xfrm>
            <a:off x="142875" y="4786313"/>
            <a:ext cx="8505825" cy="868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Hubs &amp; Authorities: an alternative link-based ranking algorithm</a:t>
            </a:r>
          </a:p>
        </p:txBody>
      </p:sp>
      <p:sp>
        <p:nvSpPr>
          <p:cNvPr id="93191" name="Text Box 3"/>
          <p:cNvSpPr txBox="1">
            <a:spLocks noChangeArrowheads="1"/>
          </p:cNvSpPr>
          <p:nvPr/>
        </p:nvSpPr>
        <p:spPr bwMode="auto">
          <a:xfrm>
            <a:off x="142875" y="3714750"/>
            <a:ext cx="8505825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PageRank :  the original algorithm that was used for link-based ranking on the web</a:t>
            </a:r>
          </a:p>
        </p:txBody>
      </p:sp>
      <p:sp>
        <p:nvSpPr>
          <p:cNvPr id="93192" name="Text Box 3"/>
          <p:cNvSpPr txBox="1">
            <a:spLocks noChangeArrowheads="1"/>
          </p:cNvSpPr>
          <p:nvPr/>
        </p:nvSpPr>
        <p:spPr bwMode="auto">
          <a:xfrm>
            <a:off x="138113" y="2714625"/>
            <a:ext cx="8505825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Citation analysis:  the mathematical foundation of PageRank and link-based ranking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B4C1C26-D610-443A-B871-1FA719B8B030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04803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Steady state in vector notation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9475BD4-E001-41B6-A3FD-E10CF62A431E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0484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Steady state in vector notation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0485" name="Text Box 3"/>
          <p:cNvSpPr txBox="1">
            <a:spLocks noChangeArrowheads="1"/>
          </p:cNvSpPr>
          <p:nvPr/>
        </p:nvSpPr>
        <p:spPr bwMode="auto">
          <a:xfrm>
            <a:off x="138113" y="2071688"/>
            <a:ext cx="850582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The steady state in vector notation is simply a vector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i="1">
                <a:solidFill>
                  <a:srgbClr val="000000"/>
                </a:solidFill>
                <a:latin typeface="Calibri" charset="0"/>
              </a:rPr>
              <a:t>     </a:t>
            </a:r>
            <a:r>
              <a:rPr lang="en-US" sz="260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 = (</a:t>
            </a:r>
            <a:r>
              <a:rPr lang="en-US" sz="260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sz="2600" baseline="-25000">
                <a:solidFill>
                  <a:srgbClr val="000000"/>
                </a:solidFill>
                <a:latin typeface="Symbol" pitchFamily="18" charset="2"/>
              </a:rPr>
              <a:t>1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sz="260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sz="2600" baseline="-25000">
                <a:solidFill>
                  <a:srgbClr val="000000"/>
                </a:solidFill>
                <a:latin typeface="Symbol" pitchFamily="18" charset="2"/>
              </a:rPr>
              <a:t>2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, …, </a:t>
            </a:r>
            <a:r>
              <a:rPr lang="en-US" sz="260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sz="2600" i="1" baseline="-25000">
                <a:solidFill>
                  <a:srgbClr val="000000"/>
                </a:solidFill>
                <a:latin typeface="Symbol" pitchFamily="18" charset="2"/>
              </a:rPr>
              <a:t>N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) of probabilities.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595313" y="2646363"/>
          <a:ext cx="190500" cy="139700"/>
        </p:xfrm>
        <a:graphic>
          <a:graphicData uri="http://schemas.openxmlformats.org/presentationml/2006/ole">
            <p:oleObj spid="_x0000_s20482" name="Vergelijking" r:id="rId4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0DE4344-4783-4BB9-AFD6-444894774F60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510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Steady state in vector notation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1511" name="Text Box 3"/>
          <p:cNvSpPr txBox="1">
            <a:spLocks noChangeArrowheads="1"/>
          </p:cNvSpPr>
          <p:nvPr/>
        </p:nvSpPr>
        <p:spPr bwMode="auto">
          <a:xfrm>
            <a:off x="138113" y="2071688"/>
            <a:ext cx="850582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The steady state in vector notation is simply a vector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i="1">
                <a:solidFill>
                  <a:srgbClr val="000000"/>
                </a:solidFill>
                <a:latin typeface="Calibri" charset="0"/>
              </a:rPr>
              <a:t>     </a:t>
            </a:r>
            <a:r>
              <a:rPr lang="en-US" sz="260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 = (</a:t>
            </a:r>
            <a:r>
              <a:rPr lang="en-US" sz="260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sz="2600" baseline="-25000">
                <a:solidFill>
                  <a:srgbClr val="000000"/>
                </a:solidFill>
                <a:latin typeface="Symbol" pitchFamily="18" charset="2"/>
              </a:rPr>
              <a:t>1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sz="260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sz="2600" baseline="-25000">
                <a:solidFill>
                  <a:srgbClr val="000000"/>
                </a:solidFill>
                <a:latin typeface="Symbol" pitchFamily="18" charset="2"/>
              </a:rPr>
              <a:t>2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, …, </a:t>
            </a:r>
            <a:r>
              <a:rPr lang="en-US" sz="260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sz="2600" i="1" baseline="-25000">
                <a:solidFill>
                  <a:srgbClr val="000000"/>
                </a:solidFill>
                <a:latin typeface="Symbol" pitchFamily="18" charset="2"/>
              </a:rPr>
              <a:t>N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) of probabilities.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(We use </a:t>
            </a:r>
            <a:r>
              <a:rPr lang="en-US" sz="260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 to distinguish it from the notation for the probability vector </a:t>
            </a:r>
            <a:r>
              <a:rPr lang="en-US" sz="2600" i="1">
                <a:solidFill>
                  <a:srgbClr val="000000"/>
                </a:solidFill>
                <a:latin typeface="Calibri" charset="0"/>
              </a:rPr>
              <a:t>x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.)</a:t>
            </a:r>
            <a:endParaRPr lang="en-US" sz="2600" i="1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1512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595313" y="2646363"/>
          <a:ext cx="190500" cy="139700"/>
        </p:xfrm>
        <a:graphic>
          <a:graphicData uri="http://schemas.openxmlformats.org/presentationml/2006/ole">
            <p:oleObj spid="_x0000_s21506" name="Vergelijking" r:id="rId4" imgW="190440" imgH="139680" progId="Equation.3">
              <p:embed/>
            </p:oleObj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024188" y="3500438"/>
          <a:ext cx="190500" cy="141287"/>
        </p:xfrm>
        <a:graphic>
          <a:graphicData uri="http://schemas.openxmlformats.org/presentationml/2006/ole">
            <p:oleObj spid="_x0000_s21507" name="Vergelijking" r:id="rId5" imgW="190440" imgH="139680" progId="Equation.3">
              <p:embed/>
            </p:oleObj>
          </a:graphicData>
        </a:graphic>
      </p:graphicFrame>
      <p:graphicFrame>
        <p:nvGraphicFramePr>
          <p:cNvPr id="21508" name="Object 5"/>
          <p:cNvGraphicFramePr>
            <a:graphicFrameLocks noChangeAspect="1"/>
          </p:cNvGraphicFramePr>
          <p:nvPr/>
        </p:nvGraphicFramePr>
        <p:xfrm>
          <a:off x="1738313" y="3094038"/>
          <a:ext cx="190500" cy="139700"/>
        </p:xfrm>
        <a:graphic>
          <a:graphicData uri="http://schemas.openxmlformats.org/presentationml/2006/ole">
            <p:oleObj spid="_x0000_s21508" name="Vergelijking" r:id="rId6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54A1A13-F4D4-45E8-9567-D71A7B777FC2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2535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Steady state in vector notation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2536" name="Text Box 3"/>
          <p:cNvSpPr txBox="1">
            <a:spLocks noChangeArrowheads="1"/>
          </p:cNvSpPr>
          <p:nvPr/>
        </p:nvSpPr>
        <p:spPr bwMode="auto">
          <a:xfrm>
            <a:off x="138113" y="2071688"/>
            <a:ext cx="850582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The steady state in vector notation is simply a vector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i="1">
                <a:solidFill>
                  <a:srgbClr val="000000"/>
                </a:solidFill>
                <a:latin typeface="Calibri" charset="0"/>
              </a:rPr>
              <a:t>     </a:t>
            </a:r>
            <a:r>
              <a:rPr lang="en-US" sz="260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 = (</a:t>
            </a:r>
            <a:r>
              <a:rPr lang="en-US" sz="260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sz="2600" baseline="-25000">
                <a:solidFill>
                  <a:srgbClr val="000000"/>
                </a:solidFill>
                <a:latin typeface="Symbol" pitchFamily="18" charset="2"/>
              </a:rPr>
              <a:t>1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sz="260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sz="2600" baseline="-25000">
                <a:solidFill>
                  <a:srgbClr val="000000"/>
                </a:solidFill>
                <a:latin typeface="Symbol" pitchFamily="18" charset="2"/>
              </a:rPr>
              <a:t>2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, …, </a:t>
            </a:r>
            <a:r>
              <a:rPr lang="en-US" sz="260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sz="2600" i="1" baseline="-25000">
                <a:solidFill>
                  <a:srgbClr val="000000"/>
                </a:solidFill>
                <a:latin typeface="Symbol" pitchFamily="18" charset="2"/>
              </a:rPr>
              <a:t>N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) of probabilities.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(We use </a:t>
            </a:r>
            <a:r>
              <a:rPr lang="en-US" sz="260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 to distinguish it from the notation for the probability vector </a:t>
            </a:r>
            <a:r>
              <a:rPr lang="en-US" sz="2600" i="1">
                <a:solidFill>
                  <a:srgbClr val="000000"/>
                </a:solidFill>
                <a:latin typeface="Calibri" charset="0"/>
              </a:rPr>
              <a:t>x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.)</a:t>
            </a:r>
            <a:endParaRPr lang="en-US" sz="2600" i="1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 is the long-term visit rate (or PageRank) of page </a:t>
            </a:r>
            <a:r>
              <a:rPr lang="en-US" sz="2600" i="1">
                <a:solidFill>
                  <a:srgbClr val="000000"/>
                </a:solidFill>
                <a:latin typeface="Calibri" charset="0"/>
              </a:rPr>
              <a:t>i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70C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253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595313" y="2646363"/>
          <a:ext cx="190500" cy="139700"/>
        </p:xfrm>
        <a:graphic>
          <a:graphicData uri="http://schemas.openxmlformats.org/presentationml/2006/ole">
            <p:oleObj spid="_x0000_s22530" name="Vergelijking" r:id="rId4" imgW="190440" imgH="139680" progId="Equation.3">
              <p:embed/>
            </p:oleObj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3024188" y="3500438"/>
          <a:ext cx="190500" cy="141287"/>
        </p:xfrm>
        <a:graphic>
          <a:graphicData uri="http://schemas.openxmlformats.org/presentationml/2006/ole">
            <p:oleObj spid="_x0000_s22531" name="Vergelijking" r:id="rId5" imgW="190440" imgH="139680" progId="Equation.3">
              <p:embed/>
            </p:oleObj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738313" y="3094038"/>
          <a:ext cx="190500" cy="139700"/>
        </p:xfrm>
        <a:graphic>
          <a:graphicData uri="http://schemas.openxmlformats.org/presentationml/2006/ole">
            <p:oleObj spid="_x0000_s22533" name="Vergelijking" r:id="rId6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A5C7CC6-AD6A-410F-ABE2-152B18CDEBC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3559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Steady state in vector notation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3560" name="Text Box 3"/>
          <p:cNvSpPr txBox="1">
            <a:spLocks noChangeArrowheads="1"/>
          </p:cNvSpPr>
          <p:nvPr/>
        </p:nvSpPr>
        <p:spPr bwMode="auto">
          <a:xfrm>
            <a:off x="138113" y="2071688"/>
            <a:ext cx="850582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The steady state in vector notation is simply a vector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i="1">
                <a:solidFill>
                  <a:srgbClr val="000000"/>
                </a:solidFill>
                <a:latin typeface="Calibri" charset="0"/>
              </a:rPr>
              <a:t>     </a:t>
            </a:r>
            <a:r>
              <a:rPr lang="en-US" sz="260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 = (</a:t>
            </a:r>
            <a:r>
              <a:rPr lang="en-US" sz="260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sz="2600" baseline="-25000">
                <a:solidFill>
                  <a:srgbClr val="000000"/>
                </a:solidFill>
                <a:latin typeface="Symbol" pitchFamily="18" charset="2"/>
              </a:rPr>
              <a:t>1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sz="260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sz="2600" baseline="-25000">
                <a:solidFill>
                  <a:srgbClr val="000000"/>
                </a:solidFill>
                <a:latin typeface="Symbol" pitchFamily="18" charset="2"/>
              </a:rPr>
              <a:t>2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, …, </a:t>
            </a:r>
            <a:r>
              <a:rPr lang="en-US" sz="260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sz="2600" i="1" baseline="-25000">
                <a:solidFill>
                  <a:srgbClr val="000000"/>
                </a:solidFill>
                <a:latin typeface="Symbol" pitchFamily="18" charset="2"/>
              </a:rPr>
              <a:t>N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) of probabilities.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(We use </a:t>
            </a:r>
            <a:r>
              <a:rPr lang="en-US" sz="260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 to distinguish it from the notation for the probability vector </a:t>
            </a:r>
            <a:r>
              <a:rPr lang="en-US" sz="2600" i="1">
                <a:solidFill>
                  <a:srgbClr val="000000"/>
                </a:solidFill>
                <a:latin typeface="Calibri" charset="0"/>
              </a:rPr>
              <a:t>x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.)</a:t>
            </a:r>
            <a:endParaRPr lang="en-US" sz="2600" i="1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 is the long-term visit rate (or PageRank) of page </a:t>
            </a:r>
            <a:r>
              <a:rPr lang="en-US" sz="2600" i="1">
                <a:solidFill>
                  <a:srgbClr val="000000"/>
                </a:solidFill>
                <a:latin typeface="Calibri" charset="0"/>
              </a:rPr>
              <a:t>i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So we can think of PageRank as a very long vector – one entry per page.</a:t>
            </a:r>
            <a:endParaRPr lang="en-US" sz="2600">
              <a:solidFill>
                <a:srgbClr val="0070C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356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595313" y="2646363"/>
          <a:ext cx="190500" cy="139700"/>
        </p:xfrm>
        <a:graphic>
          <a:graphicData uri="http://schemas.openxmlformats.org/presentationml/2006/ole">
            <p:oleObj spid="_x0000_s23554" name="Vergelijking" r:id="rId4" imgW="190440" imgH="139680" progId="Equation.3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3024188" y="3500438"/>
          <a:ext cx="190500" cy="141287"/>
        </p:xfrm>
        <a:graphic>
          <a:graphicData uri="http://schemas.openxmlformats.org/presentationml/2006/ole">
            <p:oleObj spid="_x0000_s23555" name="Vergelijking" r:id="rId5" imgW="190440" imgH="139680" progId="Equation.3">
              <p:embed/>
            </p:oleObj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738313" y="3094038"/>
          <a:ext cx="190500" cy="139700"/>
        </p:xfrm>
        <a:graphic>
          <a:graphicData uri="http://schemas.openxmlformats.org/presentationml/2006/ole">
            <p:oleObj spid="_x0000_s23557" name="Vergelijking" r:id="rId6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ABB889B-478A-4B75-9F76-4222B81D608F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05827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Steady-state distribution: Example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9DA513-EC24-4B32-B448-7F1048D5DDD7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06851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Steady-state distribution: Example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06852" name="Text Box 3"/>
          <p:cNvSpPr txBox="1">
            <a:spLocks noChangeArrowheads="1"/>
          </p:cNvSpPr>
          <p:nvPr/>
        </p:nvSpPr>
        <p:spPr bwMode="auto">
          <a:xfrm>
            <a:off x="138113" y="3143250"/>
            <a:ext cx="8505825" cy="3286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What is the PageRank / steady state in this example?</a:t>
            </a:r>
            <a:endParaRPr lang="en-US" sz="26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0685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206854" name="Picture 6" descr="E:\146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88" y="3786188"/>
            <a:ext cx="3871912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69A7526-1170-4CED-9902-094DF81B4BBE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07875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Steady-state distribution: Example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CC4BCA7-077E-4BCC-AE17-0BFB48A9845B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Steady-state distribution: Example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28688" y="1865313"/>
          <a:ext cx="6643733" cy="23774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8627"/>
                <a:gridCol w="1357322"/>
                <a:gridCol w="1214446"/>
                <a:gridCol w="1857388"/>
                <a:gridCol w="1785950"/>
              </a:tblGrid>
              <a:tr h="598804"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1" dirty="0" smtClean="0"/>
                        <a:t>x</a:t>
                      </a:r>
                      <a:r>
                        <a:rPr lang="en-US" sz="2200" b="0" i="0" baseline="-25000" dirty="0" smtClean="0"/>
                        <a:t>1</a:t>
                      </a:r>
                      <a:endParaRPr lang="de-DE" sz="2200" b="0" i="0" dirty="0"/>
                    </a:p>
                    <a:p>
                      <a:r>
                        <a:rPr lang="en-US" sz="2200" b="0" i="1" dirty="0" smtClean="0"/>
                        <a:t>P</a:t>
                      </a:r>
                      <a:r>
                        <a:rPr lang="en-US" sz="2200" b="0" i="1" baseline="-25000" dirty="0" smtClean="0"/>
                        <a:t>t</a:t>
                      </a:r>
                      <a:r>
                        <a:rPr lang="en-US" sz="2200" b="0" i="1" dirty="0" smtClean="0"/>
                        <a:t>(d</a:t>
                      </a:r>
                      <a:r>
                        <a:rPr lang="en-US" sz="2200" b="0" i="0" baseline="-25000" dirty="0" smtClean="0"/>
                        <a:t>1</a:t>
                      </a:r>
                      <a:r>
                        <a:rPr lang="en-US" sz="2200" b="0" i="1" dirty="0" smtClean="0"/>
                        <a:t>)</a:t>
                      </a:r>
                      <a:endParaRPr lang="de-DE" sz="2200" b="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1" dirty="0" smtClean="0"/>
                        <a:t>x</a:t>
                      </a:r>
                      <a:r>
                        <a:rPr lang="en-US" sz="2200" b="0" i="0" baseline="-25000" dirty="0" smtClean="0"/>
                        <a:t>2</a:t>
                      </a:r>
                      <a:endParaRPr lang="de-DE" sz="2200" b="0" i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dirty="0" smtClean="0"/>
                        <a:t>P</a:t>
                      </a:r>
                      <a:r>
                        <a:rPr lang="en-US" sz="2200" b="0" i="1" baseline="-25000" dirty="0" smtClean="0"/>
                        <a:t>t</a:t>
                      </a:r>
                      <a:r>
                        <a:rPr lang="en-US" sz="2200" b="0" i="1" dirty="0" smtClean="0"/>
                        <a:t>(d</a:t>
                      </a:r>
                      <a:r>
                        <a:rPr lang="en-US" sz="2200" b="0" i="0" baseline="-25000" dirty="0" smtClean="0"/>
                        <a:t>2</a:t>
                      </a:r>
                      <a:r>
                        <a:rPr lang="en-US" sz="2200" b="0" i="1" dirty="0" smtClean="0"/>
                        <a:t>)</a:t>
                      </a:r>
                      <a:endParaRPr lang="de-DE" sz="2200" b="0" i="1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7080"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i="1" dirty="0" smtClean="0"/>
                        <a:t>P</a:t>
                      </a:r>
                      <a:r>
                        <a:rPr lang="en-US" sz="2200" i="0" baseline="-25000" dirty="0" smtClean="0"/>
                        <a:t>11</a:t>
                      </a:r>
                      <a:r>
                        <a:rPr lang="en-US" sz="2200" i="1" dirty="0" smtClean="0"/>
                        <a:t> </a:t>
                      </a:r>
                      <a:r>
                        <a:rPr lang="en-US" sz="2200" i="0" dirty="0" smtClean="0"/>
                        <a:t>= 0.25</a:t>
                      </a:r>
                      <a:endParaRPr lang="de-DE" sz="2200" i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/>
                        <a:t>P</a:t>
                      </a:r>
                      <a:r>
                        <a:rPr lang="en-US" sz="2200" i="0" baseline="-25000" dirty="0" smtClean="0"/>
                        <a:t>21</a:t>
                      </a:r>
                      <a:r>
                        <a:rPr lang="en-US" sz="2200" i="1" dirty="0" smtClean="0"/>
                        <a:t> </a:t>
                      </a:r>
                      <a:r>
                        <a:rPr lang="en-US" sz="2200" i="0" dirty="0" smtClean="0"/>
                        <a:t>= 0.25</a:t>
                      </a:r>
                      <a:endParaRPr lang="de-DE" sz="2200" i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/>
                        <a:t>P</a:t>
                      </a:r>
                      <a:r>
                        <a:rPr lang="en-US" sz="2200" i="0" baseline="-25000" dirty="0" smtClean="0"/>
                        <a:t>12</a:t>
                      </a:r>
                      <a:r>
                        <a:rPr lang="en-US" sz="2200" i="1" dirty="0" smtClean="0"/>
                        <a:t> </a:t>
                      </a:r>
                      <a:r>
                        <a:rPr lang="en-US" sz="2200" i="0" dirty="0" smtClean="0"/>
                        <a:t>= 0.75</a:t>
                      </a:r>
                      <a:endParaRPr lang="de-DE" sz="2200" i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/>
                        <a:t>P</a:t>
                      </a:r>
                      <a:r>
                        <a:rPr lang="en-US" sz="2200" i="0" baseline="-25000" dirty="0" smtClean="0"/>
                        <a:t>22</a:t>
                      </a:r>
                      <a:r>
                        <a:rPr lang="en-US" sz="2200" i="1" dirty="0" smtClean="0"/>
                        <a:t> </a:t>
                      </a:r>
                      <a:r>
                        <a:rPr lang="en-US" sz="2200" i="0" dirty="0" smtClean="0"/>
                        <a:t>= 0.75</a:t>
                      </a:r>
                      <a:endParaRPr lang="de-DE" sz="2200" i="0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200" i="1" dirty="0" smtClean="0"/>
                        <a:t>t</a:t>
                      </a:r>
                      <a:r>
                        <a:rPr lang="en-US" sz="2200" i="0" baseline="-25000" dirty="0" smtClean="0"/>
                        <a:t>0</a:t>
                      </a:r>
                      <a:endParaRPr lang="de-DE" sz="2200" i="0" baseline="-25000" dirty="0"/>
                    </a:p>
                    <a:p>
                      <a:r>
                        <a:rPr lang="en-US" sz="2200" i="1" dirty="0" smtClean="0"/>
                        <a:t>t</a:t>
                      </a:r>
                      <a:r>
                        <a:rPr lang="en-US" sz="2200" i="0" baseline="-25000" dirty="0" smtClean="0"/>
                        <a:t>1</a:t>
                      </a:r>
                      <a:endParaRPr lang="de-DE" sz="2200" i="0" baseline="-25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200" dirty="0" smtClean="0"/>
                        <a:t>0.25</a:t>
                      </a:r>
                      <a:endParaRPr lang="de-DE" sz="2200" dirty="0"/>
                    </a:p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200" dirty="0" smtClean="0"/>
                        <a:t>0.75</a:t>
                      </a:r>
                      <a:endParaRPr lang="de-DE" sz="2200" dirty="0"/>
                    </a:p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294322">
                <a:tc vMerge="1">
                  <a:txBody>
                    <a:bodyPr/>
                    <a:lstStyle/>
                    <a:p>
                      <a:endParaRPr lang="de-DE" baseline="-25000" dirty="0"/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4038" y="4500563"/>
            <a:ext cx="5589587" cy="1570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dirty="0" err="1">
                <a:solidFill>
                  <a:schemeClr val="tx1"/>
                </a:solidFill>
                <a:latin typeface="+mj-lt"/>
              </a:rPr>
              <a:t>PageRank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vector =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= (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baseline="-25000" dirty="0">
                <a:solidFill>
                  <a:srgbClr val="000000"/>
                </a:solidFill>
                <a:latin typeface="Symbol" pitchFamily="18" charset="2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baseline="-25000" dirty="0">
                <a:solidFill>
                  <a:srgbClr val="000000"/>
                </a:solidFill>
                <a:latin typeface="Symbol" pitchFamily="18" charset="2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 (0.25, 0.75)</a:t>
            </a:r>
          </a:p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i="1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11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21</a:t>
            </a:r>
            <a:endParaRPr lang="de-DE" baseline="-15000" dirty="0">
              <a:solidFill>
                <a:schemeClr val="tx1"/>
              </a:solidFill>
              <a:latin typeface="+mj-lt"/>
            </a:endParaRPr>
          </a:p>
          <a:p>
            <a:pPr marL="0" lvl="1" inden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12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22</a:t>
            </a:r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2952750" y="4575175"/>
          <a:ext cx="190500" cy="139700"/>
        </p:xfrm>
        <a:graphic>
          <a:graphicData uri="http://schemas.openxmlformats.org/presentationml/2006/ole">
            <p:oleObj spid="_x0000_s24578" name="Vergelijking" r:id="rId4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8A7318A-7533-41CF-85A1-C15EB0AE524C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5604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Steady-state distribution: Example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28688" y="1865313"/>
          <a:ext cx="6643733" cy="23774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8627"/>
                <a:gridCol w="1357322"/>
                <a:gridCol w="1214446"/>
                <a:gridCol w="1857388"/>
                <a:gridCol w="1785950"/>
              </a:tblGrid>
              <a:tr h="598804"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1" dirty="0" smtClean="0"/>
                        <a:t>x</a:t>
                      </a:r>
                      <a:r>
                        <a:rPr lang="en-US" sz="2200" b="0" i="0" baseline="-25000" dirty="0" smtClean="0"/>
                        <a:t>1</a:t>
                      </a:r>
                      <a:endParaRPr lang="de-DE" sz="2200" b="0" i="0" dirty="0"/>
                    </a:p>
                    <a:p>
                      <a:r>
                        <a:rPr lang="en-US" sz="2200" b="0" i="1" dirty="0" smtClean="0"/>
                        <a:t>P</a:t>
                      </a:r>
                      <a:r>
                        <a:rPr lang="en-US" sz="2200" b="0" i="1" baseline="-25000" dirty="0" smtClean="0"/>
                        <a:t>t</a:t>
                      </a:r>
                      <a:r>
                        <a:rPr lang="en-US" sz="2200" b="0" i="1" dirty="0" smtClean="0"/>
                        <a:t>(d</a:t>
                      </a:r>
                      <a:r>
                        <a:rPr lang="en-US" sz="2200" b="0" i="0" baseline="-25000" dirty="0" smtClean="0"/>
                        <a:t>1</a:t>
                      </a:r>
                      <a:r>
                        <a:rPr lang="en-US" sz="2200" b="0" i="1" dirty="0" smtClean="0"/>
                        <a:t>)</a:t>
                      </a:r>
                      <a:endParaRPr lang="de-DE" sz="2200" b="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1" dirty="0" smtClean="0"/>
                        <a:t>x</a:t>
                      </a:r>
                      <a:r>
                        <a:rPr lang="en-US" sz="2200" b="0" i="0" baseline="-25000" dirty="0" smtClean="0"/>
                        <a:t>2</a:t>
                      </a:r>
                      <a:endParaRPr lang="de-DE" sz="2200" b="0" i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dirty="0" smtClean="0"/>
                        <a:t>P</a:t>
                      </a:r>
                      <a:r>
                        <a:rPr lang="en-US" sz="2200" b="0" i="1" baseline="-25000" dirty="0" smtClean="0"/>
                        <a:t>t</a:t>
                      </a:r>
                      <a:r>
                        <a:rPr lang="en-US" sz="2200" b="0" i="1" dirty="0" smtClean="0"/>
                        <a:t>(d</a:t>
                      </a:r>
                      <a:r>
                        <a:rPr lang="en-US" sz="2200" b="0" i="0" baseline="-25000" dirty="0" smtClean="0"/>
                        <a:t>2</a:t>
                      </a:r>
                      <a:r>
                        <a:rPr lang="en-US" sz="2200" b="0" i="1" dirty="0" smtClean="0"/>
                        <a:t>)</a:t>
                      </a:r>
                      <a:endParaRPr lang="de-DE" sz="2200" b="0" i="1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7080"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i="1" dirty="0" smtClean="0"/>
                        <a:t>P</a:t>
                      </a:r>
                      <a:r>
                        <a:rPr lang="en-US" sz="2200" i="0" baseline="-25000" dirty="0" smtClean="0"/>
                        <a:t>11</a:t>
                      </a:r>
                      <a:r>
                        <a:rPr lang="en-US" sz="2200" i="1" dirty="0" smtClean="0"/>
                        <a:t> </a:t>
                      </a:r>
                      <a:r>
                        <a:rPr lang="en-US" sz="2200" i="0" dirty="0" smtClean="0"/>
                        <a:t>= 0.25</a:t>
                      </a:r>
                      <a:endParaRPr lang="de-DE" sz="2200" i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/>
                        <a:t>P</a:t>
                      </a:r>
                      <a:r>
                        <a:rPr lang="en-US" sz="2200" i="0" baseline="-25000" dirty="0" smtClean="0"/>
                        <a:t>21</a:t>
                      </a:r>
                      <a:r>
                        <a:rPr lang="en-US" sz="2200" i="1" dirty="0" smtClean="0"/>
                        <a:t> </a:t>
                      </a:r>
                      <a:r>
                        <a:rPr lang="en-US" sz="2200" i="0" dirty="0" smtClean="0"/>
                        <a:t>= 0.25</a:t>
                      </a:r>
                      <a:endParaRPr lang="de-DE" sz="2200" i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/>
                        <a:t>P</a:t>
                      </a:r>
                      <a:r>
                        <a:rPr lang="en-US" sz="2200" i="0" baseline="-25000" dirty="0" smtClean="0"/>
                        <a:t>12</a:t>
                      </a:r>
                      <a:r>
                        <a:rPr lang="en-US" sz="2200" i="1" dirty="0" smtClean="0"/>
                        <a:t> </a:t>
                      </a:r>
                      <a:r>
                        <a:rPr lang="en-US" sz="2200" i="0" dirty="0" smtClean="0"/>
                        <a:t>= 0.75</a:t>
                      </a:r>
                      <a:endParaRPr lang="de-DE" sz="2200" i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/>
                        <a:t>P</a:t>
                      </a:r>
                      <a:r>
                        <a:rPr lang="en-US" sz="2200" i="0" baseline="-25000" dirty="0" smtClean="0"/>
                        <a:t>22</a:t>
                      </a:r>
                      <a:r>
                        <a:rPr lang="en-US" sz="2200" i="1" dirty="0" smtClean="0"/>
                        <a:t> </a:t>
                      </a:r>
                      <a:r>
                        <a:rPr lang="en-US" sz="2200" i="0" dirty="0" smtClean="0"/>
                        <a:t>= 0.75</a:t>
                      </a:r>
                      <a:endParaRPr lang="de-DE" sz="2200" i="0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200" i="1" dirty="0" smtClean="0"/>
                        <a:t>t</a:t>
                      </a:r>
                      <a:r>
                        <a:rPr lang="en-US" sz="2200" i="0" baseline="-25000" dirty="0" smtClean="0"/>
                        <a:t>0</a:t>
                      </a:r>
                      <a:endParaRPr lang="de-DE" sz="2200" i="0" baseline="-25000" dirty="0"/>
                    </a:p>
                    <a:p>
                      <a:r>
                        <a:rPr lang="en-US" sz="2200" i="1" dirty="0" smtClean="0"/>
                        <a:t>t</a:t>
                      </a:r>
                      <a:r>
                        <a:rPr lang="en-US" sz="2200" i="0" baseline="-25000" dirty="0" smtClean="0"/>
                        <a:t>1</a:t>
                      </a:r>
                      <a:endParaRPr lang="de-DE" sz="2200" i="0" baseline="-25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200" dirty="0" smtClean="0"/>
                        <a:t>0.25</a:t>
                      </a:r>
                      <a:endParaRPr lang="de-DE" sz="2200" dirty="0"/>
                    </a:p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200" dirty="0" smtClean="0"/>
                        <a:t>0.75</a:t>
                      </a:r>
                      <a:endParaRPr lang="de-DE" sz="2200" dirty="0"/>
                    </a:p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0.25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0.75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294322">
                <a:tc vMerge="1">
                  <a:txBody>
                    <a:bodyPr/>
                    <a:lstStyle/>
                    <a:p>
                      <a:endParaRPr lang="de-DE" baseline="-25000" dirty="0"/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4038" y="4500563"/>
            <a:ext cx="5589587" cy="1570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dirty="0" err="1">
                <a:solidFill>
                  <a:schemeClr val="tx1"/>
                </a:solidFill>
                <a:latin typeface="+mj-lt"/>
              </a:rPr>
              <a:t>PageRank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vector =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= (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baseline="-25000" dirty="0">
                <a:solidFill>
                  <a:srgbClr val="000000"/>
                </a:solidFill>
                <a:latin typeface="Symbol" pitchFamily="18" charset="2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baseline="-25000" dirty="0">
                <a:solidFill>
                  <a:srgbClr val="000000"/>
                </a:solidFill>
                <a:latin typeface="Symbol" pitchFamily="18" charset="2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 (0.25, 0.75)</a:t>
            </a:r>
          </a:p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i="1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11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21</a:t>
            </a:r>
            <a:endParaRPr lang="de-DE" baseline="-15000" dirty="0">
              <a:solidFill>
                <a:schemeClr val="tx1"/>
              </a:solidFill>
              <a:latin typeface="+mj-lt"/>
            </a:endParaRPr>
          </a:p>
          <a:p>
            <a:pPr marL="0" lvl="1" inden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12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22</a:t>
            </a:r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2952750" y="4575175"/>
          <a:ext cx="190500" cy="139700"/>
        </p:xfrm>
        <a:graphic>
          <a:graphicData uri="http://schemas.openxmlformats.org/presentationml/2006/ole">
            <p:oleObj spid="_x0000_s25602" name="Vergelijking" r:id="rId4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>
                <a:solidFill>
                  <a:srgbClr val="BDD3E9"/>
                </a:solidFill>
                <a:latin typeface="Calibri" charset="0"/>
              </a:rPr>
              <a:t>Recap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>
                <a:solidFill>
                  <a:srgbClr val="336699"/>
                </a:solidFill>
                <a:latin typeface="Calibri" charset="0"/>
              </a:rPr>
              <a:t> Anchor Text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>
                <a:solidFill>
                  <a:srgbClr val="BDD3E9"/>
                </a:solidFill>
                <a:latin typeface="Calibri" charset="0"/>
              </a:rPr>
              <a:t> Citation Analysis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>
                <a:solidFill>
                  <a:srgbClr val="BDD3E9"/>
                </a:solidFill>
                <a:latin typeface="Calibri" charset="0"/>
              </a:rPr>
              <a:t> PageRank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>
                <a:solidFill>
                  <a:srgbClr val="BDD3E9"/>
                </a:solidFill>
                <a:latin typeface="Calibri" charset="0"/>
              </a:rPr>
              <a:t> HITS: Hubs &amp; Authorities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14313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4000" ker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Outline</a:t>
            </a:r>
            <a:endParaRPr lang="de-DE" sz="4000" kern="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2AF662E-EB63-4D1C-BAFB-E8CF4E5FB0D7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Steady-state distribution: Example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28688" y="1865313"/>
          <a:ext cx="6643733" cy="23774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8627"/>
                <a:gridCol w="1357322"/>
                <a:gridCol w="1214446"/>
                <a:gridCol w="1857388"/>
                <a:gridCol w="1785950"/>
              </a:tblGrid>
              <a:tr h="598804"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1" dirty="0" smtClean="0"/>
                        <a:t>x</a:t>
                      </a:r>
                      <a:r>
                        <a:rPr lang="en-US" sz="2200" b="0" i="0" baseline="-25000" dirty="0" smtClean="0"/>
                        <a:t>1</a:t>
                      </a:r>
                      <a:endParaRPr lang="de-DE" sz="2200" b="0" i="0" dirty="0"/>
                    </a:p>
                    <a:p>
                      <a:r>
                        <a:rPr lang="en-US" sz="2200" b="0" i="1" dirty="0" smtClean="0"/>
                        <a:t>P</a:t>
                      </a:r>
                      <a:r>
                        <a:rPr lang="en-US" sz="2200" b="0" i="1" baseline="-25000" dirty="0" smtClean="0"/>
                        <a:t>t</a:t>
                      </a:r>
                      <a:r>
                        <a:rPr lang="en-US" sz="2200" b="0" i="1" dirty="0" smtClean="0"/>
                        <a:t>(d</a:t>
                      </a:r>
                      <a:r>
                        <a:rPr lang="en-US" sz="2200" b="0" i="0" baseline="-25000" dirty="0" smtClean="0"/>
                        <a:t>1</a:t>
                      </a:r>
                      <a:r>
                        <a:rPr lang="en-US" sz="2200" b="0" i="1" dirty="0" smtClean="0"/>
                        <a:t>)</a:t>
                      </a:r>
                      <a:endParaRPr lang="de-DE" sz="2200" b="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1" dirty="0" smtClean="0"/>
                        <a:t>x</a:t>
                      </a:r>
                      <a:r>
                        <a:rPr lang="en-US" sz="2200" b="0" i="0" baseline="-25000" dirty="0" smtClean="0"/>
                        <a:t>2</a:t>
                      </a:r>
                      <a:endParaRPr lang="de-DE" sz="2200" b="0" i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dirty="0" smtClean="0"/>
                        <a:t>P</a:t>
                      </a:r>
                      <a:r>
                        <a:rPr lang="en-US" sz="2200" b="0" i="1" baseline="-25000" dirty="0" smtClean="0"/>
                        <a:t>t</a:t>
                      </a:r>
                      <a:r>
                        <a:rPr lang="en-US" sz="2200" b="0" i="1" dirty="0" smtClean="0"/>
                        <a:t>(d</a:t>
                      </a:r>
                      <a:r>
                        <a:rPr lang="en-US" sz="2200" b="0" i="0" baseline="-25000" dirty="0" smtClean="0"/>
                        <a:t>2</a:t>
                      </a:r>
                      <a:r>
                        <a:rPr lang="en-US" sz="2200" b="0" i="1" dirty="0" smtClean="0"/>
                        <a:t>)</a:t>
                      </a:r>
                      <a:endParaRPr lang="de-DE" sz="2200" b="0" i="1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7080"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i="1" dirty="0" smtClean="0"/>
                        <a:t>P</a:t>
                      </a:r>
                      <a:r>
                        <a:rPr lang="en-US" sz="2200" i="0" baseline="-25000" dirty="0" smtClean="0"/>
                        <a:t>11</a:t>
                      </a:r>
                      <a:r>
                        <a:rPr lang="en-US" sz="2200" i="1" dirty="0" smtClean="0"/>
                        <a:t> </a:t>
                      </a:r>
                      <a:r>
                        <a:rPr lang="en-US" sz="2200" i="0" dirty="0" smtClean="0"/>
                        <a:t>= 0.25</a:t>
                      </a:r>
                      <a:endParaRPr lang="de-DE" sz="2200" i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/>
                        <a:t>P</a:t>
                      </a:r>
                      <a:r>
                        <a:rPr lang="en-US" sz="2200" i="0" baseline="-25000" dirty="0" smtClean="0"/>
                        <a:t>21</a:t>
                      </a:r>
                      <a:r>
                        <a:rPr lang="en-US" sz="2200" i="1" dirty="0" smtClean="0"/>
                        <a:t> </a:t>
                      </a:r>
                      <a:r>
                        <a:rPr lang="en-US" sz="2200" i="0" dirty="0" smtClean="0"/>
                        <a:t>= 0.25</a:t>
                      </a:r>
                      <a:endParaRPr lang="de-DE" sz="2200" i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/>
                        <a:t>P</a:t>
                      </a:r>
                      <a:r>
                        <a:rPr lang="en-US" sz="2200" i="0" baseline="-25000" dirty="0" smtClean="0"/>
                        <a:t>12</a:t>
                      </a:r>
                      <a:r>
                        <a:rPr lang="en-US" sz="2200" i="1" dirty="0" smtClean="0"/>
                        <a:t> </a:t>
                      </a:r>
                      <a:r>
                        <a:rPr lang="en-US" sz="2200" i="0" dirty="0" smtClean="0"/>
                        <a:t>= 0.75</a:t>
                      </a:r>
                      <a:endParaRPr lang="de-DE" sz="2200" i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/>
                        <a:t>P</a:t>
                      </a:r>
                      <a:r>
                        <a:rPr lang="en-US" sz="2200" i="0" baseline="-25000" dirty="0" smtClean="0"/>
                        <a:t>22</a:t>
                      </a:r>
                      <a:r>
                        <a:rPr lang="en-US" sz="2200" i="1" dirty="0" smtClean="0"/>
                        <a:t> </a:t>
                      </a:r>
                      <a:r>
                        <a:rPr lang="en-US" sz="2200" i="0" dirty="0" smtClean="0"/>
                        <a:t>= 0.75</a:t>
                      </a:r>
                      <a:endParaRPr lang="de-DE" sz="2200" i="0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200" i="1" dirty="0" smtClean="0"/>
                        <a:t>t</a:t>
                      </a:r>
                      <a:r>
                        <a:rPr lang="en-US" sz="2200" i="0" baseline="-25000" dirty="0" smtClean="0"/>
                        <a:t>0</a:t>
                      </a:r>
                      <a:endParaRPr lang="de-DE" sz="2200" i="0" baseline="-25000" dirty="0"/>
                    </a:p>
                    <a:p>
                      <a:r>
                        <a:rPr lang="en-US" sz="2200" i="1" dirty="0" smtClean="0"/>
                        <a:t>t</a:t>
                      </a:r>
                      <a:r>
                        <a:rPr lang="en-US" sz="2200" i="0" baseline="-25000" dirty="0" smtClean="0"/>
                        <a:t>1</a:t>
                      </a:r>
                      <a:endParaRPr lang="de-DE" sz="2200" i="0" baseline="-25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200" dirty="0" smtClean="0"/>
                        <a:t>0.25</a:t>
                      </a:r>
                      <a:endParaRPr lang="de-DE" sz="2200" dirty="0"/>
                    </a:p>
                    <a:p>
                      <a:r>
                        <a:rPr lang="en-US" sz="2200" dirty="0" smtClean="0"/>
                        <a:t>0.25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200" dirty="0" smtClean="0"/>
                        <a:t>0.75</a:t>
                      </a:r>
                      <a:endParaRPr lang="de-DE" sz="2200" dirty="0"/>
                    </a:p>
                    <a:p>
                      <a:r>
                        <a:rPr lang="en-US" sz="2200" dirty="0" smtClean="0"/>
                        <a:t>0.75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0.25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0.75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294322">
                <a:tc vMerge="1">
                  <a:txBody>
                    <a:bodyPr/>
                    <a:lstStyle/>
                    <a:p>
                      <a:endParaRPr lang="de-DE" baseline="-25000" dirty="0"/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4038" y="4500563"/>
            <a:ext cx="5589587" cy="1570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dirty="0" err="1">
                <a:solidFill>
                  <a:schemeClr val="tx1"/>
                </a:solidFill>
                <a:latin typeface="+mj-lt"/>
              </a:rPr>
              <a:t>PageRank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vector =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= (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baseline="-25000" dirty="0">
                <a:solidFill>
                  <a:srgbClr val="000000"/>
                </a:solidFill>
                <a:latin typeface="Symbol" pitchFamily="18" charset="2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baseline="-25000" dirty="0">
                <a:solidFill>
                  <a:srgbClr val="000000"/>
                </a:solidFill>
                <a:latin typeface="Symbol" pitchFamily="18" charset="2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 (0.25, 0.75)</a:t>
            </a:r>
          </a:p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i="1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11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21</a:t>
            </a:r>
            <a:endParaRPr lang="de-DE" baseline="-15000" dirty="0">
              <a:solidFill>
                <a:schemeClr val="tx1"/>
              </a:solidFill>
              <a:latin typeface="+mj-lt"/>
            </a:endParaRPr>
          </a:p>
          <a:p>
            <a:pPr marL="0" lvl="1" inden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12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22</a:t>
            </a:r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2952750" y="4575175"/>
          <a:ext cx="190500" cy="139700"/>
        </p:xfrm>
        <a:graphic>
          <a:graphicData uri="http://schemas.openxmlformats.org/presentationml/2006/ole">
            <p:oleObj spid="_x0000_s26626" name="Vergelijking" r:id="rId4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E0A667E-02B1-4DF8-8576-D5B2EABE0755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Steady-state distribution: Example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28688" y="1865313"/>
          <a:ext cx="6643733" cy="23774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8627"/>
                <a:gridCol w="1357322"/>
                <a:gridCol w="1214446"/>
                <a:gridCol w="1857388"/>
                <a:gridCol w="1785950"/>
              </a:tblGrid>
              <a:tr h="598804"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1" dirty="0" smtClean="0"/>
                        <a:t>x</a:t>
                      </a:r>
                      <a:r>
                        <a:rPr lang="en-US" sz="2200" b="0" i="0" baseline="-25000" dirty="0" smtClean="0"/>
                        <a:t>1</a:t>
                      </a:r>
                      <a:endParaRPr lang="de-DE" sz="2200" b="0" i="0" dirty="0"/>
                    </a:p>
                    <a:p>
                      <a:r>
                        <a:rPr lang="en-US" sz="2200" b="0" i="1" dirty="0" smtClean="0"/>
                        <a:t>P</a:t>
                      </a:r>
                      <a:r>
                        <a:rPr lang="en-US" sz="2200" b="0" i="1" baseline="-25000" dirty="0" smtClean="0"/>
                        <a:t>t</a:t>
                      </a:r>
                      <a:r>
                        <a:rPr lang="en-US" sz="2200" b="0" i="1" dirty="0" smtClean="0"/>
                        <a:t>(d</a:t>
                      </a:r>
                      <a:r>
                        <a:rPr lang="en-US" sz="2200" b="0" i="0" baseline="-25000" dirty="0" smtClean="0"/>
                        <a:t>1</a:t>
                      </a:r>
                      <a:r>
                        <a:rPr lang="en-US" sz="2200" b="0" i="1" dirty="0" smtClean="0"/>
                        <a:t>)</a:t>
                      </a:r>
                      <a:endParaRPr lang="de-DE" sz="2200" b="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1" dirty="0" smtClean="0"/>
                        <a:t>x</a:t>
                      </a:r>
                      <a:r>
                        <a:rPr lang="en-US" sz="2200" b="0" i="0" baseline="-25000" dirty="0" smtClean="0"/>
                        <a:t>2</a:t>
                      </a:r>
                      <a:endParaRPr lang="de-DE" sz="2200" b="0" i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dirty="0" smtClean="0"/>
                        <a:t>P</a:t>
                      </a:r>
                      <a:r>
                        <a:rPr lang="en-US" sz="2200" b="0" i="1" baseline="-25000" dirty="0" smtClean="0"/>
                        <a:t>t</a:t>
                      </a:r>
                      <a:r>
                        <a:rPr lang="en-US" sz="2200" b="0" i="1" dirty="0" smtClean="0"/>
                        <a:t>(d</a:t>
                      </a:r>
                      <a:r>
                        <a:rPr lang="en-US" sz="2200" b="0" i="0" baseline="-25000" dirty="0" smtClean="0"/>
                        <a:t>2</a:t>
                      </a:r>
                      <a:r>
                        <a:rPr lang="en-US" sz="2200" b="0" i="1" dirty="0" smtClean="0"/>
                        <a:t>)</a:t>
                      </a:r>
                      <a:endParaRPr lang="de-DE" sz="2200" b="0" i="1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7080"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i="1" dirty="0" smtClean="0"/>
                        <a:t>P</a:t>
                      </a:r>
                      <a:r>
                        <a:rPr lang="en-US" sz="2200" i="0" baseline="-25000" dirty="0" smtClean="0"/>
                        <a:t>11</a:t>
                      </a:r>
                      <a:r>
                        <a:rPr lang="en-US" sz="2200" i="1" dirty="0" smtClean="0"/>
                        <a:t> </a:t>
                      </a:r>
                      <a:r>
                        <a:rPr lang="en-US" sz="2200" i="0" dirty="0" smtClean="0"/>
                        <a:t>= 0.25</a:t>
                      </a:r>
                      <a:endParaRPr lang="de-DE" sz="2200" i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/>
                        <a:t>P</a:t>
                      </a:r>
                      <a:r>
                        <a:rPr lang="en-US" sz="2200" i="0" baseline="-25000" dirty="0" smtClean="0"/>
                        <a:t>21</a:t>
                      </a:r>
                      <a:r>
                        <a:rPr lang="en-US" sz="2200" i="1" dirty="0" smtClean="0"/>
                        <a:t> </a:t>
                      </a:r>
                      <a:r>
                        <a:rPr lang="en-US" sz="2200" i="0" dirty="0" smtClean="0"/>
                        <a:t>= 0.25</a:t>
                      </a:r>
                      <a:endParaRPr lang="de-DE" sz="2200" i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/>
                        <a:t>P</a:t>
                      </a:r>
                      <a:r>
                        <a:rPr lang="en-US" sz="2200" i="0" baseline="-25000" dirty="0" smtClean="0"/>
                        <a:t>12</a:t>
                      </a:r>
                      <a:r>
                        <a:rPr lang="en-US" sz="2200" i="1" dirty="0" smtClean="0"/>
                        <a:t> </a:t>
                      </a:r>
                      <a:r>
                        <a:rPr lang="en-US" sz="2200" i="0" dirty="0" smtClean="0"/>
                        <a:t>= 0.75</a:t>
                      </a:r>
                      <a:endParaRPr lang="de-DE" sz="2200" i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/>
                        <a:t>P</a:t>
                      </a:r>
                      <a:r>
                        <a:rPr lang="en-US" sz="2200" i="0" baseline="-25000" dirty="0" smtClean="0"/>
                        <a:t>22</a:t>
                      </a:r>
                      <a:r>
                        <a:rPr lang="en-US" sz="2200" i="1" dirty="0" smtClean="0"/>
                        <a:t> </a:t>
                      </a:r>
                      <a:r>
                        <a:rPr lang="en-US" sz="2200" i="0" dirty="0" smtClean="0"/>
                        <a:t>= 0.75</a:t>
                      </a:r>
                      <a:endParaRPr lang="de-DE" sz="2200" i="0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200" i="1" dirty="0" smtClean="0"/>
                        <a:t>t</a:t>
                      </a:r>
                      <a:r>
                        <a:rPr lang="en-US" sz="2200" i="0" baseline="-25000" dirty="0" smtClean="0"/>
                        <a:t>0</a:t>
                      </a:r>
                      <a:endParaRPr lang="de-DE" sz="2200" i="0" baseline="-25000" dirty="0"/>
                    </a:p>
                    <a:p>
                      <a:r>
                        <a:rPr lang="en-US" sz="2200" i="1" dirty="0" smtClean="0"/>
                        <a:t>t</a:t>
                      </a:r>
                      <a:r>
                        <a:rPr lang="en-US" sz="2200" i="0" baseline="-25000" dirty="0" smtClean="0"/>
                        <a:t>1</a:t>
                      </a:r>
                      <a:endParaRPr lang="de-DE" sz="2200" i="0" baseline="-25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200" dirty="0" smtClean="0"/>
                        <a:t>0.25</a:t>
                      </a:r>
                      <a:endParaRPr lang="de-DE" sz="2200" dirty="0"/>
                    </a:p>
                    <a:p>
                      <a:r>
                        <a:rPr lang="en-US" sz="2200" dirty="0" smtClean="0"/>
                        <a:t>0.25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200" dirty="0" smtClean="0"/>
                        <a:t>0.75</a:t>
                      </a:r>
                      <a:endParaRPr lang="de-DE" sz="2200" dirty="0"/>
                    </a:p>
                    <a:p>
                      <a:r>
                        <a:rPr lang="en-US" sz="2200" dirty="0" smtClean="0"/>
                        <a:t>0.75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0.25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0.75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294322">
                <a:tc vMerge="1">
                  <a:txBody>
                    <a:bodyPr/>
                    <a:lstStyle/>
                    <a:p>
                      <a:endParaRPr lang="de-DE" baseline="-25000" dirty="0"/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(convergence)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4038" y="4500563"/>
            <a:ext cx="5589587" cy="1570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dirty="0" err="1">
                <a:solidFill>
                  <a:schemeClr val="tx1"/>
                </a:solidFill>
                <a:latin typeface="+mj-lt"/>
              </a:rPr>
              <a:t>PageRank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vector =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= (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baseline="-25000" dirty="0">
                <a:solidFill>
                  <a:srgbClr val="000000"/>
                </a:solidFill>
                <a:latin typeface="Symbol" pitchFamily="18" charset="2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baseline="-25000" dirty="0">
                <a:solidFill>
                  <a:srgbClr val="000000"/>
                </a:solidFill>
                <a:latin typeface="Symbol" pitchFamily="18" charset="2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 (0.25, 0.75)</a:t>
            </a:r>
          </a:p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i="1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11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21</a:t>
            </a:r>
            <a:endParaRPr lang="de-DE" baseline="-15000" dirty="0">
              <a:solidFill>
                <a:schemeClr val="tx1"/>
              </a:solidFill>
              <a:latin typeface="+mj-lt"/>
            </a:endParaRPr>
          </a:p>
          <a:p>
            <a:pPr marL="0" lvl="1" inden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12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22</a:t>
            </a:r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2952750" y="4575175"/>
          <a:ext cx="190500" cy="139700"/>
        </p:xfrm>
        <a:graphic>
          <a:graphicData uri="http://schemas.openxmlformats.org/presentationml/2006/ole">
            <p:oleObj spid="_x0000_s27650" name="Vergelijking" r:id="rId4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D82AF41-F8FE-44CB-8FF7-EE625862CF80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08899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715375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How do we compute the steady state vector?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EE4241A-E4B5-4FD7-A495-6F91F6FDAB71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09923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715375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How do we compute the steady state vector?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09925" name="Text Box 3"/>
          <p:cNvSpPr txBox="1">
            <a:spLocks noChangeArrowheads="1"/>
          </p:cNvSpPr>
          <p:nvPr/>
        </p:nvSpPr>
        <p:spPr bwMode="auto">
          <a:xfrm>
            <a:off x="285750" y="1643063"/>
            <a:ext cx="84296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In other words: how do we compute PageRank?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BAC7986-C032-44F9-BE3A-50E6D042D28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676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715375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How do we compute the steady state vector?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1643063" y="2146300"/>
          <a:ext cx="190500" cy="139700"/>
        </p:xfrm>
        <a:graphic>
          <a:graphicData uri="http://schemas.openxmlformats.org/presentationml/2006/ole">
            <p:oleObj spid="_x0000_s28674" name="Vergelijking" r:id="rId4" imgW="190440" imgH="139680" progId="Equation.3">
              <p:embed/>
            </p:oleObj>
          </a:graphicData>
        </a:graphic>
      </p:graphicFrame>
      <p:sp>
        <p:nvSpPr>
          <p:cNvPr id="28678" name="Text Box 3"/>
          <p:cNvSpPr txBox="1">
            <a:spLocks noChangeArrowheads="1"/>
          </p:cNvSpPr>
          <p:nvPr/>
        </p:nvSpPr>
        <p:spPr bwMode="auto">
          <a:xfrm>
            <a:off x="285750" y="1643063"/>
            <a:ext cx="84296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In other words: how do we compute PageRank?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Recall: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(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 baseline="-250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1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 baseline="-250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2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…,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 i="1" baseline="-250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is the PageRank  vector, the vector of steady-state probabilities 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D7398AA-96AC-4352-86CE-C6A72A50ABA9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9702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715375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How do we compute the steady state vector?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970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643063" y="2146300"/>
          <a:ext cx="190500" cy="139700"/>
        </p:xfrm>
        <a:graphic>
          <a:graphicData uri="http://schemas.openxmlformats.org/presentationml/2006/ole">
            <p:oleObj spid="_x0000_s29698" name="Vergelijking" r:id="rId4" imgW="190440" imgH="139680" progId="Equation.3">
              <p:embed/>
            </p:oleObj>
          </a:graphicData>
        </a:graphic>
      </p:graphicFrame>
      <p:sp>
        <p:nvSpPr>
          <p:cNvPr id="29704" name="Text Box 3"/>
          <p:cNvSpPr txBox="1">
            <a:spLocks noChangeArrowheads="1"/>
          </p:cNvSpPr>
          <p:nvPr/>
        </p:nvSpPr>
        <p:spPr bwMode="auto">
          <a:xfrm>
            <a:off x="285750" y="1643063"/>
            <a:ext cx="84296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In other words: how do we compute PageRank?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Recall: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(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 baseline="-250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1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 baseline="-250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2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…,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 i="1" baseline="-250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is the PageRank  vector, the vector of steady-state probabilities ...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… and if the distribution in this step is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x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, then the distribution in the next step is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xP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5381625" y="3003550"/>
          <a:ext cx="190500" cy="139700"/>
        </p:xfrm>
        <a:graphic>
          <a:graphicData uri="http://schemas.openxmlformats.org/presentationml/2006/ole">
            <p:oleObj spid="_x0000_s29699" name="Vergelijking" r:id="rId5" imgW="190440" imgH="139680" progId="Equation.3">
              <p:embed/>
            </p:oleObj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2643188" y="3360738"/>
          <a:ext cx="190500" cy="139700"/>
        </p:xfrm>
        <a:graphic>
          <a:graphicData uri="http://schemas.openxmlformats.org/presentationml/2006/ole">
            <p:oleObj spid="_x0000_s29700" name="Vergelijking" r:id="rId6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B44BBBB-37C7-4ADA-8D78-A416ECDADFE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0727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715375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How do we compute the steady state vector?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0728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1643063" y="2146300"/>
          <a:ext cx="190500" cy="139700"/>
        </p:xfrm>
        <a:graphic>
          <a:graphicData uri="http://schemas.openxmlformats.org/presentationml/2006/ole">
            <p:oleObj spid="_x0000_s30722" name="Vergelijking" r:id="rId4" imgW="190440" imgH="139680" progId="Equation.3">
              <p:embed/>
            </p:oleObj>
          </a:graphicData>
        </a:graphic>
      </p:graphicFrame>
      <p:sp>
        <p:nvSpPr>
          <p:cNvPr id="30729" name="Text Box 3"/>
          <p:cNvSpPr txBox="1">
            <a:spLocks noChangeArrowheads="1"/>
          </p:cNvSpPr>
          <p:nvPr/>
        </p:nvSpPr>
        <p:spPr bwMode="auto">
          <a:xfrm>
            <a:off x="285750" y="1643063"/>
            <a:ext cx="84296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In other words: how do we compute PageRank?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Recall: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(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 baseline="-250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1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 baseline="-250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2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…,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 i="1" baseline="-250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is the PageRank  vector, the vector of steady-state probabilities ...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… and if the distribution in this step is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x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, then the distribution in the next step is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xP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But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 is the steady state!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5381625" y="3003550"/>
          <a:ext cx="190500" cy="139700"/>
        </p:xfrm>
        <a:graphic>
          <a:graphicData uri="http://schemas.openxmlformats.org/presentationml/2006/ole">
            <p:oleObj spid="_x0000_s30723" name="Vergelijking" r:id="rId5" imgW="190440" imgH="139680" progId="Equation.3">
              <p:embed/>
            </p:oleObj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2643188" y="3360738"/>
          <a:ext cx="190500" cy="139700"/>
        </p:xfrm>
        <a:graphic>
          <a:graphicData uri="http://schemas.openxmlformats.org/presentationml/2006/ole">
            <p:oleObj spid="_x0000_s30724" name="Vergelijking" r:id="rId6" imgW="190440" imgH="139680" progId="Equation.3">
              <p:embed/>
            </p:oleObj>
          </a:graphicData>
        </a:graphic>
      </p:graphicFrame>
      <p:graphicFrame>
        <p:nvGraphicFramePr>
          <p:cNvPr id="30725" name="Object 9"/>
          <p:cNvGraphicFramePr>
            <a:graphicFrameLocks noChangeAspect="1"/>
          </p:cNvGraphicFramePr>
          <p:nvPr/>
        </p:nvGraphicFramePr>
        <p:xfrm>
          <a:off x="1214438" y="3786188"/>
          <a:ext cx="190500" cy="139700"/>
        </p:xfrm>
        <a:graphic>
          <a:graphicData uri="http://schemas.openxmlformats.org/presentationml/2006/ole">
            <p:oleObj spid="_x0000_s30725" name="Vergelijking" r:id="rId7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D8FC690-9F14-4818-A667-D0087CF3864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1753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715375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How do we compute the steady state vector?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1754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1643063" y="2146300"/>
          <a:ext cx="190500" cy="139700"/>
        </p:xfrm>
        <a:graphic>
          <a:graphicData uri="http://schemas.openxmlformats.org/presentationml/2006/ole">
            <p:oleObj spid="_x0000_s31746" name="Vergelijking" r:id="rId4" imgW="190440" imgH="139680" progId="Equation.3">
              <p:embed/>
            </p:oleObj>
          </a:graphicData>
        </a:graphic>
      </p:graphicFrame>
      <p:sp>
        <p:nvSpPr>
          <p:cNvPr id="31755" name="Text Box 3"/>
          <p:cNvSpPr txBox="1">
            <a:spLocks noChangeArrowheads="1"/>
          </p:cNvSpPr>
          <p:nvPr/>
        </p:nvSpPr>
        <p:spPr bwMode="auto">
          <a:xfrm>
            <a:off x="285750" y="1643063"/>
            <a:ext cx="84296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In other words: how do we compute PageRank?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Recall: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(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 baseline="-250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1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 baseline="-250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2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…,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 i="1" baseline="-250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is the PageRank  vector, the vector of steady-state probabilities ...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… and if the distribution in this step is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x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, then the distribution in the next step is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xP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But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 is the steady state!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So: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 =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P</a:t>
            </a: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5381625" y="3003550"/>
          <a:ext cx="190500" cy="139700"/>
        </p:xfrm>
        <a:graphic>
          <a:graphicData uri="http://schemas.openxmlformats.org/presentationml/2006/ole">
            <p:oleObj spid="_x0000_s31747" name="Vergelijking" r:id="rId5" imgW="190440" imgH="139680" progId="Equation.3">
              <p:embed/>
            </p:oleObj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2643188" y="3360738"/>
          <a:ext cx="190500" cy="139700"/>
        </p:xfrm>
        <a:graphic>
          <a:graphicData uri="http://schemas.openxmlformats.org/presentationml/2006/ole">
            <p:oleObj spid="_x0000_s31748" name="Vergelijking" r:id="rId6" imgW="190440" imgH="139680" progId="Equation.3">
              <p:embed/>
            </p:oleObj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1143000" y="4238625"/>
          <a:ext cx="190500" cy="139700"/>
        </p:xfrm>
        <a:graphic>
          <a:graphicData uri="http://schemas.openxmlformats.org/presentationml/2006/ole">
            <p:oleObj spid="_x0000_s31749" name="Vergelijking" r:id="rId7" imgW="190440" imgH="139680" progId="Equation.3">
              <p:embed/>
            </p:oleObj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1595438" y="4238625"/>
          <a:ext cx="190500" cy="139700"/>
        </p:xfrm>
        <a:graphic>
          <a:graphicData uri="http://schemas.openxmlformats.org/presentationml/2006/ole">
            <p:oleObj spid="_x0000_s31750" name="Vergelijking" r:id="rId8" imgW="190440" imgH="139680" progId="Equation.3">
              <p:embed/>
            </p:oleObj>
          </a:graphicData>
        </a:graphic>
      </p:graphicFrame>
      <p:graphicFrame>
        <p:nvGraphicFramePr>
          <p:cNvPr id="31751" name="Object 8"/>
          <p:cNvGraphicFramePr>
            <a:graphicFrameLocks noChangeAspect="1"/>
          </p:cNvGraphicFramePr>
          <p:nvPr/>
        </p:nvGraphicFramePr>
        <p:xfrm>
          <a:off x="1214438" y="3786188"/>
          <a:ext cx="190500" cy="139700"/>
        </p:xfrm>
        <a:graphic>
          <a:graphicData uri="http://schemas.openxmlformats.org/presentationml/2006/ole">
            <p:oleObj spid="_x0000_s31751" name="Vergelijking" r:id="rId9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7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A9CD269-66C9-4D45-9252-2DE408B0B3CC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2778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715375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How do we compute the steady state vector?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277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1643063" y="2146300"/>
          <a:ext cx="190500" cy="139700"/>
        </p:xfrm>
        <a:graphic>
          <a:graphicData uri="http://schemas.openxmlformats.org/presentationml/2006/ole">
            <p:oleObj spid="_x0000_s32770" name="Vergelijking" r:id="rId4" imgW="190440" imgH="139680" progId="Equation.3">
              <p:embed/>
            </p:oleObj>
          </a:graphicData>
        </a:graphic>
      </p:graphicFrame>
      <p:sp>
        <p:nvSpPr>
          <p:cNvPr id="32780" name="Text Box 3"/>
          <p:cNvSpPr txBox="1">
            <a:spLocks noChangeArrowheads="1"/>
          </p:cNvSpPr>
          <p:nvPr/>
        </p:nvSpPr>
        <p:spPr bwMode="auto">
          <a:xfrm>
            <a:off x="285750" y="1643063"/>
            <a:ext cx="84296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In other words: how do we compute PageRank?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Recall: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(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 baseline="-250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1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 baseline="-250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2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…,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 i="1" baseline="-250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is the PageRank  vector, the vector of steady-state probabilities ...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… and if the distribution in this step is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x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, then the distribution in the next step is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xP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But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 is the steady state!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So: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 =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P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Solving this matrix equation gives us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5381625" y="3003550"/>
          <a:ext cx="190500" cy="139700"/>
        </p:xfrm>
        <a:graphic>
          <a:graphicData uri="http://schemas.openxmlformats.org/presentationml/2006/ole">
            <p:oleObj spid="_x0000_s32771" name="Vergelijking" r:id="rId5" imgW="190440" imgH="139680" progId="Equation.3">
              <p:embed/>
            </p:oleObj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2643188" y="3360738"/>
          <a:ext cx="190500" cy="139700"/>
        </p:xfrm>
        <a:graphic>
          <a:graphicData uri="http://schemas.openxmlformats.org/presentationml/2006/ole">
            <p:oleObj spid="_x0000_s32772" name="Vergelijking" r:id="rId6" imgW="190440" imgH="139680" progId="Equation.3">
              <p:embed/>
            </p:oleObj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1143000" y="4238625"/>
          <a:ext cx="190500" cy="139700"/>
        </p:xfrm>
        <a:graphic>
          <a:graphicData uri="http://schemas.openxmlformats.org/presentationml/2006/ole">
            <p:oleObj spid="_x0000_s32773" name="Vergelijking" r:id="rId7" imgW="190440" imgH="139680" progId="Equation.3">
              <p:embed/>
            </p:oleObj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1595438" y="4238625"/>
          <a:ext cx="190500" cy="139700"/>
        </p:xfrm>
        <a:graphic>
          <a:graphicData uri="http://schemas.openxmlformats.org/presentationml/2006/ole">
            <p:oleObj spid="_x0000_s32774" name="Vergelijking" r:id="rId8" imgW="190440" imgH="139680" progId="Equation.3">
              <p:embed/>
            </p:oleObj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5238750" y="4718050"/>
          <a:ext cx="190500" cy="139700"/>
        </p:xfrm>
        <a:graphic>
          <a:graphicData uri="http://schemas.openxmlformats.org/presentationml/2006/ole">
            <p:oleObj spid="_x0000_s32775" name="Vergelijking" r:id="rId9" imgW="190440" imgH="139680" progId="Equation.3">
              <p:embed/>
            </p:oleObj>
          </a:graphicData>
        </a:graphic>
      </p:graphicFrame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1214438" y="3786188"/>
          <a:ext cx="190500" cy="139700"/>
        </p:xfrm>
        <a:graphic>
          <a:graphicData uri="http://schemas.openxmlformats.org/presentationml/2006/ole">
            <p:oleObj spid="_x0000_s32776" name="Vergelijking" r:id="rId10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4D261D4-47D4-4405-B405-97DCBB2C4908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3803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715375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How do we compute the steady state vector?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3804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1643063" y="2146300"/>
          <a:ext cx="190500" cy="139700"/>
        </p:xfrm>
        <a:graphic>
          <a:graphicData uri="http://schemas.openxmlformats.org/presentationml/2006/ole">
            <p:oleObj spid="_x0000_s33794" name="Vergelijking" r:id="rId4" imgW="190440" imgH="139680" progId="Equation.3">
              <p:embed/>
            </p:oleObj>
          </a:graphicData>
        </a:graphic>
      </p:graphicFrame>
      <p:sp>
        <p:nvSpPr>
          <p:cNvPr id="33805" name="Text Box 3"/>
          <p:cNvSpPr txBox="1">
            <a:spLocks noChangeArrowheads="1"/>
          </p:cNvSpPr>
          <p:nvPr/>
        </p:nvSpPr>
        <p:spPr bwMode="auto">
          <a:xfrm>
            <a:off x="285750" y="1643063"/>
            <a:ext cx="84296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In other words: how do we compute PageRank?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Recall: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(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 baseline="-250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1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 baseline="-250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2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…,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 i="1" baseline="-250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is the PageRank  vector, the vector of steady-state probabilities ...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… and if the distribution in this step is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x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, then the distribution in the next step is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xP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But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 is the steady state!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So: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 =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P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Solving this matrix equation gives us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 is the principal left eigenvector for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 …</a:t>
            </a: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5381625" y="3003550"/>
          <a:ext cx="190500" cy="139700"/>
        </p:xfrm>
        <a:graphic>
          <a:graphicData uri="http://schemas.openxmlformats.org/presentationml/2006/ole">
            <p:oleObj spid="_x0000_s33795" name="Vergelijking" r:id="rId5" imgW="190440" imgH="139680" progId="Equation.3">
              <p:embed/>
            </p:oleObj>
          </a:graphicData>
        </a:graphic>
      </p:graphicFrame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2643188" y="3360738"/>
          <a:ext cx="190500" cy="139700"/>
        </p:xfrm>
        <a:graphic>
          <a:graphicData uri="http://schemas.openxmlformats.org/presentationml/2006/ole">
            <p:oleObj spid="_x0000_s33796" name="Vergelijking" r:id="rId6" imgW="190440" imgH="139680" progId="Equation.3">
              <p:embed/>
            </p:oleObj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1143000" y="4238625"/>
          <a:ext cx="190500" cy="139700"/>
        </p:xfrm>
        <a:graphic>
          <a:graphicData uri="http://schemas.openxmlformats.org/presentationml/2006/ole">
            <p:oleObj spid="_x0000_s33797" name="Vergelijking" r:id="rId7" imgW="190440" imgH="139680" progId="Equation.3">
              <p:embed/>
            </p:oleObj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1595438" y="4238625"/>
          <a:ext cx="190500" cy="139700"/>
        </p:xfrm>
        <a:graphic>
          <a:graphicData uri="http://schemas.openxmlformats.org/presentationml/2006/ole">
            <p:oleObj spid="_x0000_s33798" name="Vergelijking" r:id="rId8" imgW="190440" imgH="139680" progId="Equation.3">
              <p:embed/>
            </p:oleObj>
          </a:graphicData>
        </a:graphic>
      </p:graphicFrame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5238750" y="4718050"/>
          <a:ext cx="190500" cy="139700"/>
        </p:xfrm>
        <a:graphic>
          <a:graphicData uri="http://schemas.openxmlformats.org/presentationml/2006/ole">
            <p:oleObj spid="_x0000_s33799" name="Vergelijking" r:id="rId9" imgW="190440" imgH="139680" progId="Equation.3">
              <p:embed/>
            </p:oleObj>
          </a:graphicData>
        </a:graphic>
      </p:graphicFrame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719138" y="5146675"/>
          <a:ext cx="190500" cy="139700"/>
        </p:xfrm>
        <a:graphic>
          <a:graphicData uri="http://schemas.openxmlformats.org/presentationml/2006/ole">
            <p:oleObj spid="_x0000_s33800" name="Vergelijking" r:id="rId10" imgW="190440" imgH="139680" progId="Equation.3">
              <p:embed/>
            </p:oleObj>
          </a:graphicData>
        </a:graphic>
      </p:graphicFrame>
      <p:graphicFrame>
        <p:nvGraphicFramePr>
          <p:cNvPr id="33801" name="Object 10"/>
          <p:cNvGraphicFramePr>
            <a:graphicFrameLocks noChangeAspect="1"/>
          </p:cNvGraphicFramePr>
          <p:nvPr/>
        </p:nvGraphicFramePr>
        <p:xfrm>
          <a:off x="1214438" y="3786188"/>
          <a:ext cx="190500" cy="139700"/>
        </p:xfrm>
        <a:graphic>
          <a:graphicData uri="http://schemas.openxmlformats.org/presentationml/2006/ole">
            <p:oleObj spid="_x0000_s33801" name="Vergelijking" r:id="rId11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86C9839-C639-487B-81D8-C9155321219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9523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The web as a directed graph</a:t>
            </a:r>
            <a:r>
              <a:rPr lang="en-US" sz="4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95237" name="Text Box 3"/>
          <p:cNvSpPr txBox="1">
            <a:spLocks noChangeArrowheads="1"/>
          </p:cNvSpPr>
          <p:nvPr/>
        </p:nvSpPr>
        <p:spPr bwMode="auto">
          <a:xfrm>
            <a:off x="928688" y="2500313"/>
            <a:ext cx="2286000" cy="128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6F28677-97C9-4809-85B7-DC4B661E60A8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4828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715375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How do we compute the steady state vector?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482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1643063" y="2146300"/>
          <a:ext cx="190500" cy="139700"/>
        </p:xfrm>
        <a:graphic>
          <a:graphicData uri="http://schemas.openxmlformats.org/presentationml/2006/ole">
            <p:oleObj spid="_x0000_s34818" name="Vergelijking" r:id="rId4" imgW="190440" imgH="139680" progId="Equation.3">
              <p:embed/>
            </p:oleObj>
          </a:graphicData>
        </a:graphic>
      </p:graphicFrame>
      <p:sp>
        <p:nvSpPr>
          <p:cNvPr id="34830" name="Text Box 3"/>
          <p:cNvSpPr txBox="1">
            <a:spLocks noChangeArrowheads="1"/>
          </p:cNvSpPr>
          <p:nvPr/>
        </p:nvSpPr>
        <p:spPr bwMode="auto">
          <a:xfrm>
            <a:off x="285750" y="1643063"/>
            <a:ext cx="84296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In other words: how do we compute PageRank?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Recall: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(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 baseline="-250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1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 baseline="-250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2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…,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 i="1" baseline="-250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is the PageRank  vector, the vector of steady-state probabilities ...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… and if the distribution in this step is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x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, then the distribution in the next step is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xP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But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 is the steady state!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So: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 =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P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Solving this matrix equation gives us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 is the principal left eigenvector for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 …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… that is,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 is the left eigenvector with the largest eigenvalue.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5381625" y="3003550"/>
          <a:ext cx="190500" cy="139700"/>
        </p:xfrm>
        <a:graphic>
          <a:graphicData uri="http://schemas.openxmlformats.org/presentationml/2006/ole">
            <p:oleObj spid="_x0000_s34819" name="Vergelijking" r:id="rId5" imgW="190440" imgH="139680" progId="Equation.3">
              <p:embed/>
            </p:oleObj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2643188" y="3360738"/>
          <a:ext cx="190500" cy="139700"/>
        </p:xfrm>
        <a:graphic>
          <a:graphicData uri="http://schemas.openxmlformats.org/presentationml/2006/ole">
            <p:oleObj spid="_x0000_s34820" name="Vergelijking" r:id="rId6" imgW="190440" imgH="139680" progId="Equation.3">
              <p:embed/>
            </p:oleObj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1143000" y="4238625"/>
          <a:ext cx="190500" cy="139700"/>
        </p:xfrm>
        <a:graphic>
          <a:graphicData uri="http://schemas.openxmlformats.org/presentationml/2006/ole">
            <p:oleObj spid="_x0000_s34821" name="Vergelijking" r:id="rId7" imgW="190440" imgH="139680" progId="Equation.3">
              <p:embed/>
            </p:oleObj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1595438" y="4238625"/>
          <a:ext cx="190500" cy="139700"/>
        </p:xfrm>
        <a:graphic>
          <a:graphicData uri="http://schemas.openxmlformats.org/presentationml/2006/ole">
            <p:oleObj spid="_x0000_s34822" name="Vergelijking" r:id="rId8" imgW="190440" imgH="139680" progId="Equation.3">
              <p:embed/>
            </p:oleObj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5238750" y="4718050"/>
          <a:ext cx="190500" cy="139700"/>
        </p:xfrm>
        <a:graphic>
          <a:graphicData uri="http://schemas.openxmlformats.org/presentationml/2006/ole">
            <p:oleObj spid="_x0000_s34823" name="Vergelijking" r:id="rId9" imgW="190440" imgH="139680" progId="Equation.3">
              <p:embed/>
            </p:oleObj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719138" y="5146675"/>
          <a:ext cx="190500" cy="139700"/>
        </p:xfrm>
        <a:graphic>
          <a:graphicData uri="http://schemas.openxmlformats.org/presentationml/2006/ole">
            <p:oleObj spid="_x0000_s34824" name="Vergelijking" r:id="rId10" imgW="190440" imgH="139680" progId="Equation.3">
              <p:embed/>
            </p:oleObj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1881188" y="5613400"/>
          <a:ext cx="190500" cy="139700"/>
        </p:xfrm>
        <a:graphic>
          <a:graphicData uri="http://schemas.openxmlformats.org/presentationml/2006/ole">
            <p:oleObj spid="_x0000_s34825" name="Vergelijking" r:id="rId11" imgW="190440" imgH="139680" progId="Equation.3">
              <p:embed/>
            </p:oleObj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1214438" y="3786188"/>
          <a:ext cx="190500" cy="139700"/>
        </p:xfrm>
        <a:graphic>
          <a:graphicData uri="http://schemas.openxmlformats.org/presentationml/2006/ole">
            <p:oleObj spid="_x0000_s34826" name="Vergelijking" r:id="rId12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1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867E528-920A-4E11-94FD-E00C657D689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5852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715375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How do we compute the steady state vector?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585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643063" y="2146300"/>
          <a:ext cx="190500" cy="139700"/>
        </p:xfrm>
        <a:graphic>
          <a:graphicData uri="http://schemas.openxmlformats.org/presentationml/2006/ole">
            <p:oleObj spid="_x0000_s35842" name="Vergelijking" r:id="rId4" imgW="190440" imgH="139680" progId="Equation.3">
              <p:embed/>
            </p:oleObj>
          </a:graphicData>
        </a:graphic>
      </p:graphicFrame>
      <p:sp>
        <p:nvSpPr>
          <p:cNvPr id="35854" name="Text Box 3"/>
          <p:cNvSpPr txBox="1">
            <a:spLocks noChangeArrowheads="1"/>
          </p:cNvSpPr>
          <p:nvPr/>
        </p:nvSpPr>
        <p:spPr bwMode="auto">
          <a:xfrm>
            <a:off x="285750" y="1643063"/>
            <a:ext cx="84296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In other words: how do we compute PageRank?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Recall: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(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 baseline="-250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1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 baseline="-250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2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…,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 i="1" baseline="-250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is the PageRank  vector, the vector of steady-state probabilities ...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… and if the distribution in this step is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x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, then the distribution in the next step is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xP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But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 is the steady state!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So: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 =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P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Solving this matrix equation gives us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 is the principal left eigenvector for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 …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… that is,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 is the left eigenvector with the largest eigenvalue.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All transition probability matrices have largest eigenvalue 1.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5381625" y="3003550"/>
          <a:ext cx="190500" cy="139700"/>
        </p:xfrm>
        <a:graphic>
          <a:graphicData uri="http://schemas.openxmlformats.org/presentationml/2006/ole">
            <p:oleObj spid="_x0000_s35843" name="Vergelijking" r:id="rId5" imgW="190440" imgH="139680" progId="Equation.3">
              <p:embed/>
            </p:oleObj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2643188" y="3360738"/>
          <a:ext cx="190500" cy="139700"/>
        </p:xfrm>
        <a:graphic>
          <a:graphicData uri="http://schemas.openxmlformats.org/presentationml/2006/ole">
            <p:oleObj spid="_x0000_s35844" name="Vergelijking" r:id="rId6" imgW="190440" imgH="139680" progId="Equation.3">
              <p:embed/>
            </p:oleObj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1143000" y="4238625"/>
          <a:ext cx="190500" cy="139700"/>
        </p:xfrm>
        <a:graphic>
          <a:graphicData uri="http://schemas.openxmlformats.org/presentationml/2006/ole">
            <p:oleObj spid="_x0000_s35845" name="Vergelijking" r:id="rId7" imgW="190440" imgH="139680" progId="Equation.3">
              <p:embed/>
            </p:oleObj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1595438" y="4238625"/>
          <a:ext cx="190500" cy="139700"/>
        </p:xfrm>
        <a:graphic>
          <a:graphicData uri="http://schemas.openxmlformats.org/presentationml/2006/ole">
            <p:oleObj spid="_x0000_s35846" name="Vergelijking" r:id="rId8" imgW="190440" imgH="139680" progId="Equation.3">
              <p:embed/>
            </p:oleObj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5238750" y="4718050"/>
          <a:ext cx="190500" cy="139700"/>
        </p:xfrm>
        <a:graphic>
          <a:graphicData uri="http://schemas.openxmlformats.org/presentationml/2006/ole">
            <p:oleObj spid="_x0000_s35847" name="Vergelijking" r:id="rId9" imgW="190440" imgH="139680" progId="Equation.3">
              <p:embed/>
            </p:oleObj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719138" y="5146675"/>
          <a:ext cx="190500" cy="139700"/>
        </p:xfrm>
        <a:graphic>
          <a:graphicData uri="http://schemas.openxmlformats.org/presentationml/2006/ole">
            <p:oleObj spid="_x0000_s35848" name="Vergelijking" r:id="rId10" imgW="190440" imgH="139680" progId="Equation.3">
              <p:embed/>
            </p:oleObj>
          </a:graphicData>
        </a:graphic>
      </p:graphicFrame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1881188" y="5613400"/>
          <a:ext cx="190500" cy="139700"/>
        </p:xfrm>
        <a:graphic>
          <a:graphicData uri="http://schemas.openxmlformats.org/presentationml/2006/ole">
            <p:oleObj spid="_x0000_s35849" name="Vergelijking" r:id="rId11" imgW="190440" imgH="139680" progId="Equation.3">
              <p:embed/>
            </p:oleObj>
          </a:graphicData>
        </a:graphic>
      </p:graphicFrame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1214438" y="3786188"/>
          <a:ext cx="190500" cy="139700"/>
        </p:xfrm>
        <a:graphic>
          <a:graphicData uri="http://schemas.openxmlformats.org/presentationml/2006/ole">
            <p:oleObj spid="_x0000_s35850" name="Vergelijking" r:id="rId12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42519D8-1F3E-4380-B700-66BAEAB2AA5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6868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715375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One way of computing the PageRank </a:t>
            </a:r>
            <a:r>
              <a:rPr lang="en-US" sz="3600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 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36866" name="Object 6"/>
          <p:cNvGraphicFramePr>
            <a:graphicFrameLocks noChangeAspect="1"/>
          </p:cNvGraphicFramePr>
          <p:nvPr/>
        </p:nvGraphicFramePr>
        <p:xfrm>
          <a:off x="7215188" y="857250"/>
          <a:ext cx="246062" cy="179388"/>
        </p:xfrm>
        <a:graphic>
          <a:graphicData uri="http://schemas.openxmlformats.org/presentationml/2006/ole">
            <p:oleObj spid="_x0000_s36866" name="Vergelijking" r:id="rId4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B94D9B1-890F-426A-91EC-C5AE808234A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7893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715375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One way of computing the PageRank </a:t>
            </a:r>
            <a:r>
              <a:rPr lang="en-US" sz="3600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 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7895" name="Text Box 3"/>
          <p:cNvSpPr txBox="1">
            <a:spLocks noChangeArrowheads="1"/>
          </p:cNvSpPr>
          <p:nvPr/>
        </p:nvSpPr>
        <p:spPr bwMode="auto">
          <a:xfrm>
            <a:off x="285750" y="1643063"/>
            <a:ext cx="8429625" cy="500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Start with any distribution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x, 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e.g., uniform distribution</a:t>
            </a:r>
          </a:p>
        </p:txBody>
      </p:sp>
      <p:graphicFrame>
        <p:nvGraphicFramePr>
          <p:cNvPr id="37890" name="Object 6"/>
          <p:cNvGraphicFramePr>
            <a:graphicFrameLocks noChangeAspect="1"/>
          </p:cNvGraphicFramePr>
          <p:nvPr/>
        </p:nvGraphicFramePr>
        <p:xfrm>
          <a:off x="7215188" y="857250"/>
          <a:ext cx="246062" cy="179388"/>
        </p:xfrm>
        <a:graphic>
          <a:graphicData uri="http://schemas.openxmlformats.org/presentationml/2006/ole">
            <p:oleObj spid="_x0000_s37890" name="Vergelijking" r:id="rId4" imgW="190440" imgH="139680" progId="Equation.3">
              <p:embed/>
            </p:oleObj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4000500" y="1717675"/>
          <a:ext cx="190500" cy="139700"/>
        </p:xfrm>
        <a:graphic>
          <a:graphicData uri="http://schemas.openxmlformats.org/presentationml/2006/ole">
            <p:oleObj spid="_x0000_s37891" name="Vergelijking" r:id="rId5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5ED815A-099F-429D-91F6-A2DAB595E88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8918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715375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One way of computing the PageRank </a:t>
            </a:r>
            <a:r>
              <a:rPr lang="en-US" sz="3600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 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891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8920" name="Text Box 3"/>
          <p:cNvSpPr txBox="1">
            <a:spLocks noChangeArrowheads="1"/>
          </p:cNvSpPr>
          <p:nvPr/>
        </p:nvSpPr>
        <p:spPr bwMode="auto">
          <a:xfrm>
            <a:off x="285750" y="1643063"/>
            <a:ext cx="8429625" cy="500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Start with any distribution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x, 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e.g., uniform distribution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After one step, we’re at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xP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graphicFrame>
        <p:nvGraphicFramePr>
          <p:cNvPr id="38914" name="Object 6"/>
          <p:cNvGraphicFramePr>
            <a:graphicFrameLocks noChangeAspect="1"/>
          </p:cNvGraphicFramePr>
          <p:nvPr/>
        </p:nvGraphicFramePr>
        <p:xfrm>
          <a:off x="7215188" y="857250"/>
          <a:ext cx="246062" cy="179388"/>
        </p:xfrm>
        <a:graphic>
          <a:graphicData uri="http://schemas.openxmlformats.org/presentationml/2006/ole">
            <p:oleObj spid="_x0000_s38914" name="Vergelijking" r:id="rId4" imgW="190440" imgH="139680" progId="Equation.3">
              <p:embed/>
            </p:oleObj>
          </a:graphicData>
        </a:graphic>
      </p:graphicFrame>
      <p:graphicFrame>
        <p:nvGraphicFramePr>
          <p:cNvPr id="38915" name="Object 7"/>
          <p:cNvGraphicFramePr>
            <a:graphicFrameLocks noChangeAspect="1"/>
          </p:cNvGraphicFramePr>
          <p:nvPr/>
        </p:nvGraphicFramePr>
        <p:xfrm>
          <a:off x="3667125" y="2155825"/>
          <a:ext cx="190500" cy="139700"/>
        </p:xfrm>
        <a:graphic>
          <a:graphicData uri="http://schemas.openxmlformats.org/presentationml/2006/ole">
            <p:oleObj spid="_x0000_s38915" name="Vergelijking" r:id="rId5" imgW="190440" imgH="139680" progId="Equation.3">
              <p:embed/>
            </p:oleObj>
          </a:graphicData>
        </a:graphic>
      </p:graphicFrame>
      <p:graphicFrame>
        <p:nvGraphicFramePr>
          <p:cNvPr id="38916" name="Object 3"/>
          <p:cNvGraphicFramePr>
            <a:graphicFrameLocks noChangeAspect="1"/>
          </p:cNvGraphicFramePr>
          <p:nvPr/>
        </p:nvGraphicFramePr>
        <p:xfrm>
          <a:off x="4000500" y="1717675"/>
          <a:ext cx="190500" cy="139700"/>
        </p:xfrm>
        <a:graphic>
          <a:graphicData uri="http://schemas.openxmlformats.org/presentationml/2006/ole">
            <p:oleObj spid="_x0000_s38916" name="Vergelijking" r:id="rId6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7765D80-67AC-446C-87AC-5956191E5E6C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9943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715375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One way of computing the PageRank </a:t>
            </a:r>
            <a:r>
              <a:rPr lang="en-US" sz="3600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 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9944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9945" name="Text Box 3"/>
          <p:cNvSpPr txBox="1">
            <a:spLocks noChangeArrowheads="1"/>
          </p:cNvSpPr>
          <p:nvPr/>
        </p:nvSpPr>
        <p:spPr bwMode="auto">
          <a:xfrm>
            <a:off x="285750" y="1643063"/>
            <a:ext cx="8429625" cy="500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Start with any distribution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x, 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e.g., uniform distribution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After one step, we’re at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xP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After two steps, we’re at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xP</a:t>
            </a:r>
            <a:r>
              <a:rPr lang="en-US" baseline="30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  <p:graphicFrame>
        <p:nvGraphicFramePr>
          <p:cNvPr id="39938" name="Object 6"/>
          <p:cNvGraphicFramePr>
            <a:graphicFrameLocks noChangeAspect="1"/>
          </p:cNvGraphicFramePr>
          <p:nvPr/>
        </p:nvGraphicFramePr>
        <p:xfrm>
          <a:off x="7215188" y="857250"/>
          <a:ext cx="246062" cy="179388"/>
        </p:xfrm>
        <a:graphic>
          <a:graphicData uri="http://schemas.openxmlformats.org/presentationml/2006/ole">
            <p:oleObj spid="_x0000_s39938" name="Vergelijking" r:id="rId4" imgW="190440" imgH="139680" progId="Equation.3">
              <p:embed/>
            </p:oleObj>
          </a:graphicData>
        </a:graphic>
      </p:graphicFrame>
      <p:graphicFrame>
        <p:nvGraphicFramePr>
          <p:cNvPr id="39939" name="Object 7"/>
          <p:cNvGraphicFramePr>
            <a:graphicFrameLocks noChangeAspect="1"/>
          </p:cNvGraphicFramePr>
          <p:nvPr/>
        </p:nvGraphicFramePr>
        <p:xfrm>
          <a:off x="3667125" y="2155825"/>
          <a:ext cx="190500" cy="139700"/>
        </p:xfrm>
        <a:graphic>
          <a:graphicData uri="http://schemas.openxmlformats.org/presentationml/2006/ole">
            <p:oleObj spid="_x0000_s39939" name="Vergelijking" r:id="rId5" imgW="190440" imgH="139680" progId="Equation.3">
              <p:embed/>
            </p:oleObj>
          </a:graphicData>
        </a:graphic>
      </p:graphicFrame>
      <p:graphicFrame>
        <p:nvGraphicFramePr>
          <p:cNvPr id="39940" name="Object 10"/>
          <p:cNvGraphicFramePr>
            <a:graphicFrameLocks noChangeAspect="1"/>
          </p:cNvGraphicFramePr>
          <p:nvPr/>
        </p:nvGraphicFramePr>
        <p:xfrm>
          <a:off x="3786188" y="2624138"/>
          <a:ext cx="190500" cy="139700"/>
        </p:xfrm>
        <a:graphic>
          <a:graphicData uri="http://schemas.openxmlformats.org/presentationml/2006/ole">
            <p:oleObj spid="_x0000_s39940" name="Vergelijking" r:id="rId6" imgW="190440" imgH="139680" progId="Equation.3">
              <p:embed/>
            </p:oleObj>
          </a:graphicData>
        </a:graphic>
      </p:graphicFrame>
      <p:graphicFrame>
        <p:nvGraphicFramePr>
          <p:cNvPr id="39941" name="Object 3"/>
          <p:cNvGraphicFramePr>
            <a:graphicFrameLocks noChangeAspect="1"/>
          </p:cNvGraphicFramePr>
          <p:nvPr/>
        </p:nvGraphicFramePr>
        <p:xfrm>
          <a:off x="4000500" y="1717675"/>
          <a:ext cx="190500" cy="139700"/>
        </p:xfrm>
        <a:graphic>
          <a:graphicData uri="http://schemas.openxmlformats.org/presentationml/2006/ole">
            <p:oleObj spid="_x0000_s39941" name="Vergelijking" r:id="rId7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7641A94-9CC0-4802-ABB5-AFCA0193381F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0968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715375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One way of computing the PageRank </a:t>
            </a:r>
            <a:r>
              <a:rPr lang="en-US" sz="3600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 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096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40970" name="Text Box 3"/>
          <p:cNvSpPr txBox="1">
            <a:spLocks noChangeArrowheads="1"/>
          </p:cNvSpPr>
          <p:nvPr/>
        </p:nvSpPr>
        <p:spPr bwMode="auto">
          <a:xfrm>
            <a:off x="285750" y="1643063"/>
            <a:ext cx="8429625" cy="500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Start with any distribution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x, 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e.g., uniform distribution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After one step, we’re at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xP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After two steps, we’re at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xP</a:t>
            </a:r>
            <a:r>
              <a:rPr lang="en-US" baseline="30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After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k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 steps, we’re at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xP</a:t>
            </a:r>
            <a:r>
              <a:rPr lang="en-US" i="1" baseline="30000">
                <a:solidFill>
                  <a:srgbClr val="000000"/>
                </a:solidFill>
                <a:latin typeface="Calibri" charset="0"/>
              </a:rPr>
              <a:t>k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graphicFrame>
        <p:nvGraphicFramePr>
          <p:cNvPr id="40962" name="Object 6"/>
          <p:cNvGraphicFramePr>
            <a:graphicFrameLocks noChangeAspect="1"/>
          </p:cNvGraphicFramePr>
          <p:nvPr/>
        </p:nvGraphicFramePr>
        <p:xfrm>
          <a:off x="7215188" y="857250"/>
          <a:ext cx="246062" cy="179388"/>
        </p:xfrm>
        <a:graphic>
          <a:graphicData uri="http://schemas.openxmlformats.org/presentationml/2006/ole">
            <p:oleObj spid="_x0000_s40962" name="Vergelijking" r:id="rId4" imgW="190440" imgH="139680" progId="Equation.3">
              <p:embed/>
            </p:oleObj>
          </a:graphicData>
        </a:graphic>
      </p:graphicFrame>
      <p:graphicFrame>
        <p:nvGraphicFramePr>
          <p:cNvPr id="40963" name="Object 7"/>
          <p:cNvGraphicFramePr>
            <a:graphicFrameLocks noChangeAspect="1"/>
          </p:cNvGraphicFramePr>
          <p:nvPr/>
        </p:nvGraphicFramePr>
        <p:xfrm>
          <a:off x="3667125" y="2155825"/>
          <a:ext cx="190500" cy="139700"/>
        </p:xfrm>
        <a:graphic>
          <a:graphicData uri="http://schemas.openxmlformats.org/presentationml/2006/ole">
            <p:oleObj spid="_x0000_s40963" name="Vergelijking" r:id="rId5" imgW="190440" imgH="139680" progId="Equation.3">
              <p:embed/>
            </p:oleObj>
          </a:graphicData>
        </a:graphic>
      </p:graphicFrame>
      <p:graphicFrame>
        <p:nvGraphicFramePr>
          <p:cNvPr id="40964" name="Object 10"/>
          <p:cNvGraphicFramePr>
            <a:graphicFrameLocks noChangeAspect="1"/>
          </p:cNvGraphicFramePr>
          <p:nvPr/>
        </p:nvGraphicFramePr>
        <p:xfrm>
          <a:off x="3786188" y="2624138"/>
          <a:ext cx="190500" cy="139700"/>
        </p:xfrm>
        <a:graphic>
          <a:graphicData uri="http://schemas.openxmlformats.org/presentationml/2006/ole">
            <p:oleObj spid="_x0000_s40964" name="Vergelijking" r:id="rId6" imgW="190440" imgH="139680" progId="Equation.3">
              <p:embed/>
            </p:oleObj>
          </a:graphicData>
        </a:graphic>
      </p:graphicFrame>
      <p:graphicFrame>
        <p:nvGraphicFramePr>
          <p:cNvPr id="40965" name="Object 3"/>
          <p:cNvGraphicFramePr>
            <a:graphicFrameLocks noChangeAspect="1"/>
          </p:cNvGraphicFramePr>
          <p:nvPr/>
        </p:nvGraphicFramePr>
        <p:xfrm>
          <a:off x="4000500" y="1717675"/>
          <a:ext cx="190500" cy="139700"/>
        </p:xfrm>
        <a:graphic>
          <a:graphicData uri="http://schemas.openxmlformats.org/presentationml/2006/ole">
            <p:oleObj spid="_x0000_s40965" name="Vergelijking" r:id="rId7" imgW="190440" imgH="139680" progId="Equation.3">
              <p:embed/>
            </p:oleObj>
          </a:graphicData>
        </a:graphic>
      </p:graphicFrame>
      <p:graphicFrame>
        <p:nvGraphicFramePr>
          <p:cNvPr id="40966" name="Object 7"/>
          <p:cNvGraphicFramePr>
            <a:graphicFrameLocks noChangeAspect="1"/>
          </p:cNvGraphicFramePr>
          <p:nvPr/>
        </p:nvGraphicFramePr>
        <p:xfrm>
          <a:off x="3444875" y="3074988"/>
          <a:ext cx="190500" cy="139700"/>
        </p:xfrm>
        <a:graphic>
          <a:graphicData uri="http://schemas.openxmlformats.org/presentationml/2006/ole">
            <p:oleObj spid="_x0000_s40966" name="Vergelijking" r:id="rId8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E39B310-1C82-40D4-92DF-933F58EF113F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1993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715375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One way of computing the PageRank </a:t>
            </a:r>
            <a:r>
              <a:rPr lang="en-US" sz="3600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 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1994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41995" name="Text Box 3"/>
          <p:cNvSpPr txBox="1">
            <a:spLocks noChangeArrowheads="1"/>
          </p:cNvSpPr>
          <p:nvPr/>
        </p:nvSpPr>
        <p:spPr bwMode="auto">
          <a:xfrm>
            <a:off x="285750" y="1643063"/>
            <a:ext cx="8429625" cy="500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Start with any distribution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x, 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e.g., uniform distribution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After one step, we’re at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xP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After two steps, we’re at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xP</a:t>
            </a:r>
            <a:r>
              <a:rPr lang="en-US" baseline="30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After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k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 steps, we’re at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xP</a:t>
            </a:r>
            <a:r>
              <a:rPr lang="en-US" i="1" baseline="30000">
                <a:solidFill>
                  <a:srgbClr val="000000"/>
                </a:solidFill>
                <a:latin typeface="Calibri" charset="0"/>
              </a:rPr>
              <a:t>k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Algorithm: multiply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x 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by increasing powers of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P 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until convergence.</a:t>
            </a:r>
          </a:p>
        </p:txBody>
      </p:sp>
      <p:graphicFrame>
        <p:nvGraphicFramePr>
          <p:cNvPr id="41986" name="Object 4"/>
          <p:cNvGraphicFramePr>
            <a:graphicFrameLocks noChangeAspect="1"/>
          </p:cNvGraphicFramePr>
          <p:nvPr/>
        </p:nvGraphicFramePr>
        <p:xfrm>
          <a:off x="3143250" y="3500438"/>
          <a:ext cx="190500" cy="139700"/>
        </p:xfrm>
        <a:graphic>
          <a:graphicData uri="http://schemas.openxmlformats.org/presentationml/2006/ole">
            <p:oleObj spid="_x0000_s41986" name="Vergelijking" r:id="rId4" imgW="190440" imgH="139680" progId="Equation.3">
              <p:embed/>
            </p:oleObj>
          </a:graphicData>
        </a:graphic>
      </p:graphicFrame>
      <p:graphicFrame>
        <p:nvGraphicFramePr>
          <p:cNvPr id="41987" name="Object 6"/>
          <p:cNvGraphicFramePr>
            <a:graphicFrameLocks noChangeAspect="1"/>
          </p:cNvGraphicFramePr>
          <p:nvPr/>
        </p:nvGraphicFramePr>
        <p:xfrm>
          <a:off x="7215188" y="857250"/>
          <a:ext cx="246062" cy="179388"/>
        </p:xfrm>
        <a:graphic>
          <a:graphicData uri="http://schemas.openxmlformats.org/presentationml/2006/ole">
            <p:oleObj spid="_x0000_s41987" name="Vergelijking" r:id="rId5" imgW="190440" imgH="139680" progId="Equation.3">
              <p:embed/>
            </p:oleObj>
          </a:graphicData>
        </a:graphic>
      </p:graphicFrame>
      <p:graphicFrame>
        <p:nvGraphicFramePr>
          <p:cNvPr id="41988" name="Object 7"/>
          <p:cNvGraphicFramePr>
            <a:graphicFrameLocks noChangeAspect="1"/>
          </p:cNvGraphicFramePr>
          <p:nvPr/>
        </p:nvGraphicFramePr>
        <p:xfrm>
          <a:off x="3667125" y="2155825"/>
          <a:ext cx="190500" cy="139700"/>
        </p:xfrm>
        <a:graphic>
          <a:graphicData uri="http://schemas.openxmlformats.org/presentationml/2006/ole">
            <p:oleObj spid="_x0000_s41988" name="Vergelijking" r:id="rId6" imgW="190440" imgH="139680" progId="Equation.3">
              <p:embed/>
            </p:oleObj>
          </a:graphicData>
        </a:graphic>
      </p:graphicFrame>
      <p:graphicFrame>
        <p:nvGraphicFramePr>
          <p:cNvPr id="41989" name="Object 10"/>
          <p:cNvGraphicFramePr>
            <a:graphicFrameLocks noChangeAspect="1"/>
          </p:cNvGraphicFramePr>
          <p:nvPr/>
        </p:nvGraphicFramePr>
        <p:xfrm>
          <a:off x="3786188" y="2624138"/>
          <a:ext cx="190500" cy="139700"/>
        </p:xfrm>
        <a:graphic>
          <a:graphicData uri="http://schemas.openxmlformats.org/presentationml/2006/ole">
            <p:oleObj spid="_x0000_s41989" name="Vergelijking" r:id="rId7" imgW="190440" imgH="139680" progId="Equation.3">
              <p:embed/>
            </p:oleObj>
          </a:graphicData>
        </a:graphic>
      </p:graphicFrame>
      <p:graphicFrame>
        <p:nvGraphicFramePr>
          <p:cNvPr id="41990" name="Object 3"/>
          <p:cNvGraphicFramePr>
            <a:graphicFrameLocks noChangeAspect="1"/>
          </p:cNvGraphicFramePr>
          <p:nvPr/>
        </p:nvGraphicFramePr>
        <p:xfrm>
          <a:off x="4000500" y="1717675"/>
          <a:ext cx="190500" cy="139700"/>
        </p:xfrm>
        <a:graphic>
          <a:graphicData uri="http://schemas.openxmlformats.org/presentationml/2006/ole">
            <p:oleObj spid="_x0000_s41990" name="Vergelijking" r:id="rId8" imgW="190440" imgH="139680" progId="Equation.3">
              <p:embed/>
            </p:oleObj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3444875" y="3074988"/>
          <a:ext cx="190500" cy="139700"/>
        </p:xfrm>
        <a:graphic>
          <a:graphicData uri="http://schemas.openxmlformats.org/presentationml/2006/ole">
            <p:oleObj spid="_x0000_s41991" name="Vergelijking" r:id="rId9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F4A903A-A83C-423F-B152-20A14B7560B1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3017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715375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One way of computing the PageRank </a:t>
            </a:r>
            <a:r>
              <a:rPr lang="en-US" sz="3600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 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3018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43019" name="Text Box 3"/>
          <p:cNvSpPr txBox="1">
            <a:spLocks noChangeArrowheads="1"/>
          </p:cNvSpPr>
          <p:nvPr/>
        </p:nvSpPr>
        <p:spPr bwMode="auto">
          <a:xfrm>
            <a:off x="285750" y="1643063"/>
            <a:ext cx="8429625" cy="500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Start with any distribution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x, 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e.g., uniform distribution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After one step, we’re at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xP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After two steps, we’re at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xP</a:t>
            </a:r>
            <a:r>
              <a:rPr lang="en-US" baseline="30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After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k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 steps, we’re at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xP</a:t>
            </a:r>
            <a:r>
              <a:rPr lang="en-US" i="1" baseline="30000">
                <a:solidFill>
                  <a:srgbClr val="000000"/>
                </a:solidFill>
                <a:latin typeface="Calibri" charset="0"/>
              </a:rPr>
              <a:t>k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Algorithm: multiply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x 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by increasing powers of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P 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until convergence.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This is called the </a:t>
            </a:r>
            <a:r>
              <a:rPr lang="en-US">
                <a:solidFill>
                  <a:srgbClr val="0070C0"/>
                </a:solidFill>
                <a:latin typeface="Calibri" charset="0"/>
              </a:rPr>
              <a:t>power method.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  <p:graphicFrame>
        <p:nvGraphicFramePr>
          <p:cNvPr id="43010" name="Object 4"/>
          <p:cNvGraphicFramePr>
            <a:graphicFrameLocks noChangeAspect="1"/>
          </p:cNvGraphicFramePr>
          <p:nvPr/>
        </p:nvGraphicFramePr>
        <p:xfrm>
          <a:off x="3143250" y="3500438"/>
          <a:ext cx="190500" cy="139700"/>
        </p:xfrm>
        <a:graphic>
          <a:graphicData uri="http://schemas.openxmlformats.org/presentationml/2006/ole">
            <p:oleObj spid="_x0000_s43010" name="Vergelijking" r:id="rId4" imgW="190440" imgH="139680" progId="Equation.3">
              <p:embed/>
            </p:oleObj>
          </a:graphicData>
        </a:graphic>
      </p:graphicFrame>
      <p:graphicFrame>
        <p:nvGraphicFramePr>
          <p:cNvPr id="43011" name="Object 6"/>
          <p:cNvGraphicFramePr>
            <a:graphicFrameLocks noChangeAspect="1"/>
          </p:cNvGraphicFramePr>
          <p:nvPr/>
        </p:nvGraphicFramePr>
        <p:xfrm>
          <a:off x="7215188" y="857250"/>
          <a:ext cx="246062" cy="179388"/>
        </p:xfrm>
        <a:graphic>
          <a:graphicData uri="http://schemas.openxmlformats.org/presentationml/2006/ole">
            <p:oleObj spid="_x0000_s43011" name="Vergelijking" r:id="rId5" imgW="190440" imgH="139680" progId="Equation.3">
              <p:embed/>
            </p:oleObj>
          </a:graphicData>
        </a:graphic>
      </p:graphicFrame>
      <p:graphicFrame>
        <p:nvGraphicFramePr>
          <p:cNvPr id="43012" name="Object 7"/>
          <p:cNvGraphicFramePr>
            <a:graphicFrameLocks noChangeAspect="1"/>
          </p:cNvGraphicFramePr>
          <p:nvPr/>
        </p:nvGraphicFramePr>
        <p:xfrm>
          <a:off x="3667125" y="2155825"/>
          <a:ext cx="190500" cy="139700"/>
        </p:xfrm>
        <a:graphic>
          <a:graphicData uri="http://schemas.openxmlformats.org/presentationml/2006/ole">
            <p:oleObj spid="_x0000_s43012" name="Vergelijking" r:id="rId6" imgW="190440" imgH="139680" progId="Equation.3">
              <p:embed/>
            </p:oleObj>
          </a:graphicData>
        </a:graphic>
      </p:graphicFrame>
      <p:graphicFrame>
        <p:nvGraphicFramePr>
          <p:cNvPr id="43013" name="Object 10"/>
          <p:cNvGraphicFramePr>
            <a:graphicFrameLocks noChangeAspect="1"/>
          </p:cNvGraphicFramePr>
          <p:nvPr/>
        </p:nvGraphicFramePr>
        <p:xfrm>
          <a:off x="3786188" y="2624138"/>
          <a:ext cx="190500" cy="139700"/>
        </p:xfrm>
        <a:graphic>
          <a:graphicData uri="http://schemas.openxmlformats.org/presentationml/2006/ole">
            <p:oleObj spid="_x0000_s43013" name="Vergelijking" r:id="rId7" imgW="190440" imgH="139680" progId="Equation.3">
              <p:embed/>
            </p:oleObj>
          </a:graphicData>
        </a:graphic>
      </p:graphicFrame>
      <p:graphicFrame>
        <p:nvGraphicFramePr>
          <p:cNvPr id="43014" name="Object 3"/>
          <p:cNvGraphicFramePr>
            <a:graphicFrameLocks noChangeAspect="1"/>
          </p:cNvGraphicFramePr>
          <p:nvPr/>
        </p:nvGraphicFramePr>
        <p:xfrm>
          <a:off x="4000500" y="1717675"/>
          <a:ext cx="190500" cy="139700"/>
        </p:xfrm>
        <a:graphic>
          <a:graphicData uri="http://schemas.openxmlformats.org/presentationml/2006/ole">
            <p:oleObj spid="_x0000_s43014" name="Vergelijking" r:id="rId8" imgW="190440" imgH="139680" progId="Equation.3">
              <p:embed/>
            </p:oleObj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3444875" y="3074988"/>
          <a:ext cx="190500" cy="139700"/>
        </p:xfrm>
        <a:graphic>
          <a:graphicData uri="http://schemas.openxmlformats.org/presentationml/2006/ole">
            <p:oleObj spid="_x0000_s43015" name="Vergelijking" r:id="rId9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1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98D056F-4C87-47C4-A523-A37BE9D4EDA3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4042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715375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One way of computing the PageRank </a:t>
            </a:r>
            <a:r>
              <a:rPr lang="en-US" sz="3600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 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404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44044" name="Text Box 3"/>
          <p:cNvSpPr txBox="1">
            <a:spLocks noChangeArrowheads="1"/>
          </p:cNvSpPr>
          <p:nvPr/>
        </p:nvSpPr>
        <p:spPr bwMode="auto">
          <a:xfrm>
            <a:off x="285750" y="1643063"/>
            <a:ext cx="8429625" cy="500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Start with any distribution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x, 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e.g., uniform distribution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After one step, we’re at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xP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After two steps, we’re at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xP</a:t>
            </a:r>
            <a:r>
              <a:rPr lang="en-US" baseline="30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After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k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 steps, we’re at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xP</a:t>
            </a:r>
            <a:r>
              <a:rPr lang="en-US" i="1" baseline="30000">
                <a:solidFill>
                  <a:srgbClr val="000000"/>
                </a:solidFill>
                <a:latin typeface="Calibri" charset="0"/>
              </a:rPr>
              <a:t>k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Algorithm: multiply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x 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by increasing powers of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P 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until convergence.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This is called the </a:t>
            </a:r>
            <a:r>
              <a:rPr lang="en-US">
                <a:solidFill>
                  <a:srgbClr val="0070C0"/>
                </a:solidFill>
                <a:latin typeface="Calibri" charset="0"/>
              </a:rPr>
              <a:t>power method.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chemeClr val="tx1"/>
                </a:solidFill>
                <a:latin typeface="Calibri" charset="0"/>
              </a:rPr>
              <a:t>Recall: regardless of where we start, we eventually reach the steady state </a:t>
            </a:r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p.</a:t>
            </a:r>
            <a:endParaRPr lang="en-US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  <p:graphicFrame>
        <p:nvGraphicFramePr>
          <p:cNvPr id="44034" name="Object 4"/>
          <p:cNvGraphicFramePr>
            <a:graphicFrameLocks noChangeAspect="1"/>
          </p:cNvGraphicFramePr>
          <p:nvPr/>
        </p:nvGraphicFramePr>
        <p:xfrm>
          <a:off x="3143250" y="3500438"/>
          <a:ext cx="190500" cy="139700"/>
        </p:xfrm>
        <a:graphic>
          <a:graphicData uri="http://schemas.openxmlformats.org/presentationml/2006/ole">
            <p:oleObj spid="_x0000_s44034" name="Vergelijking" r:id="rId4" imgW="190440" imgH="139680" progId="Equation.3">
              <p:embed/>
            </p:oleObj>
          </a:graphicData>
        </a:graphic>
      </p:graphicFrame>
      <p:graphicFrame>
        <p:nvGraphicFramePr>
          <p:cNvPr id="44035" name="Object 6"/>
          <p:cNvGraphicFramePr>
            <a:graphicFrameLocks noChangeAspect="1"/>
          </p:cNvGraphicFramePr>
          <p:nvPr/>
        </p:nvGraphicFramePr>
        <p:xfrm>
          <a:off x="7215188" y="857250"/>
          <a:ext cx="246062" cy="179388"/>
        </p:xfrm>
        <a:graphic>
          <a:graphicData uri="http://schemas.openxmlformats.org/presentationml/2006/ole">
            <p:oleObj spid="_x0000_s44035" name="Vergelijking" r:id="rId5" imgW="190440" imgH="139680" progId="Equation.3">
              <p:embed/>
            </p:oleObj>
          </a:graphicData>
        </a:graphic>
      </p:graphicFrame>
      <p:graphicFrame>
        <p:nvGraphicFramePr>
          <p:cNvPr id="44036" name="Object 7"/>
          <p:cNvGraphicFramePr>
            <a:graphicFrameLocks noChangeAspect="1"/>
          </p:cNvGraphicFramePr>
          <p:nvPr/>
        </p:nvGraphicFramePr>
        <p:xfrm>
          <a:off x="3667125" y="2155825"/>
          <a:ext cx="190500" cy="139700"/>
        </p:xfrm>
        <a:graphic>
          <a:graphicData uri="http://schemas.openxmlformats.org/presentationml/2006/ole">
            <p:oleObj spid="_x0000_s44036" name="Vergelijking" r:id="rId6" imgW="190440" imgH="139680" progId="Equation.3">
              <p:embed/>
            </p:oleObj>
          </a:graphicData>
        </a:graphic>
      </p:graphicFrame>
      <p:graphicFrame>
        <p:nvGraphicFramePr>
          <p:cNvPr id="44037" name="Object 10"/>
          <p:cNvGraphicFramePr>
            <a:graphicFrameLocks noChangeAspect="1"/>
          </p:cNvGraphicFramePr>
          <p:nvPr/>
        </p:nvGraphicFramePr>
        <p:xfrm>
          <a:off x="3786188" y="2624138"/>
          <a:ext cx="190500" cy="139700"/>
        </p:xfrm>
        <a:graphic>
          <a:graphicData uri="http://schemas.openxmlformats.org/presentationml/2006/ole">
            <p:oleObj spid="_x0000_s44037" name="Vergelijking" r:id="rId7" imgW="190440" imgH="139680" progId="Equation.3">
              <p:embed/>
            </p:oleObj>
          </a:graphicData>
        </a:graphic>
      </p:graphicFrame>
      <p:graphicFrame>
        <p:nvGraphicFramePr>
          <p:cNvPr id="44038" name="Object 3"/>
          <p:cNvGraphicFramePr>
            <a:graphicFrameLocks noChangeAspect="1"/>
          </p:cNvGraphicFramePr>
          <p:nvPr/>
        </p:nvGraphicFramePr>
        <p:xfrm>
          <a:off x="4000500" y="1717675"/>
          <a:ext cx="190500" cy="139700"/>
        </p:xfrm>
        <a:graphic>
          <a:graphicData uri="http://schemas.openxmlformats.org/presentationml/2006/ole">
            <p:oleObj spid="_x0000_s44038" name="Vergelijking" r:id="rId8" imgW="190440" imgH="139680" progId="Equation.3">
              <p:embed/>
            </p:oleObj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3444875" y="3074988"/>
          <a:ext cx="190500" cy="139700"/>
        </p:xfrm>
        <a:graphic>
          <a:graphicData uri="http://schemas.openxmlformats.org/presentationml/2006/ole">
            <p:oleObj spid="_x0000_s44039" name="Vergelijking" r:id="rId9" imgW="190440" imgH="139680" progId="Equation.3">
              <p:embed/>
            </p:oleObj>
          </a:graphicData>
        </a:graphic>
      </p:graphicFrame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2249488" y="5146675"/>
          <a:ext cx="190500" cy="139700"/>
        </p:xfrm>
        <a:graphic>
          <a:graphicData uri="http://schemas.openxmlformats.org/presentationml/2006/ole">
            <p:oleObj spid="_x0000_s44040" name="Vergelijking" r:id="rId10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69C8B94-779B-4E18-99BE-22E0DB4861BD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The web as a directed graph</a:t>
            </a:r>
            <a:r>
              <a:rPr lang="en-US" sz="4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928688" y="2500313"/>
            <a:ext cx="2286000" cy="128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pic>
        <p:nvPicPr>
          <p:cNvPr id="1031" name="Picture 5" descr="11f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38" y="1500188"/>
            <a:ext cx="47402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026" name="Vergelijking" r:id="rId5" imgW="114120" imgH="21564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5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DEAB377-5E9B-4294-A0DC-A0C3961B6191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5066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715375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One way of computing the PageRank </a:t>
            </a:r>
            <a:r>
              <a:rPr lang="en-US" sz="3600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 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506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5854" name="Text Box 3"/>
          <p:cNvSpPr txBox="1">
            <a:spLocks noChangeArrowheads="1"/>
          </p:cNvSpPr>
          <p:nvPr/>
        </p:nvSpPr>
        <p:spPr bwMode="auto">
          <a:xfrm>
            <a:off x="285750" y="1643063"/>
            <a:ext cx="8429625" cy="500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Start with any distribution </a:t>
            </a:r>
            <a:r>
              <a:rPr lang="en-US" i="1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x, </a:t>
            </a:r>
            <a:r>
              <a:rPr lang="en-US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e.g., uniform distribution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After one step, we’re at </a:t>
            </a:r>
            <a:r>
              <a:rPr lang="en-US" i="1" dirty="0" err="1">
                <a:solidFill>
                  <a:srgbClr val="000000"/>
                </a:solidFill>
                <a:latin typeface="Calibri" charset="0"/>
                <a:cs typeface="Arial" charset="0"/>
              </a:rPr>
              <a:t>xP</a:t>
            </a:r>
            <a:r>
              <a:rPr lang="en-US" dirty="0">
                <a:solidFill>
                  <a:srgbClr val="000000"/>
                </a:solidFill>
                <a:latin typeface="Calibri" charset="0"/>
                <a:cs typeface="Arial" charset="0"/>
              </a:rPr>
              <a:t>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After two steps, we’re at </a:t>
            </a:r>
            <a:r>
              <a:rPr lang="en-US" i="1" dirty="0">
                <a:solidFill>
                  <a:srgbClr val="000000"/>
                </a:solidFill>
                <a:latin typeface="Calibri" charset="0"/>
                <a:cs typeface="Arial" charset="0"/>
              </a:rPr>
              <a:t>xP</a:t>
            </a:r>
            <a:r>
              <a:rPr lang="en-US" baseline="30000" dirty="0">
                <a:solidFill>
                  <a:srgbClr val="000000"/>
                </a:solidFill>
                <a:latin typeface="Calibri" charset="0"/>
                <a:cs typeface="Arial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charset="0"/>
                <a:cs typeface="Arial" charset="0"/>
              </a:rPr>
              <a:t>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cs typeface="Arial" charset="0"/>
              </a:rPr>
              <a:t>After </a:t>
            </a:r>
            <a:r>
              <a:rPr lang="en-US" i="1" dirty="0">
                <a:solidFill>
                  <a:srgbClr val="000000"/>
                </a:solidFill>
                <a:latin typeface="Calibri" charset="0"/>
                <a:cs typeface="Arial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Calibri" charset="0"/>
                <a:cs typeface="Arial" charset="0"/>
              </a:rPr>
              <a:t> steps, we’re at </a:t>
            </a:r>
            <a:r>
              <a:rPr lang="en-US" i="1" dirty="0" err="1">
                <a:solidFill>
                  <a:srgbClr val="000000"/>
                </a:solidFill>
                <a:latin typeface="Calibri" charset="0"/>
                <a:cs typeface="Arial" charset="0"/>
              </a:rPr>
              <a:t>xP</a:t>
            </a:r>
            <a:r>
              <a:rPr lang="en-US" i="1" baseline="30000" dirty="0" err="1">
                <a:solidFill>
                  <a:srgbClr val="000000"/>
                </a:solidFill>
                <a:latin typeface="Calibri" charset="0"/>
                <a:cs typeface="Arial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Calibri" charset="0"/>
                <a:cs typeface="Arial" charset="0"/>
              </a:rPr>
              <a:t>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cs typeface="Arial" charset="0"/>
              </a:rPr>
              <a:t>Algorithm: multiply </a:t>
            </a:r>
            <a:r>
              <a:rPr lang="en-US" i="1" dirty="0">
                <a:solidFill>
                  <a:srgbClr val="000000"/>
                </a:solidFill>
                <a:latin typeface="Calibri" charset="0"/>
                <a:cs typeface="Arial" charset="0"/>
              </a:rPr>
              <a:t>x </a:t>
            </a:r>
            <a:r>
              <a:rPr lang="en-US" dirty="0">
                <a:solidFill>
                  <a:srgbClr val="000000"/>
                </a:solidFill>
                <a:latin typeface="Calibri" charset="0"/>
                <a:cs typeface="Arial" charset="0"/>
              </a:rPr>
              <a:t>by increasing powers of </a:t>
            </a:r>
            <a:r>
              <a:rPr lang="en-US" i="1" dirty="0">
                <a:solidFill>
                  <a:srgbClr val="000000"/>
                </a:solidFill>
                <a:latin typeface="Calibri" charset="0"/>
                <a:cs typeface="Arial" charset="0"/>
              </a:rPr>
              <a:t>P </a:t>
            </a:r>
            <a:r>
              <a:rPr lang="en-US" dirty="0">
                <a:solidFill>
                  <a:srgbClr val="000000"/>
                </a:solidFill>
                <a:latin typeface="Calibri" charset="0"/>
                <a:cs typeface="Arial" charset="0"/>
              </a:rPr>
              <a:t>until convergence.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cs typeface="Arial" charset="0"/>
              </a:rPr>
              <a:t>This is called the </a:t>
            </a:r>
            <a:r>
              <a:rPr lang="en-US" dirty="0">
                <a:solidFill>
                  <a:srgbClr val="0070C0"/>
                </a:solidFill>
                <a:latin typeface="Calibri" charset="0"/>
                <a:cs typeface="Arial" charset="0"/>
              </a:rPr>
              <a:t>power method.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alibri" charset="0"/>
                <a:cs typeface="Arial" charset="0"/>
              </a:rPr>
              <a:t>Recall: regardless of where we start, we eventually reach the steady state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cs typeface="Times New Roman" pitchFamily="16" charset="0"/>
              </a:rPr>
              <a:t>Thus: we will eventually (in </a:t>
            </a:r>
            <a:r>
              <a:rPr lang="en-US" dirty="0" err="1">
                <a:solidFill>
                  <a:srgbClr val="000000"/>
                </a:solidFill>
                <a:latin typeface="+mn-lt"/>
                <a:cs typeface="Times New Roman" pitchFamily="16" charset="0"/>
              </a:rPr>
              <a:t>asymptotia</a:t>
            </a:r>
            <a:r>
              <a:rPr lang="en-US" dirty="0">
                <a:solidFill>
                  <a:srgbClr val="000000"/>
                </a:solidFill>
                <a:latin typeface="+mn-lt"/>
                <a:cs typeface="Times New Roman" pitchFamily="16" charset="0"/>
              </a:rPr>
              <a:t>) reach the steady state.</a:t>
            </a:r>
            <a:endParaRPr lang="en-US" dirty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dirty="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  <p:graphicFrame>
        <p:nvGraphicFramePr>
          <p:cNvPr id="45058" name="Object 4"/>
          <p:cNvGraphicFramePr>
            <a:graphicFrameLocks noChangeAspect="1"/>
          </p:cNvGraphicFramePr>
          <p:nvPr/>
        </p:nvGraphicFramePr>
        <p:xfrm>
          <a:off x="3143250" y="3500438"/>
          <a:ext cx="190500" cy="139700"/>
        </p:xfrm>
        <a:graphic>
          <a:graphicData uri="http://schemas.openxmlformats.org/presentationml/2006/ole">
            <p:oleObj spid="_x0000_s45058" name="Vergelijking" r:id="rId4" imgW="190440" imgH="139680" progId="Equation.3">
              <p:embed/>
            </p:oleObj>
          </a:graphicData>
        </a:graphic>
      </p:graphicFrame>
      <p:graphicFrame>
        <p:nvGraphicFramePr>
          <p:cNvPr id="45059" name="Object 6"/>
          <p:cNvGraphicFramePr>
            <a:graphicFrameLocks noChangeAspect="1"/>
          </p:cNvGraphicFramePr>
          <p:nvPr/>
        </p:nvGraphicFramePr>
        <p:xfrm>
          <a:off x="7215188" y="857250"/>
          <a:ext cx="246062" cy="179388"/>
        </p:xfrm>
        <a:graphic>
          <a:graphicData uri="http://schemas.openxmlformats.org/presentationml/2006/ole">
            <p:oleObj spid="_x0000_s45059" name="Vergelijking" r:id="rId5" imgW="190440" imgH="139680" progId="Equation.3">
              <p:embed/>
            </p:oleObj>
          </a:graphicData>
        </a:graphic>
      </p:graphicFrame>
      <p:graphicFrame>
        <p:nvGraphicFramePr>
          <p:cNvPr id="45060" name="Object 7"/>
          <p:cNvGraphicFramePr>
            <a:graphicFrameLocks noChangeAspect="1"/>
          </p:cNvGraphicFramePr>
          <p:nvPr/>
        </p:nvGraphicFramePr>
        <p:xfrm>
          <a:off x="3667125" y="2155825"/>
          <a:ext cx="190500" cy="139700"/>
        </p:xfrm>
        <a:graphic>
          <a:graphicData uri="http://schemas.openxmlformats.org/presentationml/2006/ole">
            <p:oleObj spid="_x0000_s45060" name="Vergelijking" r:id="rId6" imgW="190440" imgH="139680" progId="Equation.3">
              <p:embed/>
            </p:oleObj>
          </a:graphicData>
        </a:graphic>
      </p:graphicFrame>
      <p:graphicFrame>
        <p:nvGraphicFramePr>
          <p:cNvPr id="45061" name="Object 10"/>
          <p:cNvGraphicFramePr>
            <a:graphicFrameLocks noChangeAspect="1"/>
          </p:cNvGraphicFramePr>
          <p:nvPr/>
        </p:nvGraphicFramePr>
        <p:xfrm>
          <a:off x="3786188" y="2624138"/>
          <a:ext cx="190500" cy="139700"/>
        </p:xfrm>
        <a:graphic>
          <a:graphicData uri="http://schemas.openxmlformats.org/presentationml/2006/ole">
            <p:oleObj spid="_x0000_s45061" name="Vergelijking" r:id="rId7" imgW="190440" imgH="139680" progId="Equation.3">
              <p:embed/>
            </p:oleObj>
          </a:graphicData>
        </a:graphic>
      </p:graphicFrame>
      <p:graphicFrame>
        <p:nvGraphicFramePr>
          <p:cNvPr id="45062" name="Object 3"/>
          <p:cNvGraphicFramePr>
            <a:graphicFrameLocks noChangeAspect="1"/>
          </p:cNvGraphicFramePr>
          <p:nvPr/>
        </p:nvGraphicFramePr>
        <p:xfrm>
          <a:off x="4000500" y="1717675"/>
          <a:ext cx="190500" cy="139700"/>
        </p:xfrm>
        <a:graphic>
          <a:graphicData uri="http://schemas.openxmlformats.org/presentationml/2006/ole">
            <p:oleObj spid="_x0000_s45062" name="Vergelijking" r:id="rId8" imgW="190440" imgH="139680" progId="Equation.3">
              <p:embed/>
            </p:oleObj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3444875" y="3074988"/>
          <a:ext cx="190500" cy="139700"/>
        </p:xfrm>
        <a:graphic>
          <a:graphicData uri="http://schemas.openxmlformats.org/presentationml/2006/ole">
            <p:oleObj spid="_x0000_s45063" name="Vergelijking" r:id="rId9" imgW="190440" imgH="139680" progId="Equation.3">
              <p:embed/>
            </p:oleObj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2249488" y="5146675"/>
          <a:ext cx="190500" cy="139700"/>
        </p:xfrm>
        <a:graphic>
          <a:graphicData uri="http://schemas.openxmlformats.org/presentationml/2006/ole">
            <p:oleObj spid="_x0000_s45064" name="Vergelijking" r:id="rId10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2F78247-DE1E-4077-BA01-DAFF2636B50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0947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Power method: Example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0C7C088-EC92-45F4-A86D-F933A7C6A58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1971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Power method: Example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11972" name="Text Box 3"/>
          <p:cNvSpPr txBox="1">
            <a:spLocks noChangeArrowheads="1"/>
          </p:cNvSpPr>
          <p:nvPr/>
        </p:nvSpPr>
        <p:spPr bwMode="auto">
          <a:xfrm>
            <a:off x="138113" y="3143250"/>
            <a:ext cx="8505825" cy="3286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What is the PageRank / steady state in this example?</a:t>
            </a:r>
            <a:endParaRPr lang="en-US" sz="26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1197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211974" name="Picture 6" descr="172f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813" y="3786188"/>
            <a:ext cx="3975100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156ADD-3DEB-4468-9E92-BAB0D4379708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6088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Computing PageRank: Power Example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608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156ADD-3DEB-4468-9E92-BAB0D4379708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6088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Computing PageRank: Power Example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608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625" y="1487488"/>
          <a:ext cx="7643839" cy="408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87201"/>
                <a:gridCol w="1542807"/>
                <a:gridCol w="1380406"/>
                <a:gridCol w="1542779"/>
                <a:gridCol w="1345323"/>
                <a:gridCol w="1345323"/>
              </a:tblGrid>
              <a:tr h="758737">
                <a:tc>
                  <a:txBody>
                    <a:bodyPr/>
                    <a:lstStyle/>
                    <a:p>
                      <a:endParaRPr lang="de-DE" sz="2200" b="0" i="1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1</a:t>
                      </a:r>
                      <a:endParaRPr lang="de-DE" sz="2200" b="0" dirty="0"/>
                    </a:p>
                    <a:p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1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2</a:t>
                      </a:r>
                      <a:endParaRPr lang="de-DE" sz="2200" b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2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738198"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11</a:t>
                      </a:r>
                      <a:r>
                        <a:rPr lang="en-US" sz="2200" dirty="0" smtClean="0"/>
                        <a:t> = 0.1</a:t>
                      </a:r>
                      <a:endParaRPr lang="de-DE" sz="2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21</a:t>
                      </a:r>
                      <a:r>
                        <a:rPr lang="en-US" sz="2200" dirty="0" smtClean="0"/>
                        <a:t> = 0.3</a:t>
                      </a:r>
                      <a:endParaRPr lang="de-DE" sz="2200" i="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12</a:t>
                      </a:r>
                      <a:r>
                        <a:rPr lang="en-US" sz="2200" dirty="0" smtClean="0"/>
                        <a:t> = 0.9</a:t>
                      </a:r>
                      <a:endParaRPr lang="de-DE" sz="2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22</a:t>
                      </a:r>
                      <a:r>
                        <a:rPr lang="en-US" sz="2200" dirty="0" smtClean="0"/>
                        <a:t> = 0.7</a:t>
                      </a:r>
                      <a:endParaRPr lang="de-DE" sz="2200" i="0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200" i="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0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xP</a:t>
                      </a:r>
                      <a:endParaRPr lang="en-US" sz="2200" baseline="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1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2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2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3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3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4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. . .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>
                          <a:latin typeface="Calibri"/>
                          <a:cs typeface="Calibri"/>
                        </a:rPr>
                        <a:t>∞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xP</a:t>
                      </a:r>
                      <a:r>
                        <a:rPr lang="en-US" sz="2200" baseline="30000" dirty="0" smtClean="0"/>
                        <a:t>∞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4038" y="5586413"/>
            <a:ext cx="4419600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i="1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11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21</a:t>
            </a:r>
            <a:endParaRPr lang="de-DE" baseline="-15000" dirty="0">
              <a:solidFill>
                <a:schemeClr val="tx1"/>
              </a:solidFill>
              <a:latin typeface="+mj-lt"/>
            </a:endParaRPr>
          </a:p>
          <a:p>
            <a:pPr marL="0" lvl="1" inden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12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22</a:t>
            </a:r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46082" name="Object 3"/>
          <p:cNvGraphicFramePr>
            <a:graphicFrameLocks noChangeAspect="1"/>
          </p:cNvGraphicFramePr>
          <p:nvPr/>
        </p:nvGraphicFramePr>
        <p:xfrm>
          <a:off x="7000875" y="3071813"/>
          <a:ext cx="190500" cy="139700"/>
        </p:xfrm>
        <a:graphic>
          <a:graphicData uri="http://schemas.openxmlformats.org/presentationml/2006/ole">
            <p:oleObj spid="_x0000_s607234" name="Vergelijking" r:id="rId4" imgW="190440" imgH="139680" progId="Equation.3">
              <p:embed/>
            </p:oleObj>
          </a:graphicData>
        </a:graphic>
      </p:graphicFrame>
      <p:graphicFrame>
        <p:nvGraphicFramePr>
          <p:cNvPr id="46083" name="Object 4"/>
          <p:cNvGraphicFramePr>
            <a:graphicFrameLocks noChangeAspect="1"/>
          </p:cNvGraphicFramePr>
          <p:nvPr/>
        </p:nvGraphicFramePr>
        <p:xfrm>
          <a:off x="7000875" y="3932238"/>
          <a:ext cx="190500" cy="139700"/>
        </p:xfrm>
        <a:graphic>
          <a:graphicData uri="http://schemas.openxmlformats.org/presentationml/2006/ole">
            <p:oleObj spid="_x0000_s607235" name="Vergelijking" r:id="rId5" imgW="190440" imgH="139680" progId="Equation.3">
              <p:embed/>
            </p:oleObj>
          </a:graphicData>
        </a:graphic>
      </p:graphicFrame>
      <p:graphicFrame>
        <p:nvGraphicFramePr>
          <p:cNvPr id="46084" name="Object 5"/>
          <p:cNvGraphicFramePr>
            <a:graphicFrameLocks noChangeAspect="1"/>
          </p:cNvGraphicFramePr>
          <p:nvPr/>
        </p:nvGraphicFramePr>
        <p:xfrm>
          <a:off x="7000875" y="4357688"/>
          <a:ext cx="190500" cy="139700"/>
        </p:xfrm>
        <a:graphic>
          <a:graphicData uri="http://schemas.openxmlformats.org/presentationml/2006/ole">
            <p:oleObj spid="_x0000_s607236" name="Vergelijking" r:id="rId6" imgW="190440" imgH="139680" progId="Equation.3">
              <p:embed/>
            </p:oleObj>
          </a:graphicData>
        </a:graphic>
      </p:graphicFrame>
      <p:graphicFrame>
        <p:nvGraphicFramePr>
          <p:cNvPr id="46085" name="Object 6"/>
          <p:cNvGraphicFramePr>
            <a:graphicFrameLocks noChangeAspect="1"/>
          </p:cNvGraphicFramePr>
          <p:nvPr/>
        </p:nvGraphicFramePr>
        <p:xfrm>
          <a:off x="7000875" y="5214938"/>
          <a:ext cx="190500" cy="139700"/>
        </p:xfrm>
        <a:graphic>
          <a:graphicData uri="http://schemas.openxmlformats.org/presentationml/2006/ole">
            <p:oleObj spid="_x0000_s607237" name="Vergelijking" r:id="rId7" imgW="190440" imgH="139680" progId="Equation.3">
              <p:embed/>
            </p:oleObj>
          </a:graphicData>
        </a:graphic>
      </p:graphicFrame>
      <p:graphicFrame>
        <p:nvGraphicFramePr>
          <p:cNvPr id="46086" name="Object 7"/>
          <p:cNvGraphicFramePr>
            <a:graphicFrameLocks noChangeAspect="1"/>
          </p:cNvGraphicFramePr>
          <p:nvPr/>
        </p:nvGraphicFramePr>
        <p:xfrm>
          <a:off x="7000875" y="3500438"/>
          <a:ext cx="190500" cy="139700"/>
        </p:xfrm>
        <a:graphic>
          <a:graphicData uri="http://schemas.openxmlformats.org/presentationml/2006/ole">
            <p:oleObj spid="_x0000_s607238" name="Vergelijking" r:id="rId8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1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E01AA8E-84DB-4B5E-A796-47AD818F51A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7112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Computing PageRank: Power Example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711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625" y="1487488"/>
          <a:ext cx="7643839" cy="408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87201"/>
                <a:gridCol w="1542807"/>
                <a:gridCol w="1380406"/>
                <a:gridCol w="1542779"/>
                <a:gridCol w="1345323"/>
                <a:gridCol w="1345323"/>
              </a:tblGrid>
              <a:tr h="758737">
                <a:tc>
                  <a:txBody>
                    <a:bodyPr/>
                    <a:lstStyle/>
                    <a:p>
                      <a:endParaRPr lang="de-DE" sz="2200" b="0" i="1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1</a:t>
                      </a:r>
                      <a:endParaRPr lang="de-DE" sz="2200" b="0" dirty="0"/>
                    </a:p>
                    <a:p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1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2</a:t>
                      </a:r>
                      <a:endParaRPr lang="de-DE" sz="2200" b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2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738198"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11</a:t>
                      </a:r>
                      <a:r>
                        <a:rPr lang="en-US" sz="2200" dirty="0" smtClean="0"/>
                        <a:t> = 0.1</a:t>
                      </a:r>
                      <a:endParaRPr lang="de-DE" sz="2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21</a:t>
                      </a:r>
                      <a:r>
                        <a:rPr lang="en-US" sz="2200" dirty="0" smtClean="0"/>
                        <a:t> = 0.3</a:t>
                      </a:r>
                      <a:endParaRPr lang="de-DE" sz="2200" i="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12</a:t>
                      </a:r>
                      <a:r>
                        <a:rPr lang="en-US" sz="2200" dirty="0" smtClean="0"/>
                        <a:t> = 0.9</a:t>
                      </a:r>
                      <a:endParaRPr lang="de-DE" sz="2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22</a:t>
                      </a:r>
                      <a:r>
                        <a:rPr lang="en-US" sz="2200" dirty="0" smtClean="0"/>
                        <a:t> = 0.7</a:t>
                      </a:r>
                      <a:endParaRPr lang="de-DE" sz="2200" i="0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200" i="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0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xP</a:t>
                      </a:r>
                      <a:endParaRPr lang="en-US" sz="2200" baseline="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1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2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2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3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3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4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. . .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>
                          <a:latin typeface="Calibri"/>
                          <a:cs typeface="Calibri"/>
                        </a:rPr>
                        <a:t>∞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xP</a:t>
                      </a:r>
                      <a:r>
                        <a:rPr lang="en-US" sz="2200" baseline="30000" dirty="0" smtClean="0"/>
                        <a:t>∞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4038" y="5586413"/>
            <a:ext cx="4419600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i="1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11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21</a:t>
            </a:r>
            <a:endParaRPr lang="de-DE" baseline="-15000" dirty="0">
              <a:solidFill>
                <a:schemeClr val="tx1"/>
              </a:solidFill>
              <a:latin typeface="+mj-lt"/>
            </a:endParaRPr>
          </a:p>
          <a:p>
            <a:pPr marL="0" lvl="1" inden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12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22</a:t>
            </a:r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47106" name="Object 3"/>
          <p:cNvGraphicFramePr>
            <a:graphicFrameLocks noChangeAspect="1"/>
          </p:cNvGraphicFramePr>
          <p:nvPr/>
        </p:nvGraphicFramePr>
        <p:xfrm>
          <a:off x="7000875" y="3071813"/>
          <a:ext cx="190500" cy="139700"/>
        </p:xfrm>
        <a:graphic>
          <a:graphicData uri="http://schemas.openxmlformats.org/presentationml/2006/ole">
            <p:oleObj spid="_x0000_s47106" name="Vergelijking" r:id="rId4" imgW="190440" imgH="139680" progId="Equation.3">
              <p:embed/>
            </p:oleObj>
          </a:graphicData>
        </a:graphic>
      </p:graphicFrame>
      <p:graphicFrame>
        <p:nvGraphicFramePr>
          <p:cNvPr id="47107" name="Object 4"/>
          <p:cNvGraphicFramePr>
            <a:graphicFrameLocks noChangeAspect="1"/>
          </p:cNvGraphicFramePr>
          <p:nvPr/>
        </p:nvGraphicFramePr>
        <p:xfrm>
          <a:off x="7000875" y="3932238"/>
          <a:ext cx="190500" cy="139700"/>
        </p:xfrm>
        <a:graphic>
          <a:graphicData uri="http://schemas.openxmlformats.org/presentationml/2006/ole">
            <p:oleObj spid="_x0000_s47107" name="Vergelijking" r:id="rId5" imgW="190440" imgH="139680" progId="Equation.3">
              <p:embed/>
            </p:oleObj>
          </a:graphicData>
        </a:graphic>
      </p:graphicFrame>
      <p:graphicFrame>
        <p:nvGraphicFramePr>
          <p:cNvPr id="47108" name="Object 5"/>
          <p:cNvGraphicFramePr>
            <a:graphicFrameLocks noChangeAspect="1"/>
          </p:cNvGraphicFramePr>
          <p:nvPr/>
        </p:nvGraphicFramePr>
        <p:xfrm>
          <a:off x="7000875" y="4357688"/>
          <a:ext cx="190500" cy="139700"/>
        </p:xfrm>
        <a:graphic>
          <a:graphicData uri="http://schemas.openxmlformats.org/presentationml/2006/ole">
            <p:oleObj spid="_x0000_s47108" name="Vergelijking" r:id="rId6" imgW="190440" imgH="139680" progId="Equation.3">
              <p:embed/>
            </p:oleObj>
          </a:graphicData>
        </a:graphic>
      </p:graphicFrame>
      <p:graphicFrame>
        <p:nvGraphicFramePr>
          <p:cNvPr id="47109" name="Object 6"/>
          <p:cNvGraphicFramePr>
            <a:graphicFrameLocks noChangeAspect="1"/>
          </p:cNvGraphicFramePr>
          <p:nvPr/>
        </p:nvGraphicFramePr>
        <p:xfrm>
          <a:off x="7000875" y="5214938"/>
          <a:ext cx="190500" cy="139700"/>
        </p:xfrm>
        <a:graphic>
          <a:graphicData uri="http://schemas.openxmlformats.org/presentationml/2006/ole">
            <p:oleObj spid="_x0000_s47109" name="Vergelijking" r:id="rId7" imgW="190440" imgH="139680" progId="Equation.3">
              <p:embed/>
            </p:oleObj>
          </a:graphicData>
        </a:graphic>
      </p:graphicFrame>
      <p:graphicFrame>
        <p:nvGraphicFramePr>
          <p:cNvPr id="47110" name="Object 7"/>
          <p:cNvGraphicFramePr>
            <a:graphicFrameLocks noChangeAspect="1"/>
          </p:cNvGraphicFramePr>
          <p:nvPr/>
        </p:nvGraphicFramePr>
        <p:xfrm>
          <a:off x="7000875" y="3500438"/>
          <a:ext cx="190500" cy="139700"/>
        </p:xfrm>
        <a:graphic>
          <a:graphicData uri="http://schemas.openxmlformats.org/presentationml/2006/ole">
            <p:oleObj spid="_x0000_s47110" name="Vergelijking" r:id="rId8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EC4AE45-924A-4B85-9ECE-B87443D90883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8136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Computing PageRank: Power Example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813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625" y="1487488"/>
          <a:ext cx="7643839" cy="408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87201"/>
                <a:gridCol w="1542807"/>
                <a:gridCol w="1380406"/>
                <a:gridCol w="1542779"/>
                <a:gridCol w="1345323"/>
                <a:gridCol w="1345323"/>
              </a:tblGrid>
              <a:tr h="758737">
                <a:tc>
                  <a:txBody>
                    <a:bodyPr/>
                    <a:lstStyle/>
                    <a:p>
                      <a:endParaRPr lang="de-DE" sz="2200" b="0" i="1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1</a:t>
                      </a:r>
                      <a:endParaRPr lang="de-DE" sz="2200" b="0" dirty="0"/>
                    </a:p>
                    <a:p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1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2</a:t>
                      </a:r>
                      <a:endParaRPr lang="de-DE" sz="2200" b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2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738198"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11</a:t>
                      </a:r>
                      <a:r>
                        <a:rPr lang="en-US" sz="2200" dirty="0" smtClean="0"/>
                        <a:t> = 0.1</a:t>
                      </a:r>
                      <a:endParaRPr lang="de-DE" sz="2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21</a:t>
                      </a:r>
                      <a:r>
                        <a:rPr lang="en-US" sz="2200" dirty="0" smtClean="0"/>
                        <a:t> = 0.3</a:t>
                      </a:r>
                      <a:endParaRPr lang="de-DE" sz="2200" i="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12</a:t>
                      </a:r>
                      <a:r>
                        <a:rPr lang="en-US" sz="2200" dirty="0" smtClean="0"/>
                        <a:t> = 0.9</a:t>
                      </a:r>
                      <a:endParaRPr lang="de-DE" sz="2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22</a:t>
                      </a:r>
                      <a:r>
                        <a:rPr lang="en-US" sz="2200" dirty="0" smtClean="0"/>
                        <a:t> = 0.7</a:t>
                      </a:r>
                      <a:endParaRPr lang="de-DE" sz="2200" i="0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200" i="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0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xP</a:t>
                      </a:r>
                      <a:endParaRPr lang="en-US" sz="2200" baseline="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1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2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2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3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3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4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. . .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>
                          <a:latin typeface="Calibri"/>
                          <a:cs typeface="Calibri"/>
                        </a:rPr>
                        <a:t>∞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xP</a:t>
                      </a:r>
                      <a:r>
                        <a:rPr lang="en-US" sz="2200" baseline="30000" dirty="0" smtClean="0"/>
                        <a:t>∞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4038" y="5586413"/>
            <a:ext cx="4419600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i="1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11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21</a:t>
            </a:r>
            <a:endParaRPr lang="de-DE" baseline="-15000" dirty="0">
              <a:solidFill>
                <a:schemeClr val="tx1"/>
              </a:solidFill>
              <a:latin typeface="+mj-lt"/>
            </a:endParaRPr>
          </a:p>
          <a:p>
            <a:pPr marL="0" lvl="1" inden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12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22</a:t>
            </a:r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48130" name="Object 3"/>
          <p:cNvGraphicFramePr>
            <a:graphicFrameLocks noChangeAspect="1"/>
          </p:cNvGraphicFramePr>
          <p:nvPr/>
        </p:nvGraphicFramePr>
        <p:xfrm>
          <a:off x="7000875" y="3071813"/>
          <a:ext cx="190500" cy="139700"/>
        </p:xfrm>
        <a:graphic>
          <a:graphicData uri="http://schemas.openxmlformats.org/presentationml/2006/ole">
            <p:oleObj spid="_x0000_s48130" name="Vergelijking" r:id="rId4" imgW="190440" imgH="139680" progId="Equation.3">
              <p:embed/>
            </p:oleObj>
          </a:graphicData>
        </a:graphic>
      </p:graphicFrame>
      <p:graphicFrame>
        <p:nvGraphicFramePr>
          <p:cNvPr id="48131" name="Object 4"/>
          <p:cNvGraphicFramePr>
            <a:graphicFrameLocks noChangeAspect="1"/>
          </p:cNvGraphicFramePr>
          <p:nvPr/>
        </p:nvGraphicFramePr>
        <p:xfrm>
          <a:off x="7000875" y="3932238"/>
          <a:ext cx="190500" cy="139700"/>
        </p:xfrm>
        <a:graphic>
          <a:graphicData uri="http://schemas.openxmlformats.org/presentationml/2006/ole">
            <p:oleObj spid="_x0000_s48131" name="Vergelijking" r:id="rId5" imgW="190440" imgH="139680" progId="Equation.3">
              <p:embed/>
            </p:oleObj>
          </a:graphicData>
        </a:graphic>
      </p:graphicFrame>
      <p:graphicFrame>
        <p:nvGraphicFramePr>
          <p:cNvPr id="48132" name="Object 5"/>
          <p:cNvGraphicFramePr>
            <a:graphicFrameLocks noChangeAspect="1"/>
          </p:cNvGraphicFramePr>
          <p:nvPr/>
        </p:nvGraphicFramePr>
        <p:xfrm>
          <a:off x="7000875" y="4357688"/>
          <a:ext cx="190500" cy="139700"/>
        </p:xfrm>
        <a:graphic>
          <a:graphicData uri="http://schemas.openxmlformats.org/presentationml/2006/ole">
            <p:oleObj spid="_x0000_s48132" name="Vergelijking" r:id="rId6" imgW="190440" imgH="139680" progId="Equation.3">
              <p:embed/>
            </p:oleObj>
          </a:graphicData>
        </a:graphic>
      </p:graphicFrame>
      <p:graphicFrame>
        <p:nvGraphicFramePr>
          <p:cNvPr id="48133" name="Object 6"/>
          <p:cNvGraphicFramePr>
            <a:graphicFrameLocks noChangeAspect="1"/>
          </p:cNvGraphicFramePr>
          <p:nvPr/>
        </p:nvGraphicFramePr>
        <p:xfrm>
          <a:off x="7000875" y="5214938"/>
          <a:ext cx="190500" cy="139700"/>
        </p:xfrm>
        <a:graphic>
          <a:graphicData uri="http://schemas.openxmlformats.org/presentationml/2006/ole">
            <p:oleObj spid="_x0000_s48133" name="Vergelijking" r:id="rId7" imgW="190440" imgH="139680" progId="Equation.3">
              <p:embed/>
            </p:oleObj>
          </a:graphicData>
        </a:graphic>
      </p:graphicFrame>
      <p:graphicFrame>
        <p:nvGraphicFramePr>
          <p:cNvPr id="48134" name="Object 7"/>
          <p:cNvGraphicFramePr>
            <a:graphicFrameLocks noChangeAspect="1"/>
          </p:cNvGraphicFramePr>
          <p:nvPr/>
        </p:nvGraphicFramePr>
        <p:xfrm>
          <a:off x="7000875" y="3500438"/>
          <a:ext cx="190500" cy="139700"/>
        </p:xfrm>
        <a:graphic>
          <a:graphicData uri="http://schemas.openxmlformats.org/presentationml/2006/ole">
            <p:oleObj spid="_x0000_s48134" name="Vergelijking" r:id="rId8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9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6B3A1B0-94A1-47B0-A7D3-7B9806A4B27D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9160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Computing PageRank: Power Example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916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625" y="1487488"/>
          <a:ext cx="7643839" cy="408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87201"/>
                <a:gridCol w="1542807"/>
                <a:gridCol w="1380406"/>
                <a:gridCol w="1542779"/>
                <a:gridCol w="1345323"/>
                <a:gridCol w="1345323"/>
              </a:tblGrid>
              <a:tr h="758737">
                <a:tc>
                  <a:txBody>
                    <a:bodyPr/>
                    <a:lstStyle/>
                    <a:p>
                      <a:endParaRPr lang="de-DE" sz="2200" b="0" i="1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1</a:t>
                      </a:r>
                      <a:endParaRPr lang="de-DE" sz="2200" b="0" dirty="0"/>
                    </a:p>
                    <a:p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1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2</a:t>
                      </a:r>
                      <a:endParaRPr lang="de-DE" sz="2200" b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2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738198"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11</a:t>
                      </a:r>
                      <a:r>
                        <a:rPr lang="en-US" sz="2200" dirty="0" smtClean="0"/>
                        <a:t> = 0.1</a:t>
                      </a:r>
                      <a:endParaRPr lang="de-DE" sz="2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21</a:t>
                      </a:r>
                      <a:r>
                        <a:rPr lang="en-US" sz="2200" dirty="0" smtClean="0"/>
                        <a:t> = 0.3</a:t>
                      </a:r>
                      <a:endParaRPr lang="de-DE" sz="2200" i="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12</a:t>
                      </a:r>
                      <a:r>
                        <a:rPr lang="en-US" sz="2200" dirty="0" smtClean="0"/>
                        <a:t> = 0.9</a:t>
                      </a:r>
                      <a:endParaRPr lang="de-DE" sz="2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22</a:t>
                      </a:r>
                      <a:r>
                        <a:rPr lang="en-US" sz="2200" dirty="0" smtClean="0"/>
                        <a:t> = 0.7</a:t>
                      </a:r>
                      <a:endParaRPr lang="de-DE" sz="2200" i="0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200" i="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0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xP</a:t>
                      </a:r>
                      <a:endParaRPr lang="en-US" sz="2200" baseline="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1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0.24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0.76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2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2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3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3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4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. . .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>
                          <a:latin typeface="Calibri"/>
                          <a:cs typeface="Calibri"/>
                        </a:rPr>
                        <a:t>∞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xP</a:t>
                      </a:r>
                      <a:r>
                        <a:rPr lang="en-US" sz="2200" baseline="30000" dirty="0" smtClean="0"/>
                        <a:t>∞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4038" y="5586413"/>
            <a:ext cx="4419600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i="1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11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21</a:t>
            </a:r>
            <a:endParaRPr lang="de-DE" baseline="-15000" dirty="0">
              <a:solidFill>
                <a:schemeClr val="tx1"/>
              </a:solidFill>
              <a:latin typeface="+mj-lt"/>
            </a:endParaRPr>
          </a:p>
          <a:p>
            <a:pPr marL="0" lvl="1" inden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12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22</a:t>
            </a:r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49154" name="Object 3"/>
          <p:cNvGraphicFramePr>
            <a:graphicFrameLocks noChangeAspect="1"/>
          </p:cNvGraphicFramePr>
          <p:nvPr/>
        </p:nvGraphicFramePr>
        <p:xfrm>
          <a:off x="7000875" y="3071813"/>
          <a:ext cx="190500" cy="139700"/>
        </p:xfrm>
        <a:graphic>
          <a:graphicData uri="http://schemas.openxmlformats.org/presentationml/2006/ole">
            <p:oleObj spid="_x0000_s49154" name="Vergelijking" r:id="rId4" imgW="190440" imgH="139680" progId="Equation.3">
              <p:embed/>
            </p:oleObj>
          </a:graphicData>
        </a:graphic>
      </p:graphicFrame>
      <p:graphicFrame>
        <p:nvGraphicFramePr>
          <p:cNvPr id="49155" name="Object 4"/>
          <p:cNvGraphicFramePr>
            <a:graphicFrameLocks noChangeAspect="1"/>
          </p:cNvGraphicFramePr>
          <p:nvPr/>
        </p:nvGraphicFramePr>
        <p:xfrm>
          <a:off x="7000875" y="3932238"/>
          <a:ext cx="190500" cy="139700"/>
        </p:xfrm>
        <a:graphic>
          <a:graphicData uri="http://schemas.openxmlformats.org/presentationml/2006/ole">
            <p:oleObj spid="_x0000_s49155" name="Vergelijking" r:id="rId5" imgW="190440" imgH="139680" progId="Equation.3">
              <p:embed/>
            </p:oleObj>
          </a:graphicData>
        </a:graphic>
      </p:graphicFrame>
      <p:graphicFrame>
        <p:nvGraphicFramePr>
          <p:cNvPr id="49156" name="Object 5"/>
          <p:cNvGraphicFramePr>
            <a:graphicFrameLocks noChangeAspect="1"/>
          </p:cNvGraphicFramePr>
          <p:nvPr/>
        </p:nvGraphicFramePr>
        <p:xfrm>
          <a:off x="7000875" y="4357688"/>
          <a:ext cx="190500" cy="139700"/>
        </p:xfrm>
        <a:graphic>
          <a:graphicData uri="http://schemas.openxmlformats.org/presentationml/2006/ole">
            <p:oleObj spid="_x0000_s49156" name="Vergelijking" r:id="rId6" imgW="190440" imgH="139680" progId="Equation.3">
              <p:embed/>
            </p:oleObj>
          </a:graphicData>
        </a:graphic>
      </p:graphicFrame>
      <p:graphicFrame>
        <p:nvGraphicFramePr>
          <p:cNvPr id="49157" name="Object 6"/>
          <p:cNvGraphicFramePr>
            <a:graphicFrameLocks noChangeAspect="1"/>
          </p:cNvGraphicFramePr>
          <p:nvPr/>
        </p:nvGraphicFramePr>
        <p:xfrm>
          <a:off x="7000875" y="5214938"/>
          <a:ext cx="190500" cy="139700"/>
        </p:xfrm>
        <a:graphic>
          <a:graphicData uri="http://schemas.openxmlformats.org/presentationml/2006/ole">
            <p:oleObj spid="_x0000_s49157" name="Vergelijking" r:id="rId7" imgW="190440" imgH="139680" progId="Equation.3">
              <p:embed/>
            </p:oleObj>
          </a:graphicData>
        </a:graphic>
      </p:graphicFrame>
      <p:graphicFrame>
        <p:nvGraphicFramePr>
          <p:cNvPr id="49158" name="Object 7"/>
          <p:cNvGraphicFramePr>
            <a:graphicFrameLocks noChangeAspect="1"/>
          </p:cNvGraphicFramePr>
          <p:nvPr/>
        </p:nvGraphicFramePr>
        <p:xfrm>
          <a:off x="7000875" y="3500438"/>
          <a:ext cx="190500" cy="139700"/>
        </p:xfrm>
        <a:graphic>
          <a:graphicData uri="http://schemas.openxmlformats.org/presentationml/2006/ole">
            <p:oleObj spid="_x0000_s49158" name="Vergelijking" r:id="rId8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F931450-29C1-43CC-8D78-4EAF93C7F39E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0184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Computing PageRank: Power Example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5018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625" y="1487488"/>
          <a:ext cx="7643839" cy="408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87201"/>
                <a:gridCol w="1542807"/>
                <a:gridCol w="1380406"/>
                <a:gridCol w="1542779"/>
                <a:gridCol w="1345323"/>
                <a:gridCol w="1345323"/>
              </a:tblGrid>
              <a:tr h="758737">
                <a:tc>
                  <a:txBody>
                    <a:bodyPr/>
                    <a:lstStyle/>
                    <a:p>
                      <a:endParaRPr lang="de-DE" sz="2200" b="0" i="1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1</a:t>
                      </a:r>
                      <a:endParaRPr lang="de-DE" sz="2200" b="0" dirty="0"/>
                    </a:p>
                    <a:p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1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2</a:t>
                      </a:r>
                      <a:endParaRPr lang="de-DE" sz="2200" b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2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738198"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11</a:t>
                      </a:r>
                      <a:r>
                        <a:rPr lang="en-US" sz="2200" dirty="0" smtClean="0"/>
                        <a:t> = 0.1</a:t>
                      </a:r>
                      <a:endParaRPr lang="de-DE" sz="2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21</a:t>
                      </a:r>
                      <a:r>
                        <a:rPr lang="en-US" sz="2200" dirty="0" smtClean="0"/>
                        <a:t> = 0.3</a:t>
                      </a:r>
                      <a:endParaRPr lang="de-DE" sz="2200" i="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12</a:t>
                      </a:r>
                      <a:r>
                        <a:rPr lang="en-US" sz="2200" dirty="0" smtClean="0"/>
                        <a:t> = 0.9</a:t>
                      </a:r>
                      <a:endParaRPr lang="de-DE" sz="2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22</a:t>
                      </a:r>
                      <a:r>
                        <a:rPr lang="en-US" sz="2200" dirty="0" smtClean="0"/>
                        <a:t> = 0.7</a:t>
                      </a:r>
                      <a:endParaRPr lang="de-DE" sz="2200" i="0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200" i="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0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xP</a:t>
                      </a:r>
                      <a:endParaRPr lang="en-US" sz="2200" baseline="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1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0.24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0.76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2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2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0.24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0.76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3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3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4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. . .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>
                          <a:latin typeface="Calibri"/>
                          <a:cs typeface="Calibri"/>
                        </a:rPr>
                        <a:t>∞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xP</a:t>
                      </a:r>
                      <a:r>
                        <a:rPr lang="en-US" sz="2200" baseline="30000" dirty="0" smtClean="0"/>
                        <a:t>∞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4038" y="5586413"/>
            <a:ext cx="4419600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i="1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11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21</a:t>
            </a:r>
            <a:endParaRPr lang="de-DE" baseline="-15000" dirty="0">
              <a:solidFill>
                <a:schemeClr val="tx1"/>
              </a:solidFill>
              <a:latin typeface="+mj-lt"/>
            </a:endParaRPr>
          </a:p>
          <a:p>
            <a:pPr marL="0" lvl="1" inden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12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22</a:t>
            </a:r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50178" name="Object 3"/>
          <p:cNvGraphicFramePr>
            <a:graphicFrameLocks noChangeAspect="1"/>
          </p:cNvGraphicFramePr>
          <p:nvPr/>
        </p:nvGraphicFramePr>
        <p:xfrm>
          <a:off x="7000875" y="3071813"/>
          <a:ext cx="190500" cy="139700"/>
        </p:xfrm>
        <a:graphic>
          <a:graphicData uri="http://schemas.openxmlformats.org/presentationml/2006/ole">
            <p:oleObj spid="_x0000_s50178" name="Vergelijking" r:id="rId4" imgW="190440" imgH="139680" progId="Equation.3">
              <p:embed/>
            </p:oleObj>
          </a:graphicData>
        </a:graphic>
      </p:graphicFrame>
      <p:graphicFrame>
        <p:nvGraphicFramePr>
          <p:cNvPr id="50179" name="Object 4"/>
          <p:cNvGraphicFramePr>
            <a:graphicFrameLocks noChangeAspect="1"/>
          </p:cNvGraphicFramePr>
          <p:nvPr/>
        </p:nvGraphicFramePr>
        <p:xfrm>
          <a:off x="7000875" y="3932238"/>
          <a:ext cx="190500" cy="139700"/>
        </p:xfrm>
        <a:graphic>
          <a:graphicData uri="http://schemas.openxmlformats.org/presentationml/2006/ole">
            <p:oleObj spid="_x0000_s50179" name="Vergelijking" r:id="rId5" imgW="190440" imgH="139680" progId="Equation.3">
              <p:embed/>
            </p:oleObj>
          </a:graphicData>
        </a:graphic>
      </p:graphicFrame>
      <p:graphicFrame>
        <p:nvGraphicFramePr>
          <p:cNvPr id="50180" name="Object 5"/>
          <p:cNvGraphicFramePr>
            <a:graphicFrameLocks noChangeAspect="1"/>
          </p:cNvGraphicFramePr>
          <p:nvPr/>
        </p:nvGraphicFramePr>
        <p:xfrm>
          <a:off x="7000875" y="4357688"/>
          <a:ext cx="190500" cy="139700"/>
        </p:xfrm>
        <a:graphic>
          <a:graphicData uri="http://schemas.openxmlformats.org/presentationml/2006/ole">
            <p:oleObj spid="_x0000_s50180" name="Vergelijking" r:id="rId6" imgW="190440" imgH="139680" progId="Equation.3">
              <p:embed/>
            </p:oleObj>
          </a:graphicData>
        </a:graphic>
      </p:graphicFrame>
      <p:graphicFrame>
        <p:nvGraphicFramePr>
          <p:cNvPr id="50181" name="Object 6"/>
          <p:cNvGraphicFramePr>
            <a:graphicFrameLocks noChangeAspect="1"/>
          </p:cNvGraphicFramePr>
          <p:nvPr/>
        </p:nvGraphicFramePr>
        <p:xfrm>
          <a:off x="7000875" y="5214938"/>
          <a:ext cx="190500" cy="139700"/>
        </p:xfrm>
        <a:graphic>
          <a:graphicData uri="http://schemas.openxmlformats.org/presentationml/2006/ole">
            <p:oleObj spid="_x0000_s50181" name="Vergelijking" r:id="rId7" imgW="190440" imgH="139680" progId="Equation.3">
              <p:embed/>
            </p:oleObj>
          </a:graphicData>
        </a:graphic>
      </p:graphicFrame>
      <p:graphicFrame>
        <p:nvGraphicFramePr>
          <p:cNvPr id="50182" name="Object 7"/>
          <p:cNvGraphicFramePr>
            <a:graphicFrameLocks noChangeAspect="1"/>
          </p:cNvGraphicFramePr>
          <p:nvPr/>
        </p:nvGraphicFramePr>
        <p:xfrm>
          <a:off x="7000875" y="3500438"/>
          <a:ext cx="190500" cy="139700"/>
        </p:xfrm>
        <a:graphic>
          <a:graphicData uri="http://schemas.openxmlformats.org/presentationml/2006/ole">
            <p:oleObj spid="_x0000_s50182" name="Vergelijking" r:id="rId8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7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519B0BD-3F6F-4A9F-9EE8-CF4B541FF79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1208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Computing PageRank: Power Example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5120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625" y="1487488"/>
          <a:ext cx="7643839" cy="408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87201"/>
                <a:gridCol w="1542807"/>
                <a:gridCol w="1380406"/>
                <a:gridCol w="1542779"/>
                <a:gridCol w="1345323"/>
                <a:gridCol w="1345323"/>
              </a:tblGrid>
              <a:tr h="758737">
                <a:tc>
                  <a:txBody>
                    <a:bodyPr/>
                    <a:lstStyle/>
                    <a:p>
                      <a:endParaRPr lang="de-DE" sz="2200" b="0" i="1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1</a:t>
                      </a:r>
                      <a:endParaRPr lang="de-DE" sz="2200" b="0" dirty="0"/>
                    </a:p>
                    <a:p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1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2</a:t>
                      </a:r>
                      <a:endParaRPr lang="de-DE" sz="2200" b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2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738198"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11</a:t>
                      </a:r>
                      <a:r>
                        <a:rPr lang="en-US" sz="2200" dirty="0" smtClean="0"/>
                        <a:t> = 0.1</a:t>
                      </a:r>
                      <a:endParaRPr lang="de-DE" sz="2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21</a:t>
                      </a:r>
                      <a:r>
                        <a:rPr lang="en-US" sz="2200" dirty="0" smtClean="0"/>
                        <a:t> = 0.3</a:t>
                      </a:r>
                      <a:endParaRPr lang="de-DE" sz="2200" i="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12</a:t>
                      </a:r>
                      <a:r>
                        <a:rPr lang="en-US" sz="2200" dirty="0" smtClean="0"/>
                        <a:t> = 0.9</a:t>
                      </a:r>
                      <a:endParaRPr lang="de-DE" sz="2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22</a:t>
                      </a:r>
                      <a:r>
                        <a:rPr lang="en-US" sz="2200" dirty="0" smtClean="0"/>
                        <a:t> = 0.7</a:t>
                      </a:r>
                      <a:endParaRPr lang="de-DE" sz="2200" i="0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200" i="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0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xP</a:t>
                      </a:r>
                      <a:endParaRPr lang="en-US" sz="2200" baseline="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1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0.24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0.76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2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2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0.24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0.76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0.252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0.748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3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3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4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. . .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>
                          <a:latin typeface="Calibri"/>
                          <a:cs typeface="Calibri"/>
                        </a:rPr>
                        <a:t>∞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xP</a:t>
                      </a:r>
                      <a:r>
                        <a:rPr lang="en-US" sz="2200" baseline="30000" dirty="0" smtClean="0"/>
                        <a:t>∞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4038" y="5586413"/>
            <a:ext cx="4419600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i="1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11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21</a:t>
            </a:r>
            <a:endParaRPr lang="de-DE" baseline="-15000" dirty="0">
              <a:solidFill>
                <a:schemeClr val="tx1"/>
              </a:solidFill>
              <a:latin typeface="+mj-lt"/>
            </a:endParaRPr>
          </a:p>
          <a:p>
            <a:pPr marL="0" lvl="1" inden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12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22</a:t>
            </a:r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51202" name="Object 3"/>
          <p:cNvGraphicFramePr>
            <a:graphicFrameLocks noChangeAspect="1"/>
          </p:cNvGraphicFramePr>
          <p:nvPr/>
        </p:nvGraphicFramePr>
        <p:xfrm>
          <a:off x="7000875" y="3071813"/>
          <a:ext cx="190500" cy="139700"/>
        </p:xfrm>
        <a:graphic>
          <a:graphicData uri="http://schemas.openxmlformats.org/presentationml/2006/ole">
            <p:oleObj spid="_x0000_s51202" name="Vergelijking" r:id="rId4" imgW="190440" imgH="139680" progId="Equation.3">
              <p:embed/>
            </p:oleObj>
          </a:graphicData>
        </a:graphic>
      </p:graphicFrame>
      <p:graphicFrame>
        <p:nvGraphicFramePr>
          <p:cNvPr id="51203" name="Object 4"/>
          <p:cNvGraphicFramePr>
            <a:graphicFrameLocks noChangeAspect="1"/>
          </p:cNvGraphicFramePr>
          <p:nvPr/>
        </p:nvGraphicFramePr>
        <p:xfrm>
          <a:off x="7000875" y="3932238"/>
          <a:ext cx="190500" cy="139700"/>
        </p:xfrm>
        <a:graphic>
          <a:graphicData uri="http://schemas.openxmlformats.org/presentationml/2006/ole">
            <p:oleObj spid="_x0000_s51203" name="Vergelijking" r:id="rId5" imgW="190440" imgH="139680" progId="Equation.3">
              <p:embed/>
            </p:oleObj>
          </a:graphicData>
        </a:graphic>
      </p:graphicFrame>
      <p:graphicFrame>
        <p:nvGraphicFramePr>
          <p:cNvPr id="51204" name="Object 5"/>
          <p:cNvGraphicFramePr>
            <a:graphicFrameLocks noChangeAspect="1"/>
          </p:cNvGraphicFramePr>
          <p:nvPr/>
        </p:nvGraphicFramePr>
        <p:xfrm>
          <a:off x="7000875" y="4357688"/>
          <a:ext cx="190500" cy="139700"/>
        </p:xfrm>
        <a:graphic>
          <a:graphicData uri="http://schemas.openxmlformats.org/presentationml/2006/ole">
            <p:oleObj spid="_x0000_s51204" name="Vergelijking" r:id="rId6" imgW="190440" imgH="139680" progId="Equation.3">
              <p:embed/>
            </p:oleObj>
          </a:graphicData>
        </a:graphic>
      </p:graphicFrame>
      <p:graphicFrame>
        <p:nvGraphicFramePr>
          <p:cNvPr id="51205" name="Object 6"/>
          <p:cNvGraphicFramePr>
            <a:graphicFrameLocks noChangeAspect="1"/>
          </p:cNvGraphicFramePr>
          <p:nvPr/>
        </p:nvGraphicFramePr>
        <p:xfrm>
          <a:off x="7000875" y="5214938"/>
          <a:ext cx="190500" cy="139700"/>
        </p:xfrm>
        <a:graphic>
          <a:graphicData uri="http://schemas.openxmlformats.org/presentationml/2006/ole">
            <p:oleObj spid="_x0000_s51205" name="Vergelijking" r:id="rId7" imgW="190440" imgH="139680" progId="Equation.3">
              <p:embed/>
            </p:oleObj>
          </a:graphicData>
        </a:graphic>
      </p:graphicFrame>
      <p:graphicFrame>
        <p:nvGraphicFramePr>
          <p:cNvPr id="51206" name="Object 7"/>
          <p:cNvGraphicFramePr>
            <a:graphicFrameLocks noChangeAspect="1"/>
          </p:cNvGraphicFramePr>
          <p:nvPr/>
        </p:nvGraphicFramePr>
        <p:xfrm>
          <a:off x="7000875" y="3500438"/>
          <a:ext cx="190500" cy="139700"/>
        </p:xfrm>
        <a:graphic>
          <a:graphicData uri="http://schemas.openxmlformats.org/presentationml/2006/ole">
            <p:oleObj spid="_x0000_s51206" name="Vergelijking" r:id="rId8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660449F-C0B6-472D-A59D-7978BE4CD89D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The web as a directed graph</a:t>
            </a:r>
            <a:r>
              <a:rPr lang="en-US" sz="4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054" name="Text Box 3"/>
          <p:cNvSpPr txBox="1">
            <a:spLocks noChangeArrowheads="1"/>
          </p:cNvSpPr>
          <p:nvPr/>
        </p:nvSpPr>
        <p:spPr bwMode="auto">
          <a:xfrm>
            <a:off x="928688" y="2500313"/>
            <a:ext cx="2286000" cy="128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pic>
        <p:nvPicPr>
          <p:cNvPr id="2055" name="Picture 5" descr="11f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38" y="1500188"/>
            <a:ext cx="47402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57188" y="3500438"/>
            <a:ext cx="8505825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Assumption 1: 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A hyperlink is a quality signal.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0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0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0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0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000" dirty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600" dirty="0">
              <a:solidFill>
                <a:schemeClr val="accent6">
                  <a:lumMod val="60000"/>
                  <a:lumOff val="40000"/>
                </a:schemeClr>
              </a:solidFill>
              <a:latin typeface="Calibri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2050" name="Vergelijking" r:id="rId5" imgW="114120" imgH="21564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1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D2B5C51-8303-4DDF-A5F2-35D8D9FD21C0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2232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Computing PageRank: Power Example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5223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625" y="1487488"/>
          <a:ext cx="7643839" cy="408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87201"/>
                <a:gridCol w="1542807"/>
                <a:gridCol w="1380406"/>
                <a:gridCol w="1542779"/>
                <a:gridCol w="1345323"/>
                <a:gridCol w="1345323"/>
              </a:tblGrid>
              <a:tr h="758737">
                <a:tc>
                  <a:txBody>
                    <a:bodyPr/>
                    <a:lstStyle/>
                    <a:p>
                      <a:endParaRPr lang="de-DE" sz="2200" b="0" i="1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1</a:t>
                      </a:r>
                      <a:endParaRPr lang="de-DE" sz="2200" b="0" dirty="0"/>
                    </a:p>
                    <a:p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1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2</a:t>
                      </a:r>
                      <a:endParaRPr lang="de-DE" sz="2200" b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2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738198"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11</a:t>
                      </a:r>
                      <a:r>
                        <a:rPr lang="en-US" sz="2200" dirty="0" smtClean="0"/>
                        <a:t> = 0.1</a:t>
                      </a:r>
                      <a:endParaRPr lang="de-DE" sz="2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21</a:t>
                      </a:r>
                      <a:r>
                        <a:rPr lang="en-US" sz="2200" dirty="0" smtClean="0"/>
                        <a:t> = 0.3</a:t>
                      </a:r>
                      <a:endParaRPr lang="de-DE" sz="2200" i="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12</a:t>
                      </a:r>
                      <a:r>
                        <a:rPr lang="en-US" sz="2200" dirty="0" smtClean="0"/>
                        <a:t> = 0.9</a:t>
                      </a:r>
                      <a:endParaRPr lang="de-DE" sz="2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22</a:t>
                      </a:r>
                      <a:r>
                        <a:rPr lang="en-US" sz="2200" dirty="0" smtClean="0"/>
                        <a:t> = 0.7</a:t>
                      </a:r>
                      <a:endParaRPr lang="de-DE" sz="2200" i="0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200" i="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0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xP</a:t>
                      </a:r>
                      <a:endParaRPr lang="en-US" sz="2200" baseline="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1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0.24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0.76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2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2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0.24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0.76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0.252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0.748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3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3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0.252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0.748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4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. . .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>
                          <a:latin typeface="Calibri"/>
                          <a:cs typeface="Calibri"/>
                        </a:rPr>
                        <a:t>∞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xP</a:t>
                      </a:r>
                      <a:r>
                        <a:rPr lang="en-US" sz="2200" baseline="30000" dirty="0" smtClean="0"/>
                        <a:t>∞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4038" y="5586413"/>
            <a:ext cx="4419600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i="1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11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21</a:t>
            </a:r>
            <a:endParaRPr lang="de-DE" baseline="-15000" dirty="0">
              <a:solidFill>
                <a:schemeClr val="tx1"/>
              </a:solidFill>
              <a:latin typeface="+mj-lt"/>
            </a:endParaRPr>
          </a:p>
          <a:p>
            <a:pPr marL="0" lvl="1" inden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12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22</a:t>
            </a:r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52226" name="Object 3"/>
          <p:cNvGraphicFramePr>
            <a:graphicFrameLocks noChangeAspect="1"/>
          </p:cNvGraphicFramePr>
          <p:nvPr/>
        </p:nvGraphicFramePr>
        <p:xfrm>
          <a:off x="7000875" y="3071813"/>
          <a:ext cx="190500" cy="139700"/>
        </p:xfrm>
        <a:graphic>
          <a:graphicData uri="http://schemas.openxmlformats.org/presentationml/2006/ole">
            <p:oleObj spid="_x0000_s52226" name="Vergelijking" r:id="rId4" imgW="190440" imgH="139680" progId="Equation.3">
              <p:embed/>
            </p:oleObj>
          </a:graphicData>
        </a:graphic>
      </p:graphicFrame>
      <p:graphicFrame>
        <p:nvGraphicFramePr>
          <p:cNvPr id="52227" name="Object 4"/>
          <p:cNvGraphicFramePr>
            <a:graphicFrameLocks noChangeAspect="1"/>
          </p:cNvGraphicFramePr>
          <p:nvPr/>
        </p:nvGraphicFramePr>
        <p:xfrm>
          <a:off x="7000875" y="3932238"/>
          <a:ext cx="190500" cy="139700"/>
        </p:xfrm>
        <a:graphic>
          <a:graphicData uri="http://schemas.openxmlformats.org/presentationml/2006/ole">
            <p:oleObj spid="_x0000_s52227" name="Vergelijking" r:id="rId5" imgW="190440" imgH="139680" progId="Equation.3">
              <p:embed/>
            </p:oleObj>
          </a:graphicData>
        </a:graphic>
      </p:graphicFrame>
      <p:graphicFrame>
        <p:nvGraphicFramePr>
          <p:cNvPr id="52228" name="Object 5"/>
          <p:cNvGraphicFramePr>
            <a:graphicFrameLocks noChangeAspect="1"/>
          </p:cNvGraphicFramePr>
          <p:nvPr/>
        </p:nvGraphicFramePr>
        <p:xfrm>
          <a:off x="7000875" y="4357688"/>
          <a:ext cx="190500" cy="139700"/>
        </p:xfrm>
        <a:graphic>
          <a:graphicData uri="http://schemas.openxmlformats.org/presentationml/2006/ole">
            <p:oleObj spid="_x0000_s52228" name="Vergelijking" r:id="rId6" imgW="190440" imgH="139680" progId="Equation.3">
              <p:embed/>
            </p:oleObj>
          </a:graphicData>
        </a:graphic>
      </p:graphicFrame>
      <p:graphicFrame>
        <p:nvGraphicFramePr>
          <p:cNvPr id="52229" name="Object 6"/>
          <p:cNvGraphicFramePr>
            <a:graphicFrameLocks noChangeAspect="1"/>
          </p:cNvGraphicFramePr>
          <p:nvPr/>
        </p:nvGraphicFramePr>
        <p:xfrm>
          <a:off x="7000875" y="5214938"/>
          <a:ext cx="190500" cy="139700"/>
        </p:xfrm>
        <a:graphic>
          <a:graphicData uri="http://schemas.openxmlformats.org/presentationml/2006/ole">
            <p:oleObj spid="_x0000_s52229" name="Vergelijking" r:id="rId7" imgW="190440" imgH="139680" progId="Equation.3">
              <p:embed/>
            </p:oleObj>
          </a:graphicData>
        </a:graphic>
      </p:graphicFrame>
      <p:graphicFrame>
        <p:nvGraphicFramePr>
          <p:cNvPr id="52230" name="Object 7"/>
          <p:cNvGraphicFramePr>
            <a:graphicFrameLocks noChangeAspect="1"/>
          </p:cNvGraphicFramePr>
          <p:nvPr/>
        </p:nvGraphicFramePr>
        <p:xfrm>
          <a:off x="7000875" y="3500438"/>
          <a:ext cx="190500" cy="139700"/>
        </p:xfrm>
        <a:graphic>
          <a:graphicData uri="http://schemas.openxmlformats.org/presentationml/2006/ole">
            <p:oleObj spid="_x0000_s52230" name="Vergelijking" r:id="rId8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5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72ED815-BC85-46A7-85AB-4B3C705C6A57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3256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Computing PageRank: Power Example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5325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625" y="1487488"/>
          <a:ext cx="7643839" cy="408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87201"/>
                <a:gridCol w="1542807"/>
                <a:gridCol w="1380406"/>
                <a:gridCol w="1542779"/>
                <a:gridCol w="1345323"/>
                <a:gridCol w="1345323"/>
              </a:tblGrid>
              <a:tr h="758737">
                <a:tc>
                  <a:txBody>
                    <a:bodyPr/>
                    <a:lstStyle/>
                    <a:p>
                      <a:endParaRPr lang="de-DE" sz="2200" b="0" i="1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1</a:t>
                      </a:r>
                      <a:endParaRPr lang="de-DE" sz="2200" b="0" dirty="0"/>
                    </a:p>
                    <a:p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1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2</a:t>
                      </a:r>
                      <a:endParaRPr lang="de-DE" sz="2200" b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2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738198"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11</a:t>
                      </a:r>
                      <a:r>
                        <a:rPr lang="en-US" sz="2200" dirty="0" smtClean="0"/>
                        <a:t> = 0.1</a:t>
                      </a:r>
                      <a:endParaRPr lang="de-DE" sz="2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21</a:t>
                      </a:r>
                      <a:r>
                        <a:rPr lang="en-US" sz="2200" dirty="0" smtClean="0"/>
                        <a:t> = 0.3</a:t>
                      </a:r>
                      <a:endParaRPr lang="de-DE" sz="2200" i="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12</a:t>
                      </a:r>
                      <a:r>
                        <a:rPr lang="en-US" sz="2200" dirty="0" smtClean="0"/>
                        <a:t> = 0.9</a:t>
                      </a:r>
                      <a:endParaRPr lang="de-DE" sz="2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22</a:t>
                      </a:r>
                      <a:r>
                        <a:rPr lang="en-US" sz="2200" dirty="0" smtClean="0"/>
                        <a:t> = 0.7</a:t>
                      </a:r>
                      <a:endParaRPr lang="de-DE" sz="2200" i="0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200" i="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0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xP</a:t>
                      </a:r>
                      <a:endParaRPr lang="en-US" sz="2200" baseline="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1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0.24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0.76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2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2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0.24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0.76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0.252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0.748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3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3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0.252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0.748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0.2496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0.7504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4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. . .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>
                          <a:latin typeface="Calibri"/>
                          <a:cs typeface="Calibri"/>
                        </a:rPr>
                        <a:t>∞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xP</a:t>
                      </a:r>
                      <a:r>
                        <a:rPr lang="en-US" sz="2200" baseline="30000" dirty="0" smtClean="0"/>
                        <a:t>∞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4038" y="5586413"/>
            <a:ext cx="4419600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i="1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11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21</a:t>
            </a:r>
            <a:endParaRPr lang="de-DE" baseline="-15000" dirty="0">
              <a:solidFill>
                <a:schemeClr val="tx1"/>
              </a:solidFill>
              <a:latin typeface="+mj-lt"/>
            </a:endParaRPr>
          </a:p>
          <a:p>
            <a:pPr marL="0" lvl="1" inden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12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22</a:t>
            </a:r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53250" name="Object 3"/>
          <p:cNvGraphicFramePr>
            <a:graphicFrameLocks noChangeAspect="1"/>
          </p:cNvGraphicFramePr>
          <p:nvPr/>
        </p:nvGraphicFramePr>
        <p:xfrm>
          <a:off x="7000875" y="3071813"/>
          <a:ext cx="190500" cy="139700"/>
        </p:xfrm>
        <a:graphic>
          <a:graphicData uri="http://schemas.openxmlformats.org/presentationml/2006/ole">
            <p:oleObj spid="_x0000_s53250" name="Vergelijking" r:id="rId4" imgW="190440" imgH="139680" progId="Equation.3">
              <p:embed/>
            </p:oleObj>
          </a:graphicData>
        </a:graphic>
      </p:graphicFrame>
      <p:graphicFrame>
        <p:nvGraphicFramePr>
          <p:cNvPr id="53251" name="Object 4"/>
          <p:cNvGraphicFramePr>
            <a:graphicFrameLocks noChangeAspect="1"/>
          </p:cNvGraphicFramePr>
          <p:nvPr/>
        </p:nvGraphicFramePr>
        <p:xfrm>
          <a:off x="7000875" y="3932238"/>
          <a:ext cx="190500" cy="139700"/>
        </p:xfrm>
        <a:graphic>
          <a:graphicData uri="http://schemas.openxmlformats.org/presentationml/2006/ole">
            <p:oleObj spid="_x0000_s53251" name="Vergelijking" r:id="rId5" imgW="190440" imgH="139680" progId="Equation.3">
              <p:embed/>
            </p:oleObj>
          </a:graphicData>
        </a:graphic>
      </p:graphicFrame>
      <p:graphicFrame>
        <p:nvGraphicFramePr>
          <p:cNvPr id="53252" name="Object 5"/>
          <p:cNvGraphicFramePr>
            <a:graphicFrameLocks noChangeAspect="1"/>
          </p:cNvGraphicFramePr>
          <p:nvPr/>
        </p:nvGraphicFramePr>
        <p:xfrm>
          <a:off x="7000875" y="4357688"/>
          <a:ext cx="190500" cy="139700"/>
        </p:xfrm>
        <a:graphic>
          <a:graphicData uri="http://schemas.openxmlformats.org/presentationml/2006/ole">
            <p:oleObj spid="_x0000_s53252" name="Vergelijking" r:id="rId6" imgW="190440" imgH="139680" progId="Equation.3">
              <p:embed/>
            </p:oleObj>
          </a:graphicData>
        </a:graphic>
      </p:graphicFrame>
      <p:graphicFrame>
        <p:nvGraphicFramePr>
          <p:cNvPr id="53253" name="Object 6"/>
          <p:cNvGraphicFramePr>
            <a:graphicFrameLocks noChangeAspect="1"/>
          </p:cNvGraphicFramePr>
          <p:nvPr/>
        </p:nvGraphicFramePr>
        <p:xfrm>
          <a:off x="7000875" y="5214938"/>
          <a:ext cx="190500" cy="139700"/>
        </p:xfrm>
        <a:graphic>
          <a:graphicData uri="http://schemas.openxmlformats.org/presentationml/2006/ole">
            <p:oleObj spid="_x0000_s53253" name="Vergelijking" r:id="rId7" imgW="190440" imgH="139680" progId="Equation.3">
              <p:embed/>
            </p:oleObj>
          </a:graphicData>
        </a:graphic>
      </p:graphicFrame>
      <p:graphicFrame>
        <p:nvGraphicFramePr>
          <p:cNvPr id="53254" name="Object 7"/>
          <p:cNvGraphicFramePr>
            <a:graphicFrameLocks noChangeAspect="1"/>
          </p:cNvGraphicFramePr>
          <p:nvPr/>
        </p:nvGraphicFramePr>
        <p:xfrm>
          <a:off x="7000875" y="3500438"/>
          <a:ext cx="190500" cy="139700"/>
        </p:xfrm>
        <a:graphic>
          <a:graphicData uri="http://schemas.openxmlformats.org/presentationml/2006/ole">
            <p:oleObj spid="_x0000_s53254" name="Vergelijking" r:id="rId8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9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757A914-4CD4-4086-B208-A6437973C9A4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4280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Computing PageRank: Power Example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5428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625" y="1487488"/>
          <a:ext cx="7643839" cy="408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87201"/>
                <a:gridCol w="1542807"/>
                <a:gridCol w="1380406"/>
                <a:gridCol w="1542779"/>
                <a:gridCol w="1345323"/>
                <a:gridCol w="1345323"/>
              </a:tblGrid>
              <a:tr h="758737">
                <a:tc>
                  <a:txBody>
                    <a:bodyPr/>
                    <a:lstStyle/>
                    <a:p>
                      <a:endParaRPr lang="de-DE" sz="2200" b="0" i="1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1</a:t>
                      </a:r>
                      <a:endParaRPr lang="de-DE" sz="2200" b="0" dirty="0"/>
                    </a:p>
                    <a:p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1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2</a:t>
                      </a:r>
                      <a:endParaRPr lang="de-DE" sz="2200" b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2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738198"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11</a:t>
                      </a:r>
                      <a:r>
                        <a:rPr lang="en-US" sz="2200" dirty="0" smtClean="0"/>
                        <a:t> = 0.1</a:t>
                      </a:r>
                      <a:endParaRPr lang="de-DE" sz="2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21</a:t>
                      </a:r>
                      <a:r>
                        <a:rPr lang="en-US" sz="2200" dirty="0" smtClean="0"/>
                        <a:t> = 0.3</a:t>
                      </a:r>
                      <a:endParaRPr lang="de-DE" sz="2200" i="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12</a:t>
                      </a:r>
                      <a:r>
                        <a:rPr lang="en-US" sz="2200" dirty="0" smtClean="0"/>
                        <a:t> = 0.9</a:t>
                      </a:r>
                      <a:endParaRPr lang="de-DE" sz="2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22</a:t>
                      </a:r>
                      <a:r>
                        <a:rPr lang="en-US" sz="2200" dirty="0" smtClean="0"/>
                        <a:t> = 0.7</a:t>
                      </a:r>
                      <a:endParaRPr lang="de-DE" sz="2200" i="0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200" i="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0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xP</a:t>
                      </a:r>
                      <a:endParaRPr lang="en-US" sz="2200" baseline="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1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0.24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0.76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2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2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0.24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0.76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0.252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0.748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3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3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0.252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0.748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0.2496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0.7504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4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.</a:t>
                      </a:r>
                      <a:r>
                        <a:rPr lang="en-US" sz="2200" baseline="0" dirty="0" smtClean="0"/>
                        <a:t> . .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. . .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>
                          <a:latin typeface="Calibri"/>
                          <a:cs typeface="Calibri"/>
                        </a:rPr>
                        <a:t>∞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xP</a:t>
                      </a:r>
                      <a:r>
                        <a:rPr lang="en-US" sz="2200" baseline="30000" dirty="0" smtClean="0"/>
                        <a:t>∞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4038" y="5586413"/>
            <a:ext cx="4419600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i="1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11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21</a:t>
            </a:r>
            <a:endParaRPr lang="de-DE" baseline="-15000" dirty="0">
              <a:solidFill>
                <a:schemeClr val="tx1"/>
              </a:solidFill>
              <a:latin typeface="+mj-lt"/>
            </a:endParaRPr>
          </a:p>
          <a:p>
            <a:pPr marL="0" lvl="1" inden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12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22</a:t>
            </a:r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54274" name="Object 3"/>
          <p:cNvGraphicFramePr>
            <a:graphicFrameLocks noChangeAspect="1"/>
          </p:cNvGraphicFramePr>
          <p:nvPr/>
        </p:nvGraphicFramePr>
        <p:xfrm>
          <a:off x="7000875" y="3071813"/>
          <a:ext cx="190500" cy="139700"/>
        </p:xfrm>
        <a:graphic>
          <a:graphicData uri="http://schemas.openxmlformats.org/presentationml/2006/ole">
            <p:oleObj spid="_x0000_s54274" name="Vergelijking" r:id="rId4" imgW="190440" imgH="139680" progId="Equation.3">
              <p:embed/>
            </p:oleObj>
          </a:graphicData>
        </a:graphic>
      </p:graphicFrame>
      <p:graphicFrame>
        <p:nvGraphicFramePr>
          <p:cNvPr id="54275" name="Object 4"/>
          <p:cNvGraphicFramePr>
            <a:graphicFrameLocks noChangeAspect="1"/>
          </p:cNvGraphicFramePr>
          <p:nvPr/>
        </p:nvGraphicFramePr>
        <p:xfrm>
          <a:off x="7000875" y="3932238"/>
          <a:ext cx="190500" cy="139700"/>
        </p:xfrm>
        <a:graphic>
          <a:graphicData uri="http://schemas.openxmlformats.org/presentationml/2006/ole">
            <p:oleObj spid="_x0000_s54275" name="Vergelijking" r:id="rId5" imgW="190440" imgH="139680" progId="Equation.3">
              <p:embed/>
            </p:oleObj>
          </a:graphicData>
        </a:graphic>
      </p:graphicFrame>
      <p:graphicFrame>
        <p:nvGraphicFramePr>
          <p:cNvPr id="54276" name="Object 5"/>
          <p:cNvGraphicFramePr>
            <a:graphicFrameLocks noChangeAspect="1"/>
          </p:cNvGraphicFramePr>
          <p:nvPr/>
        </p:nvGraphicFramePr>
        <p:xfrm>
          <a:off x="7000875" y="4357688"/>
          <a:ext cx="190500" cy="139700"/>
        </p:xfrm>
        <a:graphic>
          <a:graphicData uri="http://schemas.openxmlformats.org/presentationml/2006/ole">
            <p:oleObj spid="_x0000_s54276" name="Vergelijking" r:id="rId6" imgW="190440" imgH="139680" progId="Equation.3">
              <p:embed/>
            </p:oleObj>
          </a:graphicData>
        </a:graphic>
      </p:graphicFrame>
      <p:graphicFrame>
        <p:nvGraphicFramePr>
          <p:cNvPr id="54277" name="Object 6"/>
          <p:cNvGraphicFramePr>
            <a:graphicFrameLocks noChangeAspect="1"/>
          </p:cNvGraphicFramePr>
          <p:nvPr/>
        </p:nvGraphicFramePr>
        <p:xfrm>
          <a:off x="7000875" y="5214938"/>
          <a:ext cx="190500" cy="139700"/>
        </p:xfrm>
        <a:graphic>
          <a:graphicData uri="http://schemas.openxmlformats.org/presentationml/2006/ole">
            <p:oleObj spid="_x0000_s54277" name="Vergelijking" r:id="rId7" imgW="190440" imgH="139680" progId="Equation.3">
              <p:embed/>
            </p:oleObj>
          </a:graphicData>
        </a:graphic>
      </p:graphicFrame>
      <p:graphicFrame>
        <p:nvGraphicFramePr>
          <p:cNvPr id="54278" name="Object 7"/>
          <p:cNvGraphicFramePr>
            <a:graphicFrameLocks noChangeAspect="1"/>
          </p:cNvGraphicFramePr>
          <p:nvPr/>
        </p:nvGraphicFramePr>
        <p:xfrm>
          <a:off x="7000875" y="3500438"/>
          <a:ext cx="190500" cy="139700"/>
        </p:xfrm>
        <a:graphic>
          <a:graphicData uri="http://schemas.openxmlformats.org/presentationml/2006/ole">
            <p:oleObj spid="_x0000_s54278" name="Vergelijking" r:id="rId8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3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C068401-E024-4759-B3C6-3F61E90DD22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5304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Computing PageRank: Power Example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5530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625" y="1487488"/>
          <a:ext cx="7643839" cy="408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87201"/>
                <a:gridCol w="1542807"/>
                <a:gridCol w="1380406"/>
                <a:gridCol w="1542779"/>
                <a:gridCol w="1345323"/>
                <a:gridCol w="1345323"/>
              </a:tblGrid>
              <a:tr h="758737">
                <a:tc>
                  <a:txBody>
                    <a:bodyPr/>
                    <a:lstStyle/>
                    <a:p>
                      <a:endParaRPr lang="de-DE" sz="2200" b="0" i="1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1</a:t>
                      </a:r>
                      <a:endParaRPr lang="de-DE" sz="2200" b="0" dirty="0"/>
                    </a:p>
                    <a:p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1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2</a:t>
                      </a:r>
                      <a:endParaRPr lang="de-DE" sz="2200" b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2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738198"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11</a:t>
                      </a:r>
                      <a:r>
                        <a:rPr lang="en-US" sz="2200" dirty="0" smtClean="0"/>
                        <a:t> = 0.1</a:t>
                      </a:r>
                      <a:endParaRPr lang="de-DE" sz="2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21</a:t>
                      </a:r>
                      <a:r>
                        <a:rPr lang="en-US" sz="2200" dirty="0" smtClean="0"/>
                        <a:t> = 0.3</a:t>
                      </a:r>
                      <a:endParaRPr lang="de-DE" sz="2200" i="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12</a:t>
                      </a:r>
                      <a:r>
                        <a:rPr lang="en-US" sz="2200" dirty="0" smtClean="0"/>
                        <a:t> = 0.9</a:t>
                      </a:r>
                      <a:endParaRPr lang="de-DE" sz="2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22</a:t>
                      </a:r>
                      <a:r>
                        <a:rPr lang="en-US" sz="2200" dirty="0" smtClean="0"/>
                        <a:t> = 0.7</a:t>
                      </a:r>
                      <a:endParaRPr lang="de-DE" sz="2200" i="0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200" i="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0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xP</a:t>
                      </a:r>
                      <a:endParaRPr lang="en-US" sz="2200" baseline="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1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0.24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0.76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2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2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0.24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0.76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0.252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0.748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3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3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0.252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0.748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0.2496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0.7504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4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.</a:t>
                      </a:r>
                      <a:r>
                        <a:rPr lang="en-US" sz="2200" baseline="0" dirty="0" smtClean="0"/>
                        <a:t> . .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. . .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>
                          <a:latin typeface="Calibri"/>
                          <a:cs typeface="Calibri"/>
                        </a:rPr>
                        <a:t>∞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0.25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0.75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xP</a:t>
                      </a:r>
                      <a:r>
                        <a:rPr lang="en-US" sz="2200" baseline="30000" dirty="0" smtClean="0"/>
                        <a:t>∞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4038" y="5586413"/>
            <a:ext cx="4419600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i="1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11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21</a:t>
            </a:r>
            <a:endParaRPr lang="de-DE" baseline="-15000" dirty="0">
              <a:solidFill>
                <a:schemeClr val="tx1"/>
              </a:solidFill>
              <a:latin typeface="+mj-lt"/>
            </a:endParaRPr>
          </a:p>
          <a:p>
            <a:pPr marL="0" lvl="1" inden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12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22</a:t>
            </a:r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55298" name="Object 3"/>
          <p:cNvGraphicFramePr>
            <a:graphicFrameLocks noChangeAspect="1"/>
          </p:cNvGraphicFramePr>
          <p:nvPr/>
        </p:nvGraphicFramePr>
        <p:xfrm>
          <a:off x="7000875" y="3071813"/>
          <a:ext cx="190500" cy="139700"/>
        </p:xfrm>
        <a:graphic>
          <a:graphicData uri="http://schemas.openxmlformats.org/presentationml/2006/ole">
            <p:oleObj spid="_x0000_s55298" name="Vergelijking" r:id="rId4" imgW="190440" imgH="139680" progId="Equation.3">
              <p:embed/>
            </p:oleObj>
          </a:graphicData>
        </a:graphic>
      </p:graphicFrame>
      <p:graphicFrame>
        <p:nvGraphicFramePr>
          <p:cNvPr id="55299" name="Object 4"/>
          <p:cNvGraphicFramePr>
            <a:graphicFrameLocks noChangeAspect="1"/>
          </p:cNvGraphicFramePr>
          <p:nvPr/>
        </p:nvGraphicFramePr>
        <p:xfrm>
          <a:off x="7000875" y="3932238"/>
          <a:ext cx="190500" cy="139700"/>
        </p:xfrm>
        <a:graphic>
          <a:graphicData uri="http://schemas.openxmlformats.org/presentationml/2006/ole">
            <p:oleObj spid="_x0000_s55299" name="Vergelijking" r:id="rId5" imgW="190440" imgH="139680" progId="Equation.3">
              <p:embed/>
            </p:oleObj>
          </a:graphicData>
        </a:graphic>
      </p:graphicFrame>
      <p:graphicFrame>
        <p:nvGraphicFramePr>
          <p:cNvPr id="55300" name="Object 5"/>
          <p:cNvGraphicFramePr>
            <a:graphicFrameLocks noChangeAspect="1"/>
          </p:cNvGraphicFramePr>
          <p:nvPr/>
        </p:nvGraphicFramePr>
        <p:xfrm>
          <a:off x="7000875" y="4357688"/>
          <a:ext cx="190500" cy="139700"/>
        </p:xfrm>
        <a:graphic>
          <a:graphicData uri="http://schemas.openxmlformats.org/presentationml/2006/ole">
            <p:oleObj spid="_x0000_s55300" name="Vergelijking" r:id="rId6" imgW="190440" imgH="139680" progId="Equation.3">
              <p:embed/>
            </p:oleObj>
          </a:graphicData>
        </a:graphic>
      </p:graphicFrame>
      <p:graphicFrame>
        <p:nvGraphicFramePr>
          <p:cNvPr id="55301" name="Object 6"/>
          <p:cNvGraphicFramePr>
            <a:graphicFrameLocks noChangeAspect="1"/>
          </p:cNvGraphicFramePr>
          <p:nvPr/>
        </p:nvGraphicFramePr>
        <p:xfrm>
          <a:off x="7000875" y="5214938"/>
          <a:ext cx="190500" cy="139700"/>
        </p:xfrm>
        <a:graphic>
          <a:graphicData uri="http://schemas.openxmlformats.org/presentationml/2006/ole">
            <p:oleObj spid="_x0000_s55301" name="Vergelijking" r:id="rId7" imgW="190440" imgH="139680" progId="Equation.3">
              <p:embed/>
            </p:oleObj>
          </a:graphicData>
        </a:graphic>
      </p:graphicFrame>
      <p:graphicFrame>
        <p:nvGraphicFramePr>
          <p:cNvPr id="55302" name="Object 7"/>
          <p:cNvGraphicFramePr>
            <a:graphicFrameLocks noChangeAspect="1"/>
          </p:cNvGraphicFramePr>
          <p:nvPr/>
        </p:nvGraphicFramePr>
        <p:xfrm>
          <a:off x="7000875" y="3500438"/>
          <a:ext cx="190500" cy="139700"/>
        </p:xfrm>
        <a:graphic>
          <a:graphicData uri="http://schemas.openxmlformats.org/presentationml/2006/ole">
            <p:oleObj spid="_x0000_s55302" name="Vergelijking" r:id="rId8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7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07D4EE4-0378-4A74-A369-8F52F385C55B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6328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Computing PageRank: Power Example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5632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625" y="1487488"/>
          <a:ext cx="7643839" cy="408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87201"/>
                <a:gridCol w="1542807"/>
                <a:gridCol w="1380406"/>
                <a:gridCol w="1542779"/>
                <a:gridCol w="1345323"/>
                <a:gridCol w="1345323"/>
              </a:tblGrid>
              <a:tr h="758737">
                <a:tc>
                  <a:txBody>
                    <a:bodyPr/>
                    <a:lstStyle/>
                    <a:p>
                      <a:endParaRPr lang="de-DE" sz="2200" b="0" i="1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1</a:t>
                      </a:r>
                      <a:endParaRPr lang="de-DE" sz="2200" b="0" dirty="0"/>
                    </a:p>
                    <a:p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1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2</a:t>
                      </a:r>
                      <a:endParaRPr lang="de-DE" sz="2200" b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2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738198"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11</a:t>
                      </a:r>
                      <a:r>
                        <a:rPr lang="en-US" sz="2200" dirty="0" smtClean="0"/>
                        <a:t> = 0.1</a:t>
                      </a:r>
                      <a:endParaRPr lang="de-DE" sz="2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21</a:t>
                      </a:r>
                      <a:r>
                        <a:rPr lang="en-US" sz="2200" dirty="0" smtClean="0"/>
                        <a:t> = 0.3</a:t>
                      </a:r>
                      <a:endParaRPr lang="de-DE" sz="2200" i="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12</a:t>
                      </a:r>
                      <a:r>
                        <a:rPr lang="en-US" sz="2200" dirty="0" smtClean="0"/>
                        <a:t> = 0.9</a:t>
                      </a:r>
                      <a:endParaRPr lang="de-DE" sz="2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22</a:t>
                      </a:r>
                      <a:r>
                        <a:rPr lang="en-US" sz="2200" dirty="0" smtClean="0"/>
                        <a:t> = 0.7</a:t>
                      </a:r>
                      <a:endParaRPr lang="de-DE" sz="2200" i="0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200" i="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0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xP</a:t>
                      </a:r>
                      <a:endParaRPr lang="en-US" sz="2200" baseline="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1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0.24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0.76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2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2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0.24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0.76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0.252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0.748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3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3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0.252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0.748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0.2496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0.7504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4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.</a:t>
                      </a:r>
                      <a:r>
                        <a:rPr lang="en-US" sz="2200" baseline="0" dirty="0" smtClean="0"/>
                        <a:t> . .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. . .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>
                          <a:latin typeface="Calibri"/>
                          <a:cs typeface="Calibri"/>
                        </a:rPr>
                        <a:t>∞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0.25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0.75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0.25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0.75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xP</a:t>
                      </a:r>
                      <a:r>
                        <a:rPr lang="en-US" sz="2200" baseline="30000" dirty="0" smtClean="0"/>
                        <a:t>∞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4038" y="5586413"/>
            <a:ext cx="4419600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i="1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11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21</a:t>
            </a:r>
            <a:endParaRPr lang="de-DE" baseline="-15000" dirty="0">
              <a:solidFill>
                <a:schemeClr val="tx1"/>
              </a:solidFill>
              <a:latin typeface="+mj-lt"/>
            </a:endParaRPr>
          </a:p>
          <a:p>
            <a:pPr marL="0" lvl="1" inden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12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22</a:t>
            </a:r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56322" name="Object 3"/>
          <p:cNvGraphicFramePr>
            <a:graphicFrameLocks noChangeAspect="1"/>
          </p:cNvGraphicFramePr>
          <p:nvPr/>
        </p:nvGraphicFramePr>
        <p:xfrm>
          <a:off x="7000875" y="3071813"/>
          <a:ext cx="190500" cy="139700"/>
        </p:xfrm>
        <a:graphic>
          <a:graphicData uri="http://schemas.openxmlformats.org/presentationml/2006/ole">
            <p:oleObj spid="_x0000_s56322" name="Vergelijking" r:id="rId4" imgW="190440" imgH="139680" progId="Equation.3">
              <p:embed/>
            </p:oleObj>
          </a:graphicData>
        </a:graphic>
      </p:graphicFrame>
      <p:graphicFrame>
        <p:nvGraphicFramePr>
          <p:cNvPr id="56323" name="Object 4"/>
          <p:cNvGraphicFramePr>
            <a:graphicFrameLocks noChangeAspect="1"/>
          </p:cNvGraphicFramePr>
          <p:nvPr/>
        </p:nvGraphicFramePr>
        <p:xfrm>
          <a:off x="7000875" y="3932238"/>
          <a:ext cx="190500" cy="139700"/>
        </p:xfrm>
        <a:graphic>
          <a:graphicData uri="http://schemas.openxmlformats.org/presentationml/2006/ole">
            <p:oleObj spid="_x0000_s56323" name="Vergelijking" r:id="rId5" imgW="190440" imgH="139680" progId="Equation.3">
              <p:embed/>
            </p:oleObj>
          </a:graphicData>
        </a:graphic>
      </p:graphicFrame>
      <p:graphicFrame>
        <p:nvGraphicFramePr>
          <p:cNvPr id="56324" name="Object 5"/>
          <p:cNvGraphicFramePr>
            <a:graphicFrameLocks noChangeAspect="1"/>
          </p:cNvGraphicFramePr>
          <p:nvPr/>
        </p:nvGraphicFramePr>
        <p:xfrm>
          <a:off x="7000875" y="4357688"/>
          <a:ext cx="190500" cy="139700"/>
        </p:xfrm>
        <a:graphic>
          <a:graphicData uri="http://schemas.openxmlformats.org/presentationml/2006/ole">
            <p:oleObj spid="_x0000_s56324" name="Vergelijking" r:id="rId6" imgW="190440" imgH="139680" progId="Equation.3">
              <p:embed/>
            </p:oleObj>
          </a:graphicData>
        </a:graphic>
      </p:graphicFrame>
      <p:graphicFrame>
        <p:nvGraphicFramePr>
          <p:cNvPr id="56325" name="Object 6"/>
          <p:cNvGraphicFramePr>
            <a:graphicFrameLocks noChangeAspect="1"/>
          </p:cNvGraphicFramePr>
          <p:nvPr/>
        </p:nvGraphicFramePr>
        <p:xfrm>
          <a:off x="7000875" y="5214938"/>
          <a:ext cx="190500" cy="139700"/>
        </p:xfrm>
        <a:graphic>
          <a:graphicData uri="http://schemas.openxmlformats.org/presentationml/2006/ole">
            <p:oleObj spid="_x0000_s56325" name="Vergelijking" r:id="rId7" imgW="190440" imgH="139680" progId="Equation.3">
              <p:embed/>
            </p:oleObj>
          </a:graphicData>
        </a:graphic>
      </p:graphicFrame>
      <p:graphicFrame>
        <p:nvGraphicFramePr>
          <p:cNvPr id="56326" name="Object 7"/>
          <p:cNvGraphicFramePr>
            <a:graphicFrameLocks noChangeAspect="1"/>
          </p:cNvGraphicFramePr>
          <p:nvPr/>
        </p:nvGraphicFramePr>
        <p:xfrm>
          <a:off x="7000875" y="3500438"/>
          <a:ext cx="190500" cy="139700"/>
        </p:xfrm>
        <a:graphic>
          <a:graphicData uri="http://schemas.openxmlformats.org/presentationml/2006/ole">
            <p:oleObj spid="_x0000_s56326" name="Vergelijking" r:id="rId8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C13723F-C7CF-4959-AA66-D9979F7F0C39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7353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Computing PageRank: Power Example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57354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625" y="1487488"/>
          <a:ext cx="7643839" cy="408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87201"/>
                <a:gridCol w="1542807"/>
                <a:gridCol w="1380406"/>
                <a:gridCol w="1542779"/>
                <a:gridCol w="1345323"/>
                <a:gridCol w="1345323"/>
              </a:tblGrid>
              <a:tr h="758737">
                <a:tc>
                  <a:txBody>
                    <a:bodyPr/>
                    <a:lstStyle/>
                    <a:p>
                      <a:endParaRPr lang="de-DE" sz="2200" b="0" i="1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1</a:t>
                      </a:r>
                      <a:endParaRPr lang="de-DE" sz="2200" b="0" dirty="0"/>
                    </a:p>
                    <a:p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1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2</a:t>
                      </a:r>
                      <a:endParaRPr lang="de-DE" sz="2200" b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2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738198"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11</a:t>
                      </a:r>
                      <a:r>
                        <a:rPr lang="en-US" sz="2200" dirty="0" smtClean="0"/>
                        <a:t> = 0.1</a:t>
                      </a:r>
                      <a:endParaRPr lang="de-DE" sz="2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21</a:t>
                      </a:r>
                      <a:r>
                        <a:rPr lang="en-US" sz="2200" dirty="0" smtClean="0"/>
                        <a:t> = 0.3</a:t>
                      </a:r>
                      <a:endParaRPr lang="de-DE" sz="2200" i="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12</a:t>
                      </a:r>
                      <a:r>
                        <a:rPr lang="en-US" sz="2200" dirty="0" smtClean="0"/>
                        <a:t> = 0.9</a:t>
                      </a:r>
                      <a:endParaRPr lang="de-DE" sz="2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22</a:t>
                      </a:r>
                      <a:r>
                        <a:rPr lang="en-US" sz="2200" dirty="0" smtClean="0"/>
                        <a:t> = 0.7</a:t>
                      </a:r>
                      <a:endParaRPr lang="de-DE" sz="2200" i="0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200" i="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0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xP</a:t>
                      </a:r>
                      <a:endParaRPr lang="en-US" sz="2200" baseline="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1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0.24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0.76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2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2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0.24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0.76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0.252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0.748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3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3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0.252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0.748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0.2496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0.7504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4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0498">
                <a:tc>
                  <a:txBody>
                    <a:bodyPr/>
                    <a:lstStyle/>
                    <a:p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.</a:t>
                      </a:r>
                      <a:r>
                        <a:rPr lang="en-US" sz="2200" baseline="0" dirty="0" smtClean="0"/>
                        <a:t> . .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. . .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>
                          <a:latin typeface="Calibri"/>
                          <a:cs typeface="Calibri"/>
                        </a:rPr>
                        <a:t>∞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0.25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0.75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0.25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0.75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xP</a:t>
                      </a:r>
                      <a:r>
                        <a:rPr lang="en-US" sz="2200" baseline="30000" dirty="0" smtClean="0"/>
                        <a:t>∞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4038" y="5586413"/>
            <a:ext cx="5589587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dirty="0" err="1">
                <a:solidFill>
                  <a:schemeClr val="tx1"/>
                </a:solidFill>
                <a:latin typeface="+mj-lt"/>
              </a:rPr>
              <a:t>PageRank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vector =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= (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baseline="-25000" dirty="0">
                <a:solidFill>
                  <a:srgbClr val="000000"/>
                </a:solidFill>
                <a:latin typeface="Symbol" pitchFamily="18" charset="2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baseline="-25000" dirty="0">
                <a:solidFill>
                  <a:srgbClr val="000000"/>
                </a:solidFill>
                <a:latin typeface="Symbol" pitchFamily="18" charset="2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 (0.25, 0.75)</a:t>
            </a:r>
            <a:endParaRPr lang="en-US" i="1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11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21</a:t>
            </a:r>
            <a:endParaRPr lang="de-DE" baseline="-15000" dirty="0">
              <a:solidFill>
                <a:schemeClr val="tx1"/>
              </a:solidFill>
              <a:latin typeface="+mj-lt"/>
            </a:endParaRPr>
          </a:p>
          <a:p>
            <a:pPr marL="0" lvl="1" inden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12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22</a:t>
            </a:r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2952750" y="5646738"/>
          <a:ext cx="190500" cy="139700"/>
        </p:xfrm>
        <a:graphic>
          <a:graphicData uri="http://schemas.openxmlformats.org/presentationml/2006/ole">
            <p:oleObj spid="_x0000_s57346" name="Vergelijking" r:id="rId4" imgW="190440" imgH="139680" progId="Equation.3">
              <p:embed/>
            </p:oleObj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7000875" y="3071813"/>
          <a:ext cx="190500" cy="139700"/>
        </p:xfrm>
        <a:graphic>
          <a:graphicData uri="http://schemas.openxmlformats.org/presentationml/2006/ole">
            <p:oleObj spid="_x0000_s57347" name="Vergelijking" r:id="rId5" imgW="190440" imgH="139680" progId="Equation.3">
              <p:embed/>
            </p:oleObj>
          </a:graphicData>
        </a:graphic>
      </p:graphicFrame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7000875" y="3932238"/>
          <a:ext cx="190500" cy="139700"/>
        </p:xfrm>
        <a:graphic>
          <a:graphicData uri="http://schemas.openxmlformats.org/presentationml/2006/ole">
            <p:oleObj spid="_x0000_s57348" name="Vergelijking" r:id="rId6" imgW="190440" imgH="139680" progId="Equation.3">
              <p:embed/>
            </p:oleObj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7000875" y="4357688"/>
          <a:ext cx="190500" cy="139700"/>
        </p:xfrm>
        <a:graphic>
          <a:graphicData uri="http://schemas.openxmlformats.org/presentationml/2006/ole">
            <p:oleObj spid="_x0000_s57349" name="Vergelijking" r:id="rId7" imgW="190440" imgH="139680" progId="Equation.3">
              <p:embed/>
            </p:oleObj>
          </a:graphicData>
        </a:graphic>
      </p:graphicFrame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7000875" y="5214938"/>
          <a:ext cx="190500" cy="139700"/>
        </p:xfrm>
        <a:graphic>
          <a:graphicData uri="http://schemas.openxmlformats.org/presentationml/2006/ole">
            <p:oleObj spid="_x0000_s57350" name="Vergelijking" r:id="rId8" imgW="190440" imgH="139680" progId="Equation.3">
              <p:embed/>
            </p:oleObj>
          </a:graphicData>
        </a:graphic>
      </p:graphicFrame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7000875" y="3500438"/>
          <a:ext cx="190500" cy="139700"/>
        </p:xfrm>
        <a:graphic>
          <a:graphicData uri="http://schemas.openxmlformats.org/presentationml/2006/ole">
            <p:oleObj spid="_x0000_s57351" name="Vergelijking" r:id="rId9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9553DCA-B9A4-4C8B-BF88-65997E641E9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2995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Power method: Example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12996" name="Text Box 3"/>
          <p:cNvSpPr txBox="1">
            <a:spLocks noChangeArrowheads="1"/>
          </p:cNvSpPr>
          <p:nvPr/>
        </p:nvSpPr>
        <p:spPr bwMode="auto">
          <a:xfrm>
            <a:off x="138113" y="2428875"/>
            <a:ext cx="8505825" cy="4000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What is the PageRank / steady state in this example?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The steady state distribution (= the PageRanks) in this example are 0.25 for </a:t>
            </a:r>
            <a:r>
              <a:rPr lang="en-US" sz="2600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600" baseline="-2500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sz="2600" i="1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and 0.75 for </a:t>
            </a:r>
            <a:r>
              <a:rPr lang="en-US" sz="2600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600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.</a:t>
            </a:r>
            <a:endParaRPr lang="en-US" sz="26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12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212998" name="Picture 6" descr="172f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75" y="3071813"/>
            <a:ext cx="3975100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285AF81-A36C-411D-BDF3-B1D0AF93FE44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4019" name="Text Box 2"/>
          <p:cNvSpPr txBox="1">
            <a:spLocks noChangeArrowheads="1"/>
          </p:cNvSpPr>
          <p:nvPr/>
        </p:nvSpPr>
        <p:spPr bwMode="auto">
          <a:xfrm>
            <a:off x="71438" y="1270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>
                <a:solidFill>
                  <a:srgbClr val="000000"/>
                </a:solidFill>
                <a:latin typeface="Calibri" charset="0"/>
              </a:rPr>
              <a:t>Exercise: Compute PageRank using power method</a:t>
            </a:r>
          </a:p>
        </p:txBody>
      </p:sp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7E670EA-0397-477C-8777-58B2F0DD9317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5043" name="Text Box 2"/>
          <p:cNvSpPr txBox="1">
            <a:spLocks noChangeArrowheads="1"/>
          </p:cNvSpPr>
          <p:nvPr/>
        </p:nvSpPr>
        <p:spPr bwMode="auto">
          <a:xfrm>
            <a:off x="71438" y="1270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>
                <a:solidFill>
                  <a:srgbClr val="000000"/>
                </a:solidFill>
                <a:latin typeface="Calibri" charset="0"/>
              </a:rPr>
              <a:t>Exercise: Compute PageRank using power method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215045" name="Picture 7" descr="188f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63" y="3057525"/>
            <a:ext cx="4146550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7415FA5-D527-4B36-9257-3B792F14A952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6067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Solution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E2AE7A8-5763-43BA-893D-FA77A5521332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The web as a directed graph</a:t>
            </a:r>
            <a:r>
              <a:rPr lang="en-US" sz="4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078" name="Text Box 3"/>
          <p:cNvSpPr txBox="1">
            <a:spLocks noChangeArrowheads="1"/>
          </p:cNvSpPr>
          <p:nvPr/>
        </p:nvSpPr>
        <p:spPr bwMode="auto">
          <a:xfrm>
            <a:off x="928688" y="2500313"/>
            <a:ext cx="2286000" cy="128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pic>
        <p:nvPicPr>
          <p:cNvPr id="3079" name="Picture 5" descr="11f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38" y="1500188"/>
            <a:ext cx="47402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57188" y="3500438"/>
            <a:ext cx="8505825" cy="1428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Assumption 1: 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A hyperlink is a quality signal.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Calibri" charset="0"/>
              </a:rPr>
              <a:t>The 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hyperlink   </a:t>
            </a:r>
            <a:r>
              <a:rPr lang="en-US" sz="2000" i="1" dirty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000" i="1" baseline="-25000" dirty="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  → </a:t>
            </a:r>
            <a:r>
              <a:rPr lang="en-US" sz="2000" i="1" dirty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000" baseline="-25000" dirty="0">
                <a:solidFill>
                  <a:srgbClr val="000000"/>
                </a:solidFill>
                <a:latin typeface="Calibri" charset="0"/>
              </a:rPr>
              <a:t>2 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 indicates that </a:t>
            </a:r>
            <a:r>
              <a:rPr lang="en-US" sz="2000" i="1" dirty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000" i="1" baseline="-25000" dirty="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‘s  author deems </a:t>
            </a:r>
            <a:r>
              <a:rPr lang="en-US" sz="2000" i="1" dirty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000" i="1" baseline="-25000" dirty="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2000" i="1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      high-quality and relevant.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0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0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0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000" dirty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600" dirty="0">
              <a:solidFill>
                <a:schemeClr val="accent6">
                  <a:lumMod val="60000"/>
                  <a:lumOff val="40000"/>
                </a:schemeClr>
              </a:solidFill>
              <a:latin typeface="Calibri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3074" name="Vergelijking" r:id="rId5" imgW="114120" imgH="21564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36B0ADB-C49E-4328-87A2-7FC4102444A3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8372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Solution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5837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625" y="1487488"/>
          <a:ext cx="6298516" cy="408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87201"/>
                <a:gridCol w="1542807"/>
                <a:gridCol w="1380406"/>
                <a:gridCol w="1542779"/>
                <a:gridCol w="1345323"/>
              </a:tblGrid>
              <a:tr h="758737">
                <a:tc>
                  <a:txBody>
                    <a:bodyPr/>
                    <a:lstStyle/>
                    <a:p>
                      <a:endParaRPr lang="de-DE" sz="2200" b="0" i="1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1</a:t>
                      </a:r>
                      <a:endParaRPr lang="de-DE" sz="2200" b="0" dirty="0"/>
                    </a:p>
                    <a:p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1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2</a:t>
                      </a:r>
                      <a:endParaRPr lang="de-DE" sz="2200" b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2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38198"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11</a:t>
                      </a:r>
                      <a:r>
                        <a:rPr lang="en-US" sz="2200" dirty="0" smtClean="0"/>
                        <a:t> = 0.7</a:t>
                      </a:r>
                      <a:endParaRPr lang="de-DE" sz="2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21</a:t>
                      </a:r>
                      <a:r>
                        <a:rPr lang="en-US" sz="2200" dirty="0" smtClean="0"/>
                        <a:t> = 0.2</a:t>
                      </a:r>
                      <a:endParaRPr lang="de-DE" sz="2200" i="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12</a:t>
                      </a:r>
                      <a:r>
                        <a:rPr lang="en-US" sz="2200" dirty="0" smtClean="0"/>
                        <a:t> = 0.3</a:t>
                      </a:r>
                      <a:endParaRPr lang="de-DE" sz="2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22</a:t>
                      </a:r>
                      <a:r>
                        <a:rPr lang="en-US" sz="2200" dirty="0" smtClean="0"/>
                        <a:t> = 0.8</a:t>
                      </a:r>
                      <a:endParaRPr lang="de-DE" sz="2200" i="0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0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1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2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3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0498">
                <a:tc>
                  <a:txBody>
                    <a:bodyPr/>
                    <a:lstStyle/>
                    <a:p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/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>
                          <a:latin typeface="Calibri"/>
                          <a:cs typeface="Calibri"/>
                        </a:rPr>
                        <a:t>∞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4038" y="5586413"/>
            <a:ext cx="5278437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dirty="0" err="1">
                <a:solidFill>
                  <a:schemeClr val="tx1"/>
                </a:solidFill>
                <a:latin typeface="+mj-lt"/>
              </a:rPr>
              <a:t>PageRank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vector =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= (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baseline="-25000" dirty="0">
                <a:solidFill>
                  <a:srgbClr val="000000"/>
                </a:solidFill>
                <a:latin typeface="Symbol" pitchFamily="18" charset="2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baseline="-25000" dirty="0">
                <a:solidFill>
                  <a:srgbClr val="000000"/>
                </a:solidFill>
                <a:latin typeface="Symbol" pitchFamily="18" charset="2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 (0.4, 0.6)</a:t>
            </a:r>
            <a:endParaRPr lang="en-US" i="1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11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21</a:t>
            </a:r>
            <a:endParaRPr lang="de-DE" baseline="-15000" dirty="0">
              <a:solidFill>
                <a:schemeClr val="tx1"/>
              </a:solidFill>
              <a:latin typeface="+mj-lt"/>
            </a:endParaRPr>
          </a:p>
          <a:p>
            <a:pPr marL="0" lvl="1" inden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12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22</a:t>
            </a:r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2952750" y="5646738"/>
          <a:ext cx="190500" cy="139700"/>
        </p:xfrm>
        <a:graphic>
          <a:graphicData uri="http://schemas.openxmlformats.org/presentationml/2006/ole">
            <p:oleObj spid="_x0000_s58370" name="Vergelijking" r:id="rId4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467167E-827E-4C5C-9C27-D5BE1D7631B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9396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Solution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625" y="1487488"/>
          <a:ext cx="6298516" cy="408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87201"/>
                <a:gridCol w="1542807"/>
                <a:gridCol w="1380406"/>
                <a:gridCol w="1542779"/>
                <a:gridCol w="1345323"/>
              </a:tblGrid>
              <a:tr h="758737">
                <a:tc>
                  <a:txBody>
                    <a:bodyPr/>
                    <a:lstStyle/>
                    <a:p>
                      <a:endParaRPr lang="de-DE" sz="2200" b="0" i="1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1</a:t>
                      </a:r>
                      <a:endParaRPr lang="de-DE" sz="2200" b="0" dirty="0"/>
                    </a:p>
                    <a:p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1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2</a:t>
                      </a:r>
                      <a:endParaRPr lang="de-DE" sz="2200" b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2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38198"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11</a:t>
                      </a:r>
                      <a:r>
                        <a:rPr lang="en-US" sz="2200" dirty="0" smtClean="0"/>
                        <a:t> = 0.7</a:t>
                      </a:r>
                      <a:endParaRPr lang="de-DE" sz="2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21</a:t>
                      </a:r>
                      <a:r>
                        <a:rPr lang="en-US" sz="2200" dirty="0" smtClean="0"/>
                        <a:t> = 0.2</a:t>
                      </a:r>
                      <a:endParaRPr lang="de-DE" sz="2200" i="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12</a:t>
                      </a:r>
                      <a:r>
                        <a:rPr lang="en-US" sz="2200" dirty="0" smtClean="0"/>
                        <a:t> = 0.3</a:t>
                      </a:r>
                      <a:endParaRPr lang="de-DE" sz="2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22</a:t>
                      </a:r>
                      <a:r>
                        <a:rPr lang="en-US" sz="2200" dirty="0" smtClean="0"/>
                        <a:t> = 0.8</a:t>
                      </a:r>
                      <a:endParaRPr lang="de-DE" sz="2200" i="0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0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0.8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1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2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3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0498">
                <a:tc>
                  <a:txBody>
                    <a:bodyPr/>
                    <a:lstStyle/>
                    <a:p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/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>
                          <a:latin typeface="Calibri"/>
                          <a:cs typeface="Calibri"/>
                        </a:rPr>
                        <a:t>∞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4038" y="5586413"/>
            <a:ext cx="5278437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dirty="0" err="1">
                <a:solidFill>
                  <a:schemeClr val="tx1"/>
                </a:solidFill>
                <a:latin typeface="+mj-lt"/>
              </a:rPr>
              <a:t>PageRank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vector =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= (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baseline="-25000" dirty="0">
                <a:solidFill>
                  <a:srgbClr val="000000"/>
                </a:solidFill>
                <a:latin typeface="Symbol" pitchFamily="18" charset="2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baseline="-25000" dirty="0">
                <a:solidFill>
                  <a:srgbClr val="000000"/>
                </a:solidFill>
                <a:latin typeface="Symbol" pitchFamily="18" charset="2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 (0.4, 0.6)</a:t>
            </a:r>
            <a:endParaRPr lang="en-US" i="1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11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21</a:t>
            </a:r>
            <a:endParaRPr lang="de-DE" baseline="-15000" dirty="0">
              <a:solidFill>
                <a:schemeClr val="tx1"/>
              </a:solidFill>
              <a:latin typeface="+mj-lt"/>
            </a:endParaRPr>
          </a:p>
          <a:p>
            <a:pPr marL="0" lvl="1" inden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12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22</a:t>
            </a:r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2952750" y="5646738"/>
          <a:ext cx="190500" cy="139700"/>
        </p:xfrm>
        <a:graphic>
          <a:graphicData uri="http://schemas.openxmlformats.org/presentationml/2006/ole">
            <p:oleObj spid="_x0000_s59394" name="Vergelijking" r:id="rId4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A607D11-9629-442D-9972-82E16D86E94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0420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Solution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042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625" y="1487488"/>
          <a:ext cx="6298516" cy="408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87201"/>
                <a:gridCol w="1542807"/>
                <a:gridCol w="1380406"/>
                <a:gridCol w="1542779"/>
                <a:gridCol w="1345323"/>
              </a:tblGrid>
              <a:tr h="758737">
                <a:tc>
                  <a:txBody>
                    <a:bodyPr/>
                    <a:lstStyle/>
                    <a:p>
                      <a:endParaRPr lang="de-DE" sz="2200" b="0" i="1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1</a:t>
                      </a:r>
                      <a:endParaRPr lang="de-DE" sz="2200" b="0" dirty="0"/>
                    </a:p>
                    <a:p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1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2</a:t>
                      </a:r>
                      <a:endParaRPr lang="de-DE" sz="2200" b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2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38198"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11</a:t>
                      </a:r>
                      <a:r>
                        <a:rPr lang="en-US" sz="2200" dirty="0" smtClean="0"/>
                        <a:t> = 0.7</a:t>
                      </a:r>
                      <a:endParaRPr lang="de-DE" sz="2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21</a:t>
                      </a:r>
                      <a:r>
                        <a:rPr lang="en-US" sz="2200" dirty="0" smtClean="0"/>
                        <a:t> = 0.2</a:t>
                      </a:r>
                      <a:endParaRPr lang="de-DE" sz="2200" i="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12</a:t>
                      </a:r>
                      <a:r>
                        <a:rPr lang="en-US" sz="2200" dirty="0" smtClean="0"/>
                        <a:t> = 0.3</a:t>
                      </a:r>
                      <a:endParaRPr lang="de-DE" sz="2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22</a:t>
                      </a:r>
                      <a:r>
                        <a:rPr lang="en-US" sz="2200" dirty="0" smtClean="0"/>
                        <a:t> = 0.8</a:t>
                      </a:r>
                      <a:endParaRPr lang="de-DE" sz="2200" i="0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0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0.8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1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0.8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2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3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0498">
                <a:tc>
                  <a:txBody>
                    <a:bodyPr/>
                    <a:lstStyle/>
                    <a:p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/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>
                          <a:latin typeface="Calibri"/>
                          <a:cs typeface="Calibri"/>
                        </a:rPr>
                        <a:t>∞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4038" y="5586413"/>
            <a:ext cx="5278437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dirty="0" err="1">
                <a:solidFill>
                  <a:schemeClr val="tx1"/>
                </a:solidFill>
                <a:latin typeface="+mj-lt"/>
              </a:rPr>
              <a:t>PageRank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vector =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= (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baseline="-25000" dirty="0">
                <a:solidFill>
                  <a:srgbClr val="000000"/>
                </a:solidFill>
                <a:latin typeface="Symbol" pitchFamily="18" charset="2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baseline="-25000" dirty="0">
                <a:solidFill>
                  <a:srgbClr val="000000"/>
                </a:solidFill>
                <a:latin typeface="Symbol" pitchFamily="18" charset="2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 (0.4, 0.6)</a:t>
            </a:r>
            <a:endParaRPr lang="en-US" i="1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11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21</a:t>
            </a:r>
            <a:endParaRPr lang="de-DE" baseline="-15000" dirty="0">
              <a:solidFill>
                <a:schemeClr val="tx1"/>
              </a:solidFill>
              <a:latin typeface="+mj-lt"/>
            </a:endParaRPr>
          </a:p>
          <a:p>
            <a:pPr marL="0" lvl="1" inden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12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22</a:t>
            </a:r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2952750" y="5646738"/>
          <a:ext cx="190500" cy="139700"/>
        </p:xfrm>
        <a:graphic>
          <a:graphicData uri="http://schemas.openxmlformats.org/presentationml/2006/ole">
            <p:oleObj spid="_x0000_s60418" name="Vergelijking" r:id="rId4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799A643-DA3E-41F0-B393-2D9E9BAB16A9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1444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Solution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625" y="1487488"/>
          <a:ext cx="6298516" cy="408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87201"/>
                <a:gridCol w="1542807"/>
                <a:gridCol w="1380406"/>
                <a:gridCol w="1542779"/>
                <a:gridCol w="1345323"/>
              </a:tblGrid>
              <a:tr h="758737">
                <a:tc>
                  <a:txBody>
                    <a:bodyPr/>
                    <a:lstStyle/>
                    <a:p>
                      <a:endParaRPr lang="de-DE" sz="2200" b="0" i="1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1</a:t>
                      </a:r>
                      <a:endParaRPr lang="de-DE" sz="2200" b="0" dirty="0"/>
                    </a:p>
                    <a:p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1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2</a:t>
                      </a:r>
                      <a:endParaRPr lang="de-DE" sz="2200" b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2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38198"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11</a:t>
                      </a:r>
                      <a:r>
                        <a:rPr lang="en-US" sz="2200" dirty="0" smtClean="0"/>
                        <a:t> = 0.7</a:t>
                      </a:r>
                      <a:endParaRPr lang="de-DE" sz="2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21</a:t>
                      </a:r>
                      <a:r>
                        <a:rPr lang="en-US" sz="2200" dirty="0" smtClean="0"/>
                        <a:t> = 0.2</a:t>
                      </a:r>
                      <a:endParaRPr lang="de-DE" sz="2200" i="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12</a:t>
                      </a:r>
                      <a:r>
                        <a:rPr lang="en-US" sz="2200" dirty="0" smtClean="0"/>
                        <a:t> = 0.3</a:t>
                      </a:r>
                      <a:endParaRPr lang="de-DE" sz="2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22</a:t>
                      </a:r>
                      <a:r>
                        <a:rPr lang="en-US" sz="2200" dirty="0" smtClean="0"/>
                        <a:t> = 0.8</a:t>
                      </a:r>
                      <a:endParaRPr lang="de-DE" sz="2200" i="0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0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0.8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1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0.8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2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3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0498">
                <a:tc>
                  <a:txBody>
                    <a:bodyPr/>
                    <a:lstStyle/>
                    <a:p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/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>
                          <a:latin typeface="Calibri"/>
                          <a:cs typeface="Calibri"/>
                        </a:rPr>
                        <a:t>∞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4038" y="5586413"/>
            <a:ext cx="5278437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dirty="0" err="1">
                <a:solidFill>
                  <a:schemeClr val="tx1"/>
                </a:solidFill>
                <a:latin typeface="+mj-lt"/>
              </a:rPr>
              <a:t>PageRank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vector =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= (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baseline="-25000" dirty="0">
                <a:solidFill>
                  <a:srgbClr val="000000"/>
                </a:solidFill>
                <a:latin typeface="Symbol" pitchFamily="18" charset="2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baseline="-25000" dirty="0">
                <a:solidFill>
                  <a:srgbClr val="000000"/>
                </a:solidFill>
                <a:latin typeface="Symbol" pitchFamily="18" charset="2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 (0.4, 0.6)</a:t>
            </a:r>
            <a:endParaRPr lang="en-US" i="1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11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21</a:t>
            </a:r>
            <a:endParaRPr lang="de-DE" baseline="-15000" dirty="0">
              <a:solidFill>
                <a:schemeClr val="tx1"/>
              </a:solidFill>
              <a:latin typeface="+mj-lt"/>
            </a:endParaRPr>
          </a:p>
          <a:p>
            <a:pPr marL="0" lvl="1" inden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12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22</a:t>
            </a:r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2952750" y="5646738"/>
          <a:ext cx="190500" cy="139700"/>
        </p:xfrm>
        <a:graphic>
          <a:graphicData uri="http://schemas.openxmlformats.org/presentationml/2006/ole">
            <p:oleObj spid="_x0000_s61442" name="Vergelijking" r:id="rId4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B4EA06D-0F41-40E3-8F16-984E11F9826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2468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Solution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246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625" y="1487488"/>
          <a:ext cx="6298516" cy="408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87201"/>
                <a:gridCol w="1542807"/>
                <a:gridCol w="1380406"/>
                <a:gridCol w="1542779"/>
                <a:gridCol w="1345323"/>
              </a:tblGrid>
              <a:tr h="758737">
                <a:tc>
                  <a:txBody>
                    <a:bodyPr/>
                    <a:lstStyle/>
                    <a:p>
                      <a:endParaRPr lang="de-DE" sz="2200" b="0" i="1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1</a:t>
                      </a:r>
                      <a:endParaRPr lang="de-DE" sz="2200" b="0" dirty="0"/>
                    </a:p>
                    <a:p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1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2</a:t>
                      </a:r>
                      <a:endParaRPr lang="de-DE" sz="2200" b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2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38198"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11</a:t>
                      </a:r>
                      <a:r>
                        <a:rPr lang="en-US" sz="2200" dirty="0" smtClean="0"/>
                        <a:t> = 0.7</a:t>
                      </a:r>
                      <a:endParaRPr lang="de-DE" sz="2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21</a:t>
                      </a:r>
                      <a:r>
                        <a:rPr lang="en-US" sz="2200" dirty="0" smtClean="0"/>
                        <a:t> = 0.2</a:t>
                      </a:r>
                      <a:endParaRPr lang="de-DE" sz="2200" i="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12</a:t>
                      </a:r>
                      <a:r>
                        <a:rPr lang="en-US" sz="2200" dirty="0" smtClean="0"/>
                        <a:t> = 0.3</a:t>
                      </a:r>
                      <a:endParaRPr lang="de-DE" sz="2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22</a:t>
                      </a:r>
                      <a:r>
                        <a:rPr lang="en-US" sz="2200" dirty="0" smtClean="0"/>
                        <a:t> = 0.8</a:t>
                      </a:r>
                      <a:endParaRPr lang="de-DE" sz="2200" i="0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0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0.8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1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0.8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2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3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0498">
                <a:tc>
                  <a:txBody>
                    <a:bodyPr/>
                    <a:lstStyle/>
                    <a:p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/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>
                          <a:latin typeface="Calibri"/>
                          <a:cs typeface="Calibri"/>
                        </a:rPr>
                        <a:t>∞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4038" y="5586413"/>
            <a:ext cx="5278437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dirty="0" err="1">
                <a:solidFill>
                  <a:schemeClr val="tx1"/>
                </a:solidFill>
                <a:latin typeface="+mj-lt"/>
              </a:rPr>
              <a:t>PageRank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vector =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= (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baseline="-25000" dirty="0">
                <a:solidFill>
                  <a:srgbClr val="000000"/>
                </a:solidFill>
                <a:latin typeface="Symbol" pitchFamily="18" charset="2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baseline="-25000" dirty="0">
                <a:solidFill>
                  <a:srgbClr val="000000"/>
                </a:solidFill>
                <a:latin typeface="Symbol" pitchFamily="18" charset="2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 (0.4, 0.6)</a:t>
            </a:r>
            <a:endParaRPr lang="en-US" i="1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11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21</a:t>
            </a:r>
            <a:endParaRPr lang="de-DE" baseline="-15000" dirty="0">
              <a:solidFill>
                <a:schemeClr val="tx1"/>
              </a:solidFill>
              <a:latin typeface="+mj-lt"/>
            </a:endParaRPr>
          </a:p>
          <a:p>
            <a:pPr marL="0" lvl="1" inden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12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22</a:t>
            </a:r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2952750" y="5646738"/>
          <a:ext cx="190500" cy="139700"/>
        </p:xfrm>
        <a:graphic>
          <a:graphicData uri="http://schemas.openxmlformats.org/presentationml/2006/ole">
            <p:oleObj spid="_x0000_s62466" name="Vergelijking" r:id="rId4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1A9E784-AAFF-4E3C-BCC2-87AAFE5E20D8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Solution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625" y="1487488"/>
          <a:ext cx="6298516" cy="408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87201"/>
                <a:gridCol w="1542807"/>
                <a:gridCol w="1380406"/>
                <a:gridCol w="1542779"/>
                <a:gridCol w="1345323"/>
              </a:tblGrid>
              <a:tr h="758737">
                <a:tc>
                  <a:txBody>
                    <a:bodyPr/>
                    <a:lstStyle/>
                    <a:p>
                      <a:endParaRPr lang="de-DE" sz="2200" b="0" i="1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1</a:t>
                      </a:r>
                      <a:endParaRPr lang="de-DE" sz="2200" b="0" dirty="0"/>
                    </a:p>
                    <a:p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1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2</a:t>
                      </a:r>
                      <a:endParaRPr lang="de-DE" sz="2200" b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2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38198"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11</a:t>
                      </a:r>
                      <a:r>
                        <a:rPr lang="en-US" sz="2200" dirty="0" smtClean="0"/>
                        <a:t> = 0.7</a:t>
                      </a:r>
                      <a:endParaRPr lang="de-DE" sz="2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21</a:t>
                      </a:r>
                      <a:r>
                        <a:rPr lang="en-US" sz="2200" dirty="0" smtClean="0"/>
                        <a:t> = 0.2</a:t>
                      </a:r>
                      <a:endParaRPr lang="de-DE" sz="2200" i="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12</a:t>
                      </a:r>
                      <a:r>
                        <a:rPr lang="en-US" sz="2200" dirty="0" smtClean="0"/>
                        <a:t> = 0.3</a:t>
                      </a:r>
                      <a:endParaRPr lang="de-DE" sz="2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22</a:t>
                      </a:r>
                      <a:r>
                        <a:rPr lang="en-US" sz="2200" dirty="0" smtClean="0"/>
                        <a:t> = 0.8</a:t>
                      </a:r>
                      <a:endParaRPr lang="de-DE" sz="2200" i="0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0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0.8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1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0.8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2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0.35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0.65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3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0498">
                <a:tc>
                  <a:txBody>
                    <a:bodyPr/>
                    <a:lstStyle/>
                    <a:p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/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>
                          <a:latin typeface="Calibri"/>
                          <a:cs typeface="Calibri"/>
                        </a:rPr>
                        <a:t>∞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4038" y="5586413"/>
            <a:ext cx="5278437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dirty="0" err="1">
                <a:solidFill>
                  <a:schemeClr val="tx1"/>
                </a:solidFill>
                <a:latin typeface="+mj-lt"/>
              </a:rPr>
              <a:t>PageRank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vector =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= (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baseline="-25000" dirty="0">
                <a:solidFill>
                  <a:srgbClr val="000000"/>
                </a:solidFill>
                <a:latin typeface="Symbol" pitchFamily="18" charset="2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baseline="-25000" dirty="0">
                <a:solidFill>
                  <a:srgbClr val="000000"/>
                </a:solidFill>
                <a:latin typeface="Symbol" pitchFamily="18" charset="2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 (0.4, 0.6)</a:t>
            </a:r>
            <a:endParaRPr lang="en-US" i="1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11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21</a:t>
            </a:r>
            <a:endParaRPr lang="de-DE" baseline="-15000" dirty="0">
              <a:solidFill>
                <a:schemeClr val="tx1"/>
              </a:solidFill>
              <a:latin typeface="+mj-lt"/>
            </a:endParaRPr>
          </a:p>
          <a:p>
            <a:pPr marL="0" lvl="1" inden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12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22</a:t>
            </a:r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2952750" y="5646738"/>
          <a:ext cx="190500" cy="139700"/>
        </p:xfrm>
        <a:graphic>
          <a:graphicData uri="http://schemas.openxmlformats.org/presentationml/2006/ole">
            <p:oleObj spid="_x0000_s63490" name="Vergelijking" r:id="rId4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0A5A399-6703-46C7-A141-DD1B8347580D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4516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Solution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625" y="1487488"/>
          <a:ext cx="6298516" cy="408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87201"/>
                <a:gridCol w="1542807"/>
                <a:gridCol w="1380406"/>
                <a:gridCol w="1542779"/>
                <a:gridCol w="1345323"/>
              </a:tblGrid>
              <a:tr h="758737">
                <a:tc>
                  <a:txBody>
                    <a:bodyPr/>
                    <a:lstStyle/>
                    <a:p>
                      <a:endParaRPr lang="de-DE" sz="2200" b="0" i="1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1</a:t>
                      </a:r>
                      <a:endParaRPr lang="de-DE" sz="2200" b="0" dirty="0"/>
                    </a:p>
                    <a:p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1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2</a:t>
                      </a:r>
                      <a:endParaRPr lang="de-DE" sz="2200" b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2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38198"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11</a:t>
                      </a:r>
                      <a:r>
                        <a:rPr lang="en-US" sz="2200" dirty="0" smtClean="0"/>
                        <a:t> = 0.7</a:t>
                      </a:r>
                      <a:endParaRPr lang="de-DE" sz="2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21</a:t>
                      </a:r>
                      <a:r>
                        <a:rPr lang="en-US" sz="2200" dirty="0" smtClean="0"/>
                        <a:t> = 0.2</a:t>
                      </a:r>
                      <a:endParaRPr lang="de-DE" sz="2200" i="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12</a:t>
                      </a:r>
                      <a:r>
                        <a:rPr lang="en-US" sz="2200" dirty="0" smtClean="0"/>
                        <a:t> = 0.3</a:t>
                      </a:r>
                      <a:endParaRPr lang="de-DE" sz="2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22</a:t>
                      </a:r>
                      <a:r>
                        <a:rPr lang="en-US" sz="2200" dirty="0" smtClean="0"/>
                        <a:t> = 0.8</a:t>
                      </a:r>
                      <a:endParaRPr lang="de-DE" sz="2200" i="0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0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0.8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1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0.8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2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0.35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0.65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3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0.35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0.65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0498">
                <a:tc>
                  <a:txBody>
                    <a:bodyPr/>
                    <a:lstStyle/>
                    <a:p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/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>
                          <a:latin typeface="Calibri"/>
                          <a:cs typeface="Calibri"/>
                        </a:rPr>
                        <a:t>∞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4038" y="5586413"/>
            <a:ext cx="5278437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dirty="0" err="1">
                <a:solidFill>
                  <a:schemeClr val="tx1"/>
                </a:solidFill>
                <a:latin typeface="+mj-lt"/>
              </a:rPr>
              <a:t>PageRank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vector =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= (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baseline="-25000" dirty="0">
                <a:solidFill>
                  <a:srgbClr val="000000"/>
                </a:solidFill>
                <a:latin typeface="Symbol" pitchFamily="18" charset="2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baseline="-25000" dirty="0">
                <a:solidFill>
                  <a:srgbClr val="000000"/>
                </a:solidFill>
                <a:latin typeface="Symbol" pitchFamily="18" charset="2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 (0.4, 0.6)</a:t>
            </a:r>
            <a:endParaRPr lang="en-US" i="1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11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21</a:t>
            </a:r>
            <a:endParaRPr lang="de-DE" baseline="-15000" dirty="0">
              <a:solidFill>
                <a:schemeClr val="tx1"/>
              </a:solidFill>
              <a:latin typeface="+mj-lt"/>
            </a:endParaRPr>
          </a:p>
          <a:p>
            <a:pPr marL="0" lvl="1" inden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12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22</a:t>
            </a:r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2952750" y="5646738"/>
          <a:ext cx="190500" cy="139700"/>
        </p:xfrm>
        <a:graphic>
          <a:graphicData uri="http://schemas.openxmlformats.org/presentationml/2006/ole">
            <p:oleObj spid="_x0000_s64514" name="Vergelijking" r:id="rId4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7DB937D-B44D-4BE7-88B2-500C885BB54F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Solution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554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625" y="1487488"/>
          <a:ext cx="6298516" cy="408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87201"/>
                <a:gridCol w="1542807"/>
                <a:gridCol w="1380406"/>
                <a:gridCol w="1542779"/>
                <a:gridCol w="1345323"/>
              </a:tblGrid>
              <a:tr h="758737">
                <a:tc>
                  <a:txBody>
                    <a:bodyPr/>
                    <a:lstStyle/>
                    <a:p>
                      <a:endParaRPr lang="de-DE" sz="2200" b="0" i="1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1</a:t>
                      </a:r>
                      <a:endParaRPr lang="de-DE" sz="2200" b="0" dirty="0"/>
                    </a:p>
                    <a:p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1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2</a:t>
                      </a:r>
                      <a:endParaRPr lang="de-DE" sz="2200" b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2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38198"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11</a:t>
                      </a:r>
                      <a:r>
                        <a:rPr lang="en-US" sz="2200" dirty="0" smtClean="0"/>
                        <a:t> = 0.7</a:t>
                      </a:r>
                      <a:endParaRPr lang="de-DE" sz="2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21</a:t>
                      </a:r>
                      <a:r>
                        <a:rPr lang="en-US" sz="2200" dirty="0" smtClean="0"/>
                        <a:t> = 0.2</a:t>
                      </a:r>
                      <a:endParaRPr lang="de-DE" sz="2200" i="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12</a:t>
                      </a:r>
                      <a:r>
                        <a:rPr lang="en-US" sz="2200" dirty="0" smtClean="0"/>
                        <a:t> = 0.3</a:t>
                      </a:r>
                      <a:endParaRPr lang="de-DE" sz="2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22</a:t>
                      </a:r>
                      <a:r>
                        <a:rPr lang="en-US" sz="2200" dirty="0" smtClean="0"/>
                        <a:t> = 0.8</a:t>
                      </a:r>
                      <a:endParaRPr lang="de-DE" sz="2200" i="0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0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0.8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1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0.8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2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0.35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0.65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3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0.35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0.65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0.375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0.625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0498">
                <a:tc>
                  <a:txBody>
                    <a:bodyPr/>
                    <a:lstStyle/>
                    <a:p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/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>
                          <a:latin typeface="Calibri"/>
                          <a:cs typeface="Calibri"/>
                        </a:rPr>
                        <a:t>∞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4038" y="5586413"/>
            <a:ext cx="5278437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dirty="0" err="1">
                <a:solidFill>
                  <a:schemeClr val="tx1"/>
                </a:solidFill>
                <a:latin typeface="+mj-lt"/>
              </a:rPr>
              <a:t>PageRank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vector =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= (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baseline="-25000" dirty="0">
                <a:solidFill>
                  <a:srgbClr val="000000"/>
                </a:solidFill>
                <a:latin typeface="Symbol" pitchFamily="18" charset="2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baseline="-25000" dirty="0">
                <a:solidFill>
                  <a:srgbClr val="000000"/>
                </a:solidFill>
                <a:latin typeface="Symbol" pitchFamily="18" charset="2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 (0.4, 0.6)</a:t>
            </a:r>
            <a:endParaRPr lang="en-US" i="1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11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21</a:t>
            </a:r>
            <a:endParaRPr lang="de-DE" baseline="-15000" dirty="0">
              <a:solidFill>
                <a:schemeClr val="tx1"/>
              </a:solidFill>
              <a:latin typeface="+mj-lt"/>
            </a:endParaRPr>
          </a:p>
          <a:p>
            <a:pPr marL="0" lvl="1" inden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12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22</a:t>
            </a:r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2952750" y="5646738"/>
          <a:ext cx="190500" cy="139700"/>
        </p:xfrm>
        <a:graphic>
          <a:graphicData uri="http://schemas.openxmlformats.org/presentationml/2006/ole">
            <p:oleObj spid="_x0000_s65538" name="Vergelijking" r:id="rId4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77081FA-78D5-49DC-AEC9-8A14E6FE3E7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6564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Solution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656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625" y="1487488"/>
          <a:ext cx="6298516" cy="408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87201"/>
                <a:gridCol w="1542807"/>
                <a:gridCol w="1380406"/>
                <a:gridCol w="1542779"/>
                <a:gridCol w="1345323"/>
              </a:tblGrid>
              <a:tr h="758737">
                <a:tc>
                  <a:txBody>
                    <a:bodyPr/>
                    <a:lstStyle/>
                    <a:p>
                      <a:endParaRPr lang="de-DE" sz="2200" b="0" i="1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1</a:t>
                      </a:r>
                      <a:endParaRPr lang="de-DE" sz="2200" b="0" dirty="0"/>
                    </a:p>
                    <a:p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1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2</a:t>
                      </a:r>
                      <a:endParaRPr lang="de-DE" sz="2200" b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2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38198"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11</a:t>
                      </a:r>
                      <a:r>
                        <a:rPr lang="en-US" sz="2200" dirty="0" smtClean="0"/>
                        <a:t> = 0.7</a:t>
                      </a:r>
                      <a:endParaRPr lang="de-DE" sz="2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21</a:t>
                      </a:r>
                      <a:r>
                        <a:rPr lang="en-US" sz="2200" dirty="0" smtClean="0"/>
                        <a:t> = 0.2</a:t>
                      </a:r>
                      <a:endParaRPr lang="de-DE" sz="2200" i="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12</a:t>
                      </a:r>
                      <a:r>
                        <a:rPr lang="en-US" sz="2200" dirty="0" smtClean="0"/>
                        <a:t> = 0.3</a:t>
                      </a:r>
                      <a:endParaRPr lang="de-DE" sz="2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22</a:t>
                      </a:r>
                      <a:r>
                        <a:rPr lang="en-US" sz="2200" dirty="0" smtClean="0"/>
                        <a:t> = 0.8</a:t>
                      </a:r>
                      <a:endParaRPr lang="de-DE" sz="2200" i="0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0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0.8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1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0.8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2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0.35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0.65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3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0.35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0.65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0.375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0.625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0498">
                <a:tc>
                  <a:txBody>
                    <a:bodyPr/>
                    <a:lstStyle/>
                    <a:p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.</a:t>
                      </a:r>
                      <a:r>
                        <a:rPr lang="en-US" sz="2200" baseline="0" dirty="0" smtClean="0"/>
                        <a:t> . .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/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>
                          <a:latin typeface="Calibri"/>
                          <a:cs typeface="Calibri"/>
                        </a:rPr>
                        <a:t>∞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4038" y="5586413"/>
            <a:ext cx="5278437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dirty="0" err="1">
                <a:solidFill>
                  <a:schemeClr val="tx1"/>
                </a:solidFill>
                <a:latin typeface="+mj-lt"/>
              </a:rPr>
              <a:t>PageRank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vector =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= (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baseline="-25000" dirty="0">
                <a:solidFill>
                  <a:srgbClr val="000000"/>
                </a:solidFill>
                <a:latin typeface="Symbol" pitchFamily="18" charset="2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baseline="-25000" dirty="0">
                <a:solidFill>
                  <a:srgbClr val="000000"/>
                </a:solidFill>
                <a:latin typeface="Symbol" pitchFamily="18" charset="2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 (0.4, 0.6)</a:t>
            </a:r>
            <a:endParaRPr lang="en-US" i="1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11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21</a:t>
            </a:r>
            <a:endParaRPr lang="de-DE" baseline="-15000" dirty="0">
              <a:solidFill>
                <a:schemeClr val="tx1"/>
              </a:solidFill>
              <a:latin typeface="+mj-lt"/>
            </a:endParaRPr>
          </a:p>
          <a:p>
            <a:pPr marL="0" lvl="1" inden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12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22</a:t>
            </a:r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2952750" y="5646738"/>
          <a:ext cx="190500" cy="139700"/>
        </p:xfrm>
        <a:graphic>
          <a:graphicData uri="http://schemas.openxmlformats.org/presentationml/2006/ole">
            <p:oleObj spid="_x0000_s66562" name="Vergelijking" r:id="rId4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2ECEFE0-3E09-41BC-A3E4-FDB0C75C5895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7588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Solution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758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625" y="1487488"/>
          <a:ext cx="6298516" cy="408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87201"/>
                <a:gridCol w="1542807"/>
                <a:gridCol w="1380406"/>
                <a:gridCol w="1542779"/>
                <a:gridCol w="1345323"/>
              </a:tblGrid>
              <a:tr h="758737">
                <a:tc>
                  <a:txBody>
                    <a:bodyPr/>
                    <a:lstStyle/>
                    <a:p>
                      <a:endParaRPr lang="de-DE" sz="2200" b="0" i="1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1</a:t>
                      </a:r>
                      <a:endParaRPr lang="de-DE" sz="2200" b="0" dirty="0"/>
                    </a:p>
                    <a:p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1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2</a:t>
                      </a:r>
                      <a:endParaRPr lang="de-DE" sz="2200" b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2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38198"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11</a:t>
                      </a:r>
                      <a:r>
                        <a:rPr lang="en-US" sz="2200" dirty="0" smtClean="0"/>
                        <a:t> = 0.7</a:t>
                      </a:r>
                      <a:endParaRPr lang="de-DE" sz="2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21</a:t>
                      </a:r>
                      <a:r>
                        <a:rPr lang="en-US" sz="2200" dirty="0" smtClean="0"/>
                        <a:t> = 0.2</a:t>
                      </a:r>
                      <a:endParaRPr lang="de-DE" sz="2200" i="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12</a:t>
                      </a:r>
                      <a:r>
                        <a:rPr lang="en-US" sz="2200" dirty="0" smtClean="0"/>
                        <a:t> = 0.3</a:t>
                      </a:r>
                      <a:endParaRPr lang="de-DE" sz="2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22</a:t>
                      </a:r>
                      <a:r>
                        <a:rPr lang="en-US" sz="2200" dirty="0" smtClean="0"/>
                        <a:t> = 0.8</a:t>
                      </a:r>
                      <a:endParaRPr lang="de-DE" sz="2200" i="0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0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0.8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1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0.8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2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0.35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0.65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3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0.35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0.65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0.375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0.625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0498">
                <a:tc>
                  <a:txBody>
                    <a:bodyPr/>
                    <a:lstStyle/>
                    <a:p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.</a:t>
                      </a:r>
                      <a:r>
                        <a:rPr lang="en-US" sz="2200" baseline="0" dirty="0" smtClean="0"/>
                        <a:t> . .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/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>
                          <a:latin typeface="Calibri"/>
                          <a:cs typeface="Calibri"/>
                        </a:rPr>
                        <a:t>∞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0.4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0.6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4038" y="5586413"/>
            <a:ext cx="5278437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dirty="0" err="1">
                <a:solidFill>
                  <a:schemeClr val="tx1"/>
                </a:solidFill>
                <a:latin typeface="+mj-lt"/>
              </a:rPr>
              <a:t>PageRank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vector =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= (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baseline="-25000" dirty="0">
                <a:solidFill>
                  <a:srgbClr val="000000"/>
                </a:solidFill>
                <a:latin typeface="Symbol" pitchFamily="18" charset="2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baseline="-25000" dirty="0">
                <a:solidFill>
                  <a:srgbClr val="000000"/>
                </a:solidFill>
                <a:latin typeface="Symbol" pitchFamily="18" charset="2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 (0.4, 0.6)</a:t>
            </a:r>
            <a:endParaRPr lang="en-US" i="1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11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21</a:t>
            </a:r>
            <a:endParaRPr lang="de-DE" baseline="-15000" dirty="0">
              <a:solidFill>
                <a:schemeClr val="tx1"/>
              </a:solidFill>
              <a:latin typeface="+mj-lt"/>
            </a:endParaRPr>
          </a:p>
          <a:p>
            <a:pPr marL="0" lvl="1" inden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12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22</a:t>
            </a:r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2952750" y="5646738"/>
          <a:ext cx="190500" cy="139700"/>
        </p:xfrm>
        <a:graphic>
          <a:graphicData uri="http://schemas.openxmlformats.org/presentationml/2006/ole">
            <p:oleObj spid="_x0000_s67586" name="Vergelijking" r:id="rId4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smtClean="0"/>
              <a:t>Outline</a:t>
            </a:r>
            <a:endParaRPr lang="de-DE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>
                <a:solidFill>
                  <a:srgbClr val="336699"/>
                </a:solidFill>
                <a:latin typeface="Calibri" charset="0"/>
              </a:rPr>
              <a:t> Recap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>
                <a:solidFill>
                  <a:srgbClr val="336699"/>
                </a:solidFill>
                <a:latin typeface="Calibri" charset="0"/>
              </a:rPr>
              <a:t> Anchor Text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>
                <a:solidFill>
                  <a:srgbClr val="336699"/>
                </a:solidFill>
                <a:latin typeface="Calibri" charset="0"/>
              </a:rPr>
              <a:t> Citation Analysis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>
                <a:solidFill>
                  <a:srgbClr val="336699"/>
                </a:solidFill>
                <a:latin typeface="Calibri" charset="0"/>
              </a:rPr>
              <a:t> PageRank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>
                <a:solidFill>
                  <a:srgbClr val="336699"/>
                </a:solidFill>
                <a:latin typeface="Calibri" charset="0"/>
              </a:rPr>
              <a:t> HITS: Hubs &amp; Authorities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2C21B9E-A669-4E4F-A28E-B583641E1948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The web as a directed graph</a:t>
            </a:r>
            <a:r>
              <a:rPr lang="en-US" sz="4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4102" name="Text Box 3"/>
          <p:cNvSpPr txBox="1">
            <a:spLocks noChangeArrowheads="1"/>
          </p:cNvSpPr>
          <p:nvPr/>
        </p:nvSpPr>
        <p:spPr bwMode="auto">
          <a:xfrm>
            <a:off x="928688" y="2500313"/>
            <a:ext cx="2286000" cy="128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pic>
        <p:nvPicPr>
          <p:cNvPr id="4103" name="Picture 5" descr="11f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38" y="1500188"/>
            <a:ext cx="47402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57188" y="3500438"/>
            <a:ext cx="8505825" cy="2857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Assumption 1: 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A hyperlink is a quality signal.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Calibri" charset="0"/>
              </a:rPr>
              <a:t>The 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hyperlink   </a:t>
            </a:r>
            <a:r>
              <a:rPr lang="en-US" sz="2000" i="1" dirty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000" i="1" baseline="-25000" dirty="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  → </a:t>
            </a:r>
            <a:r>
              <a:rPr lang="en-US" sz="2000" i="1" dirty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000" baseline="-25000" dirty="0">
                <a:solidFill>
                  <a:srgbClr val="000000"/>
                </a:solidFill>
                <a:latin typeface="Calibri" charset="0"/>
              </a:rPr>
              <a:t>2 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 indicates that </a:t>
            </a:r>
            <a:r>
              <a:rPr lang="en-US" sz="2000" i="1" dirty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000" i="1" baseline="-25000" dirty="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‘s  author deems </a:t>
            </a:r>
            <a:r>
              <a:rPr lang="en-US" sz="2000" i="1" dirty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000" i="1" baseline="-25000" dirty="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2000" i="1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      high-quality and relevant.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Assumption 2: 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The anchor text describes the content of </a:t>
            </a:r>
            <a:r>
              <a:rPr lang="en-US" i="1" dirty="0">
                <a:solidFill>
                  <a:srgbClr val="0070C0"/>
                </a:solidFill>
                <a:latin typeface="Calibri" charset="0"/>
              </a:rPr>
              <a:t>d</a:t>
            </a:r>
            <a:r>
              <a:rPr lang="en-US" i="1" baseline="-25000" dirty="0">
                <a:solidFill>
                  <a:srgbClr val="0070C0"/>
                </a:solidFill>
                <a:latin typeface="Calibri" charset="0"/>
              </a:rPr>
              <a:t>2</a:t>
            </a:r>
            <a:r>
              <a:rPr lang="en-US" i="1" dirty="0">
                <a:solidFill>
                  <a:srgbClr val="0070C0"/>
                </a:solidFill>
                <a:latin typeface="Calibri" charset="0"/>
              </a:rPr>
              <a:t>.</a:t>
            </a:r>
            <a:endParaRPr lang="en-US" sz="20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0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0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0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000" dirty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600" dirty="0">
              <a:solidFill>
                <a:schemeClr val="accent6">
                  <a:lumMod val="60000"/>
                  <a:lumOff val="40000"/>
                </a:schemeClr>
              </a:solidFill>
              <a:latin typeface="Calibri" charset="0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4098" name="Vergelijking" r:id="rId5" imgW="114120" imgH="21564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0716D8D-F63E-4A0B-8E3C-412132D13D5F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8612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Solution</a:t>
            </a:r>
            <a:endParaRPr lang="en-US" sz="3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861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625" y="1487488"/>
          <a:ext cx="6298516" cy="408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87201"/>
                <a:gridCol w="1542807"/>
                <a:gridCol w="1380406"/>
                <a:gridCol w="1542779"/>
                <a:gridCol w="1345323"/>
              </a:tblGrid>
              <a:tr h="758737">
                <a:tc>
                  <a:txBody>
                    <a:bodyPr/>
                    <a:lstStyle/>
                    <a:p>
                      <a:endParaRPr lang="de-DE" sz="2200" b="0" i="1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1</a:t>
                      </a:r>
                      <a:endParaRPr lang="de-DE" sz="2200" b="0" dirty="0"/>
                    </a:p>
                    <a:p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1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2</a:t>
                      </a:r>
                      <a:endParaRPr lang="de-DE" sz="2200" b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2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38198"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11</a:t>
                      </a:r>
                      <a:r>
                        <a:rPr lang="en-US" sz="2200" dirty="0" smtClean="0"/>
                        <a:t> = 0.7</a:t>
                      </a:r>
                      <a:endParaRPr lang="de-DE" sz="2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21</a:t>
                      </a:r>
                      <a:r>
                        <a:rPr lang="en-US" sz="2200" dirty="0" smtClean="0"/>
                        <a:t> = 0.2</a:t>
                      </a:r>
                      <a:endParaRPr lang="de-DE" sz="2200" i="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12</a:t>
                      </a:r>
                      <a:r>
                        <a:rPr lang="en-US" sz="2200" dirty="0" smtClean="0"/>
                        <a:t> = 0.3</a:t>
                      </a:r>
                      <a:endParaRPr lang="de-DE" sz="2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22</a:t>
                      </a:r>
                      <a:r>
                        <a:rPr lang="en-US" sz="2200" dirty="0" smtClean="0"/>
                        <a:t> = 0.8</a:t>
                      </a:r>
                      <a:endParaRPr lang="de-DE" sz="2200" i="0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0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0.8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1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0.8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2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0.35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0.65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3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0.35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0.65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0.375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0.625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3374">
                <a:tc>
                  <a:txBody>
                    <a:bodyPr/>
                    <a:lstStyle/>
                    <a:p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.</a:t>
                      </a:r>
                      <a:r>
                        <a:rPr lang="en-US" sz="2200" baseline="0" dirty="0" smtClean="0"/>
                        <a:t> . .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/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>
                          <a:latin typeface="Calibri"/>
                          <a:cs typeface="Calibri"/>
                        </a:rPr>
                        <a:t>∞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0.4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0.6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0.4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0.6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4038" y="5586413"/>
            <a:ext cx="5278437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dirty="0" err="1">
                <a:solidFill>
                  <a:schemeClr val="tx1"/>
                </a:solidFill>
                <a:latin typeface="+mj-lt"/>
              </a:rPr>
              <a:t>PageRank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vector =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= (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baseline="-25000" dirty="0">
                <a:solidFill>
                  <a:srgbClr val="000000"/>
                </a:solidFill>
                <a:latin typeface="Symbol" pitchFamily="18" charset="2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baseline="-25000" dirty="0">
                <a:solidFill>
                  <a:srgbClr val="000000"/>
                </a:solidFill>
                <a:latin typeface="Symbol" pitchFamily="18" charset="2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 (0.4, 0.6)</a:t>
            </a:r>
            <a:endParaRPr lang="en-US" i="1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11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21</a:t>
            </a:r>
            <a:endParaRPr lang="de-DE" baseline="-15000" dirty="0">
              <a:solidFill>
                <a:schemeClr val="tx1"/>
              </a:solidFill>
              <a:latin typeface="+mj-lt"/>
            </a:endParaRPr>
          </a:p>
          <a:p>
            <a:pPr marL="0" lvl="1" inden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12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22</a:t>
            </a:r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2952750" y="5646738"/>
          <a:ext cx="190500" cy="139700"/>
        </p:xfrm>
        <a:graphic>
          <a:graphicData uri="http://schemas.openxmlformats.org/presentationml/2006/ole">
            <p:oleObj spid="_x0000_s68610" name="Vergelijking" r:id="rId4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D9BDA45-8B04-48C3-9E39-6A778A183A11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7091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715375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PageRank summary</a:t>
            </a:r>
          </a:p>
        </p:txBody>
      </p:sp>
      <p:sp>
        <p:nvSpPr>
          <p:cNvPr id="217092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3A7AD5C-2290-4804-9D70-7D4592464FA7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8115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715375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PageRank summary</a:t>
            </a:r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18117" name="Text Box 3"/>
          <p:cNvSpPr txBox="1">
            <a:spLocks noChangeArrowheads="1"/>
          </p:cNvSpPr>
          <p:nvPr/>
        </p:nvSpPr>
        <p:spPr bwMode="auto">
          <a:xfrm>
            <a:off x="285750" y="1857375"/>
            <a:ext cx="8429625" cy="500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Preprocessing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7869B42-1551-4B37-9235-8A85D6FC8D2F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9139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715375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PageRank summary</a:t>
            </a:r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19141" name="Text Box 3"/>
          <p:cNvSpPr txBox="1">
            <a:spLocks noChangeArrowheads="1"/>
          </p:cNvSpPr>
          <p:nvPr/>
        </p:nvSpPr>
        <p:spPr bwMode="auto">
          <a:xfrm>
            <a:off x="285750" y="1857375"/>
            <a:ext cx="8429625" cy="500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Preprocessing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Given graph of links, build matrix </a:t>
            </a:r>
            <a:r>
              <a:rPr lang="en-US" sz="2200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E7F2F46-0F0B-4938-A208-07B9076E9248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20163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715375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PageRank summary</a:t>
            </a: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20165" name="Text Box 3"/>
          <p:cNvSpPr txBox="1">
            <a:spLocks noChangeArrowheads="1"/>
          </p:cNvSpPr>
          <p:nvPr/>
        </p:nvSpPr>
        <p:spPr bwMode="auto">
          <a:xfrm>
            <a:off x="285750" y="1857375"/>
            <a:ext cx="8429625" cy="500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Preprocessing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Given graph of links, build matrix </a:t>
            </a:r>
            <a:r>
              <a:rPr lang="en-US" sz="2200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Apply teleportation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9FF94B2-9E88-4046-80C7-349495324A6E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9636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715375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PageRank summary</a:t>
            </a:r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9638" name="Text Box 3"/>
          <p:cNvSpPr txBox="1">
            <a:spLocks noChangeArrowheads="1"/>
          </p:cNvSpPr>
          <p:nvPr/>
        </p:nvSpPr>
        <p:spPr bwMode="auto">
          <a:xfrm>
            <a:off x="285750" y="1857375"/>
            <a:ext cx="8429625" cy="500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Preprocessing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Given graph of links, build matrix </a:t>
            </a:r>
            <a:r>
              <a:rPr lang="en-US" sz="2200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Apply teleportation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From modified matrix, compute </a:t>
            </a:r>
            <a:r>
              <a:rPr lang="en-US" sz="2200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</a:p>
        </p:txBody>
      </p:sp>
      <p:graphicFrame>
        <p:nvGraphicFramePr>
          <p:cNvPr id="69634" name="Object 9"/>
          <p:cNvGraphicFramePr>
            <a:graphicFrameLocks noChangeAspect="1"/>
          </p:cNvGraphicFramePr>
          <p:nvPr/>
        </p:nvGraphicFramePr>
        <p:xfrm>
          <a:off x="4786313" y="3214688"/>
          <a:ext cx="190500" cy="139700"/>
        </p:xfrm>
        <a:graphic>
          <a:graphicData uri="http://schemas.openxmlformats.org/presentationml/2006/ole">
            <p:oleObj spid="_x0000_s69634" name="Vergelijking" r:id="rId4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EEA9A08-758B-43A3-A6A9-2D44012D4B19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0661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715375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PageRank summary</a:t>
            </a:r>
          </a:p>
        </p:txBody>
      </p:sp>
      <p:sp>
        <p:nvSpPr>
          <p:cNvPr id="70662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5854" name="Text Box 3"/>
          <p:cNvSpPr txBox="1">
            <a:spLocks noChangeArrowheads="1"/>
          </p:cNvSpPr>
          <p:nvPr/>
        </p:nvSpPr>
        <p:spPr bwMode="auto">
          <a:xfrm>
            <a:off x="285750" y="1857375"/>
            <a:ext cx="8429625" cy="500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600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Preprocessing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Given graph of links, build matrix </a:t>
            </a:r>
            <a:r>
              <a:rPr lang="en-US" sz="2200" i="1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Apply teleportation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From modified matrix, compute </a:t>
            </a:r>
            <a:r>
              <a:rPr lang="en-US" sz="2200" dirty="0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 sz="2200" i="1" baseline="-250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i </a:t>
            </a:r>
            <a:r>
              <a:rPr lang="en-US" sz="2200" i="1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is the </a:t>
            </a:r>
            <a:r>
              <a:rPr lang="en-US" sz="22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PageRank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of page </a:t>
            </a:r>
            <a:r>
              <a:rPr lang="en-US" sz="2200" i="1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.  </a:t>
            </a:r>
            <a:r>
              <a:rPr lang="en-US" sz="2200" i="1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 </a:t>
            </a:r>
            <a:r>
              <a:rPr lang="en-US" sz="2200" dirty="0">
                <a:solidFill>
                  <a:srgbClr val="000000"/>
                </a:solidFill>
                <a:latin typeface="Calibri" charset="0"/>
                <a:cs typeface="Arial" charset="0"/>
              </a:rPr>
              <a:t> </a:t>
            </a:r>
          </a:p>
        </p:txBody>
      </p:sp>
      <p:graphicFrame>
        <p:nvGraphicFramePr>
          <p:cNvPr id="70658" name="Object 8"/>
          <p:cNvGraphicFramePr>
            <a:graphicFrameLocks noChangeAspect="1"/>
          </p:cNvGraphicFramePr>
          <p:nvPr/>
        </p:nvGraphicFramePr>
        <p:xfrm>
          <a:off x="1116013" y="3600450"/>
          <a:ext cx="190500" cy="139700"/>
        </p:xfrm>
        <a:graphic>
          <a:graphicData uri="http://schemas.openxmlformats.org/presentationml/2006/ole">
            <p:oleObj spid="_x0000_s70658" name="Vergelijking" r:id="rId4" imgW="190440" imgH="139680" progId="Equation.3">
              <p:embed/>
            </p:oleObj>
          </a:graphicData>
        </a:graphic>
      </p:graphicFrame>
      <p:graphicFrame>
        <p:nvGraphicFramePr>
          <p:cNvPr id="70659" name="Object 9"/>
          <p:cNvGraphicFramePr>
            <a:graphicFrameLocks noChangeAspect="1"/>
          </p:cNvGraphicFramePr>
          <p:nvPr/>
        </p:nvGraphicFramePr>
        <p:xfrm>
          <a:off x="4786313" y="3214688"/>
          <a:ext cx="190500" cy="139700"/>
        </p:xfrm>
        <a:graphic>
          <a:graphicData uri="http://schemas.openxmlformats.org/presentationml/2006/ole">
            <p:oleObj spid="_x0000_s70659" name="Vergelijking" r:id="rId5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BBF623-0804-4A1A-82FD-110F4A187B52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1685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715375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PageRank summary</a:t>
            </a:r>
          </a:p>
        </p:txBody>
      </p:sp>
      <p:sp>
        <p:nvSpPr>
          <p:cNvPr id="71686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5854" name="Text Box 3"/>
          <p:cNvSpPr txBox="1">
            <a:spLocks noChangeArrowheads="1"/>
          </p:cNvSpPr>
          <p:nvPr/>
        </p:nvSpPr>
        <p:spPr bwMode="auto">
          <a:xfrm>
            <a:off x="285750" y="1857375"/>
            <a:ext cx="8429625" cy="500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600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Preprocessing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Given graph of links, build matrix </a:t>
            </a:r>
            <a:r>
              <a:rPr lang="en-US" sz="2200" i="1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Apply teleportation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From modified matrix, compute </a:t>
            </a:r>
            <a:r>
              <a:rPr lang="en-US" sz="2200" dirty="0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 sz="2200" i="1" baseline="-250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i </a:t>
            </a:r>
            <a:r>
              <a:rPr lang="en-US" sz="2200" i="1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is the </a:t>
            </a:r>
            <a:r>
              <a:rPr lang="en-US" sz="22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PageRank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of page </a:t>
            </a:r>
            <a:r>
              <a:rPr lang="en-US" sz="2200" i="1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.  </a:t>
            </a:r>
            <a:r>
              <a:rPr lang="en-US" sz="2200" i="1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 </a:t>
            </a:r>
            <a:r>
              <a:rPr lang="en-US" sz="2200" dirty="0">
                <a:solidFill>
                  <a:srgbClr val="000000"/>
                </a:solidFill>
                <a:latin typeface="Calibri" charset="0"/>
                <a:cs typeface="Arial" charset="0"/>
              </a:rPr>
              <a:t>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cs typeface="Arial" charset="0"/>
              </a:rPr>
              <a:t>Query processing </a:t>
            </a:r>
            <a:endParaRPr lang="en-US" sz="2600" dirty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graphicFrame>
        <p:nvGraphicFramePr>
          <p:cNvPr id="71682" name="Object 8"/>
          <p:cNvGraphicFramePr>
            <a:graphicFrameLocks noChangeAspect="1"/>
          </p:cNvGraphicFramePr>
          <p:nvPr/>
        </p:nvGraphicFramePr>
        <p:xfrm>
          <a:off x="1116013" y="3600450"/>
          <a:ext cx="190500" cy="139700"/>
        </p:xfrm>
        <a:graphic>
          <a:graphicData uri="http://schemas.openxmlformats.org/presentationml/2006/ole">
            <p:oleObj spid="_x0000_s71682" name="Vergelijking" r:id="rId4" imgW="190440" imgH="139680" progId="Equation.3">
              <p:embed/>
            </p:oleObj>
          </a:graphicData>
        </a:graphic>
      </p:graphicFrame>
      <p:graphicFrame>
        <p:nvGraphicFramePr>
          <p:cNvPr id="71683" name="Object 9"/>
          <p:cNvGraphicFramePr>
            <a:graphicFrameLocks noChangeAspect="1"/>
          </p:cNvGraphicFramePr>
          <p:nvPr/>
        </p:nvGraphicFramePr>
        <p:xfrm>
          <a:off x="4786313" y="3214688"/>
          <a:ext cx="190500" cy="139700"/>
        </p:xfrm>
        <a:graphic>
          <a:graphicData uri="http://schemas.openxmlformats.org/presentationml/2006/ole">
            <p:oleObj spid="_x0000_s71683" name="Vergelijking" r:id="rId5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DCF4EAA-AFD6-436E-ABC7-D0BC4487469F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2709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715375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PageRank summary</a:t>
            </a:r>
          </a:p>
        </p:txBody>
      </p:sp>
      <p:sp>
        <p:nvSpPr>
          <p:cNvPr id="72710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5854" name="Text Box 3"/>
          <p:cNvSpPr txBox="1">
            <a:spLocks noChangeArrowheads="1"/>
          </p:cNvSpPr>
          <p:nvPr/>
        </p:nvSpPr>
        <p:spPr bwMode="auto">
          <a:xfrm>
            <a:off x="285750" y="1857375"/>
            <a:ext cx="8429625" cy="500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600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Preprocessing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Given graph of links, build matrix </a:t>
            </a:r>
            <a:r>
              <a:rPr lang="en-US" sz="2200" i="1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Apply teleportation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From modified matrix, compute </a:t>
            </a:r>
            <a:r>
              <a:rPr lang="en-US" sz="2200" dirty="0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 sz="2200" i="1" baseline="-250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i </a:t>
            </a:r>
            <a:r>
              <a:rPr lang="en-US" sz="2200" i="1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is the </a:t>
            </a:r>
            <a:r>
              <a:rPr lang="en-US" sz="22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PageRank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of page </a:t>
            </a:r>
            <a:r>
              <a:rPr lang="en-US" sz="2200" i="1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.  </a:t>
            </a:r>
            <a:r>
              <a:rPr lang="en-US" sz="2200" i="1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 </a:t>
            </a:r>
            <a:r>
              <a:rPr lang="en-US" sz="2200" dirty="0">
                <a:solidFill>
                  <a:srgbClr val="000000"/>
                </a:solidFill>
                <a:latin typeface="Calibri" charset="0"/>
                <a:cs typeface="Arial" charset="0"/>
              </a:rPr>
              <a:t>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cs typeface="Arial" charset="0"/>
              </a:rPr>
              <a:t>Query processing </a:t>
            </a:r>
            <a:endParaRPr lang="en-US" sz="2600" dirty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Retrieve pages satisfying the query</a:t>
            </a:r>
          </a:p>
        </p:txBody>
      </p:sp>
      <p:graphicFrame>
        <p:nvGraphicFramePr>
          <p:cNvPr id="72706" name="Object 8"/>
          <p:cNvGraphicFramePr>
            <a:graphicFrameLocks noChangeAspect="1"/>
          </p:cNvGraphicFramePr>
          <p:nvPr/>
        </p:nvGraphicFramePr>
        <p:xfrm>
          <a:off x="1116013" y="3600450"/>
          <a:ext cx="190500" cy="139700"/>
        </p:xfrm>
        <a:graphic>
          <a:graphicData uri="http://schemas.openxmlformats.org/presentationml/2006/ole">
            <p:oleObj spid="_x0000_s72706" name="Vergelijking" r:id="rId4" imgW="190440" imgH="139680" progId="Equation.3">
              <p:embed/>
            </p:oleObj>
          </a:graphicData>
        </a:graphic>
      </p:graphicFrame>
      <p:graphicFrame>
        <p:nvGraphicFramePr>
          <p:cNvPr id="72707" name="Object 9"/>
          <p:cNvGraphicFramePr>
            <a:graphicFrameLocks noChangeAspect="1"/>
          </p:cNvGraphicFramePr>
          <p:nvPr/>
        </p:nvGraphicFramePr>
        <p:xfrm>
          <a:off x="4786313" y="3214688"/>
          <a:ext cx="190500" cy="139700"/>
        </p:xfrm>
        <a:graphic>
          <a:graphicData uri="http://schemas.openxmlformats.org/presentationml/2006/ole">
            <p:oleObj spid="_x0000_s72707" name="Vergelijking" r:id="rId5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27A7D55-18BE-4548-A539-64C3A5116D19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3733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715375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PageRank summary</a:t>
            </a:r>
          </a:p>
        </p:txBody>
      </p:sp>
      <p:sp>
        <p:nvSpPr>
          <p:cNvPr id="73734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5854" name="Text Box 3"/>
          <p:cNvSpPr txBox="1">
            <a:spLocks noChangeArrowheads="1"/>
          </p:cNvSpPr>
          <p:nvPr/>
        </p:nvSpPr>
        <p:spPr bwMode="auto">
          <a:xfrm>
            <a:off x="285750" y="1857375"/>
            <a:ext cx="8429625" cy="500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600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Preprocessing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Given graph of links, build matrix </a:t>
            </a:r>
            <a:r>
              <a:rPr lang="en-US" sz="2200" i="1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Apply teleportation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From modified matrix, compute </a:t>
            </a:r>
            <a:r>
              <a:rPr lang="en-US" sz="2200" dirty="0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 sz="2200" i="1" baseline="-250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i </a:t>
            </a:r>
            <a:r>
              <a:rPr lang="en-US" sz="2200" i="1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is the </a:t>
            </a:r>
            <a:r>
              <a:rPr lang="en-US" sz="22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PageRank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of page </a:t>
            </a:r>
            <a:r>
              <a:rPr lang="en-US" sz="2200" i="1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.  </a:t>
            </a:r>
            <a:r>
              <a:rPr lang="en-US" sz="2200" i="1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 </a:t>
            </a:r>
            <a:r>
              <a:rPr lang="en-US" sz="2200" dirty="0">
                <a:solidFill>
                  <a:srgbClr val="000000"/>
                </a:solidFill>
                <a:latin typeface="Calibri" charset="0"/>
                <a:cs typeface="Arial" charset="0"/>
              </a:rPr>
              <a:t>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cs typeface="Arial" charset="0"/>
              </a:rPr>
              <a:t>Query processing </a:t>
            </a:r>
            <a:endParaRPr lang="en-US" sz="2600" dirty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Retrieve pages satisfying the query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Rank them by their </a:t>
            </a:r>
            <a:r>
              <a:rPr lang="en-US" sz="2200" dirty="0" err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</a:t>
            </a:r>
            <a:endParaRPr lang="en-US" sz="2200" dirty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graphicFrame>
        <p:nvGraphicFramePr>
          <p:cNvPr id="73730" name="Object 8"/>
          <p:cNvGraphicFramePr>
            <a:graphicFrameLocks noChangeAspect="1"/>
          </p:cNvGraphicFramePr>
          <p:nvPr/>
        </p:nvGraphicFramePr>
        <p:xfrm>
          <a:off x="1116013" y="3600450"/>
          <a:ext cx="190500" cy="139700"/>
        </p:xfrm>
        <a:graphic>
          <a:graphicData uri="http://schemas.openxmlformats.org/presentationml/2006/ole">
            <p:oleObj spid="_x0000_s73730" name="Vergelijking" r:id="rId4" imgW="190440" imgH="139680" progId="Equation.3">
              <p:embed/>
            </p:oleObj>
          </a:graphicData>
        </a:graphic>
      </p:graphicFrame>
      <p:graphicFrame>
        <p:nvGraphicFramePr>
          <p:cNvPr id="73731" name="Object 9"/>
          <p:cNvGraphicFramePr>
            <a:graphicFrameLocks noChangeAspect="1"/>
          </p:cNvGraphicFramePr>
          <p:nvPr/>
        </p:nvGraphicFramePr>
        <p:xfrm>
          <a:off x="4786313" y="3214688"/>
          <a:ext cx="190500" cy="139700"/>
        </p:xfrm>
        <a:graphic>
          <a:graphicData uri="http://schemas.openxmlformats.org/presentationml/2006/ole">
            <p:oleObj spid="_x0000_s73731" name="Vergelijking" r:id="rId5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A8A1228-9A89-48D6-BBE3-D739DCF49261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The web as a directed graph</a:t>
            </a:r>
            <a:r>
              <a:rPr lang="en-US" sz="4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5126" name="Text Box 3"/>
          <p:cNvSpPr txBox="1">
            <a:spLocks noChangeArrowheads="1"/>
          </p:cNvSpPr>
          <p:nvPr/>
        </p:nvSpPr>
        <p:spPr bwMode="auto">
          <a:xfrm>
            <a:off x="928688" y="2500313"/>
            <a:ext cx="2286000" cy="128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pic>
        <p:nvPicPr>
          <p:cNvPr id="5127" name="Picture 5" descr="11f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38" y="1500188"/>
            <a:ext cx="47402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57188" y="3500438"/>
            <a:ext cx="8505825" cy="2928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Assumption 1: 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A hyperlink is a quality signal.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Calibri" charset="0"/>
              </a:rPr>
              <a:t>The 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hyperlink   </a:t>
            </a:r>
            <a:r>
              <a:rPr lang="en-US" sz="2000" i="1" dirty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000" i="1" baseline="-25000" dirty="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  → </a:t>
            </a:r>
            <a:r>
              <a:rPr lang="en-US" sz="2000" i="1" dirty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000" baseline="-25000" dirty="0">
                <a:solidFill>
                  <a:srgbClr val="000000"/>
                </a:solidFill>
                <a:latin typeface="Calibri" charset="0"/>
              </a:rPr>
              <a:t>2 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 indicates that </a:t>
            </a:r>
            <a:r>
              <a:rPr lang="en-US" sz="2000" i="1" dirty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000" i="1" baseline="-25000" dirty="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‘s  author deems </a:t>
            </a:r>
            <a:r>
              <a:rPr lang="en-US" sz="2000" i="1" dirty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000" i="1" baseline="-25000" dirty="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2000" i="1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      high-quality and relevant.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Assumption 2: 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The anchor text describes the content of </a:t>
            </a:r>
            <a:r>
              <a:rPr lang="en-US" i="1" dirty="0">
                <a:solidFill>
                  <a:srgbClr val="0070C0"/>
                </a:solidFill>
                <a:latin typeface="Calibri" charset="0"/>
              </a:rPr>
              <a:t>d</a:t>
            </a:r>
            <a:r>
              <a:rPr lang="en-US" i="1" baseline="-25000" dirty="0">
                <a:solidFill>
                  <a:srgbClr val="0070C0"/>
                </a:solidFill>
                <a:latin typeface="Calibri" charset="0"/>
              </a:rPr>
              <a:t>2</a:t>
            </a:r>
            <a:r>
              <a:rPr lang="en-US" i="1" dirty="0">
                <a:solidFill>
                  <a:srgbClr val="0070C0"/>
                </a:solidFill>
                <a:latin typeface="Calibri" charset="0"/>
              </a:rPr>
              <a:t>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We use anchor text somewhat loosely here for: the text 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	surrounding the hyperlink 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0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0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0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0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000" dirty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600" dirty="0">
              <a:solidFill>
                <a:schemeClr val="accent6">
                  <a:lumMod val="60000"/>
                  <a:lumOff val="40000"/>
                </a:schemeClr>
              </a:solidFill>
              <a:latin typeface="Calibri" charset="0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5122" name="Vergelijking" r:id="rId5" imgW="114120" imgH="21564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CB15B5B-5658-49D8-88BC-4EBE0457759C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4757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715375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PageRank summary</a:t>
            </a:r>
          </a:p>
        </p:txBody>
      </p:sp>
      <p:sp>
        <p:nvSpPr>
          <p:cNvPr id="74758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5854" name="Text Box 3"/>
          <p:cNvSpPr txBox="1">
            <a:spLocks noChangeArrowheads="1"/>
          </p:cNvSpPr>
          <p:nvPr/>
        </p:nvSpPr>
        <p:spPr bwMode="auto">
          <a:xfrm>
            <a:off x="285750" y="1857375"/>
            <a:ext cx="8429625" cy="500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600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Preprocessing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Given graph of links, build matrix </a:t>
            </a:r>
            <a:r>
              <a:rPr lang="en-US" sz="2200" i="1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Apply teleportation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From modified matrix, compute </a:t>
            </a:r>
            <a:r>
              <a:rPr lang="en-US" sz="2200" dirty="0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Symbol" pitchFamily="18" charset="2"/>
                <a:cs typeface="Times New Roman" pitchFamily="16" charset="0"/>
              </a:rPr>
              <a:t>p</a:t>
            </a:r>
            <a:r>
              <a:rPr lang="en-US" sz="2200" i="1" baseline="-250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i </a:t>
            </a:r>
            <a:r>
              <a:rPr lang="en-US" sz="2200" i="1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is the </a:t>
            </a:r>
            <a:r>
              <a:rPr lang="en-US" sz="22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PageRank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of page </a:t>
            </a:r>
            <a:r>
              <a:rPr lang="en-US" sz="2200" i="1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.  </a:t>
            </a:r>
            <a:r>
              <a:rPr lang="en-US" sz="2200" i="1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 </a:t>
            </a:r>
            <a:r>
              <a:rPr lang="en-US" sz="2200" dirty="0">
                <a:solidFill>
                  <a:srgbClr val="000000"/>
                </a:solidFill>
                <a:latin typeface="Calibri" charset="0"/>
                <a:cs typeface="Arial" charset="0"/>
              </a:rPr>
              <a:t>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cs typeface="Arial" charset="0"/>
              </a:rPr>
              <a:t>Query processing </a:t>
            </a:r>
            <a:endParaRPr lang="en-US" sz="2600" dirty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Retrieve pages satisfying the query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Rank them by their </a:t>
            </a:r>
            <a:r>
              <a:rPr lang="en-US" sz="2200" dirty="0" err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</a:t>
            </a:r>
            <a:endParaRPr lang="en-US" sz="2200" dirty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Return </a:t>
            </a:r>
            <a:r>
              <a:rPr lang="en-US" sz="2200" dirty="0" err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reranked</a:t>
            </a:r>
            <a:r>
              <a:rPr lang="en-US" sz="2200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list to the user</a:t>
            </a:r>
          </a:p>
        </p:txBody>
      </p:sp>
      <p:graphicFrame>
        <p:nvGraphicFramePr>
          <p:cNvPr id="74754" name="Object 8"/>
          <p:cNvGraphicFramePr>
            <a:graphicFrameLocks noChangeAspect="1"/>
          </p:cNvGraphicFramePr>
          <p:nvPr/>
        </p:nvGraphicFramePr>
        <p:xfrm>
          <a:off x="1116013" y="3600450"/>
          <a:ext cx="190500" cy="139700"/>
        </p:xfrm>
        <a:graphic>
          <a:graphicData uri="http://schemas.openxmlformats.org/presentationml/2006/ole">
            <p:oleObj spid="_x0000_s74754" name="Vergelijking" r:id="rId4" imgW="190440" imgH="139680" progId="Equation.3">
              <p:embed/>
            </p:oleObj>
          </a:graphicData>
        </a:graphic>
      </p:graphicFrame>
      <p:graphicFrame>
        <p:nvGraphicFramePr>
          <p:cNvPr id="74755" name="Object 9"/>
          <p:cNvGraphicFramePr>
            <a:graphicFrameLocks noChangeAspect="1"/>
          </p:cNvGraphicFramePr>
          <p:nvPr/>
        </p:nvGraphicFramePr>
        <p:xfrm>
          <a:off x="4786313" y="3214688"/>
          <a:ext cx="190500" cy="139700"/>
        </p:xfrm>
        <a:graphic>
          <a:graphicData uri="http://schemas.openxmlformats.org/presentationml/2006/ole">
            <p:oleObj spid="_x0000_s74755" name="Vergelijking" r:id="rId5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78771BD-9808-4497-A517-199A91382EF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21187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 issues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21188" name="Text Box 3"/>
          <p:cNvSpPr txBox="1">
            <a:spLocks noChangeArrowheads="1"/>
          </p:cNvSpPr>
          <p:nvPr/>
        </p:nvSpPr>
        <p:spPr bwMode="auto">
          <a:xfrm>
            <a:off x="138113" y="1428750"/>
            <a:ext cx="8505825" cy="542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2118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3D9D3C5-0D11-4694-AFBB-3B979A501CFB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22211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 issues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22212" name="Text Box 3"/>
          <p:cNvSpPr txBox="1">
            <a:spLocks noChangeArrowheads="1"/>
          </p:cNvSpPr>
          <p:nvPr/>
        </p:nvSpPr>
        <p:spPr bwMode="auto">
          <a:xfrm>
            <a:off x="138113" y="1428750"/>
            <a:ext cx="8505825" cy="542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Real surfers are not random surfers.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2221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2E08D23-322A-4F46-8E02-46874EFBD9DC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23235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 issues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23236" name="Text Box 3"/>
          <p:cNvSpPr txBox="1">
            <a:spLocks noChangeArrowheads="1"/>
          </p:cNvSpPr>
          <p:nvPr/>
        </p:nvSpPr>
        <p:spPr bwMode="auto">
          <a:xfrm>
            <a:off x="138113" y="1428750"/>
            <a:ext cx="8505825" cy="542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Real surfers are not random surfers.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Examples of nonrandom surfing: back button, short vs. long paths, bookmarks, directories – and search!</a:t>
            </a: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2323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D938C3-A0A0-4184-84E3-37AA479C3B91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2425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 issues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24260" name="Text Box 3"/>
          <p:cNvSpPr txBox="1">
            <a:spLocks noChangeArrowheads="1"/>
          </p:cNvSpPr>
          <p:nvPr/>
        </p:nvSpPr>
        <p:spPr bwMode="auto">
          <a:xfrm>
            <a:off x="138113" y="1428750"/>
            <a:ext cx="8505825" cy="542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Real surfers are not random surfers.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Examples of nonrandom surfing: back button, short vs. long paths, bookmarks, directories – and search!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→ Markov model is not a good model of surfing.</a:t>
            </a: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2426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4950991-9E95-4F61-86CC-07CCAA60E55D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25283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 issues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25284" name="Text Box 3"/>
          <p:cNvSpPr txBox="1">
            <a:spLocks noChangeArrowheads="1"/>
          </p:cNvSpPr>
          <p:nvPr/>
        </p:nvSpPr>
        <p:spPr bwMode="auto">
          <a:xfrm>
            <a:off x="138113" y="1428750"/>
            <a:ext cx="8505825" cy="542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Real surfers are not random surfers.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Examples of nonrandom surfing: back button, short vs. long paths, bookmarks, directories – and search!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→ Markov model is not a good model of surfing.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But it’s good enough as a model for our purposes.</a:t>
            </a: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2528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2AE514A-FE29-432B-A8AB-A16B09ED0B72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26307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 issues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26308" name="Text Box 3"/>
          <p:cNvSpPr txBox="1">
            <a:spLocks noChangeArrowheads="1"/>
          </p:cNvSpPr>
          <p:nvPr/>
        </p:nvSpPr>
        <p:spPr bwMode="auto">
          <a:xfrm>
            <a:off x="138113" y="1428750"/>
            <a:ext cx="8505825" cy="542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Real surfers are not random surfers.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Examples of nonrandom surfing: back button, short vs. long paths, bookmarks, directories – and search!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→ Markov model is not a good model of surfing.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But it’s good enough as a model for our purposes.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Simple PageRank ranking (as described on previous slide) produces bad results for many pages.</a:t>
            </a: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2630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9E9742A-26FF-4213-88A6-EF852EEC973D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27331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 issues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27332" name="Text Box 3"/>
          <p:cNvSpPr txBox="1">
            <a:spLocks noChangeArrowheads="1"/>
          </p:cNvSpPr>
          <p:nvPr/>
        </p:nvSpPr>
        <p:spPr bwMode="auto">
          <a:xfrm>
            <a:off x="138113" y="1428750"/>
            <a:ext cx="8505825" cy="542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Real surfers are not random surfers.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Examples of nonrandom surfing: back button, short vs. long paths, bookmarks, directories – and search!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→ Markov model is not a good model of surfing.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But it’s good enough as a model for our purposes.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Simple PageRank ranking (as described on previous slide) produces bad results for many pages.</a:t>
            </a:r>
            <a:endParaRPr lang="en-US">
              <a:solidFill>
                <a:srgbClr val="0070C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Consider the query [video service].</a:t>
            </a: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2733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FAF7A0F-E79D-44D4-97F7-F9604F8F027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28355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 issues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28356" name="Text Box 3"/>
          <p:cNvSpPr txBox="1">
            <a:spLocks noChangeArrowheads="1"/>
          </p:cNvSpPr>
          <p:nvPr/>
        </p:nvSpPr>
        <p:spPr bwMode="auto">
          <a:xfrm>
            <a:off x="138113" y="1428750"/>
            <a:ext cx="8505825" cy="542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Real surfers are not random surfers.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Examples of nonrandom surfing: back button, short vs. long paths, bookmarks, directories – and search!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→ Markov model is not a good model of surfing.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But it’s good enough as a model for our purposes.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Simple PageRank ranking (as described on previous slide) produces bad results for many pages.</a:t>
            </a:r>
            <a:endParaRPr lang="en-US">
              <a:solidFill>
                <a:srgbClr val="0070C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Consider the query [video service].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The Yahoo home page (i) has a very high PageRank and (ii) contains both </a:t>
            </a:r>
            <a:r>
              <a:rPr lang="en-US" sz="2200" i="1">
                <a:solidFill>
                  <a:srgbClr val="000000"/>
                </a:solidFill>
                <a:latin typeface="Calibri" charset="0"/>
              </a:rPr>
              <a:t>video </a:t>
            </a:r>
            <a:r>
              <a:rPr lang="en-US" sz="2200">
                <a:solidFill>
                  <a:srgbClr val="000000"/>
                </a:solidFill>
                <a:latin typeface="Calibri" charset="0"/>
              </a:rPr>
              <a:t>and </a:t>
            </a:r>
            <a:r>
              <a:rPr lang="en-US" sz="2200" i="1">
                <a:solidFill>
                  <a:srgbClr val="000000"/>
                </a:solidFill>
                <a:latin typeface="Calibri" charset="0"/>
              </a:rPr>
              <a:t>service</a:t>
            </a:r>
            <a:r>
              <a:rPr lang="en-US" sz="2200">
                <a:solidFill>
                  <a:srgbClr val="000000"/>
                </a:solidFill>
                <a:latin typeface="Calibri" charset="0"/>
              </a:rPr>
              <a:t>.</a:t>
            </a: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2835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6100AEC-8CAB-4BA5-B6A4-E4FA49D58875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2937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 issues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29380" name="Text Box 3"/>
          <p:cNvSpPr txBox="1">
            <a:spLocks noChangeArrowheads="1"/>
          </p:cNvSpPr>
          <p:nvPr/>
        </p:nvSpPr>
        <p:spPr bwMode="auto">
          <a:xfrm>
            <a:off x="138113" y="1428750"/>
            <a:ext cx="8505825" cy="542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Real surfers are not random surfers.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Examples of nonrandom surfing: back button, short vs. long paths, bookmarks, directories – and search!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→ Markov model is not a good model of surfing.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But it’s good enough as a model for our purposes.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Simple PageRank ranking (as described on previous slide) produces bad results for many pages.</a:t>
            </a:r>
            <a:endParaRPr lang="en-US">
              <a:solidFill>
                <a:srgbClr val="0070C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Consider the query [video service].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The Yahoo home page (i) has a very high PageRank and (ii) contains both </a:t>
            </a:r>
            <a:r>
              <a:rPr lang="en-US" sz="2200" i="1">
                <a:solidFill>
                  <a:srgbClr val="000000"/>
                </a:solidFill>
                <a:latin typeface="Calibri" charset="0"/>
              </a:rPr>
              <a:t>video </a:t>
            </a:r>
            <a:r>
              <a:rPr lang="en-US" sz="2200">
                <a:solidFill>
                  <a:srgbClr val="000000"/>
                </a:solidFill>
                <a:latin typeface="Calibri" charset="0"/>
              </a:rPr>
              <a:t>and </a:t>
            </a:r>
            <a:r>
              <a:rPr lang="en-US" sz="2200" i="1">
                <a:solidFill>
                  <a:srgbClr val="000000"/>
                </a:solidFill>
                <a:latin typeface="Calibri" charset="0"/>
              </a:rPr>
              <a:t>service</a:t>
            </a:r>
            <a:r>
              <a:rPr lang="en-US" sz="2200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If we rank all Boolean hits according to PageRank, then the Yahoo home page would be top-ranked. </a:t>
            </a: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2938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592A820-15DF-42FC-A681-98E37FEDF672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The web as a directed graph</a:t>
            </a:r>
            <a:r>
              <a:rPr lang="en-US" sz="4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150" name="Text Box 3"/>
          <p:cNvSpPr txBox="1">
            <a:spLocks noChangeArrowheads="1"/>
          </p:cNvSpPr>
          <p:nvPr/>
        </p:nvSpPr>
        <p:spPr bwMode="auto">
          <a:xfrm>
            <a:off x="928688" y="2500313"/>
            <a:ext cx="2286000" cy="128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pic>
        <p:nvPicPr>
          <p:cNvPr id="6151" name="Picture 5" descr="11f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38" y="1500188"/>
            <a:ext cx="47402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57188" y="3500438"/>
            <a:ext cx="8505825" cy="3643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Assumption 1: 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A hyperlink is a quality signal.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Calibri" charset="0"/>
              </a:rPr>
              <a:t>The 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hyperlink   </a:t>
            </a:r>
            <a:r>
              <a:rPr lang="en-US" sz="2000" i="1" dirty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000" i="1" baseline="-25000" dirty="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  → </a:t>
            </a:r>
            <a:r>
              <a:rPr lang="en-US" sz="2000" i="1" dirty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000" baseline="-25000" dirty="0">
                <a:solidFill>
                  <a:srgbClr val="000000"/>
                </a:solidFill>
                <a:latin typeface="Calibri" charset="0"/>
              </a:rPr>
              <a:t>2 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 indicates that </a:t>
            </a:r>
            <a:r>
              <a:rPr lang="en-US" sz="2000" i="1" dirty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000" i="1" baseline="-25000" dirty="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‘s  author deems </a:t>
            </a:r>
            <a:r>
              <a:rPr lang="en-US" sz="2000" i="1" dirty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000" i="1" baseline="-25000" dirty="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2000" i="1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      high-quality and relevant.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Assumption 2: 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The anchor text describes the content of </a:t>
            </a:r>
            <a:r>
              <a:rPr lang="en-US" i="1" dirty="0">
                <a:solidFill>
                  <a:srgbClr val="0070C0"/>
                </a:solidFill>
                <a:latin typeface="Calibri" charset="0"/>
              </a:rPr>
              <a:t>d</a:t>
            </a:r>
            <a:r>
              <a:rPr lang="en-US" i="1" baseline="-25000" dirty="0">
                <a:solidFill>
                  <a:srgbClr val="0070C0"/>
                </a:solidFill>
                <a:latin typeface="Calibri" charset="0"/>
              </a:rPr>
              <a:t>2</a:t>
            </a:r>
            <a:r>
              <a:rPr lang="en-US" i="1" dirty="0">
                <a:solidFill>
                  <a:srgbClr val="0070C0"/>
                </a:solidFill>
                <a:latin typeface="Calibri" charset="0"/>
              </a:rPr>
              <a:t>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We use anchor text somewhat loosely here for: the text 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	surrounding the hyperlink 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libri" charset="0"/>
              </a:rPr>
              <a:t>Example: “You can find  cheap cars  ˂a </a:t>
            </a:r>
            <a:r>
              <a:rPr lang="en-US" sz="2000" dirty="0" err="1">
                <a:solidFill>
                  <a:schemeClr val="tx1"/>
                </a:solidFill>
                <a:latin typeface="Calibri" charset="0"/>
              </a:rPr>
              <a:t>href</a:t>
            </a:r>
            <a:r>
              <a:rPr lang="en-US" sz="2000" dirty="0">
                <a:solidFill>
                  <a:schemeClr val="tx1"/>
                </a:solidFill>
                <a:latin typeface="Calibri" charset="0"/>
              </a:rPr>
              <a:t> =http://…˃here ˂/a ˃. ”</a:t>
            </a:r>
            <a:endParaRPr lang="en-US" sz="20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0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0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0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000" dirty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600" dirty="0">
              <a:solidFill>
                <a:schemeClr val="accent6">
                  <a:lumMod val="60000"/>
                  <a:lumOff val="40000"/>
                </a:schemeClr>
              </a:solidFill>
              <a:latin typeface="Calibri" charset="0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6146" name="Vergelijking" r:id="rId5" imgW="114120" imgH="21564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50C76F2-805E-4F57-BCB3-CCD9CCA83F18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30403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 issues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30404" name="Text Box 3"/>
          <p:cNvSpPr txBox="1">
            <a:spLocks noChangeArrowheads="1"/>
          </p:cNvSpPr>
          <p:nvPr/>
        </p:nvSpPr>
        <p:spPr bwMode="auto">
          <a:xfrm>
            <a:off x="138113" y="1428750"/>
            <a:ext cx="8505825" cy="542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Real surfers are not random surfers.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Examples of nonrandom surfing: back button, short vs. long paths, bookmarks, directories – and search!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→ Markov model is not a good model of surfing.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But it’s good enough as a model for our purposes.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Simple PageRank ranking (as described on previous slide) produces bad results for many pages.</a:t>
            </a:r>
            <a:endParaRPr lang="en-US">
              <a:solidFill>
                <a:srgbClr val="0070C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Consider the query [video service].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The Yahoo home page (i) has a very high PageRank and (ii) contains both </a:t>
            </a:r>
            <a:r>
              <a:rPr lang="en-US" sz="2200" i="1">
                <a:solidFill>
                  <a:srgbClr val="000000"/>
                </a:solidFill>
                <a:latin typeface="Calibri" charset="0"/>
              </a:rPr>
              <a:t>video </a:t>
            </a:r>
            <a:r>
              <a:rPr lang="en-US" sz="2200">
                <a:solidFill>
                  <a:srgbClr val="000000"/>
                </a:solidFill>
                <a:latin typeface="Calibri" charset="0"/>
              </a:rPr>
              <a:t>and </a:t>
            </a:r>
            <a:r>
              <a:rPr lang="en-US" sz="2200" i="1">
                <a:solidFill>
                  <a:srgbClr val="000000"/>
                </a:solidFill>
                <a:latin typeface="Calibri" charset="0"/>
              </a:rPr>
              <a:t>service</a:t>
            </a:r>
            <a:r>
              <a:rPr lang="en-US" sz="2200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If we rank all Boolean hits according to PageRank, then the Yahoo home page would be top-ranked.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Clearly not desireble.</a:t>
            </a: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3040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2C3534B-E237-490A-929D-3845DADCAF5E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31427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 issues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31428" name="Text Box 3"/>
          <p:cNvSpPr txBox="1">
            <a:spLocks noChangeArrowheads="1"/>
          </p:cNvSpPr>
          <p:nvPr/>
        </p:nvSpPr>
        <p:spPr bwMode="auto">
          <a:xfrm>
            <a:off x="138113" y="1428750"/>
            <a:ext cx="8505825" cy="542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chemeClr val="tx1"/>
                </a:solidFill>
                <a:latin typeface="Calibri" charset="0"/>
              </a:rPr>
              <a:t>In practice: rank according to weighted combination of raw text match, anchor text match, PageRank &amp; other factors.</a:t>
            </a: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3142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02FD314-4EBA-4307-9BA5-C198D03D0808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32451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 issues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32452" name="Text Box 3"/>
          <p:cNvSpPr txBox="1">
            <a:spLocks noChangeArrowheads="1"/>
          </p:cNvSpPr>
          <p:nvPr/>
        </p:nvSpPr>
        <p:spPr bwMode="auto">
          <a:xfrm>
            <a:off x="138113" y="1428750"/>
            <a:ext cx="8505825" cy="542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chemeClr val="tx1"/>
                </a:solidFill>
                <a:latin typeface="Calibri" charset="0"/>
              </a:rPr>
              <a:t>In practice: rank according to weighted combination of raw text match, anchor text match, PageRank &amp; other factors.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chemeClr val="tx1"/>
                </a:solidFill>
                <a:latin typeface="Calibri" charset="0"/>
              </a:rPr>
              <a:t>→ see lecture on Learning to Rank. </a:t>
            </a: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3245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web graph</a:t>
            </a:r>
            <a:endParaRPr lang="de-DE" dirty="0" smtClean="0"/>
          </a:p>
        </p:txBody>
      </p:sp>
      <p:pic>
        <p:nvPicPr>
          <p:cNvPr id="165891" name="Picture 3" descr="93f-graph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571625"/>
            <a:ext cx="4789488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DB74AF6-17B9-4265-A3B7-8641D3D2DA3E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34499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Transition (probability) matrix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5BD704B-2BBB-4FE1-9C19-0B1A90CCF3C2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35523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Transition (probability) matrix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1500" y="1785938"/>
          <a:ext cx="6858048" cy="397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6"/>
                <a:gridCol w="857256"/>
                <a:gridCol w="857273"/>
                <a:gridCol w="857239"/>
                <a:gridCol w="857256"/>
                <a:gridCol w="857256"/>
                <a:gridCol w="857256"/>
                <a:gridCol w="857256"/>
              </a:tblGrid>
              <a:tr h="496610">
                <a:tc>
                  <a:txBody>
                    <a:bodyPr/>
                    <a:lstStyle/>
                    <a:p>
                      <a:pPr lvl="0" algn="ctr"/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0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1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2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3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4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5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6</a:t>
                      </a:r>
                      <a:endParaRPr lang="de-DE" sz="2400" i="1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0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1.00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1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0.50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2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0.33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0.33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0.33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3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0.50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4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1.00</a:t>
                      </a:r>
                      <a:endParaRPr lang="de-DE" sz="2400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5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0.50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0.50</a:t>
                      </a:r>
                      <a:endParaRPr lang="de-DE" sz="2400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6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0.33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0.33</a:t>
                      </a:r>
                      <a:endParaRPr lang="de-DE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90B46C4-8EAE-4CE0-86BF-D7B0A224B5F9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36547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Transition  matrix  wi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th teleporting</a:t>
            </a:r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D378029-57C2-4EAD-8787-C6D54302C75D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37571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Transition  matrix  wi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th teleporting</a:t>
            </a:r>
          </a:p>
        </p:txBody>
      </p:sp>
      <p:sp>
        <p:nvSpPr>
          <p:cNvPr id="237572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1500" y="1785938"/>
          <a:ext cx="6858048" cy="397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6"/>
                <a:gridCol w="857256"/>
                <a:gridCol w="857273"/>
                <a:gridCol w="857239"/>
                <a:gridCol w="857256"/>
                <a:gridCol w="857256"/>
                <a:gridCol w="857256"/>
                <a:gridCol w="857256"/>
              </a:tblGrid>
              <a:tr h="496610">
                <a:tc>
                  <a:txBody>
                    <a:bodyPr/>
                    <a:lstStyle/>
                    <a:p>
                      <a:pPr lvl="0" algn="ctr"/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0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1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2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3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4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5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6</a:t>
                      </a:r>
                      <a:endParaRPr lang="de-DE" sz="2400" i="1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0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0.88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1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0.45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2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0.31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0.31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0.31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3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0.45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4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0.88</a:t>
                      </a:r>
                      <a:endParaRPr lang="de-DE" sz="2400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5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0.45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0.45</a:t>
                      </a:r>
                      <a:endParaRPr lang="de-DE" sz="2400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6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0.31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0.31</a:t>
                      </a:r>
                      <a:endParaRPr lang="de-DE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AC0CA5A-DEBD-492C-963A-E7E1AFABB93E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5780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Power  method  vectors  </a:t>
            </a:r>
            <a:r>
              <a:rPr lang="en-US" sz="3600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xP</a:t>
            </a:r>
            <a:r>
              <a:rPr lang="en-US" sz="3600" i="1" baseline="300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k</a:t>
            </a: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endParaRPr lang="en-US" sz="36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7578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75778" name="Object 3"/>
          <p:cNvGraphicFramePr>
            <a:graphicFrameLocks noChangeAspect="1"/>
          </p:cNvGraphicFramePr>
          <p:nvPr/>
        </p:nvGraphicFramePr>
        <p:xfrm>
          <a:off x="5095875" y="847725"/>
          <a:ext cx="261938" cy="223838"/>
        </p:xfrm>
        <a:graphic>
          <a:graphicData uri="http://schemas.openxmlformats.org/presentationml/2006/ole">
            <p:oleObj spid="_x0000_s75778" name="Vergelijking" r:id="rId4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17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E71D6F5-02CC-4731-ADA8-C9987362C96E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6818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Power  method  vectors  </a:t>
            </a:r>
            <a:r>
              <a:rPr lang="en-US" sz="3600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xP</a:t>
            </a:r>
            <a:r>
              <a:rPr lang="en-US" sz="3600" i="1" baseline="300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k</a:t>
            </a: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endParaRPr lang="en-US" sz="36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7681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-71438" y="1714500"/>
          <a:ext cx="9144000" cy="292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66120">
                <a:tc>
                  <a:txBody>
                    <a:bodyPr/>
                    <a:lstStyle/>
                    <a:p>
                      <a:pPr algn="ctr">
                        <a:buClr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alibri" charset="0"/>
                          <a:cs typeface="Times New Roman" pitchFamily="16" charset="0"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 charset="0"/>
                        <a:cs typeface="Arial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buClr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lang="en-US" sz="1800" i="1" dirty="0" smtClean="0">
                          <a:solidFill>
                            <a:srgbClr val="000000"/>
                          </a:solidFill>
                          <a:latin typeface="Calibri" charset="0"/>
                          <a:cs typeface="Times New Roman" pitchFamily="16" charset="0"/>
                        </a:rPr>
                        <a:t>x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alibri" charset="0"/>
                          <a:cs typeface="Times New Roman" pitchFamily="16" charset="0"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 charset="0"/>
                        <a:cs typeface="Arial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buClr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lang="en-US" sz="1800" i="1" dirty="0" smtClean="0">
                          <a:solidFill>
                            <a:srgbClr val="000000"/>
                          </a:solidFill>
                          <a:latin typeface="Calibri" charset="0"/>
                          <a:cs typeface="Times New Roman" pitchFamily="16" charset="0"/>
                        </a:rPr>
                        <a:t>xP</a:t>
                      </a:r>
                      <a:r>
                        <a:rPr lang="en-US" sz="1800" i="1" baseline="30000" dirty="0" smtClean="0">
                          <a:solidFill>
                            <a:srgbClr val="000000"/>
                          </a:solidFill>
                          <a:latin typeface="Calibri" charset="0"/>
                          <a:cs typeface="Times New Roman" pitchFamily="16" charset="0"/>
                        </a:rPr>
                        <a:t>1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alibri" charset="0"/>
                          <a:cs typeface="Times New Roman" pitchFamily="16" charset="0"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 charset="0"/>
                        <a:cs typeface="Arial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buClr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lang="en-US" sz="1800" i="1" dirty="0" smtClean="0">
                          <a:solidFill>
                            <a:srgbClr val="000000"/>
                          </a:solidFill>
                          <a:latin typeface="Calibri" charset="0"/>
                          <a:cs typeface="Times New Roman" pitchFamily="16" charset="0"/>
                        </a:rPr>
                        <a:t>xP</a:t>
                      </a:r>
                      <a:r>
                        <a:rPr lang="en-US" sz="1800" i="1" baseline="30000" dirty="0" smtClean="0">
                          <a:solidFill>
                            <a:srgbClr val="000000"/>
                          </a:solidFill>
                          <a:latin typeface="Calibri" charset="0"/>
                          <a:cs typeface="Times New Roman" pitchFamily="16" charset="0"/>
                        </a:rPr>
                        <a:t>2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alibri" charset="0"/>
                          <a:cs typeface="Times New Roman" pitchFamily="16" charset="0"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 charset="0"/>
                        <a:cs typeface="Arial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buClr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lang="en-US" sz="1800" i="1" dirty="0" smtClean="0">
                          <a:solidFill>
                            <a:srgbClr val="000000"/>
                          </a:solidFill>
                          <a:latin typeface="Calibri" charset="0"/>
                          <a:cs typeface="Times New Roman" pitchFamily="16" charset="0"/>
                        </a:rPr>
                        <a:t>xP</a:t>
                      </a:r>
                      <a:r>
                        <a:rPr lang="en-US" sz="1800" i="1" baseline="30000" dirty="0" smtClean="0">
                          <a:solidFill>
                            <a:srgbClr val="000000"/>
                          </a:solidFill>
                          <a:latin typeface="Calibri" charset="0"/>
                          <a:cs typeface="Times New Roman" pitchFamily="16" charset="0"/>
                        </a:rPr>
                        <a:t>3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alibri" charset="0"/>
                          <a:cs typeface="Times New Roman" pitchFamily="16" charset="0"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 charset="0"/>
                        <a:cs typeface="Arial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>
                        <a:buClr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lang="en-US" sz="1800" i="1" dirty="0" smtClean="0">
                          <a:solidFill>
                            <a:srgbClr val="000000"/>
                          </a:solidFill>
                          <a:latin typeface="Calibri" charset="0"/>
                          <a:cs typeface="Times New Roman" pitchFamily="16" charset="0"/>
                        </a:rPr>
                        <a:t>xP</a:t>
                      </a:r>
                      <a:r>
                        <a:rPr lang="en-US" sz="1800" i="1" baseline="30000" dirty="0" smtClean="0">
                          <a:solidFill>
                            <a:srgbClr val="000000"/>
                          </a:solidFill>
                          <a:latin typeface="Calibri" charset="0"/>
                          <a:cs typeface="Times New Roman" pitchFamily="16" charset="0"/>
                        </a:rPr>
                        <a:t>4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 charset="0"/>
                        <a:cs typeface="Arial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buClr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lang="en-US" sz="1800" i="1" dirty="0" smtClean="0">
                          <a:solidFill>
                            <a:srgbClr val="000000"/>
                          </a:solidFill>
                          <a:latin typeface="Calibri" charset="0"/>
                          <a:cs typeface="Times New Roman" pitchFamily="16" charset="0"/>
                        </a:rPr>
                        <a:t>xP</a:t>
                      </a:r>
                      <a:r>
                        <a:rPr lang="en-US" sz="1800" i="1" baseline="30000" dirty="0" smtClean="0">
                          <a:solidFill>
                            <a:srgbClr val="000000"/>
                          </a:solidFill>
                          <a:latin typeface="Calibri" charset="0"/>
                          <a:cs typeface="Times New Roman" pitchFamily="16" charset="0"/>
                        </a:rPr>
                        <a:t>5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alibri" charset="0"/>
                          <a:cs typeface="Times New Roman" pitchFamily="16" charset="0"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 charset="0"/>
                        <a:cs typeface="Arial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buClr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lang="en-US" sz="1800" i="1" dirty="0" smtClean="0">
                          <a:solidFill>
                            <a:srgbClr val="000000"/>
                          </a:solidFill>
                          <a:latin typeface="Calibri" charset="0"/>
                          <a:cs typeface="Times New Roman" pitchFamily="16" charset="0"/>
                        </a:rPr>
                        <a:t>xP</a:t>
                      </a:r>
                      <a:r>
                        <a:rPr lang="en-US" sz="1800" i="1" baseline="30000" dirty="0" smtClean="0">
                          <a:solidFill>
                            <a:srgbClr val="000000"/>
                          </a:solidFill>
                          <a:latin typeface="Calibri" charset="0"/>
                          <a:cs typeface="Times New Roman" pitchFamily="16" charset="0"/>
                        </a:rPr>
                        <a:t>6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alibri" charset="0"/>
                          <a:cs typeface="Times New Roman" pitchFamily="16" charset="0"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 charset="0"/>
                        <a:cs typeface="Arial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buClr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lang="en-US" sz="1800" i="1" dirty="0" smtClean="0">
                          <a:solidFill>
                            <a:srgbClr val="000000"/>
                          </a:solidFill>
                          <a:latin typeface="Calibri" charset="0"/>
                          <a:cs typeface="Times New Roman" pitchFamily="16" charset="0"/>
                        </a:rPr>
                        <a:t>xP</a:t>
                      </a:r>
                      <a:r>
                        <a:rPr lang="en-US" sz="1800" i="1" baseline="30000" dirty="0" smtClean="0">
                          <a:solidFill>
                            <a:srgbClr val="000000"/>
                          </a:solidFill>
                          <a:latin typeface="Calibri" charset="0"/>
                          <a:cs typeface="Times New Roman" pitchFamily="16" charset="0"/>
                        </a:rPr>
                        <a:t>7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alibri" charset="0"/>
                          <a:cs typeface="Times New Roman" pitchFamily="16" charset="0"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 charset="0"/>
                        <a:cs typeface="Arial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buClr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lang="en-US" sz="1800" i="1" dirty="0" smtClean="0">
                          <a:solidFill>
                            <a:srgbClr val="000000"/>
                          </a:solidFill>
                          <a:latin typeface="Calibri" charset="0"/>
                          <a:cs typeface="Times New Roman" pitchFamily="16" charset="0"/>
                        </a:rPr>
                        <a:t>xP</a:t>
                      </a:r>
                      <a:r>
                        <a:rPr lang="en-US" sz="1800" i="1" baseline="30000" dirty="0" smtClean="0">
                          <a:solidFill>
                            <a:srgbClr val="000000"/>
                          </a:solidFill>
                          <a:latin typeface="Calibri" charset="0"/>
                          <a:cs typeface="Times New Roman" pitchFamily="16" charset="0"/>
                        </a:rPr>
                        <a:t>8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alibri" charset="0"/>
                          <a:cs typeface="Times New Roman" pitchFamily="16" charset="0"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 charset="0"/>
                        <a:cs typeface="Arial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buClr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lang="en-US" sz="1800" i="1" dirty="0" smtClean="0">
                          <a:solidFill>
                            <a:srgbClr val="000000"/>
                          </a:solidFill>
                          <a:latin typeface="Calibri" charset="0"/>
                          <a:cs typeface="Times New Roman" pitchFamily="16" charset="0"/>
                        </a:rPr>
                        <a:t>xP</a:t>
                      </a:r>
                      <a:r>
                        <a:rPr lang="en-US" sz="1800" i="1" baseline="30000" dirty="0" smtClean="0">
                          <a:solidFill>
                            <a:srgbClr val="000000"/>
                          </a:solidFill>
                          <a:latin typeface="Calibri" charset="0"/>
                          <a:cs typeface="Times New Roman" pitchFamily="16" charset="0"/>
                        </a:rPr>
                        <a:t>9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alibri" charset="0"/>
                          <a:cs typeface="Times New Roman" pitchFamily="16" charset="0"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 charset="0"/>
                        <a:cs typeface="Arial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buClr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lang="en-US" sz="1800" i="1" dirty="0" smtClean="0">
                          <a:solidFill>
                            <a:srgbClr val="000000"/>
                          </a:solidFill>
                          <a:latin typeface="Calibri" charset="0"/>
                          <a:cs typeface="Times New Roman" pitchFamily="16" charset="0"/>
                        </a:rPr>
                        <a:t>xP</a:t>
                      </a:r>
                      <a:r>
                        <a:rPr lang="en-US" sz="1800" i="1" baseline="30000" dirty="0" smtClean="0">
                          <a:solidFill>
                            <a:srgbClr val="000000"/>
                          </a:solidFill>
                          <a:latin typeface="Calibri" charset="0"/>
                          <a:cs typeface="Times New Roman" pitchFamily="16" charset="0"/>
                        </a:rPr>
                        <a:t>10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alibri" charset="0"/>
                          <a:cs typeface="Times New Roman" pitchFamily="16" charset="0"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 charset="0"/>
                        <a:cs typeface="Arial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buClr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lang="en-US" sz="1800" i="1" dirty="0" smtClean="0">
                          <a:solidFill>
                            <a:srgbClr val="000000"/>
                          </a:solidFill>
                          <a:latin typeface="Calibri" charset="0"/>
                          <a:cs typeface="Times New Roman" pitchFamily="16" charset="0"/>
                        </a:rPr>
                        <a:t>xP</a:t>
                      </a:r>
                      <a:r>
                        <a:rPr lang="en-US" sz="1800" i="1" baseline="30000" dirty="0" smtClean="0">
                          <a:solidFill>
                            <a:srgbClr val="000000"/>
                          </a:solidFill>
                          <a:latin typeface="Calibri" charset="0"/>
                          <a:cs typeface="Times New Roman" pitchFamily="16" charset="0"/>
                        </a:rPr>
                        <a:t>11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alibri" charset="0"/>
                          <a:cs typeface="Times New Roman" pitchFamily="16" charset="0"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 charset="0"/>
                        <a:cs typeface="Arial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buClr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lang="en-US" sz="1800" i="1" dirty="0" smtClean="0">
                          <a:solidFill>
                            <a:srgbClr val="000000"/>
                          </a:solidFill>
                          <a:latin typeface="Calibri" charset="0"/>
                          <a:cs typeface="Times New Roman" pitchFamily="16" charset="0"/>
                        </a:rPr>
                        <a:t>xP</a:t>
                      </a:r>
                      <a:r>
                        <a:rPr lang="en-US" sz="1800" i="1" baseline="30000" dirty="0" smtClean="0">
                          <a:solidFill>
                            <a:srgbClr val="000000"/>
                          </a:solidFill>
                          <a:latin typeface="Calibri" charset="0"/>
                          <a:cs typeface="Times New Roman" pitchFamily="16" charset="0"/>
                        </a:rPr>
                        <a:t>12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alibri" charset="0"/>
                          <a:cs typeface="Times New Roman" pitchFamily="16" charset="0"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 charset="0"/>
                        <a:cs typeface="Arial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buClr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lang="en-US" sz="1800" i="1" dirty="0" smtClean="0">
                          <a:solidFill>
                            <a:srgbClr val="000000"/>
                          </a:solidFill>
                          <a:latin typeface="Calibri" charset="0"/>
                          <a:cs typeface="Times New Roman" pitchFamily="16" charset="0"/>
                        </a:rPr>
                        <a:t>xP</a:t>
                      </a:r>
                      <a:r>
                        <a:rPr lang="en-US" sz="1800" i="1" baseline="30000" dirty="0" smtClean="0">
                          <a:solidFill>
                            <a:srgbClr val="000000"/>
                          </a:solidFill>
                          <a:latin typeface="Calibri" charset="0"/>
                          <a:cs typeface="Times New Roman" pitchFamily="16" charset="0"/>
                        </a:rPr>
                        <a:t>13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alibri" charset="0"/>
                          <a:cs typeface="Times New Roman" pitchFamily="16" charset="0"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 charset="0"/>
                        <a:cs typeface="Arial" charset="0"/>
                      </a:endParaRPr>
                    </a:p>
                  </a:txBody>
                  <a:tcPr marL="0" marR="0" marT="0" marB="0"/>
                </a:tc>
              </a:tr>
              <a:tr h="366120">
                <a:tc>
                  <a:txBody>
                    <a:bodyPr/>
                    <a:lstStyle/>
                    <a:p>
                      <a:pPr lvl="0" algn="ctr"/>
                      <a:r>
                        <a:rPr lang="de-DE" sz="1600" i="1" dirty="0" smtClean="0"/>
                        <a:t>d</a:t>
                      </a:r>
                      <a:r>
                        <a:rPr lang="de-DE" sz="1600" i="1" baseline="-25000" dirty="0" smtClean="0"/>
                        <a:t>0</a:t>
                      </a:r>
                      <a:endParaRPr lang="de-DE" sz="16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0.14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0.06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0.09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0.07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 rtl="0"/>
                      <a:r>
                        <a:rPr lang="de-DE" sz="1600" dirty="0" smtClean="0"/>
                        <a:t>0.07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0.06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0.06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0.06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0.06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0.05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0.05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0.05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0.05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0.05</a:t>
                      </a:r>
                      <a:endParaRPr lang="de-DE" sz="1600" dirty="0"/>
                    </a:p>
                  </a:txBody>
                  <a:tcPr marL="0" marR="0" marT="0" marB="0"/>
                </a:tc>
              </a:tr>
              <a:tr h="366120">
                <a:tc>
                  <a:txBody>
                    <a:bodyPr/>
                    <a:lstStyle/>
                    <a:p>
                      <a:pPr lvl="0" algn="ctr"/>
                      <a:r>
                        <a:rPr lang="de-DE" sz="1600" i="1" dirty="0" smtClean="0"/>
                        <a:t>d</a:t>
                      </a:r>
                      <a:r>
                        <a:rPr lang="de-DE" sz="1600" i="1" baseline="-25000" dirty="0" smtClean="0"/>
                        <a:t>1</a:t>
                      </a:r>
                      <a:endParaRPr lang="de-DE" sz="16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smtClean="0"/>
                        <a:t>0.14</a:t>
                      </a:r>
                      <a:endParaRPr lang="de-DE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0.08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0.06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0.04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 rtl="0"/>
                      <a:r>
                        <a:rPr lang="de-DE" sz="1600" dirty="0" smtClean="0"/>
                        <a:t>0.04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0.04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0.04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0.04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0.04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0.04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0.04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0.04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0.04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0.04</a:t>
                      </a:r>
                      <a:endParaRPr lang="de-DE" sz="1600" dirty="0"/>
                    </a:p>
                  </a:txBody>
                  <a:tcPr marL="0" marR="0" marT="0" marB="0"/>
                </a:tc>
              </a:tr>
              <a:tr h="366120">
                <a:tc>
                  <a:txBody>
                    <a:bodyPr/>
                    <a:lstStyle/>
                    <a:p>
                      <a:pPr lvl="0" algn="ctr"/>
                      <a:r>
                        <a:rPr lang="de-DE" sz="1600" i="1" dirty="0" smtClean="0"/>
                        <a:t>d</a:t>
                      </a:r>
                      <a:r>
                        <a:rPr lang="de-DE" sz="1600" i="1" baseline="-25000" dirty="0" smtClean="0"/>
                        <a:t>2</a:t>
                      </a:r>
                      <a:endParaRPr lang="de-DE" sz="16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smtClean="0"/>
                        <a:t>0.14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0.25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0.18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0.17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 rtl="0"/>
                      <a:r>
                        <a:rPr lang="de-DE" sz="1600" dirty="0" smtClean="0"/>
                        <a:t>0.15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0.14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0.13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0.12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0.12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0.12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0.12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0.11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0.11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0.11</a:t>
                      </a:r>
                      <a:endParaRPr lang="de-DE" sz="1600" dirty="0"/>
                    </a:p>
                  </a:txBody>
                  <a:tcPr marL="0" marR="0" marT="0" marB="0"/>
                </a:tc>
              </a:tr>
              <a:tr h="366120">
                <a:tc>
                  <a:txBody>
                    <a:bodyPr/>
                    <a:lstStyle/>
                    <a:p>
                      <a:pPr lvl="0" algn="ctr"/>
                      <a:r>
                        <a:rPr lang="de-DE" sz="1600" i="1" dirty="0" smtClean="0"/>
                        <a:t>d</a:t>
                      </a:r>
                      <a:r>
                        <a:rPr lang="de-DE" sz="1600" i="1" baseline="-25000" dirty="0" smtClean="0"/>
                        <a:t>3</a:t>
                      </a:r>
                      <a:endParaRPr lang="de-DE" sz="16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smtClean="0"/>
                        <a:t>0.14</a:t>
                      </a:r>
                      <a:endParaRPr lang="de-DE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0.16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0.23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0.24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0.24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0.24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0.24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0.25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0.25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0.25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0.25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0.25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0.25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0.25</a:t>
                      </a:r>
                      <a:endParaRPr lang="de-DE" sz="1600" dirty="0"/>
                    </a:p>
                  </a:txBody>
                  <a:tcPr marL="0" marR="0" marT="0" marB="0"/>
                </a:tc>
              </a:tr>
              <a:tr h="366120">
                <a:tc>
                  <a:txBody>
                    <a:bodyPr/>
                    <a:lstStyle/>
                    <a:p>
                      <a:pPr lvl="0" algn="ctr"/>
                      <a:r>
                        <a:rPr lang="de-DE" sz="1600" i="1" dirty="0" smtClean="0"/>
                        <a:t>d</a:t>
                      </a:r>
                      <a:r>
                        <a:rPr lang="de-DE" sz="1600" i="1" baseline="-25000" dirty="0" smtClean="0"/>
                        <a:t>4</a:t>
                      </a:r>
                      <a:endParaRPr lang="de-DE" sz="16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smtClean="0"/>
                        <a:t>0.14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0.12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0.16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0.19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 rtl="0"/>
                      <a:r>
                        <a:rPr lang="de-DE" sz="1600" dirty="0" smtClean="0"/>
                        <a:t>0.19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0.20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0.21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0.21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0.21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0.21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0.21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0.21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0.21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0.21</a:t>
                      </a:r>
                      <a:endParaRPr lang="de-DE" sz="1600" dirty="0"/>
                    </a:p>
                  </a:txBody>
                  <a:tcPr marL="0" marR="0" marT="0" marB="0"/>
                </a:tc>
              </a:tr>
              <a:tr h="366120">
                <a:tc>
                  <a:txBody>
                    <a:bodyPr/>
                    <a:lstStyle/>
                    <a:p>
                      <a:pPr lvl="0" algn="ctr"/>
                      <a:r>
                        <a:rPr lang="de-DE" sz="1600" i="1" dirty="0" smtClean="0"/>
                        <a:t>d</a:t>
                      </a:r>
                      <a:r>
                        <a:rPr lang="de-DE" sz="1600" i="1" baseline="-25000" dirty="0" smtClean="0"/>
                        <a:t>5</a:t>
                      </a:r>
                      <a:endParaRPr lang="de-DE" sz="16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smtClean="0"/>
                        <a:t>0.14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0.08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0.06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0.04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 rtl="0"/>
                      <a:r>
                        <a:rPr lang="de-DE" sz="1600" dirty="0" smtClean="0"/>
                        <a:t>0.04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0.04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0.04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0.04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0.04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0.04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0.04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0.04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0.04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0.04</a:t>
                      </a:r>
                      <a:endParaRPr lang="de-DE" sz="1600" dirty="0"/>
                    </a:p>
                  </a:txBody>
                  <a:tcPr marL="0" marR="0" marT="0" marB="0"/>
                </a:tc>
              </a:tr>
              <a:tr h="366120">
                <a:tc>
                  <a:txBody>
                    <a:bodyPr/>
                    <a:lstStyle/>
                    <a:p>
                      <a:pPr lvl="0" algn="ctr"/>
                      <a:r>
                        <a:rPr lang="de-DE" sz="1600" i="1" dirty="0" smtClean="0"/>
                        <a:t>d</a:t>
                      </a:r>
                      <a:r>
                        <a:rPr lang="de-DE" sz="1600" i="1" baseline="-25000" dirty="0" smtClean="0"/>
                        <a:t>6</a:t>
                      </a:r>
                      <a:endParaRPr lang="de-DE" sz="16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0.14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0.25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0.23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0.25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 rtl="0"/>
                      <a:r>
                        <a:rPr lang="de-DE" sz="1600" dirty="0" smtClean="0"/>
                        <a:t>0.27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0.28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0.29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0.29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0.30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0.30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0.30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0.30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0.31</a:t>
                      </a:r>
                      <a:endParaRPr lang="de-DE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600" dirty="0" smtClean="0"/>
                        <a:t>0.31</a:t>
                      </a:r>
                      <a:endParaRPr lang="de-DE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76802" name="Object 3"/>
          <p:cNvGraphicFramePr>
            <a:graphicFrameLocks noChangeAspect="1"/>
          </p:cNvGraphicFramePr>
          <p:nvPr/>
        </p:nvGraphicFramePr>
        <p:xfrm>
          <a:off x="5095875" y="847725"/>
          <a:ext cx="261938" cy="223838"/>
        </p:xfrm>
        <a:graphic>
          <a:graphicData uri="http://schemas.openxmlformats.org/presentationml/2006/ole">
            <p:oleObj spid="_x0000_s76802" name="Vergelijking" r:id="rId4" imgW="190440" imgH="139680" progId="Equation.3">
              <p:embed/>
            </p:oleObj>
          </a:graphicData>
        </a:graphic>
      </p:graphicFrame>
      <p:graphicFrame>
        <p:nvGraphicFramePr>
          <p:cNvPr id="76803" name="Object 4"/>
          <p:cNvGraphicFramePr>
            <a:graphicFrameLocks noChangeAspect="1"/>
          </p:cNvGraphicFramePr>
          <p:nvPr/>
        </p:nvGraphicFramePr>
        <p:xfrm>
          <a:off x="738188" y="1643063"/>
          <a:ext cx="190500" cy="163512"/>
        </p:xfrm>
        <a:graphic>
          <a:graphicData uri="http://schemas.openxmlformats.org/presentationml/2006/ole">
            <p:oleObj spid="_x0000_s76803" name="Vergelijking" r:id="rId5" imgW="190440" imgH="139680" progId="Equation.3">
              <p:embed/>
            </p:oleObj>
          </a:graphicData>
        </a:graphic>
      </p:graphicFrame>
      <p:graphicFrame>
        <p:nvGraphicFramePr>
          <p:cNvPr id="76804" name="Object 5"/>
          <p:cNvGraphicFramePr>
            <a:graphicFrameLocks noChangeAspect="1"/>
          </p:cNvGraphicFramePr>
          <p:nvPr/>
        </p:nvGraphicFramePr>
        <p:xfrm>
          <a:off x="7953375" y="1643063"/>
          <a:ext cx="190500" cy="163512"/>
        </p:xfrm>
        <a:graphic>
          <a:graphicData uri="http://schemas.openxmlformats.org/presentationml/2006/ole">
            <p:oleObj spid="_x0000_s76804" name="Vergelijking" r:id="rId6" imgW="190440" imgH="139680" progId="Equation.3">
              <p:embed/>
            </p:oleObj>
          </a:graphicData>
        </a:graphic>
      </p:graphicFrame>
      <p:graphicFrame>
        <p:nvGraphicFramePr>
          <p:cNvPr id="76805" name="Object 6"/>
          <p:cNvGraphicFramePr>
            <a:graphicFrameLocks noChangeAspect="1"/>
          </p:cNvGraphicFramePr>
          <p:nvPr/>
        </p:nvGraphicFramePr>
        <p:xfrm>
          <a:off x="2524125" y="1643063"/>
          <a:ext cx="190500" cy="163512"/>
        </p:xfrm>
        <a:graphic>
          <a:graphicData uri="http://schemas.openxmlformats.org/presentationml/2006/ole">
            <p:oleObj spid="_x0000_s76805" name="Vergelijking" r:id="rId7" imgW="190440" imgH="139680" progId="Equation.3">
              <p:embed/>
            </p:oleObj>
          </a:graphicData>
        </a:graphic>
      </p:graphicFrame>
      <p:graphicFrame>
        <p:nvGraphicFramePr>
          <p:cNvPr id="76806" name="Object 7"/>
          <p:cNvGraphicFramePr>
            <a:graphicFrameLocks noChangeAspect="1"/>
          </p:cNvGraphicFramePr>
          <p:nvPr/>
        </p:nvGraphicFramePr>
        <p:xfrm>
          <a:off x="1238250" y="1643063"/>
          <a:ext cx="190500" cy="163512"/>
        </p:xfrm>
        <a:graphic>
          <a:graphicData uri="http://schemas.openxmlformats.org/presentationml/2006/ole">
            <p:oleObj spid="_x0000_s76806" name="Vergelijking" r:id="rId8" imgW="190440" imgH="139680" progId="Equation.3">
              <p:embed/>
            </p:oleObj>
          </a:graphicData>
        </a:graphic>
      </p:graphicFrame>
      <p:graphicFrame>
        <p:nvGraphicFramePr>
          <p:cNvPr id="76807" name="Object 8"/>
          <p:cNvGraphicFramePr>
            <a:graphicFrameLocks noChangeAspect="1"/>
          </p:cNvGraphicFramePr>
          <p:nvPr/>
        </p:nvGraphicFramePr>
        <p:xfrm>
          <a:off x="1881188" y="1643063"/>
          <a:ext cx="190500" cy="163512"/>
        </p:xfrm>
        <a:graphic>
          <a:graphicData uri="http://schemas.openxmlformats.org/presentationml/2006/ole">
            <p:oleObj spid="_x0000_s76807" name="Vergelijking" r:id="rId9" imgW="190440" imgH="139680" progId="Equation.3">
              <p:embed/>
            </p:oleObj>
          </a:graphicData>
        </a:graphic>
      </p:graphicFrame>
      <p:graphicFrame>
        <p:nvGraphicFramePr>
          <p:cNvPr id="76808" name="Object 9"/>
          <p:cNvGraphicFramePr>
            <a:graphicFrameLocks noChangeAspect="1"/>
          </p:cNvGraphicFramePr>
          <p:nvPr/>
        </p:nvGraphicFramePr>
        <p:xfrm>
          <a:off x="3095625" y="1643063"/>
          <a:ext cx="190500" cy="163512"/>
        </p:xfrm>
        <a:graphic>
          <a:graphicData uri="http://schemas.openxmlformats.org/presentationml/2006/ole">
            <p:oleObj spid="_x0000_s76808" name="Vergelijking" r:id="rId10" imgW="190440" imgH="139680" progId="Equation.3">
              <p:embed/>
            </p:oleObj>
          </a:graphicData>
        </a:graphic>
      </p:graphicFrame>
      <p:graphicFrame>
        <p:nvGraphicFramePr>
          <p:cNvPr id="76809" name="Object 10"/>
          <p:cNvGraphicFramePr>
            <a:graphicFrameLocks noChangeAspect="1"/>
          </p:cNvGraphicFramePr>
          <p:nvPr/>
        </p:nvGraphicFramePr>
        <p:xfrm>
          <a:off x="3738563" y="1643063"/>
          <a:ext cx="190500" cy="163512"/>
        </p:xfrm>
        <a:graphic>
          <a:graphicData uri="http://schemas.openxmlformats.org/presentationml/2006/ole">
            <p:oleObj spid="_x0000_s76809" name="Vergelijking" r:id="rId11" imgW="190440" imgH="139680" progId="Equation.3">
              <p:embed/>
            </p:oleObj>
          </a:graphicData>
        </a:graphic>
      </p:graphicFrame>
      <p:graphicFrame>
        <p:nvGraphicFramePr>
          <p:cNvPr id="76810" name="Object 11"/>
          <p:cNvGraphicFramePr>
            <a:graphicFrameLocks noChangeAspect="1"/>
          </p:cNvGraphicFramePr>
          <p:nvPr/>
        </p:nvGraphicFramePr>
        <p:xfrm>
          <a:off x="4333875" y="1643063"/>
          <a:ext cx="190500" cy="163512"/>
        </p:xfrm>
        <a:graphic>
          <a:graphicData uri="http://schemas.openxmlformats.org/presentationml/2006/ole">
            <p:oleObj spid="_x0000_s76810" name="Vergelijking" r:id="rId12" imgW="190440" imgH="139680" progId="Equation.3">
              <p:embed/>
            </p:oleObj>
          </a:graphicData>
        </a:graphic>
      </p:graphicFrame>
      <p:graphicFrame>
        <p:nvGraphicFramePr>
          <p:cNvPr id="76811" name="Object 12"/>
          <p:cNvGraphicFramePr>
            <a:graphicFrameLocks noChangeAspect="1"/>
          </p:cNvGraphicFramePr>
          <p:nvPr/>
        </p:nvGraphicFramePr>
        <p:xfrm>
          <a:off x="4881563" y="1643063"/>
          <a:ext cx="190500" cy="163512"/>
        </p:xfrm>
        <a:graphic>
          <a:graphicData uri="http://schemas.openxmlformats.org/presentationml/2006/ole">
            <p:oleObj spid="_x0000_s76811" name="Vergelijking" r:id="rId13" imgW="190440" imgH="139680" progId="Equation.3">
              <p:embed/>
            </p:oleObj>
          </a:graphicData>
        </a:graphic>
      </p:graphicFrame>
      <p:graphicFrame>
        <p:nvGraphicFramePr>
          <p:cNvPr id="76812" name="Object 13"/>
          <p:cNvGraphicFramePr>
            <a:graphicFrameLocks noChangeAspect="1"/>
          </p:cNvGraphicFramePr>
          <p:nvPr/>
        </p:nvGraphicFramePr>
        <p:xfrm>
          <a:off x="5524500" y="1643063"/>
          <a:ext cx="190500" cy="163512"/>
        </p:xfrm>
        <a:graphic>
          <a:graphicData uri="http://schemas.openxmlformats.org/presentationml/2006/ole">
            <p:oleObj spid="_x0000_s76812" name="Vergelijking" r:id="rId14" imgW="190440" imgH="139680" progId="Equation.3">
              <p:embed/>
            </p:oleObj>
          </a:graphicData>
        </a:graphic>
      </p:graphicFrame>
      <p:graphicFrame>
        <p:nvGraphicFramePr>
          <p:cNvPr id="76813" name="Object 14"/>
          <p:cNvGraphicFramePr>
            <a:graphicFrameLocks noChangeAspect="1"/>
          </p:cNvGraphicFramePr>
          <p:nvPr/>
        </p:nvGraphicFramePr>
        <p:xfrm>
          <a:off x="6167438" y="1643063"/>
          <a:ext cx="190500" cy="163512"/>
        </p:xfrm>
        <a:graphic>
          <a:graphicData uri="http://schemas.openxmlformats.org/presentationml/2006/ole">
            <p:oleObj spid="_x0000_s76813" name="Vergelijking" r:id="rId15" imgW="190440" imgH="139680" progId="Equation.3">
              <p:embed/>
            </p:oleObj>
          </a:graphicData>
        </a:graphic>
      </p:graphicFrame>
      <p:graphicFrame>
        <p:nvGraphicFramePr>
          <p:cNvPr id="76814" name="Object 15"/>
          <p:cNvGraphicFramePr>
            <a:graphicFrameLocks noChangeAspect="1"/>
          </p:cNvGraphicFramePr>
          <p:nvPr/>
        </p:nvGraphicFramePr>
        <p:xfrm>
          <a:off x="6738938" y="1643063"/>
          <a:ext cx="190500" cy="163512"/>
        </p:xfrm>
        <a:graphic>
          <a:graphicData uri="http://schemas.openxmlformats.org/presentationml/2006/ole">
            <p:oleObj spid="_x0000_s76814" name="Vergelijking" r:id="rId16" imgW="190440" imgH="139680" progId="Equation.3">
              <p:embed/>
            </p:oleObj>
          </a:graphicData>
        </a:graphic>
      </p:graphicFrame>
      <p:graphicFrame>
        <p:nvGraphicFramePr>
          <p:cNvPr id="76815" name="Object 16"/>
          <p:cNvGraphicFramePr>
            <a:graphicFrameLocks noChangeAspect="1"/>
          </p:cNvGraphicFramePr>
          <p:nvPr/>
        </p:nvGraphicFramePr>
        <p:xfrm>
          <a:off x="7310438" y="1643063"/>
          <a:ext cx="190500" cy="163512"/>
        </p:xfrm>
        <a:graphic>
          <a:graphicData uri="http://schemas.openxmlformats.org/presentationml/2006/ole">
            <p:oleObj spid="_x0000_s76815" name="Vergelijking" r:id="rId17" imgW="190440" imgH="139680" progId="Equation.3">
              <p:embed/>
            </p:oleObj>
          </a:graphicData>
        </a:graphic>
      </p:graphicFrame>
      <p:graphicFrame>
        <p:nvGraphicFramePr>
          <p:cNvPr id="76816" name="Object 17"/>
          <p:cNvGraphicFramePr>
            <a:graphicFrameLocks noChangeAspect="1"/>
          </p:cNvGraphicFramePr>
          <p:nvPr/>
        </p:nvGraphicFramePr>
        <p:xfrm>
          <a:off x="8524875" y="1622425"/>
          <a:ext cx="190500" cy="163513"/>
        </p:xfrm>
        <a:graphic>
          <a:graphicData uri="http://schemas.openxmlformats.org/presentationml/2006/ole">
            <p:oleObj spid="_x0000_s76816" name="Vergelijking" r:id="rId18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256D278-1C50-45C7-A7BB-EE334B061FA1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172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The web as a directed graph</a:t>
            </a:r>
            <a:r>
              <a:rPr lang="en-US" sz="4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174" name="Text Box 3"/>
          <p:cNvSpPr txBox="1">
            <a:spLocks noChangeArrowheads="1"/>
          </p:cNvSpPr>
          <p:nvPr/>
        </p:nvSpPr>
        <p:spPr bwMode="auto">
          <a:xfrm>
            <a:off x="928688" y="2500313"/>
            <a:ext cx="2286000" cy="128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pic>
        <p:nvPicPr>
          <p:cNvPr id="7175" name="Picture 5" descr="11f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38" y="1500188"/>
            <a:ext cx="47402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57188" y="3500438"/>
            <a:ext cx="8505825" cy="3357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Assumption 1: 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A hyperlink is a quality signal.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Calibri" charset="0"/>
              </a:rPr>
              <a:t>The 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hyperlink   </a:t>
            </a:r>
            <a:r>
              <a:rPr lang="en-US" sz="2000" i="1" dirty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000" i="1" baseline="-25000" dirty="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  → </a:t>
            </a:r>
            <a:r>
              <a:rPr lang="en-US" sz="2000" i="1" dirty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000" baseline="-25000" dirty="0">
                <a:solidFill>
                  <a:srgbClr val="000000"/>
                </a:solidFill>
                <a:latin typeface="Calibri" charset="0"/>
              </a:rPr>
              <a:t>2 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 indicates that </a:t>
            </a:r>
            <a:r>
              <a:rPr lang="en-US" sz="2000" i="1" dirty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000" i="1" baseline="-25000" dirty="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‘s  author deems </a:t>
            </a:r>
            <a:r>
              <a:rPr lang="en-US" sz="2000" i="1" dirty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000" i="1" baseline="-25000" dirty="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2000" i="1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      high-quality and relevant.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Assumption 2: 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The anchor text describes the content of </a:t>
            </a:r>
            <a:r>
              <a:rPr lang="en-US" i="1" dirty="0">
                <a:solidFill>
                  <a:srgbClr val="0070C0"/>
                </a:solidFill>
                <a:latin typeface="Calibri" charset="0"/>
              </a:rPr>
              <a:t>d</a:t>
            </a:r>
            <a:r>
              <a:rPr lang="en-US" i="1" baseline="-25000" dirty="0">
                <a:solidFill>
                  <a:srgbClr val="0070C0"/>
                </a:solidFill>
                <a:latin typeface="Calibri" charset="0"/>
              </a:rPr>
              <a:t>2</a:t>
            </a:r>
            <a:r>
              <a:rPr lang="en-US" i="1" dirty="0">
                <a:solidFill>
                  <a:srgbClr val="0070C0"/>
                </a:solidFill>
                <a:latin typeface="Calibri" charset="0"/>
              </a:rPr>
              <a:t>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We use anchor text somewhat loosely here for: the text 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	surrounding the hyperlink 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libri" charset="0"/>
              </a:rPr>
              <a:t>Example: “You can find  cheap cars  ˂a </a:t>
            </a:r>
            <a:r>
              <a:rPr lang="en-US" sz="2000" dirty="0" err="1">
                <a:solidFill>
                  <a:schemeClr val="tx1"/>
                </a:solidFill>
                <a:latin typeface="Calibri" charset="0"/>
              </a:rPr>
              <a:t>href</a:t>
            </a:r>
            <a:r>
              <a:rPr lang="en-US" sz="2000" dirty="0">
                <a:solidFill>
                  <a:schemeClr val="tx1"/>
                </a:solidFill>
                <a:latin typeface="Calibri" charset="0"/>
              </a:rPr>
              <a:t> =http://…˃here ˂/a ˃. ”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latin typeface="Calibri" charset="0"/>
              </a:rPr>
              <a:t>Anchor text: “You can find cheap here”</a:t>
            </a:r>
            <a:endParaRPr lang="en-US" sz="20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0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0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0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000" dirty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600" dirty="0">
              <a:solidFill>
                <a:schemeClr val="accent6">
                  <a:lumMod val="60000"/>
                  <a:lumOff val="40000"/>
                </a:schemeClr>
              </a:solidFill>
              <a:latin typeface="Calibri" charset="0"/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7170" name="Vergelijking" r:id="rId5" imgW="114120" imgH="21564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9CE3293-385C-4A27-B47D-EC4FA52A710C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385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Example web graph</a:t>
            </a:r>
            <a:r>
              <a:rPr lang="en-US" sz="3600" dirty="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167438" y="1643063"/>
          <a:ext cx="2190744" cy="36576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95372"/>
                <a:gridCol w="1095372"/>
              </a:tblGrid>
              <a:tr h="3668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/>
                        <a:t>PageRank</a:t>
                      </a:r>
                      <a:endParaRPr lang="de-DE" sz="24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6687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</a:t>
                      </a:r>
                      <a:r>
                        <a:rPr lang="en-US" sz="2400" baseline="-25000" dirty="0" smtClean="0"/>
                        <a:t>0</a:t>
                      </a:r>
                      <a:endParaRPr lang="de-DE" sz="2400" i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0.05</a:t>
                      </a:r>
                      <a:endParaRPr lang="de-DE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687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</a:t>
                      </a:r>
                      <a:r>
                        <a:rPr lang="en-US" sz="2400" baseline="-25000" dirty="0" smtClean="0"/>
                        <a:t>1</a:t>
                      </a:r>
                      <a:endParaRPr lang="de-DE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0.04</a:t>
                      </a:r>
                      <a:endParaRPr lang="de-DE" sz="2400" dirty="0"/>
                    </a:p>
                  </a:txBody>
                  <a:tcPr/>
                </a:tc>
              </a:tr>
              <a:tr h="36687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</a:t>
                      </a:r>
                      <a:r>
                        <a:rPr lang="en-US" sz="2400" baseline="-25000" dirty="0" smtClean="0"/>
                        <a:t>2</a:t>
                      </a:r>
                      <a:endParaRPr lang="de-DE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0.11</a:t>
                      </a:r>
                      <a:endParaRPr lang="de-DE" sz="2400" dirty="0"/>
                    </a:p>
                  </a:txBody>
                  <a:tcPr/>
                </a:tc>
              </a:tr>
              <a:tr h="36687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</a:t>
                      </a:r>
                      <a:r>
                        <a:rPr lang="en-US" sz="2400" baseline="-25000" dirty="0" smtClean="0"/>
                        <a:t>3</a:t>
                      </a:r>
                      <a:endParaRPr lang="de-DE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0.25</a:t>
                      </a:r>
                      <a:endParaRPr lang="de-DE" sz="2400" dirty="0"/>
                    </a:p>
                  </a:txBody>
                  <a:tcPr/>
                </a:tc>
              </a:tr>
              <a:tr h="36687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</a:t>
                      </a:r>
                      <a:r>
                        <a:rPr lang="en-US" sz="2400" baseline="-25000" dirty="0" smtClean="0"/>
                        <a:t>4</a:t>
                      </a:r>
                      <a:endParaRPr lang="de-DE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0.21</a:t>
                      </a:r>
                      <a:endParaRPr lang="de-DE" sz="2400" dirty="0"/>
                    </a:p>
                  </a:txBody>
                  <a:tcPr/>
                </a:tc>
              </a:tr>
              <a:tr h="36687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</a:t>
                      </a:r>
                      <a:r>
                        <a:rPr lang="en-US" sz="2400" baseline="-25000" dirty="0" smtClean="0"/>
                        <a:t>5</a:t>
                      </a:r>
                      <a:endParaRPr lang="de-DE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0.04</a:t>
                      </a:r>
                      <a:endParaRPr lang="de-DE" sz="2400" dirty="0"/>
                    </a:p>
                  </a:txBody>
                  <a:tcPr/>
                </a:tc>
              </a:tr>
              <a:tr h="36687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</a:t>
                      </a:r>
                      <a:r>
                        <a:rPr lang="en-US" sz="2400" baseline="-25000" dirty="0" smtClean="0"/>
                        <a:t>6</a:t>
                      </a:r>
                      <a:endParaRPr lang="de-DE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0.31</a:t>
                      </a:r>
                      <a:endParaRPr lang="de-DE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3" descr="93f-graph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1571625"/>
            <a:ext cx="4789488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A7EBA5A-FD27-4235-82FC-C186A33C8F1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3961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How important is PageRank?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83B2BDB-23A7-4EC7-9BE8-53075BD39C08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40643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How important is PageRank?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40644" name="Text Box 3"/>
          <p:cNvSpPr txBox="1">
            <a:spLocks noChangeArrowheads="1"/>
          </p:cNvSpPr>
          <p:nvPr/>
        </p:nvSpPr>
        <p:spPr bwMode="auto">
          <a:xfrm>
            <a:off x="138113" y="1643063"/>
            <a:ext cx="8505825" cy="5214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Frequent claim: PageRank is the most important component of web ranking.</a:t>
            </a: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4064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E62F605-8DD6-45EE-8150-CBC385B45549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41667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How important is PageRank?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41668" name="Text Box 3"/>
          <p:cNvSpPr txBox="1">
            <a:spLocks noChangeArrowheads="1"/>
          </p:cNvSpPr>
          <p:nvPr/>
        </p:nvSpPr>
        <p:spPr bwMode="auto">
          <a:xfrm>
            <a:off x="138113" y="1643063"/>
            <a:ext cx="8505825" cy="5214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Frequent claim: PageRank is the most important component of web ranking.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The reality: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4166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86CB3C7-9B5F-46BC-8143-011137F4837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42691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How important is PageRank?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42692" name="Text Box 3"/>
          <p:cNvSpPr txBox="1">
            <a:spLocks noChangeArrowheads="1"/>
          </p:cNvSpPr>
          <p:nvPr/>
        </p:nvSpPr>
        <p:spPr bwMode="auto">
          <a:xfrm>
            <a:off x="138113" y="1643063"/>
            <a:ext cx="8505825" cy="5214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Frequent claim: PageRank is the most important component of web ranking.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The reality: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There are several components that are at least as important: e.g., anchor text, phrases, proximity, tiered indexes ...</a:t>
            </a: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4269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59FFD82-DC4B-47F7-B4B5-47895EEE100C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43715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How important is PageRank?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43716" name="Text Box 3"/>
          <p:cNvSpPr txBox="1">
            <a:spLocks noChangeArrowheads="1"/>
          </p:cNvSpPr>
          <p:nvPr/>
        </p:nvSpPr>
        <p:spPr bwMode="auto">
          <a:xfrm>
            <a:off x="138113" y="1643063"/>
            <a:ext cx="8505825" cy="5214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Frequent claim: PageRank is the most important component of web ranking.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The reality: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There are several components that are at least as important: e.g., anchor text, phrases, proximity, tiered indexes ...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Rumor has it that PageRank in his original form (as presented here) now has a negligible impact on ranking!</a:t>
            </a: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4371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92082F6-A055-469D-BDB6-732307787BB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4473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How important is PageRank?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44740" name="Text Box 3"/>
          <p:cNvSpPr txBox="1">
            <a:spLocks noChangeArrowheads="1"/>
          </p:cNvSpPr>
          <p:nvPr/>
        </p:nvSpPr>
        <p:spPr bwMode="auto">
          <a:xfrm>
            <a:off x="138113" y="1643063"/>
            <a:ext cx="8505825" cy="5214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Frequent claim: PageRank is the most important component of web ranking.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The reality: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There are several components that are at least as important: e.g., anchor text, phrases, proximity, tiered indexes ...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Rumor has it that PageRank in his original form (as presented here) now has a negligible impact on ranking!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However, variants of a page’s PageRank are still an essential part of ranking.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4474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9C76916-2912-48C6-B449-C420836DB5EC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45763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How important is PageRank?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45764" name="Text Box 3"/>
          <p:cNvSpPr txBox="1">
            <a:spLocks noChangeArrowheads="1"/>
          </p:cNvSpPr>
          <p:nvPr/>
        </p:nvSpPr>
        <p:spPr bwMode="auto">
          <a:xfrm>
            <a:off x="138113" y="1643063"/>
            <a:ext cx="8505825" cy="5214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Frequent claim: PageRank is the most important component of web ranking.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The reality: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There are several components that are at least as important: e.g., anchor text, phrases, proximity, tiered indexes ...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Rumor has it that PageRank in his original form (as presented here) now has a negligible impact on ranking!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However, variants of a page’s PageRank are still an essential part of ranking.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Adressing link spam is difficult and crucial.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4576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pitchFamily="34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</a:rPr>
              <a:t> Recap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</a:rPr>
              <a:t> Anchor Text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</a:rPr>
              <a:t> Citation Analysis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BDD3E9"/>
                </a:solidFill>
                <a:latin typeface="Calibri" charset="0"/>
              </a:rPr>
              <a:t>PageRank</a:t>
            </a:r>
            <a:endParaRPr lang="en-US" sz="34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HITS: Hubs &amp; Authorities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14313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4000" ker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Outline</a:t>
            </a:r>
            <a:endParaRPr lang="de-DE" sz="4000" kern="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F733288-1529-462C-AAA1-07C93013399D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46787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Hits – Hyperlink-Induced Topic Search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46788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7C89A00-E2CA-48AB-A209-155D14295388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96259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[text of </a:t>
            </a:r>
            <a:r>
              <a:rPr lang="en-US" sz="3000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3000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] only vs. [text of </a:t>
            </a:r>
            <a:r>
              <a:rPr lang="en-US" sz="3000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3000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] + [anchor text → </a:t>
            </a:r>
            <a:r>
              <a:rPr lang="en-US" sz="3000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3000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]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E16C2E2-3F60-4AF8-8536-D504B6E44F1F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47811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Hits – Hyperlink-Induced Topic Search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47812" name="Text Box 3"/>
          <p:cNvSpPr txBox="1">
            <a:spLocks noChangeArrowheads="1"/>
          </p:cNvSpPr>
          <p:nvPr/>
        </p:nvSpPr>
        <p:spPr bwMode="auto">
          <a:xfrm>
            <a:off x="138113" y="1643063"/>
            <a:ext cx="8505825" cy="5214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Premise: there are two different types of relevance on the web.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4781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F8D67E0-84FF-47D6-B145-FCBFF4833EBC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48835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Hits – Hyperlink-Induced Topic Search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48836" name="Text Box 3"/>
          <p:cNvSpPr txBox="1">
            <a:spLocks noChangeArrowheads="1"/>
          </p:cNvSpPr>
          <p:nvPr/>
        </p:nvSpPr>
        <p:spPr bwMode="auto">
          <a:xfrm>
            <a:off x="138113" y="1643063"/>
            <a:ext cx="8505825" cy="5214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Premise: there are two different types of relevance on the web.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Relevance type 1: </a:t>
            </a:r>
            <a:r>
              <a:rPr lang="en-US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Hubs.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A hub page is a good list of links to pages answering the information need.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4883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3D733C7-38A7-4B17-90D2-990BB014C8E0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4985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Hits – Hyperlink-Induced Topic Search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49860" name="Text Box 3"/>
          <p:cNvSpPr txBox="1">
            <a:spLocks noChangeArrowheads="1"/>
          </p:cNvSpPr>
          <p:nvPr/>
        </p:nvSpPr>
        <p:spPr bwMode="auto">
          <a:xfrm>
            <a:off x="138113" y="1643063"/>
            <a:ext cx="8505825" cy="5214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Premise: there are two different types of relevance on the web.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Relevance type 1: </a:t>
            </a:r>
            <a:r>
              <a:rPr lang="en-US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Hubs.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A hub page is a good list of links to pages answering the information need.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E.g, for query [chicago bulls]: Bob’s list of recommended resources on the Chicago Bulls sports team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4986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33A85E2-2531-4FC2-A5F6-08A0B541185D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50883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Hits – Hyperlink-Induced Topic Search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50884" name="Text Box 3"/>
          <p:cNvSpPr txBox="1">
            <a:spLocks noChangeArrowheads="1"/>
          </p:cNvSpPr>
          <p:nvPr/>
        </p:nvSpPr>
        <p:spPr bwMode="auto">
          <a:xfrm>
            <a:off x="138113" y="1643063"/>
            <a:ext cx="8505825" cy="5214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Premise: there are two different types of relevance on the web.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Relevance type 1: </a:t>
            </a:r>
            <a:r>
              <a:rPr lang="en-US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Hubs.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A hub page is a good list of links to pages answering the information need.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E.g, for query [chicago bulls]: Bob’s list of recommended resources on the Chicago Bulls sports team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Relevance type 2: </a:t>
            </a:r>
            <a:r>
              <a:rPr lang="en-US">
                <a:solidFill>
                  <a:srgbClr val="0070C0"/>
                </a:solidFill>
                <a:latin typeface="Calibri" charset="0"/>
              </a:rPr>
              <a:t>Authorities.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 An authority page is a direct answer to the information need.</a:t>
            </a:r>
            <a:endParaRPr lang="en-US">
              <a:solidFill>
                <a:srgbClr val="0070C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5088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4EA8114-65FC-4BFB-BFD3-0E6740BBB0E1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51907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Hits – Hyperlink-Induced Topic Search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51908" name="Text Box 3"/>
          <p:cNvSpPr txBox="1">
            <a:spLocks noChangeArrowheads="1"/>
          </p:cNvSpPr>
          <p:nvPr/>
        </p:nvSpPr>
        <p:spPr bwMode="auto">
          <a:xfrm>
            <a:off x="138113" y="1643063"/>
            <a:ext cx="8505825" cy="5214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Premise: there are two different types of relevance on the web.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Relevance type 1: </a:t>
            </a:r>
            <a:r>
              <a:rPr lang="en-US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Hubs.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A hub page is a good list of links to pages answering the information need.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E.g, for query [chicago bulls]: Bob’s list of recommended resources on the Chicago Bulls sports team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Relevance type 2: </a:t>
            </a:r>
            <a:r>
              <a:rPr lang="en-US">
                <a:solidFill>
                  <a:srgbClr val="0070C0"/>
                </a:solidFill>
                <a:latin typeface="Calibri" charset="0"/>
              </a:rPr>
              <a:t>Authorities.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 An authority page is a direct answer to the information need.</a:t>
            </a:r>
            <a:endParaRPr lang="en-US">
              <a:solidFill>
                <a:srgbClr val="0070C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The home page of the Chicago Bulls sports team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5190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541F3B7-3364-4862-B036-F0233C29FE23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52931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Hits – Hyperlink-Induced Topic Search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52932" name="Text Box 3"/>
          <p:cNvSpPr txBox="1">
            <a:spLocks noChangeArrowheads="1"/>
          </p:cNvSpPr>
          <p:nvPr/>
        </p:nvSpPr>
        <p:spPr bwMode="auto">
          <a:xfrm>
            <a:off x="138113" y="1643063"/>
            <a:ext cx="8505825" cy="5214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Premise: there are two different types of relevance on the web.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Relevance type 1: </a:t>
            </a:r>
            <a:r>
              <a:rPr lang="en-US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Hubs.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A hub page is a good list of links to pages answering the information need.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E.g, for query [chicago bulls]: Bob’s list of recommended resources on the Chicago Bulls sports team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Relevance type 2: </a:t>
            </a:r>
            <a:r>
              <a:rPr lang="en-US">
                <a:solidFill>
                  <a:srgbClr val="0070C0"/>
                </a:solidFill>
                <a:latin typeface="Calibri" charset="0"/>
              </a:rPr>
              <a:t>Authorities.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 An authority page is a direct answer to the information need.</a:t>
            </a:r>
            <a:endParaRPr lang="en-US">
              <a:solidFill>
                <a:srgbClr val="0070C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The home page of the Chicago Bulls sports team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By definition: Links to authority pages occur repeatedly on hub pages.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5293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910369A-CA45-4E5B-B217-2468FB81383C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53955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Hits – Hyperlink-Induced Topic Search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53956" name="Text Box 3"/>
          <p:cNvSpPr txBox="1">
            <a:spLocks noChangeArrowheads="1"/>
          </p:cNvSpPr>
          <p:nvPr/>
        </p:nvSpPr>
        <p:spPr bwMode="auto">
          <a:xfrm>
            <a:off x="138113" y="1643063"/>
            <a:ext cx="8505825" cy="5214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Premise: there are two different types of relevance on the web.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Relevance type 1: </a:t>
            </a:r>
            <a:r>
              <a:rPr lang="en-US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Hubs.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A hub page is a good list of links to pages answering the information need.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E.g, for query [chicago bulls]: Bob’s list of recommended resources on the Chicago Bulls sports team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Relevance type 2: </a:t>
            </a:r>
            <a:r>
              <a:rPr lang="en-US">
                <a:solidFill>
                  <a:srgbClr val="0070C0"/>
                </a:solidFill>
                <a:latin typeface="Calibri" charset="0"/>
              </a:rPr>
              <a:t>Authorities.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 An authority page is a direct answer to the information need.</a:t>
            </a:r>
            <a:endParaRPr lang="en-US">
              <a:solidFill>
                <a:srgbClr val="0070C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The home page of the Chicago Bulls sports team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By definition: Links to authority pages occur repeatedly on hub pages.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Most  approaches to search (including PageRank ranking) don’t make the distinction between these two very different types of relevance.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5395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A455402-D4A8-428B-8783-A159203B9B4B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5497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Hubs  and  authorities :  Definition</a:t>
            </a: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99774B4-03E2-4CEE-8156-59D024265A3D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56003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Hubs  and  authorities :  Definition</a:t>
            </a:r>
          </a:p>
        </p:txBody>
      </p:sp>
      <p:sp>
        <p:nvSpPr>
          <p:cNvPr id="256004" name="Text Box 3"/>
          <p:cNvSpPr txBox="1">
            <a:spLocks noChangeArrowheads="1"/>
          </p:cNvSpPr>
          <p:nvPr/>
        </p:nvSpPr>
        <p:spPr bwMode="auto">
          <a:xfrm>
            <a:off x="138113" y="2071688"/>
            <a:ext cx="8505825" cy="4429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 good hub page for a topic </a:t>
            </a:r>
            <a:r>
              <a:rPr lang="en-US" sz="260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links to</a:t>
            </a: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many authority pages for that topic.</a:t>
            </a: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5600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AD06F43-2F83-48B1-AD0C-6D50336A69A5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57027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Hubs  and  authorities :  Definition</a:t>
            </a:r>
          </a:p>
        </p:txBody>
      </p:sp>
      <p:sp>
        <p:nvSpPr>
          <p:cNvPr id="257028" name="Text Box 3"/>
          <p:cNvSpPr txBox="1">
            <a:spLocks noChangeArrowheads="1"/>
          </p:cNvSpPr>
          <p:nvPr/>
        </p:nvSpPr>
        <p:spPr bwMode="auto">
          <a:xfrm>
            <a:off x="138113" y="2071688"/>
            <a:ext cx="8505825" cy="4429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 good hub page for a topic </a:t>
            </a:r>
            <a:r>
              <a:rPr lang="en-US" sz="260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links to</a:t>
            </a: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many authority pages for that topic.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 good authority page for a topic </a:t>
            </a:r>
            <a:r>
              <a:rPr lang="en-US" sz="260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is linked to</a:t>
            </a: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by many hub pages for that topic.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5702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ED03D5A-AE67-4371-BA24-0457EADF78C4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97283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[text of </a:t>
            </a:r>
            <a:r>
              <a:rPr lang="en-US" sz="3000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3000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] only vs. [text of </a:t>
            </a:r>
            <a:r>
              <a:rPr lang="en-US" sz="3000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3000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] + [anchor text → </a:t>
            </a:r>
            <a:r>
              <a:rPr lang="en-US" sz="3000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3000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]</a:t>
            </a:r>
          </a:p>
        </p:txBody>
      </p:sp>
      <p:sp>
        <p:nvSpPr>
          <p:cNvPr id="97284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939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Searching  on  [text of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] + [anchor text →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] is often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	more effective  than searching on [text of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] only.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0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0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9728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461BCCF-7FC5-4B70-A119-EE0D8CA8A0D3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58051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Hubs  and  authorities :  Definition</a:t>
            </a:r>
          </a:p>
        </p:txBody>
      </p:sp>
      <p:sp>
        <p:nvSpPr>
          <p:cNvPr id="258052" name="Text Box 3"/>
          <p:cNvSpPr txBox="1">
            <a:spLocks noChangeArrowheads="1"/>
          </p:cNvSpPr>
          <p:nvPr/>
        </p:nvSpPr>
        <p:spPr bwMode="auto">
          <a:xfrm>
            <a:off x="138113" y="2071688"/>
            <a:ext cx="8505825" cy="4429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 good hub page for a topic </a:t>
            </a:r>
            <a:r>
              <a:rPr lang="en-US" sz="260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links to</a:t>
            </a: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many authority pages for that topic.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 good authority page for a topic </a:t>
            </a:r>
            <a:r>
              <a:rPr lang="en-US" sz="260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is linked to</a:t>
            </a: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by many hub pages for that topic.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Circular definition – we will turn this into an iterative computation. </a:t>
            </a: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5805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86BDBD2-31B4-43AA-B804-87816FA7C639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59075" name="Text Box 2"/>
          <p:cNvSpPr txBox="1">
            <a:spLocks noChangeArrowheads="1"/>
          </p:cNvSpPr>
          <p:nvPr/>
        </p:nvSpPr>
        <p:spPr bwMode="auto">
          <a:xfrm>
            <a:off x="244475" y="0"/>
            <a:ext cx="86852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Example for hubs and authorities</a:t>
            </a:r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A8D78A3-111C-403E-AD20-054D0BDE1A8E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60099" name="Text Box 2"/>
          <p:cNvSpPr txBox="1">
            <a:spLocks noChangeArrowheads="1"/>
          </p:cNvSpPr>
          <p:nvPr/>
        </p:nvSpPr>
        <p:spPr bwMode="auto">
          <a:xfrm>
            <a:off x="244475" y="0"/>
            <a:ext cx="86852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Example for hubs and authorities</a:t>
            </a:r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260101" name="Picture 4" descr="252f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813" y="1500188"/>
            <a:ext cx="6310312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64938A7-95DD-4CA4-96B3-16A3BB4F69E9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61123" name="Text Box 2"/>
          <p:cNvSpPr txBox="1">
            <a:spLocks noChangeArrowheads="1"/>
          </p:cNvSpPr>
          <p:nvPr/>
        </p:nvSpPr>
        <p:spPr bwMode="auto">
          <a:xfrm>
            <a:off x="142875" y="0"/>
            <a:ext cx="86852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How  to  compute  hub  and  authority  scores</a:t>
            </a:r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DA7C9A5-ED28-4C54-A75A-A87CA409A192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62147" name="Text Box 2"/>
          <p:cNvSpPr txBox="1">
            <a:spLocks noChangeArrowheads="1"/>
          </p:cNvSpPr>
          <p:nvPr/>
        </p:nvSpPr>
        <p:spPr bwMode="auto">
          <a:xfrm>
            <a:off x="142875" y="0"/>
            <a:ext cx="86852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How  to  compute  hub  and  authority  scores</a:t>
            </a:r>
          </a:p>
        </p:txBody>
      </p:sp>
      <p:sp>
        <p:nvSpPr>
          <p:cNvPr id="262148" name="Text Box 3"/>
          <p:cNvSpPr txBox="1">
            <a:spLocks noChangeArrowheads="1"/>
          </p:cNvSpPr>
          <p:nvPr/>
        </p:nvSpPr>
        <p:spPr bwMode="auto">
          <a:xfrm>
            <a:off x="138113" y="2214563"/>
            <a:ext cx="85058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Do a regular web search first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6214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08B3A5C-DED5-4BAE-9DDA-9059BF755B74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63171" name="Text Box 2"/>
          <p:cNvSpPr txBox="1">
            <a:spLocks noChangeArrowheads="1"/>
          </p:cNvSpPr>
          <p:nvPr/>
        </p:nvSpPr>
        <p:spPr bwMode="auto">
          <a:xfrm>
            <a:off x="142875" y="0"/>
            <a:ext cx="86852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How  to  compute  hub  and  authority  scores</a:t>
            </a:r>
          </a:p>
        </p:txBody>
      </p:sp>
      <p:sp>
        <p:nvSpPr>
          <p:cNvPr id="263172" name="Text Box 3"/>
          <p:cNvSpPr txBox="1">
            <a:spLocks noChangeArrowheads="1"/>
          </p:cNvSpPr>
          <p:nvPr/>
        </p:nvSpPr>
        <p:spPr bwMode="auto">
          <a:xfrm>
            <a:off x="138113" y="2214563"/>
            <a:ext cx="85058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Do a regular web search first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Call the search result the </a:t>
            </a:r>
            <a:r>
              <a:rPr lang="en-US" sz="260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root set</a:t>
            </a: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6317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29BF906-2F08-4C12-B653-0E812A99BD24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64195" name="Text Box 2"/>
          <p:cNvSpPr txBox="1">
            <a:spLocks noChangeArrowheads="1"/>
          </p:cNvSpPr>
          <p:nvPr/>
        </p:nvSpPr>
        <p:spPr bwMode="auto">
          <a:xfrm>
            <a:off x="142875" y="0"/>
            <a:ext cx="86852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How  to  compute  hub  and  authority  scores</a:t>
            </a:r>
          </a:p>
        </p:txBody>
      </p:sp>
      <p:sp>
        <p:nvSpPr>
          <p:cNvPr id="264196" name="Text Box 3"/>
          <p:cNvSpPr txBox="1">
            <a:spLocks noChangeArrowheads="1"/>
          </p:cNvSpPr>
          <p:nvPr/>
        </p:nvSpPr>
        <p:spPr bwMode="auto">
          <a:xfrm>
            <a:off x="138113" y="2214563"/>
            <a:ext cx="85058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Do a regular web search first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Call the search result the </a:t>
            </a:r>
            <a:r>
              <a:rPr lang="en-US" sz="260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root set</a:t>
            </a: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Find all pages that are linked to or link to pages in the root set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641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00648E4-651B-4FF9-9F20-6FEA3A623199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65219" name="Text Box 2"/>
          <p:cNvSpPr txBox="1">
            <a:spLocks noChangeArrowheads="1"/>
          </p:cNvSpPr>
          <p:nvPr/>
        </p:nvSpPr>
        <p:spPr bwMode="auto">
          <a:xfrm>
            <a:off x="142875" y="0"/>
            <a:ext cx="86852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How  to  compute  hub  and  authority  scores</a:t>
            </a:r>
          </a:p>
        </p:txBody>
      </p:sp>
      <p:sp>
        <p:nvSpPr>
          <p:cNvPr id="265220" name="Text Box 3"/>
          <p:cNvSpPr txBox="1">
            <a:spLocks noChangeArrowheads="1"/>
          </p:cNvSpPr>
          <p:nvPr/>
        </p:nvSpPr>
        <p:spPr bwMode="auto">
          <a:xfrm>
            <a:off x="138113" y="2214563"/>
            <a:ext cx="85058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Do a regular web search first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Call the search result the </a:t>
            </a:r>
            <a:r>
              <a:rPr lang="en-US" sz="260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root set</a:t>
            </a: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Find all pages that are linked to or link to pages in the root set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Call first larger set the </a:t>
            </a:r>
            <a:r>
              <a:rPr lang="en-US" sz="260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base set</a:t>
            </a: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6522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F4B3DBF-1953-45E7-90D2-B10E87AC3677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66243" name="Text Box 2"/>
          <p:cNvSpPr txBox="1">
            <a:spLocks noChangeArrowheads="1"/>
          </p:cNvSpPr>
          <p:nvPr/>
        </p:nvSpPr>
        <p:spPr bwMode="auto">
          <a:xfrm>
            <a:off x="142875" y="0"/>
            <a:ext cx="86852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How  to  compute  hub  and  authority  scores</a:t>
            </a:r>
          </a:p>
        </p:txBody>
      </p:sp>
      <p:sp>
        <p:nvSpPr>
          <p:cNvPr id="266244" name="Text Box 3"/>
          <p:cNvSpPr txBox="1">
            <a:spLocks noChangeArrowheads="1"/>
          </p:cNvSpPr>
          <p:nvPr/>
        </p:nvSpPr>
        <p:spPr bwMode="auto">
          <a:xfrm>
            <a:off x="138113" y="2214563"/>
            <a:ext cx="85058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Do a regular web search first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Call the search result the </a:t>
            </a:r>
            <a:r>
              <a:rPr lang="en-US" sz="260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root set</a:t>
            </a: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Find all pages that are linked to or link to pages in the root set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Call first larger set the </a:t>
            </a:r>
            <a:r>
              <a:rPr lang="en-US" sz="260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base set</a:t>
            </a: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Finally, compute hubs and authorities for the base set (which we’ll view as a small web graph)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6624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0013"/>
            <a:ext cx="8226425" cy="131286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mtClean="0"/>
              <a:t>Root set and base set (1)</a:t>
            </a:r>
          </a:p>
        </p:txBody>
      </p:sp>
      <p:sp>
        <p:nvSpPr>
          <p:cNvPr id="267267" name="Oval 2"/>
          <p:cNvSpPr>
            <a:spLocks noChangeArrowheads="1"/>
          </p:cNvSpPr>
          <p:nvPr/>
        </p:nvSpPr>
        <p:spPr bwMode="auto">
          <a:xfrm>
            <a:off x="2306638" y="2392363"/>
            <a:ext cx="4110037" cy="2797175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67268" name="Oval 6"/>
          <p:cNvSpPr>
            <a:spLocks noChangeArrowheads="1"/>
          </p:cNvSpPr>
          <p:nvPr/>
        </p:nvSpPr>
        <p:spPr bwMode="auto">
          <a:xfrm>
            <a:off x="2898775" y="329723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67269" name="Oval 8"/>
          <p:cNvSpPr>
            <a:spLocks noChangeArrowheads="1"/>
          </p:cNvSpPr>
          <p:nvPr/>
        </p:nvSpPr>
        <p:spPr bwMode="auto">
          <a:xfrm>
            <a:off x="2482850" y="362108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67270" name="Oval 9"/>
          <p:cNvSpPr>
            <a:spLocks noChangeArrowheads="1"/>
          </p:cNvSpPr>
          <p:nvPr/>
        </p:nvSpPr>
        <p:spPr bwMode="auto">
          <a:xfrm>
            <a:off x="2719388" y="4243388"/>
            <a:ext cx="255587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67271" name="Oval 11"/>
          <p:cNvSpPr>
            <a:spLocks noChangeArrowheads="1"/>
          </p:cNvSpPr>
          <p:nvPr/>
        </p:nvSpPr>
        <p:spPr bwMode="auto">
          <a:xfrm>
            <a:off x="4171950" y="468788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67272" name="Oval 12"/>
          <p:cNvSpPr>
            <a:spLocks noChangeArrowheads="1"/>
          </p:cNvSpPr>
          <p:nvPr/>
        </p:nvSpPr>
        <p:spPr bwMode="auto">
          <a:xfrm>
            <a:off x="5267325" y="3000375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67273" name="Oval 15"/>
          <p:cNvSpPr>
            <a:spLocks noChangeArrowheads="1"/>
          </p:cNvSpPr>
          <p:nvPr/>
        </p:nvSpPr>
        <p:spPr bwMode="auto">
          <a:xfrm>
            <a:off x="5564188" y="3592513"/>
            <a:ext cx="255587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67274" name="Oval 17"/>
          <p:cNvSpPr>
            <a:spLocks noChangeArrowheads="1"/>
          </p:cNvSpPr>
          <p:nvPr/>
        </p:nvSpPr>
        <p:spPr bwMode="auto">
          <a:xfrm>
            <a:off x="5267325" y="4538663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67275" name="Text Box 33"/>
          <p:cNvSpPr txBox="1">
            <a:spLocks noChangeArrowheads="1"/>
          </p:cNvSpPr>
          <p:nvPr/>
        </p:nvSpPr>
        <p:spPr bwMode="auto">
          <a:xfrm>
            <a:off x="914400" y="5943600"/>
            <a:ext cx="180816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The root set</a:t>
            </a:r>
          </a:p>
        </p:txBody>
      </p:sp>
      <p:sp>
        <p:nvSpPr>
          <p:cNvPr id="267276" name="Text Box 37"/>
          <p:cNvSpPr txBox="1">
            <a:spLocks noChangeArrowheads="1"/>
          </p:cNvSpPr>
          <p:nvPr/>
        </p:nvSpPr>
        <p:spPr bwMode="auto">
          <a:xfrm>
            <a:off x="3686175" y="3208338"/>
            <a:ext cx="1196975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root set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8C49E47-80C2-473E-9A9C-11350C985A62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98307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[text of </a:t>
            </a:r>
            <a:r>
              <a:rPr lang="en-US" sz="3000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3000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] only vs. [text of </a:t>
            </a:r>
            <a:r>
              <a:rPr lang="en-US" sz="3000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3000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] + [anchor text → </a:t>
            </a:r>
            <a:r>
              <a:rPr lang="en-US" sz="3000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3000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]</a:t>
            </a:r>
          </a:p>
        </p:txBody>
      </p:sp>
      <p:sp>
        <p:nvSpPr>
          <p:cNvPr id="98308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1654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Searching  on  [text of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] + [anchor text →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] is often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	more effective  than searching on [text of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] only.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chemeClr val="tx1"/>
                </a:solidFill>
                <a:latin typeface="Calibri" charset="0"/>
              </a:rPr>
              <a:t>Example: Query </a:t>
            </a:r>
            <a:r>
              <a:rPr lang="en-US" i="1">
                <a:solidFill>
                  <a:schemeClr val="tx1"/>
                </a:solidFill>
                <a:latin typeface="Calibri" charset="0"/>
              </a:rPr>
              <a:t>IBM</a:t>
            </a: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0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0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9830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0013"/>
            <a:ext cx="8226425" cy="131286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mtClean="0"/>
              <a:t>Root set and base set (1)</a:t>
            </a:r>
          </a:p>
        </p:txBody>
      </p:sp>
      <p:sp>
        <p:nvSpPr>
          <p:cNvPr id="268291" name="Oval 2"/>
          <p:cNvSpPr>
            <a:spLocks noChangeArrowheads="1"/>
          </p:cNvSpPr>
          <p:nvPr/>
        </p:nvSpPr>
        <p:spPr bwMode="auto">
          <a:xfrm>
            <a:off x="2306638" y="2392363"/>
            <a:ext cx="4110037" cy="2797175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68292" name="Oval 6"/>
          <p:cNvSpPr>
            <a:spLocks noChangeArrowheads="1"/>
          </p:cNvSpPr>
          <p:nvPr/>
        </p:nvSpPr>
        <p:spPr bwMode="auto">
          <a:xfrm>
            <a:off x="2898775" y="329723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68293" name="Oval 8"/>
          <p:cNvSpPr>
            <a:spLocks noChangeArrowheads="1"/>
          </p:cNvSpPr>
          <p:nvPr/>
        </p:nvSpPr>
        <p:spPr bwMode="auto">
          <a:xfrm>
            <a:off x="2482850" y="362108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68294" name="Oval 9"/>
          <p:cNvSpPr>
            <a:spLocks noChangeArrowheads="1"/>
          </p:cNvSpPr>
          <p:nvPr/>
        </p:nvSpPr>
        <p:spPr bwMode="auto">
          <a:xfrm>
            <a:off x="2719388" y="4243388"/>
            <a:ext cx="255587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68295" name="Oval 11"/>
          <p:cNvSpPr>
            <a:spLocks noChangeArrowheads="1"/>
          </p:cNvSpPr>
          <p:nvPr/>
        </p:nvSpPr>
        <p:spPr bwMode="auto">
          <a:xfrm>
            <a:off x="4171950" y="468788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68296" name="Oval 12"/>
          <p:cNvSpPr>
            <a:spLocks noChangeArrowheads="1"/>
          </p:cNvSpPr>
          <p:nvPr/>
        </p:nvSpPr>
        <p:spPr bwMode="auto">
          <a:xfrm>
            <a:off x="5267325" y="3000375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68297" name="Oval 13"/>
          <p:cNvSpPr>
            <a:spLocks noChangeArrowheads="1"/>
          </p:cNvSpPr>
          <p:nvPr/>
        </p:nvSpPr>
        <p:spPr bwMode="auto">
          <a:xfrm>
            <a:off x="5889625" y="2171700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68298" name="Oval 14"/>
          <p:cNvSpPr>
            <a:spLocks noChangeArrowheads="1"/>
          </p:cNvSpPr>
          <p:nvPr/>
        </p:nvSpPr>
        <p:spPr bwMode="auto">
          <a:xfrm>
            <a:off x="6362700" y="2794000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68299" name="Oval 15"/>
          <p:cNvSpPr>
            <a:spLocks noChangeArrowheads="1"/>
          </p:cNvSpPr>
          <p:nvPr/>
        </p:nvSpPr>
        <p:spPr bwMode="auto">
          <a:xfrm>
            <a:off x="5564188" y="3592513"/>
            <a:ext cx="255587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68300" name="Oval 16"/>
          <p:cNvSpPr>
            <a:spLocks noChangeArrowheads="1"/>
          </p:cNvSpPr>
          <p:nvPr/>
        </p:nvSpPr>
        <p:spPr bwMode="auto">
          <a:xfrm>
            <a:off x="6926263" y="3384550"/>
            <a:ext cx="257175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68301" name="Oval 17"/>
          <p:cNvSpPr>
            <a:spLocks noChangeArrowheads="1"/>
          </p:cNvSpPr>
          <p:nvPr/>
        </p:nvSpPr>
        <p:spPr bwMode="auto">
          <a:xfrm>
            <a:off x="5267325" y="4538663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68302" name="Oval 18"/>
          <p:cNvSpPr>
            <a:spLocks noChangeArrowheads="1"/>
          </p:cNvSpPr>
          <p:nvPr/>
        </p:nvSpPr>
        <p:spPr bwMode="auto">
          <a:xfrm>
            <a:off x="6453188" y="4775200"/>
            <a:ext cx="255587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cxnSp>
        <p:nvCxnSpPr>
          <p:cNvPr id="268303" name="AutoShape 27"/>
          <p:cNvCxnSpPr>
            <a:cxnSpLocks noChangeShapeType="1"/>
            <a:stCxn id="268296" idx="7"/>
          </p:cNvCxnSpPr>
          <p:nvPr/>
        </p:nvCxnSpPr>
        <p:spPr bwMode="auto">
          <a:xfrm flipV="1">
            <a:off x="5484813" y="2390775"/>
            <a:ext cx="441325" cy="647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8304" name="AutoShape 28"/>
          <p:cNvCxnSpPr>
            <a:cxnSpLocks noChangeShapeType="1"/>
            <a:stCxn id="268299" idx="0"/>
          </p:cNvCxnSpPr>
          <p:nvPr/>
        </p:nvCxnSpPr>
        <p:spPr bwMode="auto">
          <a:xfrm flipV="1">
            <a:off x="5691188" y="2427288"/>
            <a:ext cx="325437" cy="1165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8305" name="AutoShape 29"/>
          <p:cNvCxnSpPr>
            <a:cxnSpLocks noChangeShapeType="1"/>
            <a:stCxn id="268299" idx="7"/>
            <a:endCxn id="268298" idx="3"/>
          </p:cNvCxnSpPr>
          <p:nvPr/>
        </p:nvCxnSpPr>
        <p:spPr bwMode="auto">
          <a:xfrm flipV="1">
            <a:off x="5781675" y="3011488"/>
            <a:ext cx="617538" cy="6175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8306" name="AutoShape 30"/>
          <p:cNvCxnSpPr>
            <a:cxnSpLocks noChangeShapeType="1"/>
            <a:stCxn id="268299" idx="6"/>
          </p:cNvCxnSpPr>
          <p:nvPr/>
        </p:nvCxnSpPr>
        <p:spPr bwMode="auto">
          <a:xfrm flipV="1">
            <a:off x="5819775" y="3513138"/>
            <a:ext cx="1106488" cy="2079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8307" name="AutoShape 31"/>
          <p:cNvCxnSpPr>
            <a:cxnSpLocks noChangeShapeType="1"/>
            <a:stCxn id="268299" idx="5"/>
          </p:cNvCxnSpPr>
          <p:nvPr/>
        </p:nvCxnSpPr>
        <p:spPr bwMode="auto">
          <a:xfrm>
            <a:off x="5781675" y="3810000"/>
            <a:ext cx="708025" cy="1001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8308" name="AutoShape 32"/>
          <p:cNvCxnSpPr>
            <a:cxnSpLocks noChangeShapeType="1"/>
            <a:stCxn id="268301" idx="6"/>
          </p:cNvCxnSpPr>
          <p:nvPr/>
        </p:nvCxnSpPr>
        <p:spPr bwMode="auto">
          <a:xfrm>
            <a:off x="5522913" y="4665663"/>
            <a:ext cx="930275" cy="2365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68309" name="Text Box 35"/>
          <p:cNvSpPr txBox="1">
            <a:spLocks noChangeArrowheads="1"/>
          </p:cNvSpPr>
          <p:nvPr/>
        </p:nvSpPr>
        <p:spPr bwMode="auto">
          <a:xfrm>
            <a:off x="914400" y="5902325"/>
            <a:ext cx="4552950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Nodes that root set nodes link to</a:t>
            </a:r>
          </a:p>
        </p:txBody>
      </p:sp>
      <p:sp>
        <p:nvSpPr>
          <p:cNvPr id="268310" name="Text Box 37"/>
          <p:cNvSpPr txBox="1">
            <a:spLocks noChangeArrowheads="1"/>
          </p:cNvSpPr>
          <p:nvPr/>
        </p:nvSpPr>
        <p:spPr bwMode="auto">
          <a:xfrm>
            <a:off x="3686175" y="3208338"/>
            <a:ext cx="1196975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root set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0013"/>
            <a:ext cx="8226425" cy="131286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mtClean="0"/>
              <a:t>Root set and base set (1)</a:t>
            </a:r>
          </a:p>
        </p:txBody>
      </p:sp>
      <p:sp>
        <p:nvSpPr>
          <p:cNvPr id="269315" name="Oval 2"/>
          <p:cNvSpPr>
            <a:spLocks noChangeArrowheads="1"/>
          </p:cNvSpPr>
          <p:nvPr/>
        </p:nvSpPr>
        <p:spPr bwMode="auto">
          <a:xfrm>
            <a:off x="2306638" y="2392363"/>
            <a:ext cx="4110037" cy="2797175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69316" name="Oval 3"/>
          <p:cNvSpPr>
            <a:spLocks noChangeArrowheads="1"/>
          </p:cNvSpPr>
          <p:nvPr/>
        </p:nvSpPr>
        <p:spPr bwMode="auto">
          <a:xfrm>
            <a:off x="2898775" y="2112963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69317" name="Oval 4"/>
          <p:cNvSpPr>
            <a:spLocks noChangeArrowheads="1"/>
          </p:cNvSpPr>
          <p:nvPr/>
        </p:nvSpPr>
        <p:spPr bwMode="auto">
          <a:xfrm>
            <a:off x="1949450" y="249713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69318" name="Oval 5"/>
          <p:cNvSpPr>
            <a:spLocks noChangeArrowheads="1"/>
          </p:cNvSpPr>
          <p:nvPr/>
        </p:nvSpPr>
        <p:spPr bwMode="auto">
          <a:xfrm>
            <a:off x="1712913" y="3297238"/>
            <a:ext cx="255587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69319" name="Oval 6"/>
          <p:cNvSpPr>
            <a:spLocks noChangeArrowheads="1"/>
          </p:cNvSpPr>
          <p:nvPr/>
        </p:nvSpPr>
        <p:spPr bwMode="auto">
          <a:xfrm>
            <a:off x="2898775" y="329723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69320" name="Oval 7"/>
          <p:cNvSpPr>
            <a:spLocks noChangeArrowheads="1"/>
          </p:cNvSpPr>
          <p:nvPr/>
        </p:nvSpPr>
        <p:spPr bwMode="auto">
          <a:xfrm>
            <a:off x="1979613" y="4213225"/>
            <a:ext cx="255587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69321" name="Oval 8"/>
          <p:cNvSpPr>
            <a:spLocks noChangeArrowheads="1"/>
          </p:cNvSpPr>
          <p:nvPr/>
        </p:nvSpPr>
        <p:spPr bwMode="auto">
          <a:xfrm>
            <a:off x="2482850" y="362108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69322" name="Oval 9"/>
          <p:cNvSpPr>
            <a:spLocks noChangeArrowheads="1"/>
          </p:cNvSpPr>
          <p:nvPr/>
        </p:nvSpPr>
        <p:spPr bwMode="auto">
          <a:xfrm>
            <a:off x="2719388" y="4243388"/>
            <a:ext cx="255587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69323" name="Oval 10"/>
          <p:cNvSpPr>
            <a:spLocks noChangeArrowheads="1"/>
          </p:cNvSpPr>
          <p:nvPr/>
        </p:nvSpPr>
        <p:spPr bwMode="auto">
          <a:xfrm>
            <a:off x="2571750" y="5187950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69324" name="Oval 11"/>
          <p:cNvSpPr>
            <a:spLocks noChangeArrowheads="1"/>
          </p:cNvSpPr>
          <p:nvPr/>
        </p:nvSpPr>
        <p:spPr bwMode="auto">
          <a:xfrm>
            <a:off x="4171950" y="468788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69325" name="Oval 12"/>
          <p:cNvSpPr>
            <a:spLocks noChangeArrowheads="1"/>
          </p:cNvSpPr>
          <p:nvPr/>
        </p:nvSpPr>
        <p:spPr bwMode="auto">
          <a:xfrm>
            <a:off x="5267325" y="3000375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69326" name="Oval 13"/>
          <p:cNvSpPr>
            <a:spLocks noChangeArrowheads="1"/>
          </p:cNvSpPr>
          <p:nvPr/>
        </p:nvSpPr>
        <p:spPr bwMode="auto">
          <a:xfrm>
            <a:off x="5889625" y="2171700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69327" name="Oval 14"/>
          <p:cNvSpPr>
            <a:spLocks noChangeArrowheads="1"/>
          </p:cNvSpPr>
          <p:nvPr/>
        </p:nvSpPr>
        <p:spPr bwMode="auto">
          <a:xfrm>
            <a:off x="6362700" y="2794000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69328" name="Oval 15"/>
          <p:cNvSpPr>
            <a:spLocks noChangeArrowheads="1"/>
          </p:cNvSpPr>
          <p:nvPr/>
        </p:nvSpPr>
        <p:spPr bwMode="auto">
          <a:xfrm>
            <a:off x="5564188" y="3592513"/>
            <a:ext cx="255587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69329" name="Oval 16"/>
          <p:cNvSpPr>
            <a:spLocks noChangeArrowheads="1"/>
          </p:cNvSpPr>
          <p:nvPr/>
        </p:nvSpPr>
        <p:spPr bwMode="auto">
          <a:xfrm>
            <a:off x="6926263" y="3384550"/>
            <a:ext cx="257175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69330" name="Oval 17"/>
          <p:cNvSpPr>
            <a:spLocks noChangeArrowheads="1"/>
          </p:cNvSpPr>
          <p:nvPr/>
        </p:nvSpPr>
        <p:spPr bwMode="auto">
          <a:xfrm>
            <a:off x="5267325" y="4538663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69331" name="Oval 18"/>
          <p:cNvSpPr>
            <a:spLocks noChangeArrowheads="1"/>
          </p:cNvSpPr>
          <p:nvPr/>
        </p:nvSpPr>
        <p:spPr bwMode="auto">
          <a:xfrm>
            <a:off x="6453188" y="4775200"/>
            <a:ext cx="255587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cxnSp>
        <p:nvCxnSpPr>
          <p:cNvPr id="269332" name="AutoShape 20"/>
          <p:cNvCxnSpPr>
            <a:cxnSpLocks noChangeShapeType="1"/>
            <a:stCxn id="269317" idx="5"/>
            <a:endCxn id="269319" idx="1"/>
          </p:cNvCxnSpPr>
          <p:nvPr/>
        </p:nvCxnSpPr>
        <p:spPr bwMode="auto">
          <a:xfrm>
            <a:off x="2166938" y="2714625"/>
            <a:ext cx="768350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9333" name="AutoShape 21"/>
          <p:cNvCxnSpPr>
            <a:cxnSpLocks noChangeShapeType="1"/>
            <a:stCxn id="269318" idx="6"/>
            <a:endCxn id="269319" idx="2"/>
          </p:cNvCxnSpPr>
          <p:nvPr/>
        </p:nvCxnSpPr>
        <p:spPr bwMode="auto">
          <a:xfrm>
            <a:off x="1968500" y="3425825"/>
            <a:ext cx="930275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9334" name="AutoShape 22"/>
          <p:cNvCxnSpPr>
            <a:cxnSpLocks noChangeShapeType="1"/>
            <a:endCxn id="269319" idx="0"/>
          </p:cNvCxnSpPr>
          <p:nvPr/>
        </p:nvCxnSpPr>
        <p:spPr bwMode="auto">
          <a:xfrm>
            <a:off x="3025775" y="2368550"/>
            <a:ext cx="1588" cy="9286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9335" name="AutoShape 23"/>
          <p:cNvCxnSpPr>
            <a:cxnSpLocks noChangeShapeType="1"/>
            <a:endCxn id="269321" idx="3"/>
          </p:cNvCxnSpPr>
          <p:nvPr/>
        </p:nvCxnSpPr>
        <p:spPr bwMode="auto">
          <a:xfrm flipV="1">
            <a:off x="2197100" y="3840163"/>
            <a:ext cx="322263" cy="4111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9336" name="AutoShape 24"/>
          <p:cNvCxnSpPr>
            <a:cxnSpLocks noChangeShapeType="1"/>
            <a:endCxn id="269322" idx="2"/>
          </p:cNvCxnSpPr>
          <p:nvPr/>
        </p:nvCxnSpPr>
        <p:spPr bwMode="auto">
          <a:xfrm>
            <a:off x="2235200" y="4340225"/>
            <a:ext cx="484188" cy="301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9337" name="AutoShape 25"/>
          <p:cNvCxnSpPr>
            <a:cxnSpLocks noChangeShapeType="1"/>
            <a:endCxn id="269322" idx="4"/>
          </p:cNvCxnSpPr>
          <p:nvPr/>
        </p:nvCxnSpPr>
        <p:spPr bwMode="auto">
          <a:xfrm flipV="1">
            <a:off x="2700338" y="4498975"/>
            <a:ext cx="147637" cy="688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9338" name="AutoShape 26"/>
          <p:cNvCxnSpPr>
            <a:cxnSpLocks noChangeShapeType="1"/>
            <a:endCxn id="269324" idx="3"/>
          </p:cNvCxnSpPr>
          <p:nvPr/>
        </p:nvCxnSpPr>
        <p:spPr bwMode="auto">
          <a:xfrm flipV="1">
            <a:off x="2827338" y="4905375"/>
            <a:ext cx="1382712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9339" name="AutoShape 27"/>
          <p:cNvCxnSpPr>
            <a:cxnSpLocks noChangeShapeType="1"/>
            <a:stCxn id="269325" idx="7"/>
          </p:cNvCxnSpPr>
          <p:nvPr/>
        </p:nvCxnSpPr>
        <p:spPr bwMode="auto">
          <a:xfrm flipV="1">
            <a:off x="5484813" y="2390775"/>
            <a:ext cx="441325" cy="647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9340" name="AutoShape 28"/>
          <p:cNvCxnSpPr>
            <a:cxnSpLocks noChangeShapeType="1"/>
            <a:stCxn id="269328" idx="0"/>
          </p:cNvCxnSpPr>
          <p:nvPr/>
        </p:nvCxnSpPr>
        <p:spPr bwMode="auto">
          <a:xfrm flipV="1">
            <a:off x="5691188" y="2427288"/>
            <a:ext cx="325437" cy="1165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9341" name="AutoShape 29"/>
          <p:cNvCxnSpPr>
            <a:cxnSpLocks noChangeShapeType="1"/>
            <a:stCxn id="269328" idx="7"/>
            <a:endCxn id="269327" idx="3"/>
          </p:cNvCxnSpPr>
          <p:nvPr/>
        </p:nvCxnSpPr>
        <p:spPr bwMode="auto">
          <a:xfrm flipV="1">
            <a:off x="5781675" y="3011488"/>
            <a:ext cx="617538" cy="6175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9342" name="AutoShape 30"/>
          <p:cNvCxnSpPr>
            <a:cxnSpLocks noChangeShapeType="1"/>
            <a:stCxn id="269328" idx="6"/>
          </p:cNvCxnSpPr>
          <p:nvPr/>
        </p:nvCxnSpPr>
        <p:spPr bwMode="auto">
          <a:xfrm flipV="1">
            <a:off x="5819775" y="3513138"/>
            <a:ext cx="1106488" cy="2079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9343" name="AutoShape 31"/>
          <p:cNvCxnSpPr>
            <a:cxnSpLocks noChangeShapeType="1"/>
            <a:stCxn id="269328" idx="5"/>
          </p:cNvCxnSpPr>
          <p:nvPr/>
        </p:nvCxnSpPr>
        <p:spPr bwMode="auto">
          <a:xfrm>
            <a:off x="5781675" y="3810000"/>
            <a:ext cx="708025" cy="1001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9344" name="AutoShape 32"/>
          <p:cNvCxnSpPr>
            <a:cxnSpLocks noChangeShapeType="1"/>
            <a:stCxn id="269330" idx="6"/>
          </p:cNvCxnSpPr>
          <p:nvPr/>
        </p:nvCxnSpPr>
        <p:spPr bwMode="auto">
          <a:xfrm>
            <a:off x="5522913" y="4665663"/>
            <a:ext cx="930275" cy="2365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69345" name="Text Box 36"/>
          <p:cNvSpPr txBox="1">
            <a:spLocks noChangeArrowheads="1"/>
          </p:cNvSpPr>
          <p:nvPr/>
        </p:nvSpPr>
        <p:spPr bwMode="auto">
          <a:xfrm>
            <a:off x="947738" y="5902325"/>
            <a:ext cx="4552950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Nodes that link to root set nodes</a:t>
            </a:r>
          </a:p>
        </p:txBody>
      </p:sp>
      <p:sp>
        <p:nvSpPr>
          <p:cNvPr id="269346" name="Text Box 37"/>
          <p:cNvSpPr txBox="1">
            <a:spLocks noChangeArrowheads="1"/>
          </p:cNvSpPr>
          <p:nvPr/>
        </p:nvSpPr>
        <p:spPr bwMode="auto">
          <a:xfrm>
            <a:off x="3686175" y="3208338"/>
            <a:ext cx="1196975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root set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0013"/>
            <a:ext cx="8226425" cy="131286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mtClean="0"/>
              <a:t>Root set and base set (1)</a:t>
            </a:r>
          </a:p>
        </p:txBody>
      </p:sp>
      <p:sp>
        <p:nvSpPr>
          <p:cNvPr id="270339" name="Oval 2"/>
          <p:cNvSpPr>
            <a:spLocks noChangeArrowheads="1"/>
          </p:cNvSpPr>
          <p:nvPr/>
        </p:nvSpPr>
        <p:spPr bwMode="auto">
          <a:xfrm>
            <a:off x="2306638" y="2392363"/>
            <a:ext cx="4110037" cy="2797175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70340" name="Oval 3"/>
          <p:cNvSpPr>
            <a:spLocks noChangeArrowheads="1"/>
          </p:cNvSpPr>
          <p:nvPr/>
        </p:nvSpPr>
        <p:spPr bwMode="auto">
          <a:xfrm>
            <a:off x="2898775" y="2112963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70341" name="Oval 4"/>
          <p:cNvSpPr>
            <a:spLocks noChangeArrowheads="1"/>
          </p:cNvSpPr>
          <p:nvPr/>
        </p:nvSpPr>
        <p:spPr bwMode="auto">
          <a:xfrm>
            <a:off x="1949450" y="249713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70342" name="Oval 5"/>
          <p:cNvSpPr>
            <a:spLocks noChangeArrowheads="1"/>
          </p:cNvSpPr>
          <p:nvPr/>
        </p:nvSpPr>
        <p:spPr bwMode="auto">
          <a:xfrm>
            <a:off x="1712913" y="3297238"/>
            <a:ext cx="255587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70343" name="Oval 6"/>
          <p:cNvSpPr>
            <a:spLocks noChangeArrowheads="1"/>
          </p:cNvSpPr>
          <p:nvPr/>
        </p:nvSpPr>
        <p:spPr bwMode="auto">
          <a:xfrm>
            <a:off x="2898775" y="329723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70344" name="Oval 7"/>
          <p:cNvSpPr>
            <a:spLocks noChangeArrowheads="1"/>
          </p:cNvSpPr>
          <p:nvPr/>
        </p:nvSpPr>
        <p:spPr bwMode="auto">
          <a:xfrm>
            <a:off x="1979613" y="4213225"/>
            <a:ext cx="255587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70345" name="Oval 8"/>
          <p:cNvSpPr>
            <a:spLocks noChangeArrowheads="1"/>
          </p:cNvSpPr>
          <p:nvPr/>
        </p:nvSpPr>
        <p:spPr bwMode="auto">
          <a:xfrm>
            <a:off x="2482850" y="362108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70346" name="Oval 9"/>
          <p:cNvSpPr>
            <a:spLocks noChangeArrowheads="1"/>
          </p:cNvSpPr>
          <p:nvPr/>
        </p:nvSpPr>
        <p:spPr bwMode="auto">
          <a:xfrm>
            <a:off x="2719388" y="4243388"/>
            <a:ext cx="255587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70347" name="Oval 10"/>
          <p:cNvSpPr>
            <a:spLocks noChangeArrowheads="1"/>
          </p:cNvSpPr>
          <p:nvPr/>
        </p:nvSpPr>
        <p:spPr bwMode="auto">
          <a:xfrm>
            <a:off x="2571750" y="5187950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70348" name="Oval 11"/>
          <p:cNvSpPr>
            <a:spLocks noChangeArrowheads="1"/>
          </p:cNvSpPr>
          <p:nvPr/>
        </p:nvSpPr>
        <p:spPr bwMode="auto">
          <a:xfrm>
            <a:off x="4171950" y="468788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70349" name="Oval 12"/>
          <p:cNvSpPr>
            <a:spLocks noChangeArrowheads="1"/>
          </p:cNvSpPr>
          <p:nvPr/>
        </p:nvSpPr>
        <p:spPr bwMode="auto">
          <a:xfrm>
            <a:off x="5267325" y="3000375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70350" name="Oval 13"/>
          <p:cNvSpPr>
            <a:spLocks noChangeArrowheads="1"/>
          </p:cNvSpPr>
          <p:nvPr/>
        </p:nvSpPr>
        <p:spPr bwMode="auto">
          <a:xfrm>
            <a:off x="5889625" y="2171700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70351" name="Oval 14"/>
          <p:cNvSpPr>
            <a:spLocks noChangeArrowheads="1"/>
          </p:cNvSpPr>
          <p:nvPr/>
        </p:nvSpPr>
        <p:spPr bwMode="auto">
          <a:xfrm>
            <a:off x="6362700" y="2794000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70352" name="Oval 15"/>
          <p:cNvSpPr>
            <a:spLocks noChangeArrowheads="1"/>
          </p:cNvSpPr>
          <p:nvPr/>
        </p:nvSpPr>
        <p:spPr bwMode="auto">
          <a:xfrm>
            <a:off x="5564188" y="3592513"/>
            <a:ext cx="255587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70353" name="Oval 16"/>
          <p:cNvSpPr>
            <a:spLocks noChangeArrowheads="1"/>
          </p:cNvSpPr>
          <p:nvPr/>
        </p:nvSpPr>
        <p:spPr bwMode="auto">
          <a:xfrm>
            <a:off x="6926263" y="3384550"/>
            <a:ext cx="257175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70354" name="Oval 17"/>
          <p:cNvSpPr>
            <a:spLocks noChangeArrowheads="1"/>
          </p:cNvSpPr>
          <p:nvPr/>
        </p:nvSpPr>
        <p:spPr bwMode="auto">
          <a:xfrm>
            <a:off x="5267325" y="4538663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70355" name="Oval 18"/>
          <p:cNvSpPr>
            <a:spLocks noChangeArrowheads="1"/>
          </p:cNvSpPr>
          <p:nvPr/>
        </p:nvSpPr>
        <p:spPr bwMode="auto">
          <a:xfrm>
            <a:off x="6453188" y="4775200"/>
            <a:ext cx="255587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70356" name="Oval 19"/>
          <p:cNvSpPr>
            <a:spLocks noChangeArrowheads="1"/>
          </p:cNvSpPr>
          <p:nvPr/>
        </p:nvSpPr>
        <p:spPr bwMode="auto">
          <a:xfrm>
            <a:off x="1069975" y="1719263"/>
            <a:ext cx="6583363" cy="4133850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cxnSp>
        <p:nvCxnSpPr>
          <p:cNvPr id="270357" name="AutoShape 20"/>
          <p:cNvCxnSpPr>
            <a:cxnSpLocks noChangeShapeType="1"/>
            <a:stCxn id="270341" idx="5"/>
            <a:endCxn id="270343" idx="1"/>
          </p:cNvCxnSpPr>
          <p:nvPr/>
        </p:nvCxnSpPr>
        <p:spPr bwMode="auto">
          <a:xfrm>
            <a:off x="2166938" y="2714625"/>
            <a:ext cx="768350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0358" name="AutoShape 21"/>
          <p:cNvCxnSpPr>
            <a:cxnSpLocks noChangeShapeType="1"/>
            <a:stCxn id="270342" idx="6"/>
            <a:endCxn id="270343" idx="2"/>
          </p:cNvCxnSpPr>
          <p:nvPr/>
        </p:nvCxnSpPr>
        <p:spPr bwMode="auto">
          <a:xfrm>
            <a:off x="1968500" y="3425825"/>
            <a:ext cx="930275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0359" name="AutoShape 22"/>
          <p:cNvCxnSpPr>
            <a:cxnSpLocks noChangeShapeType="1"/>
            <a:endCxn id="270343" idx="0"/>
          </p:cNvCxnSpPr>
          <p:nvPr/>
        </p:nvCxnSpPr>
        <p:spPr bwMode="auto">
          <a:xfrm>
            <a:off x="3025775" y="2368550"/>
            <a:ext cx="1588" cy="9286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0360" name="AutoShape 23"/>
          <p:cNvCxnSpPr>
            <a:cxnSpLocks noChangeShapeType="1"/>
            <a:endCxn id="270345" idx="3"/>
          </p:cNvCxnSpPr>
          <p:nvPr/>
        </p:nvCxnSpPr>
        <p:spPr bwMode="auto">
          <a:xfrm flipV="1">
            <a:off x="2197100" y="3840163"/>
            <a:ext cx="322263" cy="4111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0361" name="AutoShape 24"/>
          <p:cNvCxnSpPr>
            <a:cxnSpLocks noChangeShapeType="1"/>
            <a:endCxn id="270346" idx="2"/>
          </p:cNvCxnSpPr>
          <p:nvPr/>
        </p:nvCxnSpPr>
        <p:spPr bwMode="auto">
          <a:xfrm>
            <a:off x="2235200" y="4340225"/>
            <a:ext cx="484188" cy="301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0362" name="AutoShape 25"/>
          <p:cNvCxnSpPr>
            <a:cxnSpLocks noChangeShapeType="1"/>
            <a:endCxn id="270346" idx="4"/>
          </p:cNvCxnSpPr>
          <p:nvPr/>
        </p:nvCxnSpPr>
        <p:spPr bwMode="auto">
          <a:xfrm flipV="1">
            <a:off x="2700338" y="4498975"/>
            <a:ext cx="147637" cy="688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0363" name="AutoShape 26"/>
          <p:cNvCxnSpPr>
            <a:cxnSpLocks noChangeShapeType="1"/>
            <a:endCxn id="270348" idx="3"/>
          </p:cNvCxnSpPr>
          <p:nvPr/>
        </p:nvCxnSpPr>
        <p:spPr bwMode="auto">
          <a:xfrm flipV="1">
            <a:off x="2827338" y="4905375"/>
            <a:ext cx="1382712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0364" name="AutoShape 27"/>
          <p:cNvCxnSpPr>
            <a:cxnSpLocks noChangeShapeType="1"/>
            <a:stCxn id="270349" idx="7"/>
          </p:cNvCxnSpPr>
          <p:nvPr/>
        </p:nvCxnSpPr>
        <p:spPr bwMode="auto">
          <a:xfrm flipV="1">
            <a:off x="5484813" y="2390775"/>
            <a:ext cx="441325" cy="647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0365" name="AutoShape 28"/>
          <p:cNvCxnSpPr>
            <a:cxnSpLocks noChangeShapeType="1"/>
            <a:stCxn id="270352" idx="0"/>
          </p:cNvCxnSpPr>
          <p:nvPr/>
        </p:nvCxnSpPr>
        <p:spPr bwMode="auto">
          <a:xfrm flipV="1">
            <a:off x="5691188" y="2427288"/>
            <a:ext cx="325437" cy="1165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0366" name="AutoShape 29"/>
          <p:cNvCxnSpPr>
            <a:cxnSpLocks noChangeShapeType="1"/>
            <a:stCxn id="270352" idx="7"/>
            <a:endCxn id="270351" idx="3"/>
          </p:cNvCxnSpPr>
          <p:nvPr/>
        </p:nvCxnSpPr>
        <p:spPr bwMode="auto">
          <a:xfrm flipV="1">
            <a:off x="5781675" y="3011488"/>
            <a:ext cx="617538" cy="6175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0367" name="AutoShape 30"/>
          <p:cNvCxnSpPr>
            <a:cxnSpLocks noChangeShapeType="1"/>
            <a:stCxn id="270352" idx="6"/>
          </p:cNvCxnSpPr>
          <p:nvPr/>
        </p:nvCxnSpPr>
        <p:spPr bwMode="auto">
          <a:xfrm flipV="1">
            <a:off x="5819775" y="3513138"/>
            <a:ext cx="1106488" cy="2079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0368" name="AutoShape 31"/>
          <p:cNvCxnSpPr>
            <a:cxnSpLocks noChangeShapeType="1"/>
            <a:stCxn id="270352" idx="5"/>
          </p:cNvCxnSpPr>
          <p:nvPr/>
        </p:nvCxnSpPr>
        <p:spPr bwMode="auto">
          <a:xfrm>
            <a:off x="5781675" y="3810000"/>
            <a:ext cx="708025" cy="1001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0369" name="AutoShape 32"/>
          <p:cNvCxnSpPr>
            <a:cxnSpLocks noChangeShapeType="1"/>
            <a:stCxn id="270354" idx="6"/>
          </p:cNvCxnSpPr>
          <p:nvPr/>
        </p:nvCxnSpPr>
        <p:spPr bwMode="auto">
          <a:xfrm>
            <a:off x="5522913" y="4665663"/>
            <a:ext cx="930275" cy="2365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70370" name="Text Box 34"/>
          <p:cNvSpPr txBox="1">
            <a:spLocks noChangeArrowheads="1"/>
          </p:cNvSpPr>
          <p:nvPr/>
        </p:nvSpPr>
        <p:spPr bwMode="auto">
          <a:xfrm>
            <a:off x="914400" y="5902325"/>
            <a:ext cx="1944688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The base set</a:t>
            </a:r>
          </a:p>
        </p:txBody>
      </p:sp>
      <p:sp>
        <p:nvSpPr>
          <p:cNvPr id="270371" name="Text Box 37"/>
          <p:cNvSpPr txBox="1">
            <a:spLocks noChangeArrowheads="1"/>
          </p:cNvSpPr>
          <p:nvPr/>
        </p:nvSpPr>
        <p:spPr bwMode="auto">
          <a:xfrm>
            <a:off x="3686175" y="3208338"/>
            <a:ext cx="1196975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root set</a:t>
            </a:r>
          </a:p>
        </p:txBody>
      </p:sp>
      <p:sp>
        <p:nvSpPr>
          <p:cNvPr id="270372" name="Text Box 38"/>
          <p:cNvSpPr txBox="1">
            <a:spLocks noChangeArrowheads="1"/>
          </p:cNvSpPr>
          <p:nvPr/>
        </p:nvSpPr>
        <p:spPr bwMode="auto">
          <a:xfrm>
            <a:off x="3794125" y="1804988"/>
            <a:ext cx="1333500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base set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18E1ADC-0FBD-4BF5-B02C-77979DBA7A72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71363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Root  set  and  base set (2) 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54E4D9B-1208-45DB-8A7A-E70A729414EF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72387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Root  set  and  base set (2) 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72388" name="Text Box 3"/>
          <p:cNvSpPr txBox="1">
            <a:spLocks noChangeArrowheads="1"/>
          </p:cNvSpPr>
          <p:nvPr/>
        </p:nvSpPr>
        <p:spPr bwMode="auto">
          <a:xfrm>
            <a:off x="138113" y="2143125"/>
            <a:ext cx="8505825" cy="5214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Root set typically has 200-1000 nodes.</a:t>
            </a:r>
          </a:p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7238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F1A7AD0-3F49-4701-9009-4830F76B7B3B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73411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Root  set  and  base set (2) 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73412" name="Text Box 3"/>
          <p:cNvSpPr txBox="1">
            <a:spLocks noChangeArrowheads="1"/>
          </p:cNvSpPr>
          <p:nvPr/>
        </p:nvSpPr>
        <p:spPr bwMode="auto">
          <a:xfrm>
            <a:off x="138113" y="2143125"/>
            <a:ext cx="8505825" cy="5214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Root set typically has 200-1000 nodes.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Base set may have up to 5000 nodes.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7341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9131510-07B8-44D9-B8C4-7B0A1E328000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74435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Root  set  and  base set (2) 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74436" name="Text Box 3"/>
          <p:cNvSpPr txBox="1">
            <a:spLocks noChangeArrowheads="1"/>
          </p:cNvSpPr>
          <p:nvPr/>
        </p:nvSpPr>
        <p:spPr bwMode="auto">
          <a:xfrm>
            <a:off x="138113" y="2143125"/>
            <a:ext cx="8505825" cy="5214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Root set typically has 200-1000 nodes.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Base set may have up to 5000 nodes.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Computation of base set, as shown on previous slide:</a:t>
            </a:r>
            <a:r>
              <a:rPr lang="en-US" sz="2200">
                <a:solidFill>
                  <a:srgbClr val="000000"/>
                </a:solidFill>
                <a:latin typeface="Calibri" charset="0"/>
              </a:rPr>
              <a:t>  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7443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B9A0777-7D3D-44F2-8F4A-7EBFBB09BB91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7545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Root  set  and  base set (2) 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75460" name="Text Box 3"/>
          <p:cNvSpPr txBox="1">
            <a:spLocks noChangeArrowheads="1"/>
          </p:cNvSpPr>
          <p:nvPr/>
        </p:nvSpPr>
        <p:spPr bwMode="auto">
          <a:xfrm>
            <a:off x="138113" y="2143125"/>
            <a:ext cx="8505825" cy="5214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Root set typically has 200-1000 nodes.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Base set may have up to 5000 nodes.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Computation of base set, as shown on previous slide: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Follow outlinks by parsing the pages in the root set   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7546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0EFC26A-704F-425F-8CD7-6D389E45755B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76483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Root  set  and  base set (2) 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76484" name="Text Box 3"/>
          <p:cNvSpPr txBox="1">
            <a:spLocks noChangeArrowheads="1"/>
          </p:cNvSpPr>
          <p:nvPr/>
        </p:nvSpPr>
        <p:spPr bwMode="auto">
          <a:xfrm>
            <a:off x="138113" y="2143125"/>
            <a:ext cx="8505825" cy="5214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Root set typically has 200-1000 nodes.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Base set may have up to 5000 nodes.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Computation of base set, as shown on previous slide: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Follow outlinks by parsing the pages in the root set 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Find </a:t>
            </a:r>
            <a:r>
              <a:rPr lang="en-US" sz="2200" i="1">
                <a:solidFill>
                  <a:srgbClr val="000000"/>
                </a:solidFill>
                <a:latin typeface="Calibri" charset="0"/>
              </a:rPr>
              <a:t>d’</a:t>
            </a:r>
            <a:r>
              <a:rPr lang="en-US" sz="2200">
                <a:solidFill>
                  <a:srgbClr val="000000"/>
                </a:solidFill>
                <a:latin typeface="Calibri" charset="0"/>
              </a:rPr>
              <a:t>s inlinks by searching for all pages containing a link to </a:t>
            </a:r>
            <a:r>
              <a:rPr lang="en-US" sz="2200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200">
                <a:solidFill>
                  <a:srgbClr val="000000"/>
                </a:solidFill>
                <a:latin typeface="Calibri" charset="0"/>
              </a:rPr>
              <a:t>  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7648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949CC26-A9AE-4D9F-9290-B4C4AA6A6A99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77507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Hub  and  authority  scores 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CDA87C-2E7B-45CC-AAF8-F6901C0D465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99331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[text of </a:t>
            </a:r>
            <a:r>
              <a:rPr lang="en-US" sz="3000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3000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] only vs. [text of </a:t>
            </a:r>
            <a:r>
              <a:rPr lang="en-US" sz="3000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3000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] + [anchor text → </a:t>
            </a:r>
            <a:r>
              <a:rPr lang="en-US" sz="3000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3000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]</a:t>
            </a:r>
          </a:p>
        </p:txBody>
      </p:sp>
      <p:sp>
        <p:nvSpPr>
          <p:cNvPr id="99332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2154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Searching  on  [text of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] + [anchor text →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] is often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	more effective  than searching on [text of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] only.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chemeClr val="tx1"/>
                </a:solidFill>
                <a:latin typeface="Calibri" charset="0"/>
              </a:rPr>
              <a:t>Example: Query </a:t>
            </a:r>
            <a:r>
              <a:rPr lang="en-US" i="1">
                <a:solidFill>
                  <a:schemeClr val="tx1"/>
                </a:solidFill>
                <a:latin typeface="Calibri" charset="0"/>
              </a:rPr>
              <a:t>IBM</a:t>
            </a:r>
            <a:endParaRPr lang="en-US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chemeClr val="tx1"/>
                </a:solidFill>
                <a:latin typeface="Calibri" charset="0"/>
              </a:rPr>
              <a:t>Matches IBM’s copyright page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0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0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9933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3EB8ED6-C926-473A-8763-0DCD966E93D3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78531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Hub  and  authority  scores 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78532" name="Text Box 3"/>
          <p:cNvSpPr txBox="1">
            <a:spLocks noChangeArrowheads="1"/>
          </p:cNvSpPr>
          <p:nvPr/>
        </p:nvSpPr>
        <p:spPr bwMode="auto">
          <a:xfrm>
            <a:off x="138113" y="2143125"/>
            <a:ext cx="8505825" cy="5214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Compute for each page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 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in the base set a </a:t>
            </a:r>
            <a:r>
              <a:rPr lang="en-US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hub score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and an </a:t>
            </a:r>
            <a:r>
              <a:rPr lang="en-US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authority score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</a:t>
            </a:r>
          </a:p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7853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9A7DEC8-6BDB-4D47-8A35-2DDA36F22B9B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79555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Hub  and  authority  scores 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79556" name="Text Box 3"/>
          <p:cNvSpPr txBox="1">
            <a:spLocks noChangeArrowheads="1"/>
          </p:cNvSpPr>
          <p:nvPr/>
        </p:nvSpPr>
        <p:spPr bwMode="auto">
          <a:xfrm>
            <a:off x="138113" y="2143125"/>
            <a:ext cx="8505825" cy="5214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Compute for each page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 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in the base set a </a:t>
            </a:r>
            <a:r>
              <a:rPr lang="en-US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hub score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and an </a:t>
            </a:r>
            <a:r>
              <a:rPr lang="en-US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authority score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Initialization: for all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: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= 1,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= 1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7955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B65B4BA-4F18-429F-9C0D-F402723BED6B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057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Hub  and  authority  scores 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80580" name="Text Box 3"/>
          <p:cNvSpPr txBox="1">
            <a:spLocks noChangeArrowheads="1"/>
          </p:cNvSpPr>
          <p:nvPr/>
        </p:nvSpPr>
        <p:spPr bwMode="auto">
          <a:xfrm>
            <a:off x="138113" y="2143125"/>
            <a:ext cx="8505825" cy="5214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Compute for each page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 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in the base set a </a:t>
            </a:r>
            <a:r>
              <a:rPr lang="en-US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hub score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and an </a:t>
            </a:r>
            <a:r>
              <a:rPr lang="en-US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authority score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Initialization: for all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: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= 1,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= 1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Iteratively update all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),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</a:t>
            </a:r>
          </a:p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058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8CF5910-BD31-4B98-9AC2-830028260B6B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1603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Hub  and  authority  scores 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81604" name="Text Box 3"/>
          <p:cNvSpPr txBox="1">
            <a:spLocks noChangeArrowheads="1"/>
          </p:cNvSpPr>
          <p:nvPr/>
        </p:nvSpPr>
        <p:spPr bwMode="auto">
          <a:xfrm>
            <a:off x="138113" y="2143125"/>
            <a:ext cx="8505825" cy="5214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Compute for each page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 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in the base set a </a:t>
            </a:r>
            <a:r>
              <a:rPr lang="en-US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hub score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and an </a:t>
            </a:r>
            <a:r>
              <a:rPr lang="en-US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authority score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Initialization: for all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: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= 1,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= 1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Iteratively update all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),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After convergence: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160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F7D797E-CA2C-4520-953C-9C0C50EBF8D5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2627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Hub  and  authority  scores 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82628" name="Text Box 3"/>
          <p:cNvSpPr txBox="1">
            <a:spLocks noChangeArrowheads="1"/>
          </p:cNvSpPr>
          <p:nvPr/>
        </p:nvSpPr>
        <p:spPr bwMode="auto">
          <a:xfrm>
            <a:off x="138113" y="2143125"/>
            <a:ext cx="8505825" cy="5214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Compute for each page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 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in the base set a </a:t>
            </a:r>
            <a:r>
              <a:rPr lang="en-US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hub score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and an </a:t>
            </a:r>
            <a:r>
              <a:rPr lang="en-US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authority score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Initialization: for all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: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= 1,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= 1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Iteratively update all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),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After convergence: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Output pages with highest </a:t>
            </a:r>
            <a:r>
              <a:rPr lang="en-US" sz="2200" i="1">
                <a:solidFill>
                  <a:srgbClr val="000000"/>
                </a:solidFill>
                <a:latin typeface="Calibri" charset="0"/>
              </a:rPr>
              <a:t>h </a:t>
            </a:r>
            <a:r>
              <a:rPr lang="en-US" sz="2200">
                <a:solidFill>
                  <a:srgbClr val="000000"/>
                </a:solidFill>
                <a:latin typeface="Calibri" charset="0"/>
              </a:rPr>
              <a:t>scores as top hubs</a:t>
            </a:r>
          </a:p>
        </p:txBody>
      </p:sp>
      <p:sp>
        <p:nvSpPr>
          <p:cNvPr id="28262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9F6DD03-43E3-4FEF-B17E-3260F6B32EE7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3651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Hub  and  authority  scores 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83652" name="Text Box 3"/>
          <p:cNvSpPr txBox="1">
            <a:spLocks noChangeArrowheads="1"/>
          </p:cNvSpPr>
          <p:nvPr/>
        </p:nvSpPr>
        <p:spPr bwMode="auto">
          <a:xfrm>
            <a:off x="138113" y="2143125"/>
            <a:ext cx="8505825" cy="5214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Compute for each page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 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in the base set a </a:t>
            </a:r>
            <a:r>
              <a:rPr lang="en-US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hub score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and an </a:t>
            </a:r>
            <a:r>
              <a:rPr lang="en-US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authority score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Initialization: for all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: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= 1,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= 1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Iteratively update all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),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After convergence: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Output pages with highest </a:t>
            </a:r>
            <a:r>
              <a:rPr lang="en-US" sz="2200" i="1">
                <a:solidFill>
                  <a:srgbClr val="000000"/>
                </a:solidFill>
                <a:latin typeface="Calibri" charset="0"/>
              </a:rPr>
              <a:t>h </a:t>
            </a:r>
            <a:r>
              <a:rPr lang="en-US" sz="2200">
                <a:solidFill>
                  <a:srgbClr val="000000"/>
                </a:solidFill>
                <a:latin typeface="Calibri" charset="0"/>
              </a:rPr>
              <a:t>scores as top hubs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Output pages with highest </a:t>
            </a:r>
            <a:r>
              <a:rPr lang="en-US" sz="2200" i="1">
                <a:solidFill>
                  <a:srgbClr val="000000"/>
                </a:solidFill>
                <a:latin typeface="Calibri" charset="0"/>
              </a:rPr>
              <a:t>a </a:t>
            </a:r>
            <a:r>
              <a:rPr lang="en-US" sz="2200">
                <a:solidFill>
                  <a:srgbClr val="000000"/>
                </a:solidFill>
                <a:latin typeface="Calibri" charset="0"/>
              </a:rPr>
              <a:t>scores as top authrities</a:t>
            </a:r>
          </a:p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365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A6A282F-EAE9-4167-A28F-51201D52EEA3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4675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Hub  and  authority  scores 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84676" name="Text Box 3"/>
          <p:cNvSpPr txBox="1">
            <a:spLocks noChangeArrowheads="1"/>
          </p:cNvSpPr>
          <p:nvPr/>
        </p:nvSpPr>
        <p:spPr bwMode="auto">
          <a:xfrm>
            <a:off x="138113" y="2143125"/>
            <a:ext cx="8505825" cy="5214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Compute for each page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 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in the base set a </a:t>
            </a:r>
            <a:r>
              <a:rPr lang="en-US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hub score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and an </a:t>
            </a:r>
            <a:r>
              <a:rPr lang="en-US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authority score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Initialization: for all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: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= 1,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= 1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Iteratively update all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), 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After convergence: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Output pages with highest </a:t>
            </a:r>
            <a:r>
              <a:rPr lang="en-US" sz="2200" i="1">
                <a:solidFill>
                  <a:srgbClr val="000000"/>
                </a:solidFill>
                <a:latin typeface="Calibri" charset="0"/>
              </a:rPr>
              <a:t>h </a:t>
            </a:r>
            <a:r>
              <a:rPr lang="en-US" sz="2200">
                <a:solidFill>
                  <a:srgbClr val="000000"/>
                </a:solidFill>
                <a:latin typeface="Calibri" charset="0"/>
              </a:rPr>
              <a:t>scores as top hubs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Output pages with highest </a:t>
            </a:r>
            <a:r>
              <a:rPr lang="en-US" sz="2200" i="1">
                <a:solidFill>
                  <a:srgbClr val="000000"/>
                </a:solidFill>
                <a:latin typeface="Calibri" charset="0"/>
              </a:rPr>
              <a:t>a </a:t>
            </a:r>
            <a:r>
              <a:rPr lang="en-US" sz="2200">
                <a:solidFill>
                  <a:srgbClr val="000000"/>
                </a:solidFill>
                <a:latin typeface="Calibri" charset="0"/>
              </a:rPr>
              <a:t>scores as top authrities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So we output </a:t>
            </a:r>
            <a:r>
              <a:rPr lang="en-US" sz="2200">
                <a:solidFill>
                  <a:srgbClr val="0070C0"/>
                </a:solidFill>
                <a:latin typeface="Calibri" charset="0"/>
              </a:rPr>
              <a:t>two</a:t>
            </a:r>
            <a:r>
              <a:rPr lang="en-US" sz="2200">
                <a:solidFill>
                  <a:srgbClr val="000000"/>
                </a:solidFill>
                <a:latin typeface="Calibri" charset="0"/>
              </a:rPr>
              <a:t> ranked lists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467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02F434E-3012-404B-9CFB-50E58613F35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569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Iterative </a:t>
            </a:r>
            <a:r>
              <a:rPr lang="en-US" sz="360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update </a:t>
            </a:r>
            <a:r>
              <a:rPr lang="en-US" sz="3600" smtClean="0">
                <a:solidFill>
                  <a:srgbClr val="000000"/>
                </a:solidFill>
                <a:latin typeface="Calibri" charset="0"/>
              </a:rPr>
              <a:t> 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02F434E-3012-404B-9CFB-50E58613F35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569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Iterative </a:t>
            </a:r>
            <a:r>
              <a:rPr lang="en-US" sz="360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update </a:t>
            </a:r>
            <a:r>
              <a:rPr lang="en-US" sz="3600" smtClean="0">
                <a:solidFill>
                  <a:srgbClr val="000000"/>
                </a:solidFill>
                <a:latin typeface="Calibri" charset="0"/>
              </a:rPr>
              <a:t> 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0" name="Text Box 3"/>
          <p:cNvSpPr txBox="1">
            <a:spLocks noChangeArrowheads="1"/>
          </p:cNvSpPr>
          <p:nvPr/>
        </p:nvSpPr>
        <p:spPr bwMode="auto">
          <a:xfrm>
            <a:off x="138113" y="1571612"/>
            <a:ext cx="8505825" cy="49292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For all </a:t>
            </a:r>
            <a:r>
              <a:rPr lang="en-US" i="1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: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=    </a:t>
            </a:r>
            <a:endParaRPr lang="en-US" i="1" dirty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endParaRPr lang="en-US" dirty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428860" y="1571612"/>
          <a:ext cx="1191271" cy="468000"/>
        </p:xfrm>
        <a:graphic>
          <a:graphicData uri="http://schemas.openxmlformats.org/presentationml/2006/ole">
            <p:oleObj spid="_x0000_s587778" name="Vergelijking" r:id="rId4" imgW="711000" imgH="279360" progId="Equation.3">
              <p:embed/>
            </p:oleObj>
          </a:graphicData>
        </a:graphic>
      </p:graphicFrame>
      <p:pic>
        <p:nvPicPr>
          <p:cNvPr id="7" name="Picture 6" descr="280f-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401" y="2071678"/>
            <a:ext cx="1095626" cy="169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02F434E-3012-404B-9CFB-50E58613F35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569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Iterative </a:t>
            </a:r>
            <a:r>
              <a:rPr lang="en-US" sz="360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update </a:t>
            </a:r>
            <a:r>
              <a:rPr lang="en-US" sz="3600" smtClean="0">
                <a:solidFill>
                  <a:srgbClr val="000000"/>
                </a:solidFill>
                <a:latin typeface="Calibri" charset="0"/>
              </a:rPr>
              <a:t> 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0" name="Text Box 3"/>
          <p:cNvSpPr txBox="1">
            <a:spLocks noChangeArrowheads="1"/>
          </p:cNvSpPr>
          <p:nvPr/>
        </p:nvSpPr>
        <p:spPr bwMode="auto">
          <a:xfrm>
            <a:off x="138113" y="1571612"/>
            <a:ext cx="8505825" cy="49292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For all </a:t>
            </a:r>
            <a:r>
              <a:rPr lang="en-US" i="1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: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=    </a:t>
            </a:r>
            <a:endParaRPr lang="en-US" i="1" dirty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For all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: </a:t>
            </a:r>
            <a:r>
              <a:rPr lang="en-US" i="1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= </a:t>
            </a:r>
            <a:endParaRPr lang="en-US" dirty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428860" y="1571612"/>
          <a:ext cx="1191271" cy="468000"/>
        </p:xfrm>
        <a:graphic>
          <a:graphicData uri="http://schemas.openxmlformats.org/presentationml/2006/ole">
            <p:oleObj spid="_x0000_s589826" name="Vergelijking" r:id="rId4" imgW="711000" imgH="279360" progId="Equation.3">
              <p:embed/>
            </p:oleObj>
          </a:graphicData>
        </a:graphic>
      </p:graphicFrame>
      <p:pic>
        <p:nvPicPr>
          <p:cNvPr id="7" name="Picture 6" descr="280f-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401" y="2071678"/>
            <a:ext cx="1095626" cy="1692000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500298" y="3818256"/>
          <a:ext cx="1191271" cy="468000"/>
        </p:xfrm>
        <a:graphic>
          <a:graphicData uri="http://schemas.openxmlformats.org/presentationml/2006/ole">
            <p:oleObj spid="_x0000_s589827" name="Vergelijking" r:id="rId6" imgW="711000" imgH="279360" progId="Equation.3">
              <p:embed/>
            </p:oleObj>
          </a:graphicData>
        </a:graphic>
      </p:graphicFrame>
      <p:pic>
        <p:nvPicPr>
          <p:cNvPr id="10" name="Picture 9" descr="280f-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4413" y="4309330"/>
            <a:ext cx="1095626" cy="169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DA89DB4-71FF-4704-87EE-C576BDEDB46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00355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[text of </a:t>
            </a:r>
            <a:r>
              <a:rPr lang="en-US" sz="3000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3000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] only vs. [text of </a:t>
            </a:r>
            <a:r>
              <a:rPr lang="en-US" sz="3000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3000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] + [anchor text → </a:t>
            </a:r>
            <a:r>
              <a:rPr lang="en-US" sz="3000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3000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]</a:t>
            </a:r>
          </a:p>
        </p:txBody>
      </p:sp>
      <p:sp>
        <p:nvSpPr>
          <p:cNvPr id="100356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2654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Searching  on  [text of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] + [anchor text →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] is often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	more effective  than searching on [text of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] only.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chemeClr val="tx1"/>
                </a:solidFill>
                <a:latin typeface="Calibri" charset="0"/>
              </a:rPr>
              <a:t>Example: Query </a:t>
            </a:r>
            <a:r>
              <a:rPr lang="en-US" i="1">
                <a:solidFill>
                  <a:schemeClr val="tx1"/>
                </a:solidFill>
                <a:latin typeface="Calibri" charset="0"/>
              </a:rPr>
              <a:t>IBM</a:t>
            </a:r>
            <a:endParaRPr lang="en-US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chemeClr val="tx1"/>
                </a:solidFill>
                <a:latin typeface="Calibri" charset="0"/>
              </a:rPr>
              <a:t>Matches IBM’s copyright page 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chemeClr val="tx1"/>
                </a:solidFill>
                <a:latin typeface="Calibri" charset="0"/>
              </a:rPr>
              <a:t>Matches many spam pages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0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0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0035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02F434E-3012-404B-9CFB-50E58613F35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569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Iterative </a:t>
            </a:r>
            <a:r>
              <a:rPr lang="en-US" sz="360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update </a:t>
            </a:r>
            <a:r>
              <a:rPr lang="en-US" sz="3600" smtClean="0">
                <a:solidFill>
                  <a:srgbClr val="000000"/>
                </a:solidFill>
                <a:latin typeface="Calibri" charset="0"/>
              </a:rPr>
              <a:t> 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0" name="Text Box 3"/>
          <p:cNvSpPr txBox="1">
            <a:spLocks noChangeArrowheads="1"/>
          </p:cNvSpPr>
          <p:nvPr/>
        </p:nvSpPr>
        <p:spPr bwMode="auto">
          <a:xfrm>
            <a:off x="138113" y="1571612"/>
            <a:ext cx="8505825" cy="49292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For all </a:t>
            </a:r>
            <a:r>
              <a:rPr lang="en-US" i="1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: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=    </a:t>
            </a:r>
            <a:endParaRPr lang="en-US" i="1" dirty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For all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: </a:t>
            </a:r>
            <a:r>
              <a:rPr lang="en-US" i="1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= </a:t>
            </a:r>
            <a:endParaRPr lang="en-US" dirty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Iterate these two steps until convergence</a:t>
            </a:r>
            <a:endParaRPr lang="en-US" sz="22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428860" y="1571612"/>
          <a:ext cx="1191271" cy="468000"/>
        </p:xfrm>
        <a:graphic>
          <a:graphicData uri="http://schemas.openxmlformats.org/presentationml/2006/ole">
            <p:oleObj spid="_x0000_s588802" name="Vergelijking" r:id="rId4" imgW="711000" imgH="279360" progId="Equation.3">
              <p:embed/>
            </p:oleObj>
          </a:graphicData>
        </a:graphic>
      </p:graphicFrame>
      <p:pic>
        <p:nvPicPr>
          <p:cNvPr id="7" name="Picture 6" descr="280f-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401" y="2071678"/>
            <a:ext cx="1095626" cy="1692000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500298" y="3818256"/>
          <a:ext cx="1191271" cy="468000"/>
        </p:xfrm>
        <a:graphic>
          <a:graphicData uri="http://schemas.openxmlformats.org/presentationml/2006/ole">
            <p:oleObj spid="_x0000_s588803" name="Vergelijking" r:id="rId6" imgW="711000" imgH="279360" progId="Equation.3">
              <p:embed/>
            </p:oleObj>
          </a:graphicData>
        </a:graphic>
      </p:graphicFrame>
      <p:pic>
        <p:nvPicPr>
          <p:cNvPr id="10" name="Picture 9" descr="280f-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4413" y="4309330"/>
            <a:ext cx="1095626" cy="169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D53626B-88CC-410F-A47C-574F119EB00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6723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Details 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8672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D53626B-88CC-410F-A47C-574F119EB00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6723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Details 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86724" name="Text Box 3"/>
          <p:cNvSpPr txBox="1">
            <a:spLocks noChangeArrowheads="1"/>
          </p:cNvSpPr>
          <p:nvPr/>
        </p:nvSpPr>
        <p:spPr bwMode="auto">
          <a:xfrm>
            <a:off x="138113" y="2143125"/>
            <a:ext cx="8505825" cy="4357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Scaling 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672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D53626B-88CC-410F-A47C-574F119EB00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6723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Details 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86724" name="Text Box 3"/>
          <p:cNvSpPr txBox="1">
            <a:spLocks noChangeArrowheads="1"/>
          </p:cNvSpPr>
          <p:nvPr/>
        </p:nvSpPr>
        <p:spPr bwMode="auto">
          <a:xfrm>
            <a:off x="138113" y="2143125"/>
            <a:ext cx="8505825" cy="4357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Scaling 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>
                <a:solidFill>
                  <a:srgbClr val="000000"/>
                </a:solidFill>
                <a:latin typeface="Calibri" charset="0"/>
              </a:rPr>
              <a:t>To prevent the </a:t>
            </a:r>
            <a:r>
              <a:rPr lang="en-US" sz="2200" i="1" dirty="0">
                <a:solidFill>
                  <a:srgbClr val="000000"/>
                </a:solidFill>
                <a:latin typeface="Calibri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alibri" charset="0"/>
              </a:rPr>
              <a:t>() and</a:t>
            </a:r>
            <a:r>
              <a:rPr lang="en-US" sz="2200" i="1" dirty="0">
                <a:solidFill>
                  <a:srgbClr val="000000"/>
                </a:solidFill>
                <a:latin typeface="Calibri" charset="0"/>
              </a:rPr>
              <a:t> h</a:t>
            </a:r>
            <a:r>
              <a:rPr lang="en-US" sz="2200" dirty="0">
                <a:solidFill>
                  <a:srgbClr val="000000"/>
                </a:solidFill>
                <a:latin typeface="Calibri" charset="0"/>
              </a:rPr>
              <a:t>() values from getting too big, can scale down after each iteration.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672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D53626B-88CC-410F-A47C-574F119EB00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6723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Details 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86724" name="Text Box 3"/>
          <p:cNvSpPr txBox="1">
            <a:spLocks noChangeArrowheads="1"/>
          </p:cNvSpPr>
          <p:nvPr/>
        </p:nvSpPr>
        <p:spPr bwMode="auto">
          <a:xfrm>
            <a:off x="138113" y="2143125"/>
            <a:ext cx="8505825" cy="4357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Scaling 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>
                <a:solidFill>
                  <a:srgbClr val="000000"/>
                </a:solidFill>
                <a:latin typeface="Calibri" charset="0"/>
              </a:rPr>
              <a:t>To prevent the </a:t>
            </a:r>
            <a:r>
              <a:rPr lang="en-US" sz="2200" i="1" dirty="0">
                <a:solidFill>
                  <a:srgbClr val="000000"/>
                </a:solidFill>
                <a:latin typeface="Calibri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alibri" charset="0"/>
              </a:rPr>
              <a:t>() and</a:t>
            </a:r>
            <a:r>
              <a:rPr lang="en-US" sz="2200" i="1" dirty="0">
                <a:solidFill>
                  <a:srgbClr val="000000"/>
                </a:solidFill>
                <a:latin typeface="Calibri" charset="0"/>
              </a:rPr>
              <a:t> h</a:t>
            </a:r>
            <a:r>
              <a:rPr lang="en-US" sz="2200" dirty="0">
                <a:solidFill>
                  <a:srgbClr val="000000"/>
                </a:solidFill>
                <a:latin typeface="Calibri" charset="0"/>
              </a:rPr>
              <a:t>() values from getting too big, can scale down after each iteration.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>
                <a:solidFill>
                  <a:srgbClr val="000000"/>
                </a:solidFill>
                <a:latin typeface="Calibri" charset="0"/>
              </a:rPr>
              <a:t>Scaling factor doesn’t really matter.</a:t>
            </a:r>
          </a:p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672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D53626B-88CC-410F-A47C-574F119EB00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6723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Details 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86724" name="Text Box 3"/>
          <p:cNvSpPr txBox="1">
            <a:spLocks noChangeArrowheads="1"/>
          </p:cNvSpPr>
          <p:nvPr/>
        </p:nvSpPr>
        <p:spPr bwMode="auto">
          <a:xfrm>
            <a:off x="138113" y="2143125"/>
            <a:ext cx="8505825" cy="4357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Scaling 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>
                <a:solidFill>
                  <a:srgbClr val="000000"/>
                </a:solidFill>
                <a:latin typeface="Calibri" charset="0"/>
              </a:rPr>
              <a:t>To prevent the </a:t>
            </a:r>
            <a:r>
              <a:rPr lang="en-US" sz="2200" i="1" dirty="0">
                <a:solidFill>
                  <a:srgbClr val="000000"/>
                </a:solidFill>
                <a:latin typeface="Calibri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alibri" charset="0"/>
              </a:rPr>
              <a:t>() and</a:t>
            </a:r>
            <a:r>
              <a:rPr lang="en-US" sz="2200" i="1" dirty="0">
                <a:solidFill>
                  <a:srgbClr val="000000"/>
                </a:solidFill>
                <a:latin typeface="Calibri" charset="0"/>
              </a:rPr>
              <a:t> h</a:t>
            </a:r>
            <a:r>
              <a:rPr lang="en-US" sz="2200" dirty="0">
                <a:solidFill>
                  <a:srgbClr val="000000"/>
                </a:solidFill>
                <a:latin typeface="Calibri" charset="0"/>
              </a:rPr>
              <a:t>() values from getting too big, can scale down after each iteration.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>
                <a:solidFill>
                  <a:srgbClr val="000000"/>
                </a:solidFill>
                <a:latin typeface="Calibri" charset="0"/>
              </a:rPr>
              <a:t>Scaling factor doesn’t really matter.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>
                <a:solidFill>
                  <a:srgbClr val="000000"/>
                </a:solidFill>
                <a:latin typeface="Calibri" charset="0"/>
              </a:rPr>
              <a:t>We care about the </a:t>
            </a:r>
            <a:r>
              <a:rPr lang="en-US" sz="2200" dirty="0">
                <a:solidFill>
                  <a:srgbClr val="0070C0"/>
                </a:solidFill>
                <a:latin typeface="Calibri" charset="0"/>
              </a:rPr>
              <a:t>relative</a:t>
            </a:r>
            <a:r>
              <a:rPr lang="en-US" sz="2200" dirty="0">
                <a:solidFill>
                  <a:srgbClr val="000000"/>
                </a:solidFill>
                <a:latin typeface="Calibri" charset="0"/>
              </a:rPr>
              <a:t> (as opposed to absolute) values of the scores.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672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D53626B-88CC-410F-A47C-574F119EB00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6723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Details 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86724" name="Text Box 3"/>
          <p:cNvSpPr txBox="1">
            <a:spLocks noChangeArrowheads="1"/>
          </p:cNvSpPr>
          <p:nvPr/>
        </p:nvSpPr>
        <p:spPr bwMode="auto">
          <a:xfrm>
            <a:off x="138113" y="2143125"/>
            <a:ext cx="8505825" cy="4357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Scaling 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>
                <a:solidFill>
                  <a:srgbClr val="000000"/>
                </a:solidFill>
                <a:latin typeface="Calibri" charset="0"/>
              </a:rPr>
              <a:t>To prevent the </a:t>
            </a:r>
            <a:r>
              <a:rPr lang="en-US" sz="2200" i="1" dirty="0">
                <a:solidFill>
                  <a:srgbClr val="000000"/>
                </a:solidFill>
                <a:latin typeface="Calibri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alibri" charset="0"/>
              </a:rPr>
              <a:t>() and</a:t>
            </a:r>
            <a:r>
              <a:rPr lang="en-US" sz="2200" i="1" dirty="0">
                <a:solidFill>
                  <a:srgbClr val="000000"/>
                </a:solidFill>
                <a:latin typeface="Calibri" charset="0"/>
              </a:rPr>
              <a:t> h</a:t>
            </a:r>
            <a:r>
              <a:rPr lang="en-US" sz="2200" dirty="0">
                <a:solidFill>
                  <a:srgbClr val="000000"/>
                </a:solidFill>
                <a:latin typeface="Calibri" charset="0"/>
              </a:rPr>
              <a:t>() values from getting too big, can scale down after each iteration.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>
                <a:solidFill>
                  <a:srgbClr val="000000"/>
                </a:solidFill>
                <a:latin typeface="Calibri" charset="0"/>
              </a:rPr>
              <a:t>Scaling factor doesn’t really matter.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>
                <a:solidFill>
                  <a:srgbClr val="000000"/>
                </a:solidFill>
                <a:latin typeface="Calibri" charset="0"/>
              </a:rPr>
              <a:t>We care about the </a:t>
            </a:r>
            <a:r>
              <a:rPr lang="en-US" sz="2200" dirty="0">
                <a:solidFill>
                  <a:srgbClr val="0070C0"/>
                </a:solidFill>
                <a:latin typeface="Calibri" charset="0"/>
              </a:rPr>
              <a:t>relative</a:t>
            </a:r>
            <a:r>
              <a:rPr lang="en-US" sz="2200" dirty="0">
                <a:solidFill>
                  <a:srgbClr val="000000"/>
                </a:solidFill>
                <a:latin typeface="Calibri" charset="0"/>
              </a:rPr>
              <a:t> (as opposed to absolute) values of the scores.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In most cases, the algorithm converges after a few iterations.</a:t>
            </a:r>
            <a:endParaRPr lang="en-US" sz="22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672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1814A8-6037-4085-AB79-B8F7C48DE5E2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7747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Authorities for query [Chicago Bulls] 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87748" name="Text Box 3"/>
          <p:cNvSpPr txBox="1">
            <a:spLocks noChangeArrowheads="1"/>
          </p:cNvSpPr>
          <p:nvPr/>
        </p:nvSpPr>
        <p:spPr bwMode="auto">
          <a:xfrm>
            <a:off x="138113" y="2143125"/>
            <a:ext cx="8505825" cy="4357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28774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1814A8-6037-4085-AB79-B8F7C48DE5E2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7747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Authorities for query [Chicago Bulls] 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87748" name="Text Box 3"/>
          <p:cNvSpPr txBox="1">
            <a:spLocks noChangeArrowheads="1"/>
          </p:cNvSpPr>
          <p:nvPr/>
        </p:nvSpPr>
        <p:spPr bwMode="auto">
          <a:xfrm>
            <a:off x="138113" y="2143125"/>
            <a:ext cx="8505825" cy="4357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28774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5750" y="1643063"/>
          <a:ext cx="8572560" cy="3749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67873"/>
                <a:gridCol w="7604687"/>
              </a:tblGrid>
              <a:tr h="43200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0.85</a:t>
                      </a:r>
                      <a:endParaRPr lang="de-DE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www.nba.com/bulls</a:t>
                      </a:r>
                      <a:endParaRPr lang="de-DE" sz="2400" b="0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0.25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www.essex1.com/people/jmiller/bulls.htm</a:t>
                      </a:r>
                    </a:p>
                    <a:p>
                      <a:r>
                        <a:rPr lang="en-US" sz="2400" dirty="0" smtClean="0"/>
                        <a:t>“</a:t>
                      </a:r>
                      <a:r>
                        <a:rPr lang="en-US" sz="2400" dirty="0" err="1" smtClean="0"/>
                        <a:t>da</a:t>
                      </a:r>
                      <a:r>
                        <a:rPr lang="en-US" sz="2400" dirty="0" smtClean="0"/>
                        <a:t> Bulls”</a:t>
                      </a:r>
                      <a:endParaRPr lang="de-DE" sz="2400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www.nando.net/SportServer/basketball/nba/chi.html</a:t>
                      </a:r>
                    </a:p>
                    <a:p>
                      <a:r>
                        <a:rPr lang="en-US" sz="2400" dirty="0" smtClean="0"/>
                        <a:t>“The</a:t>
                      </a:r>
                      <a:r>
                        <a:rPr lang="en-US" sz="2400" baseline="0" dirty="0" smtClean="0"/>
                        <a:t> Chicago Bulls</a:t>
                      </a:r>
                      <a:r>
                        <a:rPr lang="en-US" sz="2400" dirty="0" smtClean="0"/>
                        <a:t>”</a:t>
                      </a:r>
                      <a:endParaRPr lang="de-DE" sz="2400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0.15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Users.aol.com/</a:t>
                      </a:r>
                      <a:r>
                        <a:rPr lang="en-US" sz="2400" dirty="0" err="1" smtClean="0"/>
                        <a:t>rynocub</a:t>
                      </a:r>
                      <a:r>
                        <a:rPr lang="en-US" sz="2400" dirty="0" smtClean="0"/>
                        <a:t>/bulls.htm</a:t>
                      </a:r>
                    </a:p>
                    <a:p>
                      <a:r>
                        <a:rPr lang="en-US" sz="2400" dirty="0" smtClean="0"/>
                        <a:t>“The</a:t>
                      </a:r>
                      <a:r>
                        <a:rPr lang="en-US" sz="2400" baseline="0" dirty="0" smtClean="0"/>
                        <a:t> Chicago Bulls Home Page</a:t>
                      </a:r>
                      <a:r>
                        <a:rPr lang="en-US" sz="2400" dirty="0" smtClean="0"/>
                        <a:t> ”</a:t>
                      </a:r>
                      <a:endParaRPr lang="de-DE" sz="2400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0.13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www.geocities.com/Colosseum/6095</a:t>
                      </a:r>
                    </a:p>
                    <a:p>
                      <a:r>
                        <a:rPr lang="en-US" sz="2400" baseline="0" dirty="0" smtClean="0"/>
                        <a:t>“Chicago Bulls”</a:t>
                      </a:r>
                      <a:endParaRPr lang="de-DE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7188" y="5786438"/>
            <a:ext cx="333851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+mj-lt"/>
                <a:cs typeface="Arial" charset="0"/>
              </a:rPr>
              <a:t>(Ben </a:t>
            </a:r>
            <a:r>
              <a:rPr lang="en-US" dirty="0" err="1">
                <a:solidFill>
                  <a:schemeClr val="tx1"/>
                </a:solidFill>
                <a:latin typeface="+mj-lt"/>
                <a:cs typeface="Arial" charset="0"/>
              </a:rPr>
              <a:t>Shaul</a:t>
            </a:r>
            <a:r>
              <a:rPr lang="en-US" dirty="0">
                <a:solidFill>
                  <a:schemeClr val="tx1"/>
                </a:solidFill>
                <a:latin typeface="+mj-lt"/>
                <a:cs typeface="Arial" charset="0"/>
              </a:rPr>
              <a:t> et al, WWW8)</a:t>
            </a:r>
            <a:endParaRPr lang="de-DE" dirty="0">
              <a:solidFill>
                <a:schemeClr val="tx1"/>
              </a:solidFill>
              <a:latin typeface="+mj-lt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1814A8-6037-4085-AB79-B8F7C48DE5E2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7747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The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authority page for 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[Chicago Bulls] </a:t>
            </a:r>
            <a:r>
              <a:rPr lang="en-US" sz="3600" dirty="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87748" name="Text Box 3"/>
          <p:cNvSpPr txBox="1">
            <a:spLocks noChangeArrowheads="1"/>
          </p:cNvSpPr>
          <p:nvPr/>
        </p:nvSpPr>
        <p:spPr bwMode="auto">
          <a:xfrm>
            <a:off x="138113" y="2143125"/>
            <a:ext cx="8505825" cy="4357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28774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EE8A6E9-7988-474E-8570-D0DF8220851B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01379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[text of </a:t>
            </a:r>
            <a:r>
              <a:rPr lang="en-US" sz="3000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3000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] only vs. [text of </a:t>
            </a:r>
            <a:r>
              <a:rPr lang="en-US" sz="3000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3000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] + [anchor text → </a:t>
            </a:r>
            <a:r>
              <a:rPr lang="en-US" sz="3000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3000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]</a:t>
            </a:r>
          </a:p>
        </p:txBody>
      </p:sp>
      <p:sp>
        <p:nvSpPr>
          <p:cNvPr id="101380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97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Searching  on  [text of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] + [anchor text →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] is often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	more effective  than searching on [text of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] only.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chemeClr val="tx1"/>
                </a:solidFill>
                <a:latin typeface="Calibri" charset="0"/>
              </a:rPr>
              <a:t>Example: Query </a:t>
            </a:r>
            <a:r>
              <a:rPr lang="en-US" i="1">
                <a:solidFill>
                  <a:schemeClr val="tx1"/>
                </a:solidFill>
                <a:latin typeface="Calibri" charset="0"/>
              </a:rPr>
              <a:t>IBM</a:t>
            </a:r>
            <a:endParaRPr lang="en-US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chemeClr val="tx1"/>
                </a:solidFill>
                <a:latin typeface="Calibri" charset="0"/>
              </a:rPr>
              <a:t>Matches IBM’s copyright page 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chemeClr val="tx1"/>
                </a:solidFill>
                <a:latin typeface="Calibri" charset="0"/>
              </a:rPr>
              <a:t>Matches many spam pages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chemeClr val="tx1"/>
                </a:solidFill>
                <a:latin typeface="Calibri" charset="0"/>
              </a:rPr>
              <a:t>Matches IBM wikipedia article</a:t>
            </a: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0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0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0138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1814A8-6037-4085-AB79-B8F7C48DE5E2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7747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The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authority page for 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[Chicago Bulls] </a:t>
            </a:r>
            <a:r>
              <a:rPr lang="en-US" sz="3600" dirty="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87748" name="Text Box 3"/>
          <p:cNvSpPr txBox="1">
            <a:spLocks noChangeArrowheads="1"/>
          </p:cNvSpPr>
          <p:nvPr/>
        </p:nvSpPr>
        <p:spPr bwMode="auto">
          <a:xfrm>
            <a:off x="138113" y="2143125"/>
            <a:ext cx="8505825" cy="4357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28774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6" name="Picture 5" descr="290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1857364"/>
            <a:ext cx="8153980" cy="421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1814A8-6037-4085-AB79-B8F7C48DE5E2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7747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Hubs 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for query [Chicago Bulls] </a:t>
            </a:r>
            <a:r>
              <a:rPr lang="en-US" sz="3600" dirty="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87748" name="Text Box 3"/>
          <p:cNvSpPr txBox="1">
            <a:spLocks noChangeArrowheads="1"/>
          </p:cNvSpPr>
          <p:nvPr/>
        </p:nvSpPr>
        <p:spPr bwMode="auto">
          <a:xfrm>
            <a:off x="138113" y="2143125"/>
            <a:ext cx="8505825" cy="4357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28774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1814A8-6037-4085-AB79-B8F7C48DE5E2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7747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Hubs 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for query [Chicago Bulls] </a:t>
            </a:r>
            <a:r>
              <a:rPr lang="en-US" sz="3600" dirty="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87748" name="Text Box 3"/>
          <p:cNvSpPr txBox="1">
            <a:spLocks noChangeArrowheads="1"/>
          </p:cNvSpPr>
          <p:nvPr/>
        </p:nvSpPr>
        <p:spPr bwMode="auto">
          <a:xfrm>
            <a:off x="138113" y="2143125"/>
            <a:ext cx="8505825" cy="4357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28774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5750" y="1643063"/>
          <a:ext cx="8572560" cy="4114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67873"/>
                <a:gridCol w="7604687"/>
              </a:tblGrid>
              <a:tr h="43200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1.62</a:t>
                      </a:r>
                      <a:endParaRPr lang="de-DE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www.geocities.com/Colosseum/1778</a:t>
                      </a:r>
                    </a:p>
                    <a:p>
                      <a:r>
                        <a:rPr lang="en-US" sz="2400" b="0" dirty="0" smtClean="0"/>
                        <a:t>“</a:t>
                      </a:r>
                      <a:r>
                        <a:rPr lang="en-US" sz="2400" b="0" dirty="0" err="1" smtClean="0"/>
                        <a:t>Unbelieveabulls</a:t>
                      </a:r>
                      <a:r>
                        <a:rPr lang="en-US" sz="2400" b="0" dirty="0" smtClean="0"/>
                        <a:t>!!!!!”</a:t>
                      </a:r>
                      <a:endParaRPr lang="de-DE" sz="2400" b="0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1.24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www.webring.org/cgi-bin/webring?ring=chbulls</a:t>
                      </a:r>
                    </a:p>
                    <a:p>
                      <a:r>
                        <a:rPr lang="en-US" sz="2400" dirty="0" smtClean="0"/>
                        <a:t>“Chicago </a:t>
                      </a:r>
                      <a:r>
                        <a:rPr lang="en-US" sz="2400" dirty="0" smtClean="0"/>
                        <a:t>Bulls”</a:t>
                      </a:r>
                      <a:endParaRPr lang="de-DE" sz="2400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0.74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www.geocities.com/Hollywood/Lot/3330/Bulls.html</a:t>
                      </a:r>
                      <a:endParaRPr lang="en-US" sz="2400" dirty="0" smtClean="0"/>
                    </a:p>
                    <a:p>
                      <a:r>
                        <a:rPr lang="en-US" sz="2400" dirty="0" smtClean="0"/>
                        <a:t>“</a:t>
                      </a:r>
                      <a:r>
                        <a:rPr lang="en-US" sz="2400" baseline="0" dirty="0" smtClean="0"/>
                        <a:t>Chicago </a:t>
                      </a:r>
                      <a:r>
                        <a:rPr lang="en-US" sz="2400" baseline="0" dirty="0" smtClean="0"/>
                        <a:t>Bulls</a:t>
                      </a:r>
                      <a:r>
                        <a:rPr lang="en-US" sz="2400" dirty="0" smtClean="0"/>
                        <a:t>”</a:t>
                      </a:r>
                      <a:endParaRPr lang="de-DE" sz="2400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0.52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www.nobull.net/web_position/kw-search-15-M2.html</a:t>
                      </a:r>
                      <a:endParaRPr lang="en-US" sz="2400" dirty="0" smtClean="0"/>
                    </a:p>
                    <a:p>
                      <a:r>
                        <a:rPr lang="en-US" sz="2400" dirty="0" smtClean="0"/>
                        <a:t>“Excite</a:t>
                      </a:r>
                      <a:r>
                        <a:rPr lang="en-US" sz="2400" baseline="0" dirty="0" smtClean="0"/>
                        <a:t> Search Results: bulls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smtClean="0"/>
                        <a:t>”</a:t>
                      </a:r>
                      <a:endParaRPr lang="de-DE" sz="2400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0.52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www.halcyon.com/wordltd/bball/bulls.html</a:t>
                      </a:r>
                      <a:endParaRPr lang="en-US" sz="2400" dirty="0" smtClean="0"/>
                    </a:p>
                    <a:p>
                      <a:r>
                        <a:rPr lang="en-US" sz="2400" baseline="0" dirty="0" smtClean="0"/>
                        <a:t>“Chicago </a:t>
                      </a:r>
                      <a:r>
                        <a:rPr lang="en-US" sz="2400" baseline="0" dirty="0" smtClean="0"/>
                        <a:t>Bulls Links”</a:t>
                      </a:r>
                      <a:endParaRPr lang="de-DE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7188" y="5786438"/>
            <a:ext cx="333851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+mj-lt"/>
                <a:cs typeface="Arial" charset="0"/>
              </a:rPr>
              <a:t>(Ben </a:t>
            </a:r>
            <a:r>
              <a:rPr lang="en-US" dirty="0" err="1">
                <a:solidFill>
                  <a:schemeClr val="tx1"/>
                </a:solidFill>
                <a:latin typeface="+mj-lt"/>
                <a:cs typeface="Arial" charset="0"/>
              </a:rPr>
              <a:t>Shaul</a:t>
            </a:r>
            <a:r>
              <a:rPr lang="en-US" dirty="0">
                <a:solidFill>
                  <a:schemeClr val="tx1"/>
                </a:solidFill>
                <a:latin typeface="+mj-lt"/>
                <a:cs typeface="Arial" charset="0"/>
              </a:rPr>
              <a:t> et al, WWW8)</a:t>
            </a:r>
            <a:endParaRPr lang="de-DE" dirty="0">
              <a:solidFill>
                <a:schemeClr val="tx1"/>
              </a:solidFill>
              <a:latin typeface="+mj-lt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1814A8-6037-4085-AB79-B8F7C48DE5E2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7747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 hub page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for 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[Chicago Bulls] </a:t>
            </a:r>
            <a:r>
              <a:rPr lang="en-US" sz="3600" dirty="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8774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1814A8-6037-4085-AB79-B8F7C48DE5E2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7747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 hub page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for 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[Chicago Bulls] </a:t>
            </a:r>
            <a:r>
              <a:rPr lang="en-US" sz="3600" dirty="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87748" name="Text Box 3"/>
          <p:cNvSpPr txBox="1">
            <a:spLocks noChangeArrowheads="1"/>
          </p:cNvSpPr>
          <p:nvPr/>
        </p:nvSpPr>
        <p:spPr bwMode="auto">
          <a:xfrm>
            <a:off x="138113" y="2143125"/>
            <a:ext cx="8505825" cy="4357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28774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8" name="Picture 7" descr="294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57" y="1571612"/>
            <a:ext cx="7055387" cy="518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A6A282F-EAE9-4167-A28F-51201D52EEA3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4675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Hub &amp; Authorities: Comments 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 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467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A6A282F-EAE9-4167-A28F-51201D52EEA3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4675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Hub &amp; Authorities: Comments 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 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4676" name="Text Box 3"/>
          <p:cNvSpPr txBox="1">
            <a:spLocks noChangeArrowheads="1"/>
          </p:cNvSpPr>
          <p:nvPr/>
        </p:nvSpPr>
        <p:spPr bwMode="auto">
          <a:xfrm>
            <a:off x="138113" y="1643050"/>
            <a:ext cx="8505825" cy="5214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HITS can pull together good pages regardless of page content.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 smtClean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 smtClean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 smtClean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467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A6A282F-EAE9-4167-A28F-51201D52EEA3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4675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Hub &amp; Authorities: Comments 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 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4676" name="Text Box 3"/>
          <p:cNvSpPr txBox="1">
            <a:spLocks noChangeArrowheads="1"/>
          </p:cNvSpPr>
          <p:nvPr/>
        </p:nvSpPr>
        <p:spPr bwMode="auto">
          <a:xfrm>
            <a:off x="138113" y="1643050"/>
            <a:ext cx="8505825" cy="5214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HITS can pull together good pages regardless of page content.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Once the base set is assembles, we only do link analysis, no text matching.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 smtClean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 smtClean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 smtClean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467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A6A282F-EAE9-4167-A28F-51201D52EEA3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4675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Hub &amp; Authorities: Comments 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 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4676" name="Text Box 3"/>
          <p:cNvSpPr txBox="1">
            <a:spLocks noChangeArrowheads="1"/>
          </p:cNvSpPr>
          <p:nvPr/>
        </p:nvSpPr>
        <p:spPr bwMode="auto">
          <a:xfrm>
            <a:off x="138113" y="1643050"/>
            <a:ext cx="8505825" cy="5214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HITS can pull together good pages regardless of page content.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Once the base set is assembles, we only do link analysis, no text matching.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Pages in the base set often do not contain any of the query words.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 smtClean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 smtClean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 smtClean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467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A6A282F-EAE9-4167-A28F-51201D52EEA3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4675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Hub &amp; Authorities: Comments 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 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4676" name="Text Box 3"/>
          <p:cNvSpPr txBox="1">
            <a:spLocks noChangeArrowheads="1"/>
          </p:cNvSpPr>
          <p:nvPr/>
        </p:nvSpPr>
        <p:spPr bwMode="auto">
          <a:xfrm>
            <a:off x="138113" y="1643050"/>
            <a:ext cx="8505825" cy="5214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HITS can pull together good pages regardless of page content.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Once the base set is assembles, we only do link analysis, no text matching.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Pages in the base set often do not contain any of the query words.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In theory, an English query can retrieve Japanese-language pages!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 smtClean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 smtClean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 smtClean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467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>
                <a:solidFill>
                  <a:srgbClr val="336699"/>
                </a:solidFill>
                <a:latin typeface="Calibri" charset="0"/>
              </a:rPr>
              <a:t> Recap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>
                <a:solidFill>
                  <a:srgbClr val="BDD3E9"/>
                </a:solidFill>
                <a:latin typeface="Calibri" charset="0"/>
              </a:rPr>
              <a:t> Anchor Text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>
                <a:solidFill>
                  <a:srgbClr val="BDD3E9"/>
                </a:solidFill>
                <a:latin typeface="Calibri" charset="0"/>
              </a:rPr>
              <a:t> Citation Analysis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>
                <a:solidFill>
                  <a:srgbClr val="BDD3E9"/>
                </a:solidFill>
                <a:latin typeface="Calibri" charset="0"/>
              </a:rPr>
              <a:t> PageRank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>
                <a:solidFill>
                  <a:srgbClr val="BDD3E9"/>
                </a:solidFill>
                <a:latin typeface="Calibri" charset="0"/>
              </a:rPr>
              <a:t> HITS: Hubs &amp; Authorities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14313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4000" ker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Outline</a:t>
            </a:r>
            <a:endParaRPr lang="de-DE" sz="4000" kern="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A7B7DFD-BAA9-4BA5-9428-B26CD9448C18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02403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[text of </a:t>
            </a:r>
            <a:r>
              <a:rPr lang="en-US" sz="3000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3000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] only vs. [text of </a:t>
            </a:r>
            <a:r>
              <a:rPr lang="en-US" sz="3000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3000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] + [anchor text → </a:t>
            </a:r>
            <a:r>
              <a:rPr lang="en-US" sz="3000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3000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]</a:t>
            </a:r>
          </a:p>
        </p:txBody>
      </p:sp>
      <p:sp>
        <p:nvSpPr>
          <p:cNvPr id="102404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97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Searching  on  [text of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] + [anchor text →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] is often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	more effective  than searching on [text of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] only.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chemeClr val="tx1"/>
                </a:solidFill>
                <a:latin typeface="Calibri" charset="0"/>
              </a:rPr>
              <a:t>Example: Query </a:t>
            </a:r>
            <a:r>
              <a:rPr lang="en-US" i="1">
                <a:solidFill>
                  <a:schemeClr val="tx1"/>
                </a:solidFill>
                <a:latin typeface="Calibri" charset="0"/>
              </a:rPr>
              <a:t>IBM</a:t>
            </a:r>
            <a:endParaRPr lang="en-US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chemeClr val="tx1"/>
                </a:solidFill>
                <a:latin typeface="Calibri" charset="0"/>
              </a:rPr>
              <a:t>Matches IBM’s copyright page 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chemeClr val="tx1"/>
                </a:solidFill>
                <a:latin typeface="Calibri" charset="0"/>
              </a:rPr>
              <a:t>Matches many spam pages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chemeClr val="tx1"/>
                </a:solidFill>
                <a:latin typeface="Calibri" charset="0"/>
              </a:rPr>
              <a:t>Matches IBM wikipedia article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chemeClr val="tx1"/>
                </a:solidFill>
                <a:latin typeface="Calibri" charset="0"/>
              </a:rPr>
              <a:t>May not match IBM home page!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0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0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0240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A6A282F-EAE9-4167-A28F-51201D52EEA3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4675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Hub &amp; Authorities: Comments 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 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4676" name="Text Box 3"/>
          <p:cNvSpPr txBox="1">
            <a:spLocks noChangeArrowheads="1"/>
          </p:cNvSpPr>
          <p:nvPr/>
        </p:nvSpPr>
        <p:spPr bwMode="auto">
          <a:xfrm>
            <a:off x="138113" y="1643050"/>
            <a:ext cx="8505825" cy="5214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HITS can pull together good pages regardless of page content.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Once the base set is assembles, we only do link analysis, no text matching.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Pages in the base set often do not contain any of the query words.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In theory, an English query can retrieve Japanese-language pages!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alibri" charset="0"/>
              </a:rPr>
              <a:t>If supported by the link structures between English and Japanese pages!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 smtClean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 smtClean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 smtClean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467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A6A282F-EAE9-4167-A28F-51201D52EEA3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4675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Hub &amp; Authorities: Comments 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 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4676" name="Text Box 3"/>
          <p:cNvSpPr txBox="1">
            <a:spLocks noChangeArrowheads="1"/>
          </p:cNvSpPr>
          <p:nvPr/>
        </p:nvSpPr>
        <p:spPr bwMode="auto">
          <a:xfrm>
            <a:off x="138113" y="1643050"/>
            <a:ext cx="8505825" cy="5214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HITS can pull together good pages regardless of page content.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Once the base set is assembles, we only do link analysis, no text matching.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Pages in the base set often do not contain any of the query words.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In theory, an English query can retrieve Japanese-language pages!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alibri" charset="0"/>
              </a:rPr>
              <a:t>If supported by the link structures between English and Japanese pages!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Danger: </a:t>
            </a:r>
            <a:r>
              <a:rPr lang="en-US" dirty="0" smtClean="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topic drift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– the pages found by following links may not be related to the original query.</a:t>
            </a:r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 smtClean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 smtClean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 smtClean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467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A6A282F-EAE9-4167-A28F-51201D52EEA3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4675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Proof of convergence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 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4676" name="Text Box 3"/>
          <p:cNvSpPr txBox="1">
            <a:spLocks noChangeArrowheads="1"/>
          </p:cNvSpPr>
          <p:nvPr/>
        </p:nvSpPr>
        <p:spPr bwMode="auto">
          <a:xfrm>
            <a:off x="138113" y="1643050"/>
            <a:ext cx="8505825" cy="5214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 smtClean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467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A6A282F-EAE9-4167-A28F-51201D52EEA3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4675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Proof of convergence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 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4676" name="Text Box 3"/>
          <p:cNvSpPr txBox="1">
            <a:spLocks noChangeArrowheads="1"/>
          </p:cNvSpPr>
          <p:nvPr/>
        </p:nvSpPr>
        <p:spPr bwMode="auto">
          <a:xfrm>
            <a:off x="138113" y="1643050"/>
            <a:ext cx="8505825" cy="5214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We define an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×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 </a:t>
            </a:r>
            <a:r>
              <a:rPr lang="en-US" dirty="0" smtClean="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adjacency matrix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A.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(We called this the link matrix earlier).</a:t>
            </a: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 smtClean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467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A6A282F-EAE9-4167-A28F-51201D52EEA3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4675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Proof of convergence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 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4676" name="Text Box 3"/>
          <p:cNvSpPr txBox="1">
            <a:spLocks noChangeArrowheads="1"/>
          </p:cNvSpPr>
          <p:nvPr/>
        </p:nvSpPr>
        <p:spPr bwMode="auto">
          <a:xfrm>
            <a:off x="138113" y="1643050"/>
            <a:ext cx="8505825" cy="5214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We define an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×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 </a:t>
            </a:r>
            <a:r>
              <a:rPr lang="en-US" dirty="0" smtClean="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adjacency matrix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A.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(We called this the link matrix earlier).</a:t>
            </a: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For 1 ≤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j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≤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the matrix entry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i="1" baseline="-25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ij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tells us whether there is a li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nk from page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to page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j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i="1" baseline="-25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ij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= 1) or not (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i="1" baseline="-25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ij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= 0).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 smtClean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467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A6A282F-EAE9-4167-A28F-51201D52EEA3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4675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Proof of convergence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 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4676" name="Text Box 3"/>
          <p:cNvSpPr txBox="1">
            <a:spLocks noChangeArrowheads="1"/>
          </p:cNvSpPr>
          <p:nvPr/>
        </p:nvSpPr>
        <p:spPr bwMode="auto">
          <a:xfrm>
            <a:off x="138113" y="1643050"/>
            <a:ext cx="8505825" cy="5214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We define an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×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 </a:t>
            </a:r>
            <a:r>
              <a:rPr lang="en-US" dirty="0" smtClean="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adjacency matrix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A.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(We called this the link matrix earlier).</a:t>
            </a: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For 1 ≤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j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≤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the matrix entry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i="1" baseline="-25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ij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tells us whether there is a li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nk from page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to page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j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i="1" baseline="-25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ij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= 1) or not (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i="1" baseline="-25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ij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= 0).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Example: </a:t>
            </a: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 smtClean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467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6" name="Picture 5" descr="30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4034132"/>
            <a:ext cx="3278759" cy="201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A6A282F-EAE9-4167-A28F-51201D52EEA3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4675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Proof of convergence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 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4676" name="Text Box 3"/>
          <p:cNvSpPr txBox="1">
            <a:spLocks noChangeArrowheads="1"/>
          </p:cNvSpPr>
          <p:nvPr/>
        </p:nvSpPr>
        <p:spPr bwMode="auto">
          <a:xfrm>
            <a:off x="138113" y="1643050"/>
            <a:ext cx="8505825" cy="5214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We define an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×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 </a:t>
            </a:r>
            <a:r>
              <a:rPr lang="en-US" dirty="0" smtClean="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adjacency matrix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A.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(We called this the link matrix earlier).</a:t>
            </a: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For 1 ≤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j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≤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the matrix entry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i="1" baseline="-25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ij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tells us whether there is a li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nk from page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to page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j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i="1" baseline="-25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ij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= 1) or not (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i="1" baseline="-25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ij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= 0).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Example: </a:t>
            </a: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 smtClean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467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6" name="Picture 5" descr="30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4034132"/>
            <a:ext cx="3278759" cy="20160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57752" y="4286256"/>
          <a:ext cx="2762248" cy="1828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90562"/>
                <a:gridCol w="690562"/>
                <a:gridCol w="690562"/>
                <a:gridCol w="690562"/>
              </a:tblGrid>
              <a:tr h="446488">
                <a:tc>
                  <a:txBody>
                    <a:bodyPr/>
                    <a:lstStyle/>
                    <a:p>
                      <a:pPr algn="ctr"/>
                      <a:endParaRPr lang="de-DE" sz="2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 smtClean="0"/>
                        <a:t>d</a:t>
                      </a:r>
                      <a:r>
                        <a:rPr lang="en-US" sz="2400" b="0" i="1" baseline="-25000" dirty="0" smtClean="0"/>
                        <a:t>1</a:t>
                      </a:r>
                      <a:endParaRPr lang="de-DE" sz="2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 smtClean="0"/>
                        <a:t>d</a:t>
                      </a:r>
                      <a:r>
                        <a:rPr lang="en-US" sz="2400" b="0" i="1" baseline="-25000" dirty="0" smtClean="0"/>
                        <a:t>2</a:t>
                      </a:r>
                      <a:endParaRPr lang="de-DE" sz="2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 smtClean="0"/>
                        <a:t>d</a:t>
                      </a:r>
                      <a:r>
                        <a:rPr lang="en-US" sz="2400" b="0" i="1" baseline="-25000" dirty="0" smtClean="0"/>
                        <a:t>3</a:t>
                      </a:r>
                      <a:endParaRPr lang="de-DE" sz="2400" b="0" i="1" dirty="0"/>
                    </a:p>
                  </a:txBody>
                  <a:tcPr/>
                </a:tc>
              </a:tr>
              <a:tr h="44648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d</a:t>
                      </a:r>
                      <a:r>
                        <a:rPr lang="en-US" sz="2400" i="1" baseline="-25000" dirty="0" smtClean="0"/>
                        <a:t>1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</a:tr>
              <a:tr h="44648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d</a:t>
                      </a:r>
                      <a:r>
                        <a:rPr lang="en-US" sz="2400" i="1" baseline="-25000" dirty="0" smtClean="0"/>
                        <a:t>2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de-DE" sz="2400" dirty="0"/>
                    </a:p>
                  </a:txBody>
                  <a:tcPr/>
                </a:tc>
              </a:tr>
              <a:tr h="44648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d</a:t>
                      </a:r>
                      <a:r>
                        <a:rPr lang="en-US" sz="2400" i="1" baseline="-25000" dirty="0" smtClean="0"/>
                        <a:t>3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02F434E-3012-404B-9CFB-50E58613F35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569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Write update rules as matrix operations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 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02F434E-3012-404B-9CFB-50E58613F35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569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Write update rules as matrix operations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 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0" name="Text Box 3"/>
          <p:cNvSpPr txBox="1">
            <a:spLocks noChangeArrowheads="1"/>
          </p:cNvSpPr>
          <p:nvPr/>
        </p:nvSpPr>
        <p:spPr bwMode="auto">
          <a:xfrm>
            <a:off x="138113" y="1571612"/>
            <a:ext cx="8505825" cy="49292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Define the hub vector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= (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i="1" baseline="-25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1</a:t>
            </a:r>
            <a:r>
              <a:rPr lang="en-US" baseline="-25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. . . ,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i="1" baseline="-25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as the vector of hub scores.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is the hub score of page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.</a:t>
            </a:r>
          </a:p>
        </p:txBody>
      </p:sp>
      <p:sp>
        <p:nvSpPr>
          <p:cNvPr id="28570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590852" name="Object 4"/>
          <p:cNvGraphicFramePr>
            <a:graphicFrameLocks noChangeAspect="1"/>
          </p:cNvGraphicFramePr>
          <p:nvPr/>
        </p:nvGraphicFramePr>
        <p:xfrm>
          <a:off x="3309930" y="1571612"/>
          <a:ext cx="190500" cy="163512"/>
        </p:xfrm>
        <a:graphic>
          <a:graphicData uri="http://schemas.openxmlformats.org/presentationml/2006/ole">
            <p:oleObj spid="_x0000_s600068" name="Vergelijking" r:id="rId4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02F434E-3012-404B-9CFB-50E58613F35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569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Write update rules as matrix operations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 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0" name="Text Box 3"/>
          <p:cNvSpPr txBox="1">
            <a:spLocks noChangeArrowheads="1"/>
          </p:cNvSpPr>
          <p:nvPr/>
        </p:nvSpPr>
        <p:spPr bwMode="auto">
          <a:xfrm>
            <a:off x="138113" y="1571612"/>
            <a:ext cx="8505825" cy="49292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Define the hub vector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= (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i="1" baseline="-25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1</a:t>
            </a:r>
            <a:r>
              <a:rPr lang="en-US" baseline="-25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. . . ,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i="1" baseline="-25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as the vector of hub scores.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is the hub score of page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Similarity for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the vector of authority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cores</a:t>
            </a:r>
          </a:p>
        </p:txBody>
      </p:sp>
      <p:sp>
        <p:nvSpPr>
          <p:cNvPr id="28570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590852" name="Object 4"/>
          <p:cNvGraphicFramePr>
            <a:graphicFrameLocks noChangeAspect="1"/>
          </p:cNvGraphicFramePr>
          <p:nvPr/>
        </p:nvGraphicFramePr>
        <p:xfrm>
          <a:off x="3309930" y="1571612"/>
          <a:ext cx="190500" cy="163512"/>
        </p:xfrm>
        <a:graphic>
          <a:graphicData uri="http://schemas.openxmlformats.org/presentationml/2006/ole">
            <p:oleObj spid="_x0000_s599044" name="Vergelijking" r:id="rId4" imgW="190440" imgH="139680" progId="Equation.3">
              <p:embed/>
            </p:oleObj>
          </a:graphicData>
        </a:graphic>
      </p:graphicFrame>
      <p:graphicFrame>
        <p:nvGraphicFramePr>
          <p:cNvPr id="590853" name="Object 4"/>
          <p:cNvGraphicFramePr>
            <a:graphicFrameLocks noChangeAspect="1"/>
          </p:cNvGraphicFramePr>
          <p:nvPr/>
        </p:nvGraphicFramePr>
        <p:xfrm>
          <a:off x="2238360" y="2408232"/>
          <a:ext cx="190500" cy="163512"/>
        </p:xfrm>
        <a:graphic>
          <a:graphicData uri="http://schemas.openxmlformats.org/presentationml/2006/ole">
            <p:oleObj spid="_x0000_s599045" name="Vergelijking" r:id="rId5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6893B4D-E2A9-4853-B57B-B5EFF308ED7B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03427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[text of </a:t>
            </a:r>
            <a:r>
              <a:rPr lang="en-US" sz="3000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3000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] only vs. [text of </a:t>
            </a:r>
            <a:r>
              <a:rPr lang="en-US" sz="3000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3000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] + [anchor text → </a:t>
            </a:r>
            <a:r>
              <a:rPr lang="en-US" sz="3000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3000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]</a:t>
            </a:r>
          </a:p>
        </p:txBody>
      </p:sp>
      <p:sp>
        <p:nvSpPr>
          <p:cNvPr id="103428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97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Searching  on  [text of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] + [anchor text →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] is often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	more effective  than searching on [text of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] only.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chemeClr val="tx1"/>
                </a:solidFill>
                <a:latin typeface="Calibri" charset="0"/>
              </a:rPr>
              <a:t>Example: Query </a:t>
            </a:r>
            <a:r>
              <a:rPr lang="en-US" i="1">
                <a:solidFill>
                  <a:schemeClr val="tx1"/>
                </a:solidFill>
                <a:latin typeface="Calibri" charset="0"/>
              </a:rPr>
              <a:t>IBM</a:t>
            </a:r>
            <a:endParaRPr lang="en-US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chemeClr val="tx1"/>
                </a:solidFill>
                <a:latin typeface="Calibri" charset="0"/>
              </a:rPr>
              <a:t>Matches IBM’s copyright page 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chemeClr val="tx1"/>
                </a:solidFill>
                <a:latin typeface="Calibri" charset="0"/>
              </a:rPr>
              <a:t>Matches many spam pages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chemeClr val="tx1"/>
                </a:solidFill>
                <a:latin typeface="Calibri" charset="0"/>
              </a:rPr>
              <a:t>Matches IBM wikipedia article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chemeClr val="tx1"/>
                </a:solidFill>
                <a:latin typeface="Calibri" charset="0"/>
              </a:rPr>
              <a:t>May not match IBM home page!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chemeClr val="tx1"/>
                </a:solidFill>
                <a:latin typeface="Calibri" charset="0"/>
              </a:rPr>
              <a:t>… if IBM home page is mostly graphics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0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0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0342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02F434E-3012-404B-9CFB-50E58613F35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569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Write update rules as matrix operations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 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0" name="Text Box 3"/>
          <p:cNvSpPr txBox="1">
            <a:spLocks noChangeArrowheads="1"/>
          </p:cNvSpPr>
          <p:nvPr/>
        </p:nvSpPr>
        <p:spPr bwMode="auto">
          <a:xfrm>
            <a:off x="138113" y="1571612"/>
            <a:ext cx="8505825" cy="49292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Define the hub vector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= (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i="1" baseline="-25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1</a:t>
            </a:r>
            <a:r>
              <a:rPr lang="en-US" baseline="-25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. . . ,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i="1" baseline="-25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as the vector of hub scores.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is the hub score of page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Similarity for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the vector of authority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cores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Now we can write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=   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             as a matrix operation: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Aa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. . . </a:t>
            </a: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28570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23605" y="2857496"/>
          <a:ext cx="1191271" cy="468000"/>
        </p:xfrm>
        <a:graphic>
          <a:graphicData uri="http://schemas.openxmlformats.org/presentationml/2006/ole">
            <p:oleObj spid="_x0000_s598018" name="Vergelijking" r:id="rId4" imgW="711000" imgH="279360" progId="Equation.3">
              <p:embed/>
            </p:oleObj>
          </a:graphicData>
        </a:graphic>
      </p:graphicFrame>
      <p:graphicFrame>
        <p:nvGraphicFramePr>
          <p:cNvPr id="590852" name="Object 4"/>
          <p:cNvGraphicFramePr>
            <a:graphicFrameLocks noChangeAspect="1"/>
          </p:cNvGraphicFramePr>
          <p:nvPr/>
        </p:nvGraphicFramePr>
        <p:xfrm>
          <a:off x="3309930" y="1571612"/>
          <a:ext cx="190500" cy="163512"/>
        </p:xfrm>
        <a:graphic>
          <a:graphicData uri="http://schemas.openxmlformats.org/presentationml/2006/ole">
            <p:oleObj spid="_x0000_s598020" name="Vergelijking" r:id="rId5" imgW="190440" imgH="139680" progId="Equation.3">
              <p:embed/>
            </p:oleObj>
          </a:graphicData>
        </a:graphic>
      </p:graphicFrame>
      <p:graphicFrame>
        <p:nvGraphicFramePr>
          <p:cNvPr id="590853" name="Object 4"/>
          <p:cNvGraphicFramePr>
            <a:graphicFrameLocks noChangeAspect="1"/>
          </p:cNvGraphicFramePr>
          <p:nvPr/>
        </p:nvGraphicFramePr>
        <p:xfrm>
          <a:off x="2238360" y="2408232"/>
          <a:ext cx="190500" cy="163512"/>
        </p:xfrm>
        <a:graphic>
          <a:graphicData uri="http://schemas.openxmlformats.org/presentationml/2006/ole">
            <p:oleObj spid="_x0000_s598021" name="Vergelijking" r:id="rId6" imgW="190440" imgH="139680" progId="Equation.3">
              <p:embed/>
            </p:oleObj>
          </a:graphicData>
        </a:graphic>
      </p:graphicFrame>
      <p:graphicFrame>
        <p:nvGraphicFramePr>
          <p:cNvPr id="590854" name="Object 4"/>
          <p:cNvGraphicFramePr>
            <a:graphicFrameLocks noChangeAspect="1"/>
          </p:cNvGraphicFramePr>
          <p:nvPr/>
        </p:nvGraphicFramePr>
        <p:xfrm>
          <a:off x="595286" y="3265488"/>
          <a:ext cx="190500" cy="163512"/>
        </p:xfrm>
        <a:graphic>
          <a:graphicData uri="http://schemas.openxmlformats.org/presentationml/2006/ole">
            <p:oleObj spid="_x0000_s598022" name="Vergelijking" r:id="rId7" imgW="190440" imgH="139680" progId="Equation.3">
              <p:embed/>
            </p:oleObj>
          </a:graphicData>
        </a:graphic>
      </p:graphicFrame>
      <p:graphicFrame>
        <p:nvGraphicFramePr>
          <p:cNvPr id="590855" name="Object 4"/>
          <p:cNvGraphicFramePr>
            <a:graphicFrameLocks noChangeAspect="1"/>
          </p:cNvGraphicFramePr>
          <p:nvPr/>
        </p:nvGraphicFramePr>
        <p:xfrm>
          <a:off x="1238228" y="3357562"/>
          <a:ext cx="190500" cy="163512"/>
        </p:xfrm>
        <a:graphic>
          <a:graphicData uri="http://schemas.openxmlformats.org/presentationml/2006/ole">
            <p:oleObj spid="_x0000_s598023" name="Vergelijking" r:id="rId8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02F434E-3012-404B-9CFB-50E58613F35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569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Write update rules as matrix operations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 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0" name="Text Box 3"/>
          <p:cNvSpPr txBox="1">
            <a:spLocks noChangeArrowheads="1"/>
          </p:cNvSpPr>
          <p:nvPr/>
        </p:nvSpPr>
        <p:spPr bwMode="auto">
          <a:xfrm>
            <a:off x="138113" y="1571612"/>
            <a:ext cx="8505825" cy="49292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Define the hub vector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= (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i="1" baseline="-25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1</a:t>
            </a:r>
            <a:r>
              <a:rPr lang="en-US" baseline="-25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. . . ,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i="1" baseline="-25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as the vector of hub scores.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is the hub score of page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Similarity for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the vector of authority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cores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Now we can write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=   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             as a matrix operation: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Aa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. . . </a:t>
            </a: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. . . and we can write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=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               as a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=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i="1" baseline="30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endParaRPr lang="en-US" i="1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28570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23605" y="2857496"/>
          <a:ext cx="1191271" cy="468000"/>
        </p:xfrm>
        <a:graphic>
          <a:graphicData uri="http://schemas.openxmlformats.org/presentationml/2006/ole">
            <p:oleObj spid="_x0000_s596994" name="Vergelijking" r:id="rId4" imgW="711000" imgH="27936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857620" y="3786190"/>
          <a:ext cx="1191271" cy="468000"/>
        </p:xfrm>
        <a:graphic>
          <a:graphicData uri="http://schemas.openxmlformats.org/presentationml/2006/ole">
            <p:oleObj spid="_x0000_s596995" name="Vergelijking" r:id="rId5" imgW="711000" imgH="279360" progId="Equation.3">
              <p:embed/>
            </p:oleObj>
          </a:graphicData>
        </a:graphic>
      </p:graphicFrame>
      <p:graphicFrame>
        <p:nvGraphicFramePr>
          <p:cNvPr id="590852" name="Object 4"/>
          <p:cNvGraphicFramePr>
            <a:graphicFrameLocks noChangeAspect="1"/>
          </p:cNvGraphicFramePr>
          <p:nvPr/>
        </p:nvGraphicFramePr>
        <p:xfrm>
          <a:off x="3309930" y="1571612"/>
          <a:ext cx="190500" cy="163512"/>
        </p:xfrm>
        <a:graphic>
          <a:graphicData uri="http://schemas.openxmlformats.org/presentationml/2006/ole">
            <p:oleObj spid="_x0000_s596996" name="Vergelijking" r:id="rId6" imgW="190440" imgH="139680" progId="Equation.3">
              <p:embed/>
            </p:oleObj>
          </a:graphicData>
        </a:graphic>
      </p:graphicFrame>
      <p:graphicFrame>
        <p:nvGraphicFramePr>
          <p:cNvPr id="590853" name="Object 4"/>
          <p:cNvGraphicFramePr>
            <a:graphicFrameLocks noChangeAspect="1"/>
          </p:cNvGraphicFramePr>
          <p:nvPr/>
        </p:nvGraphicFramePr>
        <p:xfrm>
          <a:off x="2238360" y="2408232"/>
          <a:ext cx="190500" cy="163512"/>
        </p:xfrm>
        <a:graphic>
          <a:graphicData uri="http://schemas.openxmlformats.org/presentationml/2006/ole">
            <p:oleObj spid="_x0000_s596997" name="Vergelijking" r:id="rId7" imgW="190440" imgH="139680" progId="Equation.3">
              <p:embed/>
            </p:oleObj>
          </a:graphicData>
        </a:graphic>
      </p:graphicFrame>
      <p:graphicFrame>
        <p:nvGraphicFramePr>
          <p:cNvPr id="590854" name="Object 4"/>
          <p:cNvGraphicFramePr>
            <a:graphicFrameLocks noChangeAspect="1"/>
          </p:cNvGraphicFramePr>
          <p:nvPr/>
        </p:nvGraphicFramePr>
        <p:xfrm>
          <a:off x="595286" y="3265488"/>
          <a:ext cx="190500" cy="163512"/>
        </p:xfrm>
        <a:graphic>
          <a:graphicData uri="http://schemas.openxmlformats.org/presentationml/2006/ole">
            <p:oleObj spid="_x0000_s596998" name="Vergelijking" r:id="rId8" imgW="190440" imgH="139680" progId="Equation.3">
              <p:embed/>
            </p:oleObj>
          </a:graphicData>
        </a:graphic>
      </p:graphicFrame>
      <p:graphicFrame>
        <p:nvGraphicFramePr>
          <p:cNvPr id="590855" name="Object 4"/>
          <p:cNvGraphicFramePr>
            <a:graphicFrameLocks noChangeAspect="1"/>
          </p:cNvGraphicFramePr>
          <p:nvPr/>
        </p:nvGraphicFramePr>
        <p:xfrm>
          <a:off x="1238228" y="3357562"/>
          <a:ext cx="190500" cy="163512"/>
        </p:xfrm>
        <a:graphic>
          <a:graphicData uri="http://schemas.openxmlformats.org/presentationml/2006/ole">
            <p:oleObj spid="_x0000_s596999" name="Vergelijking" r:id="rId9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02F434E-3012-404B-9CFB-50E58613F35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569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Write update rules as matrix operations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 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0" name="Text Box 3"/>
          <p:cNvSpPr txBox="1">
            <a:spLocks noChangeArrowheads="1"/>
          </p:cNvSpPr>
          <p:nvPr/>
        </p:nvSpPr>
        <p:spPr bwMode="auto">
          <a:xfrm>
            <a:off x="138113" y="1571612"/>
            <a:ext cx="8505825" cy="49292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Define the hub vector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= (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i="1" baseline="-25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1</a:t>
            </a:r>
            <a:r>
              <a:rPr lang="en-US" baseline="-25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. . . ,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i="1" baseline="-25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as the vector of hub scores.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is the hub score of page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Similarity for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the vector of authority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cores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Now we can write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=   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             as a matrix operation: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Aa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. . . </a:t>
            </a: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. . . and we can write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=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               as a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=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i="1" baseline="30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endParaRPr lang="en-US" i="1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HITS algorithm in matrix notation:</a:t>
            </a:r>
          </a:p>
        </p:txBody>
      </p:sp>
      <p:sp>
        <p:nvSpPr>
          <p:cNvPr id="28570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23605" y="2857496"/>
          <a:ext cx="1191271" cy="468000"/>
        </p:xfrm>
        <a:graphic>
          <a:graphicData uri="http://schemas.openxmlformats.org/presentationml/2006/ole">
            <p:oleObj spid="_x0000_s595970" name="Vergelijking" r:id="rId4" imgW="711000" imgH="27936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857620" y="3786190"/>
          <a:ext cx="1191271" cy="468000"/>
        </p:xfrm>
        <a:graphic>
          <a:graphicData uri="http://schemas.openxmlformats.org/presentationml/2006/ole">
            <p:oleObj spid="_x0000_s595971" name="Vergelijking" r:id="rId5" imgW="711000" imgH="279360" progId="Equation.3">
              <p:embed/>
            </p:oleObj>
          </a:graphicData>
        </a:graphic>
      </p:graphicFrame>
      <p:graphicFrame>
        <p:nvGraphicFramePr>
          <p:cNvPr id="590852" name="Object 4"/>
          <p:cNvGraphicFramePr>
            <a:graphicFrameLocks noChangeAspect="1"/>
          </p:cNvGraphicFramePr>
          <p:nvPr/>
        </p:nvGraphicFramePr>
        <p:xfrm>
          <a:off x="3309930" y="1571612"/>
          <a:ext cx="190500" cy="163512"/>
        </p:xfrm>
        <a:graphic>
          <a:graphicData uri="http://schemas.openxmlformats.org/presentationml/2006/ole">
            <p:oleObj spid="_x0000_s595972" name="Vergelijking" r:id="rId6" imgW="190440" imgH="139680" progId="Equation.3">
              <p:embed/>
            </p:oleObj>
          </a:graphicData>
        </a:graphic>
      </p:graphicFrame>
      <p:graphicFrame>
        <p:nvGraphicFramePr>
          <p:cNvPr id="590853" name="Object 4"/>
          <p:cNvGraphicFramePr>
            <a:graphicFrameLocks noChangeAspect="1"/>
          </p:cNvGraphicFramePr>
          <p:nvPr/>
        </p:nvGraphicFramePr>
        <p:xfrm>
          <a:off x="2238360" y="2408232"/>
          <a:ext cx="190500" cy="163512"/>
        </p:xfrm>
        <a:graphic>
          <a:graphicData uri="http://schemas.openxmlformats.org/presentationml/2006/ole">
            <p:oleObj spid="_x0000_s595973" name="Vergelijking" r:id="rId7" imgW="190440" imgH="139680" progId="Equation.3">
              <p:embed/>
            </p:oleObj>
          </a:graphicData>
        </a:graphic>
      </p:graphicFrame>
      <p:graphicFrame>
        <p:nvGraphicFramePr>
          <p:cNvPr id="590854" name="Object 4"/>
          <p:cNvGraphicFramePr>
            <a:graphicFrameLocks noChangeAspect="1"/>
          </p:cNvGraphicFramePr>
          <p:nvPr/>
        </p:nvGraphicFramePr>
        <p:xfrm>
          <a:off x="595286" y="3265488"/>
          <a:ext cx="190500" cy="163512"/>
        </p:xfrm>
        <a:graphic>
          <a:graphicData uri="http://schemas.openxmlformats.org/presentationml/2006/ole">
            <p:oleObj spid="_x0000_s595974" name="Vergelijking" r:id="rId8" imgW="190440" imgH="139680" progId="Equation.3">
              <p:embed/>
            </p:oleObj>
          </a:graphicData>
        </a:graphic>
      </p:graphicFrame>
      <p:graphicFrame>
        <p:nvGraphicFramePr>
          <p:cNvPr id="590855" name="Object 4"/>
          <p:cNvGraphicFramePr>
            <a:graphicFrameLocks noChangeAspect="1"/>
          </p:cNvGraphicFramePr>
          <p:nvPr/>
        </p:nvGraphicFramePr>
        <p:xfrm>
          <a:off x="1238228" y="3357562"/>
          <a:ext cx="190500" cy="163512"/>
        </p:xfrm>
        <a:graphic>
          <a:graphicData uri="http://schemas.openxmlformats.org/presentationml/2006/ole">
            <p:oleObj spid="_x0000_s595975" name="Vergelijking" r:id="rId9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02F434E-3012-404B-9CFB-50E58613F35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569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Write update rules as matrix operations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 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0" name="Text Box 3"/>
          <p:cNvSpPr txBox="1">
            <a:spLocks noChangeArrowheads="1"/>
          </p:cNvSpPr>
          <p:nvPr/>
        </p:nvSpPr>
        <p:spPr bwMode="auto">
          <a:xfrm>
            <a:off x="138113" y="1571612"/>
            <a:ext cx="8505825" cy="49292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Define the hub vector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= (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i="1" baseline="-25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1</a:t>
            </a:r>
            <a:r>
              <a:rPr lang="en-US" baseline="-25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. . . ,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i="1" baseline="-25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as the vector of hub scores.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is the hub score of page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Similarity for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the vector of authority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cores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Now we can write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=   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             as a matrix operation: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Aa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. . . </a:t>
            </a: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. . . and we can write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=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               as a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=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i="1" baseline="30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endParaRPr lang="en-US" i="1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HITS algorithm in matrix notation: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Compute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Aa</a:t>
            </a:r>
            <a:endParaRPr lang="en-US" i="1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28570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23605" y="2857496"/>
          <a:ext cx="1191271" cy="468000"/>
        </p:xfrm>
        <a:graphic>
          <a:graphicData uri="http://schemas.openxmlformats.org/presentationml/2006/ole">
            <p:oleObj spid="_x0000_s594946" name="Vergelijking" r:id="rId4" imgW="711000" imgH="27936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857620" y="3786190"/>
          <a:ext cx="1191271" cy="468000"/>
        </p:xfrm>
        <a:graphic>
          <a:graphicData uri="http://schemas.openxmlformats.org/presentationml/2006/ole">
            <p:oleObj spid="_x0000_s594947" name="Vergelijking" r:id="rId5" imgW="711000" imgH="279360" progId="Equation.3">
              <p:embed/>
            </p:oleObj>
          </a:graphicData>
        </a:graphic>
      </p:graphicFrame>
      <p:graphicFrame>
        <p:nvGraphicFramePr>
          <p:cNvPr id="590852" name="Object 4"/>
          <p:cNvGraphicFramePr>
            <a:graphicFrameLocks noChangeAspect="1"/>
          </p:cNvGraphicFramePr>
          <p:nvPr/>
        </p:nvGraphicFramePr>
        <p:xfrm>
          <a:off x="3309930" y="1571612"/>
          <a:ext cx="190500" cy="163512"/>
        </p:xfrm>
        <a:graphic>
          <a:graphicData uri="http://schemas.openxmlformats.org/presentationml/2006/ole">
            <p:oleObj spid="_x0000_s594948" name="Vergelijking" r:id="rId6" imgW="190440" imgH="139680" progId="Equation.3">
              <p:embed/>
            </p:oleObj>
          </a:graphicData>
        </a:graphic>
      </p:graphicFrame>
      <p:graphicFrame>
        <p:nvGraphicFramePr>
          <p:cNvPr id="590853" name="Object 4"/>
          <p:cNvGraphicFramePr>
            <a:graphicFrameLocks noChangeAspect="1"/>
          </p:cNvGraphicFramePr>
          <p:nvPr/>
        </p:nvGraphicFramePr>
        <p:xfrm>
          <a:off x="2238360" y="2408232"/>
          <a:ext cx="190500" cy="163512"/>
        </p:xfrm>
        <a:graphic>
          <a:graphicData uri="http://schemas.openxmlformats.org/presentationml/2006/ole">
            <p:oleObj spid="_x0000_s594949" name="Vergelijking" r:id="rId7" imgW="190440" imgH="139680" progId="Equation.3">
              <p:embed/>
            </p:oleObj>
          </a:graphicData>
        </a:graphic>
      </p:graphicFrame>
      <p:graphicFrame>
        <p:nvGraphicFramePr>
          <p:cNvPr id="590854" name="Object 4"/>
          <p:cNvGraphicFramePr>
            <a:graphicFrameLocks noChangeAspect="1"/>
          </p:cNvGraphicFramePr>
          <p:nvPr/>
        </p:nvGraphicFramePr>
        <p:xfrm>
          <a:off x="595286" y="3265488"/>
          <a:ext cx="190500" cy="163512"/>
        </p:xfrm>
        <a:graphic>
          <a:graphicData uri="http://schemas.openxmlformats.org/presentationml/2006/ole">
            <p:oleObj spid="_x0000_s594950" name="Vergelijking" r:id="rId8" imgW="190440" imgH="139680" progId="Equation.3">
              <p:embed/>
            </p:oleObj>
          </a:graphicData>
        </a:graphic>
      </p:graphicFrame>
      <p:graphicFrame>
        <p:nvGraphicFramePr>
          <p:cNvPr id="590855" name="Object 4"/>
          <p:cNvGraphicFramePr>
            <a:graphicFrameLocks noChangeAspect="1"/>
          </p:cNvGraphicFramePr>
          <p:nvPr/>
        </p:nvGraphicFramePr>
        <p:xfrm>
          <a:off x="1238228" y="3357562"/>
          <a:ext cx="190500" cy="163512"/>
        </p:xfrm>
        <a:graphic>
          <a:graphicData uri="http://schemas.openxmlformats.org/presentationml/2006/ole">
            <p:oleObj spid="_x0000_s594951" name="Vergelijking" r:id="rId9" imgW="190440" imgH="139680" progId="Equation.3">
              <p:embed/>
            </p:oleObj>
          </a:graphicData>
        </a:graphic>
      </p:graphicFrame>
      <p:graphicFrame>
        <p:nvGraphicFramePr>
          <p:cNvPr id="590858" name="Object 4"/>
          <p:cNvGraphicFramePr>
            <a:graphicFrameLocks noChangeAspect="1"/>
          </p:cNvGraphicFramePr>
          <p:nvPr/>
        </p:nvGraphicFramePr>
        <p:xfrm>
          <a:off x="3095616" y="4694248"/>
          <a:ext cx="190500" cy="163512"/>
        </p:xfrm>
        <a:graphic>
          <a:graphicData uri="http://schemas.openxmlformats.org/presentationml/2006/ole">
            <p:oleObj spid="_x0000_s594954" name="Vergelijking" r:id="rId10" imgW="190440" imgH="139680" progId="Equation.3">
              <p:embed/>
            </p:oleObj>
          </a:graphicData>
        </a:graphic>
      </p:graphicFrame>
      <p:graphicFrame>
        <p:nvGraphicFramePr>
          <p:cNvPr id="590859" name="Object 4"/>
          <p:cNvGraphicFramePr>
            <a:graphicFrameLocks noChangeAspect="1"/>
          </p:cNvGraphicFramePr>
          <p:nvPr/>
        </p:nvGraphicFramePr>
        <p:xfrm>
          <a:off x="2452674" y="4622810"/>
          <a:ext cx="190500" cy="163512"/>
        </p:xfrm>
        <a:graphic>
          <a:graphicData uri="http://schemas.openxmlformats.org/presentationml/2006/ole">
            <p:oleObj spid="_x0000_s594955" name="Vergelijking" r:id="rId11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02F434E-3012-404B-9CFB-50E58613F35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569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Write update rules as matrix operations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 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0" name="Text Box 3"/>
          <p:cNvSpPr txBox="1">
            <a:spLocks noChangeArrowheads="1"/>
          </p:cNvSpPr>
          <p:nvPr/>
        </p:nvSpPr>
        <p:spPr bwMode="auto">
          <a:xfrm>
            <a:off x="138113" y="1571612"/>
            <a:ext cx="8505825" cy="49292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Define the hub vector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= (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i="1" baseline="-25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1</a:t>
            </a:r>
            <a:r>
              <a:rPr lang="en-US" baseline="-25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. . . ,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i="1" baseline="-25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as the vector of hub scores.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is the hub score of page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Similarity for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the vector of authority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cores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Now we can write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=   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             as a matrix operation: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Aa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. . . </a:t>
            </a: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. . . and we can write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=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               as a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=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i="1" baseline="30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endParaRPr lang="en-US" i="1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HITS algorithm in matrix notation: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Compute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Aa</a:t>
            </a:r>
            <a:endParaRPr lang="en-US" i="1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Compute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i="1" baseline="30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28570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23605" y="2857496"/>
          <a:ext cx="1191271" cy="468000"/>
        </p:xfrm>
        <a:graphic>
          <a:graphicData uri="http://schemas.openxmlformats.org/presentationml/2006/ole">
            <p:oleObj spid="_x0000_s593922" name="Vergelijking" r:id="rId4" imgW="711000" imgH="27936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857620" y="3786190"/>
          <a:ext cx="1191271" cy="468000"/>
        </p:xfrm>
        <a:graphic>
          <a:graphicData uri="http://schemas.openxmlformats.org/presentationml/2006/ole">
            <p:oleObj spid="_x0000_s593923" name="Vergelijking" r:id="rId5" imgW="711000" imgH="279360" progId="Equation.3">
              <p:embed/>
            </p:oleObj>
          </a:graphicData>
        </a:graphic>
      </p:graphicFrame>
      <p:graphicFrame>
        <p:nvGraphicFramePr>
          <p:cNvPr id="590852" name="Object 4"/>
          <p:cNvGraphicFramePr>
            <a:graphicFrameLocks noChangeAspect="1"/>
          </p:cNvGraphicFramePr>
          <p:nvPr/>
        </p:nvGraphicFramePr>
        <p:xfrm>
          <a:off x="3309930" y="1571612"/>
          <a:ext cx="190500" cy="163512"/>
        </p:xfrm>
        <a:graphic>
          <a:graphicData uri="http://schemas.openxmlformats.org/presentationml/2006/ole">
            <p:oleObj spid="_x0000_s593924" name="Vergelijking" r:id="rId6" imgW="190440" imgH="139680" progId="Equation.3">
              <p:embed/>
            </p:oleObj>
          </a:graphicData>
        </a:graphic>
      </p:graphicFrame>
      <p:graphicFrame>
        <p:nvGraphicFramePr>
          <p:cNvPr id="590853" name="Object 4"/>
          <p:cNvGraphicFramePr>
            <a:graphicFrameLocks noChangeAspect="1"/>
          </p:cNvGraphicFramePr>
          <p:nvPr/>
        </p:nvGraphicFramePr>
        <p:xfrm>
          <a:off x="2238360" y="2408232"/>
          <a:ext cx="190500" cy="163512"/>
        </p:xfrm>
        <a:graphic>
          <a:graphicData uri="http://schemas.openxmlformats.org/presentationml/2006/ole">
            <p:oleObj spid="_x0000_s593925" name="Vergelijking" r:id="rId7" imgW="190440" imgH="139680" progId="Equation.3">
              <p:embed/>
            </p:oleObj>
          </a:graphicData>
        </a:graphic>
      </p:graphicFrame>
      <p:graphicFrame>
        <p:nvGraphicFramePr>
          <p:cNvPr id="590854" name="Object 4"/>
          <p:cNvGraphicFramePr>
            <a:graphicFrameLocks noChangeAspect="1"/>
          </p:cNvGraphicFramePr>
          <p:nvPr/>
        </p:nvGraphicFramePr>
        <p:xfrm>
          <a:off x="595286" y="3265488"/>
          <a:ext cx="190500" cy="163512"/>
        </p:xfrm>
        <a:graphic>
          <a:graphicData uri="http://schemas.openxmlformats.org/presentationml/2006/ole">
            <p:oleObj spid="_x0000_s593926" name="Vergelijking" r:id="rId8" imgW="190440" imgH="139680" progId="Equation.3">
              <p:embed/>
            </p:oleObj>
          </a:graphicData>
        </a:graphic>
      </p:graphicFrame>
      <p:graphicFrame>
        <p:nvGraphicFramePr>
          <p:cNvPr id="590855" name="Object 4"/>
          <p:cNvGraphicFramePr>
            <a:graphicFrameLocks noChangeAspect="1"/>
          </p:cNvGraphicFramePr>
          <p:nvPr/>
        </p:nvGraphicFramePr>
        <p:xfrm>
          <a:off x="1238228" y="3357562"/>
          <a:ext cx="190500" cy="163512"/>
        </p:xfrm>
        <a:graphic>
          <a:graphicData uri="http://schemas.openxmlformats.org/presentationml/2006/ole">
            <p:oleObj spid="_x0000_s593927" name="Vergelijking" r:id="rId9" imgW="190440" imgH="139680" progId="Equation.3">
              <p:embed/>
            </p:oleObj>
          </a:graphicData>
        </a:graphic>
      </p:graphicFrame>
      <p:graphicFrame>
        <p:nvGraphicFramePr>
          <p:cNvPr id="590856" name="Object 4"/>
          <p:cNvGraphicFramePr>
            <a:graphicFrameLocks noChangeAspect="1"/>
          </p:cNvGraphicFramePr>
          <p:nvPr/>
        </p:nvGraphicFramePr>
        <p:xfrm>
          <a:off x="3238492" y="5122876"/>
          <a:ext cx="190500" cy="163512"/>
        </p:xfrm>
        <a:graphic>
          <a:graphicData uri="http://schemas.openxmlformats.org/presentationml/2006/ole">
            <p:oleObj spid="_x0000_s593928" name="Vergelijking" r:id="rId10" imgW="190440" imgH="139680" progId="Equation.3">
              <p:embed/>
            </p:oleObj>
          </a:graphicData>
        </a:graphic>
      </p:graphicFrame>
      <p:graphicFrame>
        <p:nvGraphicFramePr>
          <p:cNvPr id="590857" name="Object 4"/>
          <p:cNvGraphicFramePr>
            <a:graphicFrameLocks noChangeAspect="1"/>
          </p:cNvGraphicFramePr>
          <p:nvPr/>
        </p:nvGraphicFramePr>
        <p:xfrm>
          <a:off x="2452674" y="5122876"/>
          <a:ext cx="190500" cy="163512"/>
        </p:xfrm>
        <a:graphic>
          <a:graphicData uri="http://schemas.openxmlformats.org/presentationml/2006/ole">
            <p:oleObj spid="_x0000_s593929" name="Vergelijking" r:id="rId11" imgW="190440" imgH="139680" progId="Equation.3">
              <p:embed/>
            </p:oleObj>
          </a:graphicData>
        </a:graphic>
      </p:graphicFrame>
      <p:graphicFrame>
        <p:nvGraphicFramePr>
          <p:cNvPr id="590858" name="Object 4"/>
          <p:cNvGraphicFramePr>
            <a:graphicFrameLocks noChangeAspect="1"/>
          </p:cNvGraphicFramePr>
          <p:nvPr/>
        </p:nvGraphicFramePr>
        <p:xfrm>
          <a:off x="3095616" y="4694248"/>
          <a:ext cx="190500" cy="163512"/>
        </p:xfrm>
        <a:graphic>
          <a:graphicData uri="http://schemas.openxmlformats.org/presentationml/2006/ole">
            <p:oleObj spid="_x0000_s593930" name="Vergelijking" r:id="rId12" imgW="190440" imgH="139680" progId="Equation.3">
              <p:embed/>
            </p:oleObj>
          </a:graphicData>
        </a:graphic>
      </p:graphicFrame>
      <p:graphicFrame>
        <p:nvGraphicFramePr>
          <p:cNvPr id="590859" name="Object 4"/>
          <p:cNvGraphicFramePr>
            <a:graphicFrameLocks noChangeAspect="1"/>
          </p:cNvGraphicFramePr>
          <p:nvPr/>
        </p:nvGraphicFramePr>
        <p:xfrm>
          <a:off x="2452674" y="4622810"/>
          <a:ext cx="190500" cy="163512"/>
        </p:xfrm>
        <a:graphic>
          <a:graphicData uri="http://schemas.openxmlformats.org/presentationml/2006/ole">
            <p:oleObj spid="_x0000_s593931" name="Vergelijking" r:id="rId13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02F434E-3012-404B-9CFB-50E58613F35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569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Write update rules as matrix operations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 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0" name="Text Box 3"/>
          <p:cNvSpPr txBox="1">
            <a:spLocks noChangeArrowheads="1"/>
          </p:cNvSpPr>
          <p:nvPr/>
        </p:nvSpPr>
        <p:spPr bwMode="auto">
          <a:xfrm>
            <a:off x="138113" y="1571612"/>
            <a:ext cx="8505825" cy="49292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Define the hub vector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= (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i="1" baseline="-25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1</a:t>
            </a:r>
            <a:r>
              <a:rPr lang="en-US" baseline="-25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. . . ,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i="1" baseline="-25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as the vector of hub scores.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is the hub score of page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Similarity for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the vector of authority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cores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Now we can write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=   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             as a matrix operation: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Aa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. . . </a:t>
            </a: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. . . and we can write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=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               as a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=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i="1" baseline="30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endParaRPr lang="en-US" i="1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HITS algorithm in matrix notation: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Compute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Aa</a:t>
            </a:r>
            <a:endParaRPr lang="en-US" i="1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Compute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i="1" baseline="30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Iterate until convergence</a:t>
            </a: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28570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23605" y="2857496"/>
          <a:ext cx="1191271" cy="468000"/>
        </p:xfrm>
        <a:graphic>
          <a:graphicData uri="http://schemas.openxmlformats.org/presentationml/2006/ole">
            <p:oleObj spid="_x0000_s592898" name="Vergelijking" r:id="rId4" imgW="711000" imgH="27936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857620" y="3786190"/>
          <a:ext cx="1191271" cy="468000"/>
        </p:xfrm>
        <a:graphic>
          <a:graphicData uri="http://schemas.openxmlformats.org/presentationml/2006/ole">
            <p:oleObj spid="_x0000_s592899" name="Vergelijking" r:id="rId5" imgW="711000" imgH="279360" progId="Equation.3">
              <p:embed/>
            </p:oleObj>
          </a:graphicData>
        </a:graphic>
      </p:graphicFrame>
      <p:graphicFrame>
        <p:nvGraphicFramePr>
          <p:cNvPr id="590852" name="Object 4"/>
          <p:cNvGraphicFramePr>
            <a:graphicFrameLocks noChangeAspect="1"/>
          </p:cNvGraphicFramePr>
          <p:nvPr/>
        </p:nvGraphicFramePr>
        <p:xfrm>
          <a:off x="3309930" y="1571612"/>
          <a:ext cx="190500" cy="163512"/>
        </p:xfrm>
        <a:graphic>
          <a:graphicData uri="http://schemas.openxmlformats.org/presentationml/2006/ole">
            <p:oleObj spid="_x0000_s592900" name="Vergelijking" r:id="rId6" imgW="190440" imgH="139680" progId="Equation.3">
              <p:embed/>
            </p:oleObj>
          </a:graphicData>
        </a:graphic>
      </p:graphicFrame>
      <p:graphicFrame>
        <p:nvGraphicFramePr>
          <p:cNvPr id="590853" name="Object 4"/>
          <p:cNvGraphicFramePr>
            <a:graphicFrameLocks noChangeAspect="1"/>
          </p:cNvGraphicFramePr>
          <p:nvPr/>
        </p:nvGraphicFramePr>
        <p:xfrm>
          <a:off x="2238360" y="2408232"/>
          <a:ext cx="190500" cy="163512"/>
        </p:xfrm>
        <a:graphic>
          <a:graphicData uri="http://schemas.openxmlformats.org/presentationml/2006/ole">
            <p:oleObj spid="_x0000_s592901" name="Vergelijking" r:id="rId7" imgW="190440" imgH="139680" progId="Equation.3">
              <p:embed/>
            </p:oleObj>
          </a:graphicData>
        </a:graphic>
      </p:graphicFrame>
      <p:graphicFrame>
        <p:nvGraphicFramePr>
          <p:cNvPr id="590854" name="Object 4"/>
          <p:cNvGraphicFramePr>
            <a:graphicFrameLocks noChangeAspect="1"/>
          </p:cNvGraphicFramePr>
          <p:nvPr/>
        </p:nvGraphicFramePr>
        <p:xfrm>
          <a:off x="595286" y="3265488"/>
          <a:ext cx="190500" cy="163512"/>
        </p:xfrm>
        <a:graphic>
          <a:graphicData uri="http://schemas.openxmlformats.org/presentationml/2006/ole">
            <p:oleObj spid="_x0000_s592902" name="Vergelijking" r:id="rId8" imgW="190440" imgH="139680" progId="Equation.3">
              <p:embed/>
            </p:oleObj>
          </a:graphicData>
        </a:graphic>
      </p:graphicFrame>
      <p:graphicFrame>
        <p:nvGraphicFramePr>
          <p:cNvPr id="590855" name="Object 4"/>
          <p:cNvGraphicFramePr>
            <a:graphicFrameLocks noChangeAspect="1"/>
          </p:cNvGraphicFramePr>
          <p:nvPr/>
        </p:nvGraphicFramePr>
        <p:xfrm>
          <a:off x="1238228" y="3357562"/>
          <a:ext cx="190500" cy="163512"/>
        </p:xfrm>
        <a:graphic>
          <a:graphicData uri="http://schemas.openxmlformats.org/presentationml/2006/ole">
            <p:oleObj spid="_x0000_s592903" name="Vergelijking" r:id="rId9" imgW="190440" imgH="139680" progId="Equation.3">
              <p:embed/>
            </p:oleObj>
          </a:graphicData>
        </a:graphic>
      </p:graphicFrame>
      <p:graphicFrame>
        <p:nvGraphicFramePr>
          <p:cNvPr id="590856" name="Object 4"/>
          <p:cNvGraphicFramePr>
            <a:graphicFrameLocks noChangeAspect="1"/>
          </p:cNvGraphicFramePr>
          <p:nvPr/>
        </p:nvGraphicFramePr>
        <p:xfrm>
          <a:off x="3238492" y="5122876"/>
          <a:ext cx="190500" cy="163512"/>
        </p:xfrm>
        <a:graphic>
          <a:graphicData uri="http://schemas.openxmlformats.org/presentationml/2006/ole">
            <p:oleObj spid="_x0000_s592904" name="Vergelijking" r:id="rId10" imgW="190440" imgH="139680" progId="Equation.3">
              <p:embed/>
            </p:oleObj>
          </a:graphicData>
        </a:graphic>
      </p:graphicFrame>
      <p:graphicFrame>
        <p:nvGraphicFramePr>
          <p:cNvPr id="590857" name="Object 4"/>
          <p:cNvGraphicFramePr>
            <a:graphicFrameLocks noChangeAspect="1"/>
          </p:cNvGraphicFramePr>
          <p:nvPr/>
        </p:nvGraphicFramePr>
        <p:xfrm>
          <a:off x="2452674" y="5122876"/>
          <a:ext cx="190500" cy="163512"/>
        </p:xfrm>
        <a:graphic>
          <a:graphicData uri="http://schemas.openxmlformats.org/presentationml/2006/ole">
            <p:oleObj spid="_x0000_s592905" name="Vergelijking" r:id="rId11" imgW="190440" imgH="139680" progId="Equation.3">
              <p:embed/>
            </p:oleObj>
          </a:graphicData>
        </a:graphic>
      </p:graphicFrame>
      <p:graphicFrame>
        <p:nvGraphicFramePr>
          <p:cNvPr id="590858" name="Object 4"/>
          <p:cNvGraphicFramePr>
            <a:graphicFrameLocks noChangeAspect="1"/>
          </p:cNvGraphicFramePr>
          <p:nvPr/>
        </p:nvGraphicFramePr>
        <p:xfrm>
          <a:off x="3095616" y="4694248"/>
          <a:ext cx="190500" cy="163512"/>
        </p:xfrm>
        <a:graphic>
          <a:graphicData uri="http://schemas.openxmlformats.org/presentationml/2006/ole">
            <p:oleObj spid="_x0000_s592906" name="Vergelijking" r:id="rId12" imgW="190440" imgH="139680" progId="Equation.3">
              <p:embed/>
            </p:oleObj>
          </a:graphicData>
        </a:graphic>
      </p:graphicFrame>
      <p:graphicFrame>
        <p:nvGraphicFramePr>
          <p:cNvPr id="590859" name="Object 4"/>
          <p:cNvGraphicFramePr>
            <a:graphicFrameLocks noChangeAspect="1"/>
          </p:cNvGraphicFramePr>
          <p:nvPr/>
        </p:nvGraphicFramePr>
        <p:xfrm>
          <a:off x="2452674" y="4622810"/>
          <a:ext cx="190500" cy="163512"/>
        </p:xfrm>
        <a:graphic>
          <a:graphicData uri="http://schemas.openxmlformats.org/presentationml/2006/ole">
            <p:oleObj spid="_x0000_s592907" name="Vergelijking" r:id="rId13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02F434E-3012-404B-9CFB-50E58613F35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569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HITS as eigenvector problem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0" name="Text Box 3"/>
          <p:cNvSpPr txBox="1">
            <a:spLocks noChangeArrowheads="1"/>
          </p:cNvSpPr>
          <p:nvPr/>
        </p:nvSpPr>
        <p:spPr bwMode="auto">
          <a:xfrm>
            <a:off x="138113" y="1571612"/>
            <a:ext cx="8505825" cy="49292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HITS algorithm in matrix notation. Iterate: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Compute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Aa</a:t>
            </a:r>
            <a:endParaRPr lang="en-US" i="1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Compute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i="1" baseline="30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591876" name="Object 4"/>
          <p:cNvGraphicFramePr>
            <a:graphicFrameLocks noChangeAspect="1"/>
          </p:cNvGraphicFramePr>
          <p:nvPr/>
        </p:nvGraphicFramePr>
        <p:xfrm>
          <a:off x="2452674" y="2000240"/>
          <a:ext cx="190500" cy="163512"/>
        </p:xfrm>
        <a:graphic>
          <a:graphicData uri="http://schemas.openxmlformats.org/presentationml/2006/ole">
            <p:oleObj spid="_x0000_s591876" name="Vergelijking" r:id="rId4" imgW="190440" imgH="139680" progId="Equation.3">
              <p:embed/>
            </p:oleObj>
          </a:graphicData>
        </a:graphic>
      </p:graphicFrame>
      <p:graphicFrame>
        <p:nvGraphicFramePr>
          <p:cNvPr id="591877" name="Object 5"/>
          <p:cNvGraphicFramePr>
            <a:graphicFrameLocks noChangeAspect="1"/>
          </p:cNvGraphicFramePr>
          <p:nvPr/>
        </p:nvGraphicFramePr>
        <p:xfrm>
          <a:off x="3095616" y="2071678"/>
          <a:ext cx="190500" cy="163512"/>
        </p:xfrm>
        <a:graphic>
          <a:graphicData uri="http://schemas.openxmlformats.org/presentationml/2006/ole">
            <p:oleObj spid="_x0000_s591877" name="Vergelijking" r:id="rId5" imgW="190440" imgH="139680" progId="Equation.3">
              <p:embed/>
            </p:oleObj>
          </a:graphicData>
        </a:graphic>
      </p:graphicFrame>
      <p:graphicFrame>
        <p:nvGraphicFramePr>
          <p:cNvPr id="591878" name="Object 6"/>
          <p:cNvGraphicFramePr>
            <a:graphicFrameLocks noChangeAspect="1"/>
          </p:cNvGraphicFramePr>
          <p:nvPr/>
        </p:nvGraphicFramePr>
        <p:xfrm>
          <a:off x="2452674" y="2500306"/>
          <a:ext cx="190500" cy="163512"/>
        </p:xfrm>
        <a:graphic>
          <a:graphicData uri="http://schemas.openxmlformats.org/presentationml/2006/ole">
            <p:oleObj spid="_x0000_s591878" name="Vergelijking" r:id="rId6" imgW="190440" imgH="139680" progId="Equation.3">
              <p:embed/>
            </p:oleObj>
          </a:graphicData>
        </a:graphic>
      </p:graphicFrame>
      <p:graphicFrame>
        <p:nvGraphicFramePr>
          <p:cNvPr id="591879" name="Object 7"/>
          <p:cNvGraphicFramePr>
            <a:graphicFrameLocks noChangeAspect="1"/>
          </p:cNvGraphicFramePr>
          <p:nvPr/>
        </p:nvGraphicFramePr>
        <p:xfrm>
          <a:off x="3167054" y="2500306"/>
          <a:ext cx="190500" cy="163512"/>
        </p:xfrm>
        <a:graphic>
          <a:graphicData uri="http://schemas.openxmlformats.org/presentationml/2006/ole">
            <p:oleObj spid="_x0000_s591879" name="Vergelijking" r:id="rId7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02F434E-3012-404B-9CFB-50E58613F35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569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HITS as eigenvector problem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0" name="Text Box 3"/>
          <p:cNvSpPr txBox="1">
            <a:spLocks noChangeArrowheads="1"/>
          </p:cNvSpPr>
          <p:nvPr/>
        </p:nvSpPr>
        <p:spPr bwMode="auto">
          <a:xfrm>
            <a:off x="138113" y="1571612"/>
            <a:ext cx="8505825" cy="49292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HITS algorithm in matrix notation. Iterate: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Compute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Aa</a:t>
            </a:r>
            <a:endParaRPr lang="en-US" i="1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Compute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i="1" baseline="30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By substitution we get: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AA</a:t>
            </a:r>
            <a:r>
              <a:rPr lang="en-US" i="1" baseline="30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and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=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i="1" baseline="30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Aa</a:t>
            </a: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28570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591876" name="Object 4"/>
          <p:cNvGraphicFramePr>
            <a:graphicFrameLocks noChangeAspect="1"/>
          </p:cNvGraphicFramePr>
          <p:nvPr/>
        </p:nvGraphicFramePr>
        <p:xfrm>
          <a:off x="2452674" y="2000240"/>
          <a:ext cx="190500" cy="163512"/>
        </p:xfrm>
        <a:graphic>
          <a:graphicData uri="http://schemas.openxmlformats.org/presentationml/2006/ole">
            <p:oleObj spid="_x0000_s604162" name="Vergelijking" r:id="rId4" imgW="190440" imgH="139680" progId="Equation.3">
              <p:embed/>
            </p:oleObj>
          </a:graphicData>
        </a:graphic>
      </p:graphicFrame>
      <p:graphicFrame>
        <p:nvGraphicFramePr>
          <p:cNvPr id="591877" name="Object 5"/>
          <p:cNvGraphicFramePr>
            <a:graphicFrameLocks noChangeAspect="1"/>
          </p:cNvGraphicFramePr>
          <p:nvPr/>
        </p:nvGraphicFramePr>
        <p:xfrm>
          <a:off x="3095616" y="2071678"/>
          <a:ext cx="190500" cy="163512"/>
        </p:xfrm>
        <a:graphic>
          <a:graphicData uri="http://schemas.openxmlformats.org/presentationml/2006/ole">
            <p:oleObj spid="_x0000_s604163" name="Vergelijking" r:id="rId5" imgW="190440" imgH="139680" progId="Equation.3">
              <p:embed/>
            </p:oleObj>
          </a:graphicData>
        </a:graphic>
      </p:graphicFrame>
      <p:graphicFrame>
        <p:nvGraphicFramePr>
          <p:cNvPr id="591878" name="Object 6"/>
          <p:cNvGraphicFramePr>
            <a:graphicFrameLocks noChangeAspect="1"/>
          </p:cNvGraphicFramePr>
          <p:nvPr/>
        </p:nvGraphicFramePr>
        <p:xfrm>
          <a:off x="2452674" y="2500306"/>
          <a:ext cx="190500" cy="163512"/>
        </p:xfrm>
        <a:graphic>
          <a:graphicData uri="http://schemas.openxmlformats.org/presentationml/2006/ole">
            <p:oleObj spid="_x0000_s604164" name="Vergelijking" r:id="rId6" imgW="190440" imgH="139680" progId="Equation.3">
              <p:embed/>
            </p:oleObj>
          </a:graphicData>
        </a:graphic>
      </p:graphicFrame>
      <p:graphicFrame>
        <p:nvGraphicFramePr>
          <p:cNvPr id="591879" name="Object 7"/>
          <p:cNvGraphicFramePr>
            <a:graphicFrameLocks noChangeAspect="1"/>
          </p:cNvGraphicFramePr>
          <p:nvPr/>
        </p:nvGraphicFramePr>
        <p:xfrm>
          <a:off x="3167054" y="2500306"/>
          <a:ext cx="190500" cy="163512"/>
        </p:xfrm>
        <a:graphic>
          <a:graphicData uri="http://schemas.openxmlformats.org/presentationml/2006/ole">
            <p:oleObj spid="_x0000_s604165" name="Vergelijking" r:id="rId7" imgW="190440" imgH="139680" progId="Equation.3">
              <p:embed/>
            </p:oleObj>
          </a:graphicData>
        </a:graphic>
      </p:graphicFrame>
      <p:graphicFrame>
        <p:nvGraphicFramePr>
          <p:cNvPr id="591880" name="Object 8"/>
          <p:cNvGraphicFramePr>
            <a:graphicFrameLocks noChangeAspect="1"/>
          </p:cNvGraphicFramePr>
          <p:nvPr/>
        </p:nvGraphicFramePr>
        <p:xfrm>
          <a:off x="3452806" y="2908298"/>
          <a:ext cx="190500" cy="163512"/>
        </p:xfrm>
        <a:graphic>
          <a:graphicData uri="http://schemas.openxmlformats.org/presentationml/2006/ole">
            <p:oleObj spid="_x0000_s604166" name="Vergelijking" r:id="rId8" imgW="190440" imgH="139680" progId="Equation.3">
              <p:embed/>
            </p:oleObj>
          </a:graphicData>
        </a:graphic>
      </p:graphicFrame>
      <p:graphicFrame>
        <p:nvGraphicFramePr>
          <p:cNvPr id="591881" name="Object 9"/>
          <p:cNvGraphicFramePr>
            <a:graphicFrameLocks noChangeAspect="1"/>
          </p:cNvGraphicFramePr>
          <p:nvPr/>
        </p:nvGraphicFramePr>
        <p:xfrm>
          <a:off x="4310062" y="2928934"/>
          <a:ext cx="190500" cy="163512"/>
        </p:xfrm>
        <a:graphic>
          <a:graphicData uri="http://schemas.openxmlformats.org/presentationml/2006/ole">
            <p:oleObj spid="_x0000_s604167" name="Vergelijking" r:id="rId9" imgW="190440" imgH="139680" progId="Equation.3">
              <p:embed/>
            </p:oleObj>
          </a:graphicData>
        </a:graphic>
      </p:graphicFrame>
      <p:graphicFrame>
        <p:nvGraphicFramePr>
          <p:cNvPr id="591882" name="Object 10"/>
          <p:cNvGraphicFramePr>
            <a:graphicFrameLocks noChangeAspect="1"/>
          </p:cNvGraphicFramePr>
          <p:nvPr/>
        </p:nvGraphicFramePr>
        <p:xfrm>
          <a:off x="5095880" y="3000372"/>
          <a:ext cx="190500" cy="163512"/>
        </p:xfrm>
        <a:graphic>
          <a:graphicData uri="http://schemas.openxmlformats.org/presentationml/2006/ole">
            <p:oleObj spid="_x0000_s604168" name="Vergelijking" r:id="rId10" imgW="190440" imgH="139680" progId="Equation.3">
              <p:embed/>
            </p:oleObj>
          </a:graphicData>
        </a:graphic>
      </p:graphicFrame>
      <p:graphicFrame>
        <p:nvGraphicFramePr>
          <p:cNvPr id="591884" name="Object 12"/>
          <p:cNvGraphicFramePr>
            <a:graphicFrameLocks noChangeAspect="1"/>
          </p:cNvGraphicFramePr>
          <p:nvPr/>
        </p:nvGraphicFramePr>
        <p:xfrm>
          <a:off x="5929322" y="3000372"/>
          <a:ext cx="190500" cy="163512"/>
        </p:xfrm>
        <a:graphic>
          <a:graphicData uri="http://schemas.openxmlformats.org/presentationml/2006/ole">
            <p:oleObj spid="_x0000_s604170" name="Vergelijking" r:id="rId11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02F434E-3012-404B-9CFB-50E58613F35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569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HITS as eigenvector problem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0" name="Text Box 3"/>
          <p:cNvSpPr txBox="1">
            <a:spLocks noChangeArrowheads="1"/>
          </p:cNvSpPr>
          <p:nvPr/>
        </p:nvSpPr>
        <p:spPr bwMode="auto">
          <a:xfrm>
            <a:off x="138113" y="1571612"/>
            <a:ext cx="8505825" cy="49292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HITS algorithm in matrix notation. Iterate: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Compute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Aa</a:t>
            </a:r>
            <a:endParaRPr lang="en-US" i="1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Compute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i="1" baseline="30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By substitution we get: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AA</a:t>
            </a:r>
            <a:r>
              <a:rPr lang="en-US" i="1" baseline="30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and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=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i="1" baseline="30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Aa</a:t>
            </a: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Thus,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is an eigenvector of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AA</a:t>
            </a:r>
            <a:r>
              <a:rPr lang="en-US" i="1" baseline="30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and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is an eigenvector of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i="1" baseline="30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A.</a:t>
            </a: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28570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591876" name="Object 4"/>
          <p:cNvGraphicFramePr>
            <a:graphicFrameLocks noChangeAspect="1"/>
          </p:cNvGraphicFramePr>
          <p:nvPr/>
        </p:nvGraphicFramePr>
        <p:xfrm>
          <a:off x="2452674" y="2000240"/>
          <a:ext cx="190500" cy="163512"/>
        </p:xfrm>
        <a:graphic>
          <a:graphicData uri="http://schemas.openxmlformats.org/presentationml/2006/ole">
            <p:oleObj spid="_x0000_s603138" name="Vergelijking" r:id="rId4" imgW="190440" imgH="139680" progId="Equation.3">
              <p:embed/>
            </p:oleObj>
          </a:graphicData>
        </a:graphic>
      </p:graphicFrame>
      <p:graphicFrame>
        <p:nvGraphicFramePr>
          <p:cNvPr id="591877" name="Object 5"/>
          <p:cNvGraphicFramePr>
            <a:graphicFrameLocks noChangeAspect="1"/>
          </p:cNvGraphicFramePr>
          <p:nvPr/>
        </p:nvGraphicFramePr>
        <p:xfrm>
          <a:off x="3095616" y="2071678"/>
          <a:ext cx="190500" cy="163512"/>
        </p:xfrm>
        <a:graphic>
          <a:graphicData uri="http://schemas.openxmlformats.org/presentationml/2006/ole">
            <p:oleObj spid="_x0000_s603139" name="Vergelijking" r:id="rId5" imgW="190440" imgH="139680" progId="Equation.3">
              <p:embed/>
            </p:oleObj>
          </a:graphicData>
        </a:graphic>
      </p:graphicFrame>
      <p:graphicFrame>
        <p:nvGraphicFramePr>
          <p:cNvPr id="591878" name="Object 6"/>
          <p:cNvGraphicFramePr>
            <a:graphicFrameLocks noChangeAspect="1"/>
          </p:cNvGraphicFramePr>
          <p:nvPr/>
        </p:nvGraphicFramePr>
        <p:xfrm>
          <a:off x="2452674" y="2500306"/>
          <a:ext cx="190500" cy="163512"/>
        </p:xfrm>
        <a:graphic>
          <a:graphicData uri="http://schemas.openxmlformats.org/presentationml/2006/ole">
            <p:oleObj spid="_x0000_s603140" name="Vergelijking" r:id="rId6" imgW="190440" imgH="139680" progId="Equation.3">
              <p:embed/>
            </p:oleObj>
          </a:graphicData>
        </a:graphic>
      </p:graphicFrame>
      <p:graphicFrame>
        <p:nvGraphicFramePr>
          <p:cNvPr id="591879" name="Object 7"/>
          <p:cNvGraphicFramePr>
            <a:graphicFrameLocks noChangeAspect="1"/>
          </p:cNvGraphicFramePr>
          <p:nvPr/>
        </p:nvGraphicFramePr>
        <p:xfrm>
          <a:off x="3167054" y="2500306"/>
          <a:ext cx="190500" cy="163512"/>
        </p:xfrm>
        <a:graphic>
          <a:graphicData uri="http://schemas.openxmlformats.org/presentationml/2006/ole">
            <p:oleObj spid="_x0000_s603141" name="Vergelijking" r:id="rId7" imgW="190440" imgH="139680" progId="Equation.3">
              <p:embed/>
            </p:oleObj>
          </a:graphicData>
        </a:graphic>
      </p:graphicFrame>
      <p:graphicFrame>
        <p:nvGraphicFramePr>
          <p:cNvPr id="591880" name="Object 8"/>
          <p:cNvGraphicFramePr>
            <a:graphicFrameLocks noChangeAspect="1"/>
          </p:cNvGraphicFramePr>
          <p:nvPr/>
        </p:nvGraphicFramePr>
        <p:xfrm>
          <a:off x="3452806" y="2908298"/>
          <a:ext cx="190500" cy="163512"/>
        </p:xfrm>
        <a:graphic>
          <a:graphicData uri="http://schemas.openxmlformats.org/presentationml/2006/ole">
            <p:oleObj spid="_x0000_s603142" name="Vergelijking" r:id="rId8" imgW="190440" imgH="139680" progId="Equation.3">
              <p:embed/>
            </p:oleObj>
          </a:graphicData>
        </a:graphic>
      </p:graphicFrame>
      <p:graphicFrame>
        <p:nvGraphicFramePr>
          <p:cNvPr id="591881" name="Object 9"/>
          <p:cNvGraphicFramePr>
            <a:graphicFrameLocks noChangeAspect="1"/>
          </p:cNvGraphicFramePr>
          <p:nvPr/>
        </p:nvGraphicFramePr>
        <p:xfrm>
          <a:off x="4310062" y="2928934"/>
          <a:ext cx="190500" cy="163512"/>
        </p:xfrm>
        <a:graphic>
          <a:graphicData uri="http://schemas.openxmlformats.org/presentationml/2006/ole">
            <p:oleObj spid="_x0000_s603143" name="Vergelijking" r:id="rId9" imgW="190440" imgH="139680" progId="Equation.3">
              <p:embed/>
            </p:oleObj>
          </a:graphicData>
        </a:graphic>
      </p:graphicFrame>
      <p:graphicFrame>
        <p:nvGraphicFramePr>
          <p:cNvPr id="591882" name="Object 10"/>
          <p:cNvGraphicFramePr>
            <a:graphicFrameLocks noChangeAspect="1"/>
          </p:cNvGraphicFramePr>
          <p:nvPr/>
        </p:nvGraphicFramePr>
        <p:xfrm>
          <a:off x="5095880" y="3000372"/>
          <a:ext cx="190500" cy="163512"/>
        </p:xfrm>
        <a:graphic>
          <a:graphicData uri="http://schemas.openxmlformats.org/presentationml/2006/ole">
            <p:oleObj spid="_x0000_s603144" name="Vergelijking" r:id="rId10" imgW="190440" imgH="139680" progId="Equation.3">
              <p:embed/>
            </p:oleObj>
          </a:graphicData>
        </a:graphic>
      </p:graphicFrame>
      <p:graphicFrame>
        <p:nvGraphicFramePr>
          <p:cNvPr id="591883" name="Object 11"/>
          <p:cNvGraphicFramePr>
            <a:graphicFrameLocks noChangeAspect="1"/>
          </p:cNvGraphicFramePr>
          <p:nvPr/>
        </p:nvGraphicFramePr>
        <p:xfrm>
          <a:off x="1285852" y="3357562"/>
          <a:ext cx="190500" cy="163512"/>
        </p:xfrm>
        <a:graphic>
          <a:graphicData uri="http://schemas.openxmlformats.org/presentationml/2006/ole">
            <p:oleObj spid="_x0000_s603145" name="Vergelijking" r:id="rId11" imgW="190440" imgH="139680" progId="Equation.3">
              <p:embed/>
            </p:oleObj>
          </a:graphicData>
        </a:graphic>
      </p:graphicFrame>
      <p:graphicFrame>
        <p:nvGraphicFramePr>
          <p:cNvPr id="591884" name="Object 12"/>
          <p:cNvGraphicFramePr>
            <a:graphicFrameLocks noChangeAspect="1"/>
          </p:cNvGraphicFramePr>
          <p:nvPr/>
        </p:nvGraphicFramePr>
        <p:xfrm>
          <a:off x="5929322" y="3000372"/>
          <a:ext cx="190500" cy="163512"/>
        </p:xfrm>
        <a:graphic>
          <a:graphicData uri="http://schemas.openxmlformats.org/presentationml/2006/ole">
            <p:oleObj spid="_x0000_s603146" name="Vergelijking" r:id="rId12" imgW="190440" imgH="139680" progId="Equation.3">
              <p:embed/>
            </p:oleObj>
          </a:graphicData>
        </a:graphic>
      </p:graphicFrame>
      <p:graphicFrame>
        <p:nvGraphicFramePr>
          <p:cNvPr id="591885" name="Object 13"/>
          <p:cNvGraphicFramePr>
            <a:graphicFrameLocks noChangeAspect="1"/>
          </p:cNvGraphicFramePr>
          <p:nvPr/>
        </p:nvGraphicFramePr>
        <p:xfrm>
          <a:off x="5024442" y="3429000"/>
          <a:ext cx="190500" cy="163512"/>
        </p:xfrm>
        <a:graphic>
          <a:graphicData uri="http://schemas.openxmlformats.org/presentationml/2006/ole">
            <p:oleObj spid="_x0000_s603147" name="Vergelijking" r:id="rId13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02F434E-3012-404B-9CFB-50E58613F35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569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HITS as eigenvector problem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0" name="Text Box 3"/>
          <p:cNvSpPr txBox="1">
            <a:spLocks noChangeArrowheads="1"/>
          </p:cNvSpPr>
          <p:nvPr/>
        </p:nvSpPr>
        <p:spPr bwMode="auto">
          <a:xfrm>
            <a:off x="138113" y="1571612"/>
            <a:ext cx="8505825" cy="49292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HITS algorithm in matrix notation. Iterate: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Compute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Aa</a:t>
            </a:r>
            <a:endParaRPr lang="en-US" i="1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Compute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i="1" baseline="30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By substitution we get: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AA</a:t>
            </a:r>
            <a:r>
              <a:rPr lang="en-US" i="1" baseline="30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and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=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i="1" baseline="30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Aa</a:t>
            </a: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Thus,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is an eigenvector of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AA</a:t>
            </a:r>
            <a:r>
              <a:rPr lang="en-US" i="1" baseline="30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and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is an eigenvector of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i="1" baseline="30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A.</a:t>
            </a: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So the HITS algorithm is actually a special case of the power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merthod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and hub and authority scores are eigenvector values.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591876" name="Object 4"/>
          <p:cNvGraphicFramePr>
            <a:graphicFrameLocks noChangeAspect="1"/>
          </p:cNvGraphicFramePr>
          <p:nvPr/>
        </p:nvGraphicFramePr>
        <p:xfrm>
          <a:off x="2452674" y="2000240"/>
          <a:ext cx="190500" cy="163512"/>
        </p:xfrm>
        <a:graphic>
          <a:graphicData uri="http://schemas.openxmlformats.org/presentationml/2006/ole">
            <p:oleObj spid="_x0000_s602114" name="Vergelijking" r:id="rId4" imgW="190440" imgH="139680" progId="Equation.3">
              <p:embed/>
            </p:oleObj>
          </a:graphicData>
        </a:graphic>
      </p:graphicFrame>
      <p:graphicFrame>
        <p:nvGraphicFramePr>
          <p:cNvPr id="591877" name="Object 5"/>
          <p:cNvGraphicFramePr>
            <a:graphicFrameLocks noChangeAspect="1"/>
          </p:cNvGraphicFramePr>
          <p:nvPr/>
        </p:nvGraphicFramePr>
        <p:xfrm>
          <a:off x="3095616" y="2071678"/>
          <a:ext cx="190500" cy="163512"/>
        </p:xfrm>
        <a:graphic>
          <a:graphicData uri="http://schemas.openxmlformats.org/presentationml/2006/ole">
            <p:oleObj spid="_x0000_s602115" name="Vergelijking" r:id="rId5" imgW="190440" imgH="139680" progId="Equation.3">
              <p:embed/>
            </p:oleObj>
          </a:graphicData>
        </a:graphic>
      </p:graphicFrame>
      <p:graphicFrame>
        <p:nvGraphicFramePr>
          <p:cNvPr id="591878" name="Object 6"/>
          <p:cNvGraphicFramePr>
            <a:graphicFrameLocks noChangeAspect="1"/>
          </p:cNvGraphicFramePr>
          <p:nvPr/>
        </p:nvGraphicFramePr>
        <p:xfrm>
          <a:off x="2452674" y="2500306"/>
          <a:ext cx="190500" cy="163512"/>
        </p:xfrm>
        <a:graphic>
          <a:graphicData uri="http://schemas.openxmlformats.org/presentationml/2006/ole">
            <p:oleObj spid="_x0000_s602116" name="Vergelijking" r:id="rId6" imgW="190440" imgH="139680" progId="Equation.3">
              <p:embed/>
            </p:oleObj>
          </a:graphicData>
        </a:graphic>
      </p:graphicFrame>
      <p:graphicFrame>
        <p:nvGraphicFramePr>
          <p:cNvPr id="591879" name="Object 7"/>
          <p:cNvGraphicFramePr>
            <a:graphicFrameLocks noChangeAspect="1"/>
          </p:cNvGraphicFramePr>
          <p:nvPr/>
        </p:nvGraphicFramePr>
        <p:xfrm>
          <a:off x="3167054" y="2500306"/>
          <a:ext cx="190500" cy="163512"/>
        </p:xfrm>
        <a:graphic>
          <a:graphicData uri="http://schemas.openxmlformats.org/presentationml/2006/ole">
            <p:oleObj spid="_x0000_s602117" name="Vergelijking" r:id="rId7" imgW="190440" imgH="139680" progId="Equation.3">
              <p:embed/>
            </p:oleObj>
          </a:graphicData>
        </a:graphic>
      </p:graphicFrame>
      <p:graphicFrame>
        <p:nvGraphicFramePr>
          <p:cNvPr id="591880" name="Object 8"/>
          <p:cNvGraphicFramePr>
            <a:graphicFrameLocks noChangeAspect="1"/>
          </p:cNvGraphicFramePr>
          <p:nvPr/>
        </p:nvGraphicFramePr>
        <p:xfrm>
          <a:off x="3452806" y="2908298"/>
          <a:ext cx="190500" cy="163512"/>
        </p:xfrm>
        <a:graphic>
          <a:graphicData uri="http://schemas.openxmlformats.org/presentationml/2006/ole">
            <p:oleObj spid="_x0000_s602118" name="Vergelijking" r:id="rId8" imgW="190440" imgH="139680" progId="Equation.3">
              <p:embed/>
            </p:oleObj>
          </a:graphicData>
        </a:graphic>
      </p:graphicFrame>
      <p:graphicFrame>
        <p:nvGraphicFramePr>
          <p:cNvPr id="591881" name="Object 9"/>
          <p:cNvGraphicFramePr>
            <a:graphicFrameLocks noChangeAspect="1"/>
          </p:cNvGraphicFramePr>
          <p:nvPr/>
        </p:nvGraphicFramePr>
        <p:xfrm>
          <a:off x="4310062" y="2928934"/>
          <a:ext cx="190500" cy="163512"/>
        </p:xfrm>
        <a:graphic>
          <a:graphicData uri="http://schemas.openxmlformats.org/presentationml/2006/ole">
            <p:oleObj spid="_x0000_s602119" name="Vergelijking" r:id="rId9" imgW="190440" imgH="139680" progId="Equation.3">
              <p:embed/>
            </p:oleObj>
          </a:graphicData>
        </a:graphic>
      </p:graphicFrame>
      <p:graphicFrame>
        <p:nvGraphicFramePr>
          <p:cNvPr id="591882" name="Object 10"/>
          <p:cNvGraphicFramePr>
            <a:graphicFrameLocks noChangeAspect="1"/>
          </p:cNvGraphicFramePr>
          <p:nvPr/>
        </p:nvGraphicFramePr>
        <p:xfrm>
          <a:off x="5095880" y="3000372"/>
          <a:ext cx="190500" cy="163512"/>
        </p:xfrm>
        <a:graphic>
          <a:graphicData uri="http://schemas.openxmlformats.org/presentationml/2006/ole">
            <p:oleObj spid="_x0000_s602120" name="Vergelijking" r:id="rId10" imgW="190440" imgH="139680" progId="Equation.3">
              <p:embed/>
            </p:oleObj>
          </a:graphicData>
        </a:graphic>
      </p:graphicFrame>
      <p:graphicFrame>
        <p:nvGraphicFramePr>
          <p:cNvPr id="591883" name="Object 11"/>
          <p:cNvGraphicFramePr>
            <a:graphicFrameLocks noChangeAspect="1"/>
          </p:cNvGraphicFramePr>
          <p:nvPr/>
        </p:nvGraphicFramePr>
        <p:xfrm>
          <a:off x="1285852" y="3357562"/>
          <a:ext cx="190500" cy="163512"/>
        </p:xfrm>
        <a:graphic>
          <a:graphicData uri="http://schemas.openxmlformats.org/presentationml/2006/ole">
            <p:oleObj spid="_x0000_s602121" name="Vergelijking" r:id="rId11" imgW="190440" imgH="139680" progId="Equation.3">
              <p:embed/>
            </p:oleObj>
          </a:graphicData>
        </a:graphic>
      </p:graphicFrame>
      <p:graphicFrame>
        <p:nvGraphicFramePr>
          <p:cNvPr id="591884" name="Object 12"/>
          <p:cNvGraphicFramePr>
            <a:graphicFrameLocks noChangeAspect="1"/>
          </p:cNvGraphicFramePr>
          <p:nvPr/>
        </p:nvGraphicFramePr>
        <p:xfrm>
          <a:off x="5929322" y="3000372"/>
          <a:ext cx="190500" cy="163512"/>
        </p:xfrm>
        <a:graphic>
          <a:graphicData uri="http://schemas.openxmlformats.org/presentationml/2006/ole">
            <p:oleObj spid="_x0000_s602122" name="Vergelijking" r:id="rId12" imgW="190440" imgH="139680" progId="Equation.3">
              <p:embed/>
            </p:oleObj>
          </a:graphicData>
        </a:graphic>
      </p:graphicFrame>
      <p:graphicFrame>
        <p:nvGraphicFramePr>
          <p:cNvPr id="591885" name="Object 13"/>
          <p:cNvGraphicFramePr>
            <a:graphicFrameLocks noChangeAspect="1"/>
          </p:cNvGraphicFramePr>
          <p:nvPr/>
        </p:nvGraphicFramePr>
        <p:xfrm>
          <a:off x="5024442" y="3429000"/>
          <a:ext cx="190500" cy="163512"/>
        </p:xfrm>
        <a:graphic>
          <a:graphicData uri="http://schemas.openxmlformats.org/presentationml/2006/ole">
            <p:oleObj spid="_x0000_s602123" name="Vergelijking" r:id="rId13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6DBC807-3F50-4132-9590-3C645A1B0E65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[text of </a:t>
            </a:r>
            <a:r>
              <a:rPr lang="en-US" sz="3000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3000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] only vs. [text of </a:t>
            </a:r>
            <a:r>
              <a:rPr lang="en-US" sz="3000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3000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] + [anchor text → </a:t>
            </a:r>
            <a:r>
              <a:rPr lang="en-US" sz="3000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3000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]</a:t>
            </a:r>
          </a:p>
        </p:txBody>
      </p:sp>
      <p:sp>
        <p:nvSpPr>
          <p:cNvPr id="104452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97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Searching  on  [text of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] + [anchor text →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] is often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	more effective  than searching on [text of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] only.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chemeClr val="tx1"/>
                </a:solidFill>
                <a:latin typeface="Calibri" charset="0"/>
              </a:rPr>
              <a:t>Example: Query </a:t>
            </a:r>
            <a:r>
              <a:rPr lang="en-US" i="1">
                <a:solidFill>
                  <a:schemeClr val="tx1"/>
                </a:solidFill>
                <a:latin typeface="Calibri" charset="0"/>
              </a:rPr>
              <a:t>IBM</a:t>
            </a:r>
            <a:endParaRPr lang="en-US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chemeClr val="tx1"/>
                </a:solidFill>
                <a:latin typeface="Calibri" charset="0"/>
              </a:rPr>
              <a:t>Matches IBM’s copyright page 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chemeClr val="tx1"/>
                </a:solidFill>
                <a:latin typeface="Calibri" charset="0"/>
              </a:rPr>
              <a:t>Matches many spam pages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chemeClr val="tx1"/>
                </a:solidFill>
                <a:latin typeface="Calibri" charset="0"/>
              </a:rPr>
              <a:t>Matches IBM wikipedia article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chemeClr val="tx1"/>
                </a:solidFill>
                <a:latin typeface="Calibri" charset="0"/>
              </a:rPr>
              <a:t>May not match IBM home page!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chemeClr val="tx1"/>
                </a:solidFill>
                <a:latin typeface="Calibri" charset="0"/>
              </a:rPr>
              <a:t>… if IBM home page is mostly graphics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Searching  on [anchor text →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] is better for the query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IBM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.</a:t>
            </a: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0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0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0445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02F434E-3012-404B-9CFB-50E58613F35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569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HITS as eigenvector problem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0" name="Text Box 3"/>
          <p:cNvSpPr txBox="1">
            <a:spLocks noChangeArrowheads="1"/>
          </p:cNvSpPr>
          <p:nvPr/>
        </p:nvSpPr>
        <p:spPr bwMode="auto">
          <a:xfrm>
            <a:off x="138113" y="1571612"/>
            <a:ext cx="8505825" cy="49292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HITS algorithm in matrix notation. Iterate: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Compute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Aa</a:t>
            </a:r>
            <a:endParaRPr lang="en-US" i="1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Compute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i="1" baseline="30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By substitution we get: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AA</a:t>
            </a:r>
            <a:r>
              <a:rPr lang="en-US" i="1" baseline="30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and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=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i="1" baseline="30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Aa</a:t>
            </a: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Thus,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is </a:t>
            </a:r>
            <a:r>
              <a:rPr lang="en-US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an eigenvector of </a:t>
            </a:r>
            <a:r>
              <a:rPr lang="en-US" i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AA</a:t>
            </a:r>
            <a:r>
              <a:rPr lang="en-US" i="1" baseline="3000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</a:t>
            </a:r>
            <a:r>
              <a:rPr lang="en-US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and </a:t>
            </a:r>
            <a:r>
              <a:rPr lang="en-US" i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is an eigenvector of </a:t>
            </a:r>
            <a:r>
              <a:rPr lang="en-US" i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i="1" baseline="3000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</a:t>
            </a:r>
            <a:r>
              <a:rPr lang="en-US" i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A.</a:t>
            </a: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So the HITS algorithm is actually a special case of the power merthod and hub and authority scores are eigenvector values.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HITS and PageRank both formalize link analysis as eigenvector problems.</a:t>
            </a:r>
            <a:endParaRPr lang="en-US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591876" name="Object 4"/>
          <p:cNvGraphicFramePr>
            <a:graphicFrameLocks noChangeAspect="1"/>
          </p:cNvGraphicFramePr>
          <p:nvPr/>
        </p:nvGraphicFramePr>
        <p:xfrm>
          <a:off x="2452674" y="2000240"/>
          <a:ext cx="190500" cy="163512"/>
        </p:xfrm>
        <a:graphic>
          <a:graphicData uri="http://schemas.openxmlformats.org/presentationml/2006/ole">
            <p:oleObj spid="_x0000_s601090" name="Vergelijking" r:id="rId4" imgW="190440" imgH="139680" progId="Equation.3">
              <p:embed/>
            </p:oleObj>
          </a:graphicData>
        </a:graphic>
      </p:graphicFrame>
      <p:graphicFrame>
        <p:nvGraphicFramePr>
          <p:cNvPr id="591877" name="Object 5"/>
          <p:cNvGraphicFramePr>
            <a:graphicFrameLocks noChangeAspect="1"/>
          </p:cNvGraphicFramePr>
          <p:nvPr/>
        </p:nvGraphicFramePr>
        <p:xfrm>
          <a:off x="3095616" y="2071678"/>
          <a:ext cx="190500" cy="163512"/>
        </p:xfrm>
        <a:graphic>
          <a:graphicData uri="http://schemas.openxmlformats.org/presentationml/2006/ole">
            <p:oleObj spid="_x0000_s601091" name="Vergelijking" r:id="rId5" imgW="190440" imgH="139680" progId="Equation.3">
              <p:embed/>
            </p:oleObj>
          </a:graphicData>
        </a:graphic>
      </p:graphicFrame>
      <p:graphicFrame>
        <p:nvGraphicFramePr>
          <p:cNvPr id="591878" name="Object 6"/>
          <p:cNvGraphicFramePr>
            <a:graphicFrameLocks noChangeAspect="1"/>
          </p:cNvGraphicFramePr>
          <p:nvPr/>
        </p:nvGraphicFramePr>
        <p:xfrm>
          <a:off x="2452674" y="2500306"/>
          <a:ext cx="190500" cy="163512"/>
        </p:xfrm>
        <a:graphic>
          <a:graphicData uri="http://schemas.openxmlformats.org/presentationml/2006/ole">
            <p:oleObj spid="_x0000_s601092" name="Vergelijking" r:id="rId6" imgW="190440" imgH="139680" progId="Equation.3">
              <p:embed/>
            </p:oleObj>
          </a:graphicData>
        </a:graphic>
      </p:graphicFrame>
      <p:graphicFrame>
        <p:nvGraphicFramePr>
          <p:cNvPr id="591879" name="Object 7"/>
          <p:cNvGraphicFramePr>
            <a:graphicFrameLocks noChangeAspect="1"/>
          </p:cNvGraphicFramePr>
          <p:nvPr/>
        </p:nvGraphicFramePr>
        <p:xfrm>
          <a:off x="3167054" y="2500306"/>
          <a:ext cx="190500" cy="163512"/>
        </p:xfrm>
        <a:graphic>
          <a:graphicData uri="http://schemas.openxmlformats.org/presentationml/2006/ole">
            <p:oleObj spid="_x0000_s601093" name="Vergelijking" r:id="rId7" imgW="190440" imgH="139680" progId="Equation.3">
              <p:embed/>
            </p:oleObj>
          </a:graphicData>
        </a:graphic>
      </p:graphicFrame>
      <p:graphicFrame>
        <p:nvGraphicFramePr>
          <p:cNvPr id="591880" name="Object 8"/>
          <p:cNvGraphicFramePr>
            <a:graphicFrameLocks noChangeAspect="1"/>
          </p:cNvGraphicFramePr>
          <p:nvPr/>
        </p:nvGraphicFramePr>
        <p:xfrm>
          <a:off x="3452806" y="2908298"/>
          <a:ext cx="190500" cy="163512"/>
        </p:xfrm>
        <a:graphic>
          <a:graphicData uri="http://schemas.openxmlformats.org/presentationml/2006/ole">
            <p:oleObj spid="_x0000_s601094" name="Vergelijking" r:id="rId8" imgW="190440" imgH="139680" progId="Equation.3">
              <p:embed/>
            </p:oleObj>
          </a:graphicData>
        </a:graphic>
      </p:graphicFrame>
      <p:graphicFrame>
        <p:nvGraphicFramePr>
          <p:cNvPr id="591881" name="Object 9"/>
          <p:cNvGraphicFramePr>
            <a:graphicFrameLocks noChangeAspect="1"/>
          </p:cNvGraphicFramePr>
          <p:nvPr/>
        </p:nvGraphicFramePr>
        <p:xfrm>
          <a:off x="4310062" y="2928934"/>
          <a:ext cx="190500" cy="163512"/>
        </p:xfrm>
        <a:graphic>
          <a:graphicData uri="http://schemas.openxmlformats.org/presentationml/2006/ole">
            <p:oleObj spid="_x0000_s601095" name="Vergelijking" r:id="rId9" imgW="190440" imgH="139680" progId="Equation.3">
              <p:embed/>
            </p:oleObj>
          </a:graphicData>
        </a:graphic>
      </p:graphicFrame>
      <p:graphicFrame>
        <p:nvGraphicFramePr>
          <p:cNvPr id="591882" name="Object 10"/>
          <p:cNvGraphicFramePr>
            <a:graphicFrameLocks noChangeAspect="1"/>
          </p:cNvGraphicFramePr>
          <p:nvPr/>
        </p:nvGraphicFramePr>
        <p:xfrm>
          <a:off x="5095880" y="3000372"/>
          <a:ext cx="190500" cy="163512"/>
        </p:xfrm>
        <a:graphic>
          <a:graphicData uri="http://schemas.openxmlformats.org/presentationml/2006/ole">
            <p:oleObj spid="_x0000_s601096" name="Vergelijking" r:id="rId10" imgW="190440" imgH="139680" progId="Equation.3">
              <p:embed/>
            </p:oleObj>
          </a:graphicData>
        </a:graphic>
      </p:graphicFrame>
      <p:graphicFrame>
        <p:nvGraphicFramePr>
          <p:cNvPr id="591883" name="Object 11"/>
          <p:cNvGraphicFramePr>
            <a:graphicFrameLocks noChangeAspect="1"/>
          </p:cNvGraphicFramePr>
          <p:nvPr/>
        </p:nvGraphicFramePr>
        <p:xfrm>
          <a:off x="1285852" y="3357562"/>
          <a:ext cx="190500" cy="163512"/>
        </p:xfrm>
        <a:graphic>
          <a:graphicData uri="http://schemas.openxmlformats.org/presentationml/2006/ole">
            <p:oleObj spid="_x0000_s601097" name="Vergelijking" r:id="rId11" imgW="190440" imgH="139680" progId="Equation.3">
              <p:embed/>
            </p:oleObj>
          </a:graphicData>
        </a:graphic>
      </p:graphicFrame>
      <p:graphicFrame>
        <p:nvGraphicFramePr>
          <p:cNvPr id="591884" name="Object 12"/>
          <p:cNvGraphicFramePr>
            <a:graphicFrameLocks noChangeAspect="1"/>
          </p:cNvGraphicFramePr>
          <p:nvPr/>
        </p:nvGraphicFramePr>
        <p:xfrm>
          <a:off x="5929322" y="3000372"/>
          <a:ext cx="190500" cy="163512"/>
        </p:xfrm>
        <a:graphic>
          <a:graphicData uri="http://schemas.openxmlformats.org/presentationml/2006/ole">
            <p:oleObj spid="_x0000_s601098" name="Vergelijking" r:id="rId12" imgW="190440" imgH="139680" progId="Equation.3">
              <p:embed/>
            </p:oleObj>
          </a:graphicData>
        </a:graphic>
      </p:graphicFrame>
      <p:graphicFrame>
        <p:nvGraphicFramePr>
          <p:cNvPr id="591885" name="Object 13"/>
          <p:cNvGraphicFramePr>
            <a:graphicFrameLocks noChangeAspect="1"/>
          </p:cNvGraphicFramePr>
          <p:nvPr/>
        </p:nvGraphicFramePr>
        <p:xfrm>
          <a:off x="5024442" y="3429000"/>
          <a:ext cx="190500" cy="163512"/>
        </p:xfrm>
        <a:graphic>
          <a:graphicData uri="http://schemas.openxmlformats.org/presentationml/2006/ole">
            <p:oleObj spid="_x0000_s601099" name="Vergelijking" r:id="rId13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web graph</a:t>
            </a:r>
            <a:endParaRPr lang="de-DE" dirty="0" smtClean="0"/>
          </a:p>
        </p:txBody>
      </p:sp>
      <p:pic>
        <p:nvPicPr>
          <p:cNvPr id="165891" name="Picture 3" descr="93f-graph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571625"/>
            <a:ext cx="4789488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matrix </a:t>
            </a:r>
            <a:r>
              <a:rPr lang="en-US" i="1" dirty="0" smtClean="0"/>
              <a:t>A</a:t>
            </a:r>
            <a:r>
              <a:rPr lang="en-US" dirty="0" smtClean="0"/>
              <a:t> for HITS</a:t>
            </a:r>
            <a:endParaRPr lang="de-D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2976" y="1857375"/>
          <a:ext cx="5072097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4012"/>
                <a:gridCol w="634012"/>
                <a:gridCol w="634025"/>
                <a:gridCol w="634000"/>
                <a:gridCol w="634012"/>
                <a:gridCol w="634012"/>
                <a:gridCol w="634012"/>
                <a:gridCol w="634012"/>
              </a:tblGrid>
              <a:tr h="223244">
                <a:tc>
                  <a:txBody>
                    <a:bodyPr/>
                    <a:lstStyle/>
                    <a:p>
                      <a:pPr lvl="0" algn="ctr"/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0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1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2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3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4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5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6</a:t>
                      </a:r>
                      <a:endParaRPr lang="de-DE" sz="2400" i="1" dirty="0"/>
                    </a:p>
                  </a:txBody>
                  <a:tcPr/>
                </a:tc>
              </a:tr>
              <a:tr h="223244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0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</a:tr>
              <a:tr h="223244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1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</a:t>
                      </a:r>
                      <a:endParaRPr lang="de-DE" sz="2400" dirty="0"/>
                    </a:p>
                  </a:txBody>
                  <a:tcPr/>
                </a:tc>
              </a:tr>
              <a:tr h="223244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2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400" dirty="0" smtClean="0"/>
                        <a:t>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</a:t>
                      </a:r>
                      <a:endParaRPr lang="de-DE" sz="2400" dirty="0"/>
                    </a:p>
                  </a:txBody>
                  <a:tcPr/>
                </a:tc>
              </a:tr>
              <a:tr h="223244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3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</a:tr>
              <a:tr h="223244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4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1</a:t>
                      </a:r>
                      <a:endParaRPr lang="de-DE" sz="2400" dirty="0"/>
                    </a:p>
                  </a:txBody>
                  <a:tcPr/>
                </a:tc>
              </a:tr>
              <a:tr h="223244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5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1</a:t>
                      </a:r>
                      <a:endParaRPr lang="de-DE" sz="2400" dirty="0"/>
                    </a:p>
                  </a:txBody>
                  <a:tcPr/>
                </a:tc>
              </a:tr>
              <a:tr h="223244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6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</a:t>
                      </a:r>
                      <a:endParaRPr lang="de-DE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1</a:t>
                      </a:r>
                      <a:endParaRPr lang="de-DE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 vectors </a:t>
            </a:r>
            <a:r>
              <a:rPr lang="en-US" i="1" dirty="0" smtClean="0"/>
              <a:t>h</a:t>
            </a:r>
            <a:r>
              <a:rPr lang="en-US" i="1" baseline="-25000" dirty="0" smtClean="0"/>
              <a:t>0 </a:t>
            </a:r>
            <a:r>
              <a:rPr lang="en-US" i="1" dirty="0" smtClean="0"/>
              <a:t>, h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=    </a:t>
            </a:r>
            <a:r>
              <a:rPr lang="en-US" i="1" dirty="0" smtClean="0"/>
              <a:t>A*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r>
              <a:rPr lang="en-US" i="1" baseline="-25000" dirty="0" smtClean="0"/>
              <a:t> </a:t>
            </a:r>
            <a:r>
              <a:rPr lang="en-US" i="1" dirty="0" smtClean="0"/>
              <a:t>,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≥1</a:t>
            </a:r>
            <a:endParaRPr lang="de-D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71538" y="1785938"/>
          <a:ext cx="6000792" cy="397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6"/>
                <a:gridCol w="857256"/>
                <a:gridCol w="857273"/>
                <a:gridCol w="857239"/>
                <a:gridCol w="857256"/>
                <a:gridCol w="857256"/>
                <a:gridCol w="857256"/>
              </a:tblGrid>
              <a:tr h="496610">
                <a:tc>
                  <a:txBody>
                    <a:bodyPr/>
                    <a:lstStyle/>
                    <a:p>
                      <a:pPr lvl="0" algn="ctr"/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h</a:t>
                      </a:r>
                      <a:r>
                        <a:rPr lang="de-DE" sz="2400" i="1" baseline="-25000" dirty="0" smtClean="0"/>
                        <a:t>0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h</a:t>
                      </a:r>
                      <a:r>
                        <a:rPr lang="de-DE" sz="2400" i="1" baseline="-25000" dirty="0" smtClean="0"/>
                        <a:t>1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h</a:t>
                      </a:r>
                      <a:r>
                        <a:rPr lang="de-DE" sz="2400" i="1" baseline="-25000" dirty="0" smtClean="0"/>
                        <a:t>2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h</a:t>
                      </a:r>
                      <a:r>
                        <a:rPr lang="de-DE" sz="2400" i="1" baseline="-25000" dirty="0" smtClean="0"/>
                        <a:t>3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h</a:t>
                      </a:r>
                      <a:r>
                        <a:rPr lang="de-DE" sz="2400" i="1" baseline="-25000" dirty="0" smtClean="0"/>
                        <a:t>4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h</a:t>
                      </a:r>
                      <a:r>
                        <a:rPr lang="de-DE" sz="2400" i="1" baseline="-25000" dirty="0" smtClean="0"/>
                        <a:t>5</a:t>
                      </a:r>
                      <a:endParaRPr lang="de-DE" sz="2400" i="1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0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0.14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0.06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0.04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0.04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0.03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0.03</a:t>
                      </a:r>
                      <a:endParaRPr lang="de-DE" sz="2400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1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0.14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0.08</a:t>
                      </a:r>
                      <a:endParaRPr lang="de-DE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0.05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0.04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0.04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0.04</a:t>
                      </a:r>
                      <a:endParaRPr lang="de-DE" sz="2400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2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0.14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0.28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0.32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0.33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0.33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0.33</a:t>
                      </a:r>
                      <a:endParaRPr lang="de-DE" sz="2400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3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0.14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0.14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0.17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0.18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0.18</a:t>
                      </a:r>
                      <a:endParaRPr lang="de-DE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0.18</a:t>
                      </a:r>
                      <a:endParaRPr lang="de-DE" sz="2400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4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0.14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0.06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0.04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0.04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0.04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0.04</a:t>
                      </a:r>
                      <a:endParaRPr lang="de-DE" sz="2400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5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0.14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0.08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0.05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0.04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0.04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0.04</a:t>
                      </a:r>
                      <a:endParaRPr lang="de-DE" sz="2400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6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0.14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0.30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0.33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0.34</a:t>
                      </a:r>
                      <a:endParaRPr lang="de-DE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0.35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0.35</a:t>
                      </a:r>
                      <a:endParaRPr lang="de-DE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05186" name="Object 2"/>
          <p:cNvGraphicFramePr>
            <a:graphicFrameLocks noChangeAspect="1"/>
          </p:cNvGraphicFramePr>
          <p:nvPr/>
        </p:nvGraphicFramePr>
        <p:xfrm>
          <a:off x="3809996" y="714355"/>
          <a:ext cx="251650" cy="216000"/>
        </p:xfrm>
        <a:graphic>
          <a:graphicData uri="http://schemas.openxmlformats.org/presentationml/2006/ole">
            <p:oleObj spid="_x0000_s605186" name="Vergelijking" r:id="rId3" imgW="190440" imgH="13968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620628" y="714356"/>
          <a:ext cx="380000" cy="720000"/>
        </p:xfrm>
        <a:graphic>
          <a:graphicData uri="http://schemas.openxmlformats.org/presentationml/2006/ole">
            <p:oleObj spid="_x0000_s605187" name="Vergelijking" r:id="rId4" imgW="241200" imgH="457200" progId="Equation.3">
              <p:embed/>
            </p:oleObj>
          </a:graphicData>
        </a:graphic>
      </p:graphicFrame>
      <p:graphicFrame>
        <p:nvGraphicFramePr>
          <p:cNvPr id="605188" name="Object 4"/>
          <p:cNvGraphicFramePr>
            <a:graphicFrameLocks noChangeAspect="1"/>
          </p:cNvGraphicFramePr>
          <p:nvPr/>
        </p:nvGraphicFramePr>
        <p:xfrm>
          <a:off x="2214546" y="1765289"/>
          <a:ext cx="190500" cy="163513"/>
        </p:xfrm>
        <a:graphic>
          <a:graphicData uri="http://schemas.openxmlformats.org/presentationml/2006/ole">
            <p:oleObj spid="_x0000_s605188" name="Vergelijking" r:id="rId5" imgW="190440" imgH="139680" progId="Equation.3">
              <p:embed/>
            </p:oleObj>
          </a:graphicData>
        </a:graphic>
      </p:graphicFrame>
      <p:graphicFrame>
        <p:nvGraphicFramePr>
          <p:cNvPr id="605189" name="Object 5"/>
          <p:cNvGraphicFramePr>
            <a:graphicFrameLocks noChangeAspect="1"/>
          </p:cNvGraphicFramePr>
          <p:nvPr/>
        </p:nvGraphicFramePr>
        <p:xfrm>
          <a:off x="3024178" y="1785926"/>
          <a:ext cx="190500" cy="163513"/>
        </p:xfrm>
        <a:graphic>
          <a:graphicData uri="http://schemas.openxmlformats.org/presentationml/2006/ole">
            <p:oleObj spid="_x0000_s605189" name="Vergelijking" r:id="rId6" imgW="190440" imgH="139680" progId="Equation.3">
              <p:embed/>
            </p:oleObj>
          </a:graphicData>
        </a:graphic>
      </p:graphicFrame>
      <p:graphicFrame>
        <p:nvGraphicFramePr>
          <p:cNvPr id="605190" name="Object 6"/>
          <p:cNvGraphicFramePr>
            <a:graphicFrameLocks noChangeAspect="1"/>
          </p:cNvGraphicFramePr>
          <p:nvPr/>
        </p:nvGraphicFramePr>
        <p:xfrm>
          <a:off x="3929058" y="1785926"/>
          <a:ext cx="190500" cy="163513"/>
        </p:xfrm>
        <a:graphic>
          <a:graphicData uri="http://schemas.openxmlformats.org/presentationml/2006/ole">
            <p:oleObj spid="_x0000_s605190" name="Vergelijking" r:id="rId7" imgW="190440" imgH="139680" progId="Equation.3">
              <p:embed/>
            </p:oleObj>
          </a:graphicData>
        </a:graphic>
      </p:graphicFrame>
      <p:graphicFrame>
        <p:nvGraphicFramePr>
          <p:cNvPr id="605191" name="Object 7"/>
          <p:cNvGraphicFramePr>
            <a:graphicFrameLocks noChangeAspect="1"/>
          </p:cNvGraphicFramePr>
          <p:nvPr/>
        </p:nvGraphicFramePr>
        <p:xfrm>
          <a:off x="4738690" y="1765289"/>
          <a:ext cx="190500" cy="163513"/>
        </p:xfrm>
        <a:graphic>
          <a:graphicData uri="http://schemas.openxmlformats.org/presentationml/2006/ole">
            <p:oleObj spid="_x0000_s605191" name="Vergelijking" r:id="rId8" imgW="190440" imgH="139680" progId="Equation.3">
              <p:embed/>
            </p:oleObj>
          </a:graphicData>
        </a:graphic>
      </p:graphicFrame>
      <p:graphicFrame>
        <p:nvGraphicFramePr>
          <p:cNvPr id="605192" name="Object 8"/>
          <p:cNvGraphicFramePr>
            <a:graphicFrameLocks noChangeAspect="1"/>
          </p:cNvGraphicFramePr>
          <p:nvPr/>
        </p:nvGraphicFramePr>
        <p:xfrm>
          <a:off x="5643570" y="1785926"/>
          <a:ext cx="190500" cy="163513"/>
        </p:xfrm>
        <a:graphic>
          <a:graphicData uri="http://schemas.openxmlformats.org/presentationml/2006/ole">
            <p:oleObj spid="_x0000_s605192" name="Vergelijking" r:id="rId9" imgW="190440" imgH="139680" progId="Equation.3">
              <p:embed/>
            </p:oleObj>
          </a:graphicData>
        </a:graphic>
      </p:graphicFrame>
      <p:graphicFrame>
        <p:nvGraphicFramePr>
          <p:cNvPr id="605193" name="Object 9"/>
          <p:cNvGraphicFramePr>
            <a:graphicFrameLocks noChangeAspect="1"/>
          </p:cNvGraphicFramePr>
          <p:nvPr/>
        </p:nvGraphicFramePr>
        <p:xfrm>
          <a:off x="6500826" y="1785926"/>
          <a:ext cx="190500" cy="163513"/>
        </p:xfrm>
        <a:graphic>
          <a:graphicData uri="http://schemas.openxmlformats.org/presentationml/2006/ole">
            <p:oleObj spid="_x0000_s605193" name="Vergelijking" r:id="rId10" imgW="190440" imgH="139680" progId="Equation.3">
              <p:embed/>
            </p:oleObj>
          </a:graphicData>
        </a:graphic>
      </p:graphicFrame>
    </p:spTree>
  </p:cSld>
  <p:clrMapOvr>
    <a:masterClrMapping/>
  </p:clrMapOvr>
  <p:transition/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Authority vector </a:t>
            </a:r>
            <a:r>
              <a:rPr lang="en-US" i="1" dirty="0" smtClean="0"/>
              <a:t>a </a:t>
            </a:r>
            <a:r>
              <a:rPr lang="en-US" dirty="0" smtClean="0"/>
              <a:t>=   </a:t>
            </a:r>
            <a:r>
              <a:rPr lang="en-US" i="1" dirty="0" smtClean="0"/>
              <a:t>A</a:t>
            </a:r>
            <a:r>
              <a:rPr lang="en-US" i="1" baseline="30000" dirty="0" smtClean="0"/>
              <a:t>T</a:t>
            </a:r>
            <a:r>
              <a:rPr lang="en-US" i="1" dirty="0" smtClean="0"/>
              <a:t>*h</a:t>
            </a:r>
            <a:r>
              <a:rPr lang="en-US" i="1" baseline="-25000" dirty="0" smtClean="0"/>
              <a:t>i-</a:t>
            </a:r>
            <a:r>
              <a:rPr lang="en-US" baseline="-25000" dirty="0" smtClean="0"/>
              <a:t>1 </a:t>
            </a:r>
            <a:r>
              <a:rPr lang="en-US" dirty="0" smtClean="0"/>
              <a:t>,</a:t>
            </a:r>
            <a:r>
              <a:rPr lang="en-US" dirty="0" smtClean="0"/>
              <a:t>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≥ 1</a:t>
            </a:r>
            <a:endParaRPr lang="de-DE" i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14414" y="1785938"/>
          <a:ext cx="6715175" cy="397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9397"/>
                <a:gridCol w="839397"/>
                <a:gridCol w="839413"/>
                <a:gridCol w="839380"/>
                <a:gridCol w="839397"/>
                <a:gridCol w="839397"/>
                <a:gridCol w="839397"/>
                <a:gridCol w="839397"/>
              </a:tblGrid>
              <a:tr h="496610">
                <a:tc>
                  <a:txBody>
                    <a:bodyPr/>
                    <a:lstStyle/>
                    <a:p>
                      <a:pPr lvl="0" algn="ctr"/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a</a:t>
                      </a:r>
                      <a:r>
                        <a:rPr lang="de-DE" sz="2400" i="1" baseline="-25000" dirty="0" smtClean="0"/>
                        <a:t>1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a</a:t>
                      </a:r>
                      <a:r>
                        <a:rPr lang="de-DE" sz="2400" i="1" baseline="-25000" dirty="0" smtClean="0"/>
                        <a:t>2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a</a:t>
                      </a:r>
                      <a:r>
                        <a:rPr lang="de-DE" sz="2400" i="1" baseline="-25000" dirty="0" smtClean="0"/>
                        <a:t>3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a</a:t>
                      </a:r>
                      <a:r>
                        <a:rPr lang="de-DE" sz="2400" i="1" baseline="-25000" dirty="0" smtClean="0"/>
                        <a:t>4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a</a:t>
                      </a:r>
                      <a:r>
                        <a:rPr lang="de-DE" sz="2400" i="1" baseline="-25000" dirty="0" smtClean="0"/>
                        <a:t>5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a</a:t>
                      </a:r>
                      <a:r>
                        <a:rPr lang="de-DE" sz="2400" i="1" baseline="-25000" dirty="0" smtClean="0"/>
                        <a:t>6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a</a:t>
                      </a:r>
                      <a:r>
                        <a:rPr lang="de-DE" sz="2400" i="1" baseline="-25000" dirty="0" smtClean="0"/>
                        <a:t>7</a:t>
                      </a:r>
                      <a:endParaRPr lang="de-DE" sz="2400" i="1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0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0.06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0.09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0.10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0.10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0.10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0.10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0.10</a:t>
                      </a:r>
                      <a:endParaRPr lang="de-DE" sz="2400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1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0.06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0.03</a:t>
                      </a:r>
                      <a:endParaRPr lang="de-DE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0.01</a:t>
                      </a:r>
                      <a:endParaRPr lang="de-DE" sz="2400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2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0.19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0.14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0.13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0.12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0.12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0.12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0.12</a:t>
                      </a:r>
                      <a:endParaRPr lang="de-DE" sz="2400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3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0.31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0.43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0.46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0.46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0.46</a:t>
                      </a:r>
                      <a:endParaRPr lang="de-DE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0.47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0.47</a:t>
                      </a:r>
                      <a:endParaRPr lang="de-DE" sz="2400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4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0.13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0.14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0.16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0.16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0.16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0.16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0.16</a:t>
                      </a:r>
                      <a:endParaRPr lang="de-DE" sz="2400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5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0.06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0.03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0.01</a:t>
                      </a:r>
                      <a:endParaRPr lang="de-DE" sz="2400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6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0.19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0.14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0.13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0.13</a:t>
                      </a:r>
                      <a:endParaRPr lang="de-DE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0.13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0.13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0.13</a:t>
                      </a:r>
                      <a:endParaRPr lang="de-DE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06210" name="Object 2"/>
          <p:cNvGraphicFramePr>
            <a:graphicFrameLocks noChangeAspect="1"/>
          </p:cNvGraphicFramePr>
          <p:nvPr/>
        </p:nvGraphicFramePr>
        <p:xfrm>
          <a:off x="4071934" y="785794"/>
          <a:ext cx="251650" cy="216000"/>
        </p:xfrm>
        <a:graphic>
          <a:graphicData uri="http://schemas.openxmlformats.org/presentationml/2006/ole">
            <p:oleObj spid="_x0000_s606210" name="Vergelijking" r:id="rId3" imgW="190440" imgH="139680" progId="Equation.3">
              <p:embed/>
            </p:oleObj>
          </a:graphicData>
        </a:graphic>
      </p:graphicFrame>
      <p:graphicFrame>
        <p:nvGraphicFramePr>
          <p:cNvPr id="606211" name="Object 3"/>
          <p:cNvGraphicFramePr>
            <a:graphicFrameLocks noChangeAspect="1"/>
          </p:cNvGraphicFramePr>
          <p:nvPr/>
        </p:nvGraphicFramePr>
        <p:xfrm>
          <a:off x="3167054" y="1836727"/>
          <a:ext cx="190500" cy="163513"/>
        </p:xfrm>
        <a:graphic>
          <a:graphicData uri="http://schemas.openxmlformats.org/presentationml/2006/ole">
            <p:oleObj spid="_x0000_s606211" name="Vergelijking" r:id="rId4" imgW="190440" imgH="139680" progId="Equation.3">
              <p:embed/>
            </p:oleObj>
          </a:graphicData>
        </a:graphic>
      </p:graphicFrame>
      <p:graphicFrame>
        <p:nvGraphicFramePr>
          <p:cNvPr id="606212" name="Object 4"/>
          <p:cNvGraphicFramePr>
            <a:graphicFrameLocks noChangeAspect="1"/>
          </p:cNvGraphicFramePr>
          <p:nvPr/>
        </p:nvGraphicFramePr>
        <p:xfrm>
          <a:off x="4000496" y="1836727"/>
          <a:ext cx="190500" cy="163513"/>
        </p:xfrm>
        <a:graphic>
          <a:graphicData uri="http://schemas.openxmlformats.org/presentationml/2006/ole">
            <p:oleObj spid="_x0000_s606212" name="Vergelijking" r:id="rId5" imgW="190440" imgH="139680" progId="Equation.3">
              <p:embed/>
            </p:oleObj>
          </a:graphicData>
        </a:graphic>
      </p:graphicFrame>
      <p:graphicFrame>
        <p:nvGraphicFramePr>
          <p:cNvPr id="606213" name="Object 5"/>
          <p:cNvGraphicFramePr>
            <a:graphicFrameLocks noChangeAspect="1"/>
          </p:cNvGraphicFramePr>
          <p:nvPr/>
        </p:nvGraphicFramePr>
        <p:xfrm>
          <a:off x="4881566" y="1836727"/>
          <a:ext cx="190500" cy="163513"/>
        </p:xfrm>
        <a:graphic>
          <a:graphicData uri="http://schemas.openxmlformats.org/presentationml/2006/ole">
            <p:oleObj spid="_x0000_s606213" name="Vergelijking" r:id="rId6" imgW="190440" imgH="139680" progId="Equation.3">
              <p:embed/>
            </p:oleObj>
          </a:graphicData>
        </a:graphic>
      </p:graphicFrame>
      <p:graphicFrame>
        <p:nvGraphicFramePr>
          <p:cNvPr id="606214" name="Object 6"/>
          <p:cNvGraphicFramePr>
            <a:graphicFrameLocks noChangeAspect="1"/>
          </p:cNvGraphicFramePr>
          <p:nvPr/>
        </p:nvGraphicFramePr>
        <p:xfrm>
          <a:off x="5667384" y="1857364"/>
          <a:ext cx="190500" cy="163513"/>
        </p:xfrm>
        <a:graphic>
          <a:graphicData uri="http://schemas.openxmlformats.org/presentationml/2006/ole">
            <p:oleObj spid="_x0000_s606214" name="Vergelijking" r:id="rId7" imgW="190440" imgH="139680" progId="Equation.3">
              <p:embed/>
            </p:oleObj>
          </a:graphicData>
        </a:graphic>
      </p:graphicFrame>
      <p:graphicFrame>
        <p:nvGraphicFramePr>
          <p:cNvPr id="606215" name="Object 7"/>
          <p:cNvGraphicFramePr>
            <a:graphicFrameLocks noChangeAspect="1"/>
          </p:cNvGraphicFramePr>
          <p:nvPr/>
        </p:nvGraphicFramePr>
        <p:xfrm>
          <a:off x="6500826" y="1857364"/>
          <a:ext cx="190500" cy="163513"/>
        </p:xfrm>
        <a:graphic>
          <a:graphicData uri="http://schemas.openxmlformats.org/presentationml/2006/ole">
            <p:oleObj spid="_x0000_s606215" name="Vergelijking" r:id="rId8" imgW="190440" imgH="139680" progId="Equation.3">
              <p:embed/>
            </p:oleObj>
          </a:graphicData>
        </a:graphic>
      </p:graphicFrame>
      <p:graphicFrame>
        <p:nvGraphicFramePr>
          <p:cNvPr id="606216" name="Object 8"/>
          <p:cNvGraphicFramePr>
            <a:graphicFrameLocks noChangeAspect="1"/>
          </p:cNvGraphicFramePr>
          <p:nvPr/>
        </p:nvGraphicFramePr>
        <p:xfrm>
          <a:off x="7358082" y="1857364"/>
          <a:ext cx="190500" cy="163513"/>
        </p:xfrm>
        <a:graphic>
          <a:graphicData uri="http://schemas.openxmlformats.org/presentationml/2006/ole">
            <p:oleObj spid="_x0000_s606216" name="Vergelijking" r:id="rId9" imgW="190440" imgH="139680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714876" y="785794"/>
          <a:ext cx="304000" cy="684000"/>
        </p:xfrm>
        <a:graphic>
          <a:graphicData uri="http://schemas.openxmlformats.org/presentationml/2006/ole">
            <p:oleObj spid="_x0000_s606217" name="Vergelijking" r:id="rId10" imgW="203040" imgH="457200" progId="Equation.3">
              <p:embed/>
            </p:oleObj>
          </a:graphicData>
        </a:graphic>
      </p:graphicFrame>
      <p:graphicFrame>
        <p:nvGraphicFramePr>
          <p:cNvPr id="606218" name="Object 10"/>
          <p:cNvGraphicFramePr>
            <a:graphicFrameLocks noChangeAspect="1"/>
          </p:cNvGraphicFramePr>
          <p:nvPr/>
        </p:nvGraphicFramePr>
        <p:xfrm>
          <a:off x="5748348" y="714356"/>
          <a:ext cx="252412" cy="215900"/>
        </p:xfrm>
        <a:graphic>
          <a:graphicData uri="http://schemas.openxmlformats.org/presentationml/2006/ole">
            <p:oleObj spid="_x0000_s606218" name="Vergelijking" r:id="rId11" imgW="190440" imgH="139680" progId="Equation.3">
              <p:embed/>
            </p:oleObj>
          </a:graphicData>
        </a:graphic>
      </p:graphicFrame>
    </p:spTree>
  </p:cSld>
  <p:clrMapOvr>
    <a:masterClrMapping/>
  </p:clrMapOvr>
  <p:transition/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9CE3293-385C-4A27-B47D-EC4FA52A710C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385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Example web graph</a:t>
            </a:r>
            <a:r>
              <a:rPr lang="en-US" sz="3600" dirty="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238597" name="Picture 4" descr="223f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" y="1571625"/>
            <a:ext cx="4722813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167438" y="1643063"/>
          <a:ext cx="2190744" cy="36576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19140"/>
                <a:gridCol w="785802"/>
                <a:gridCol w="785802"/>
              </a:tblGrid>
              <a:tr h="366873">
                <a:tc>
                  <a:txBody>
                    <a:bodyPr/>
                    <a:lstStyle/>
                    <a:p>
                      <a:pPr algn="ctr"/>
                      <a:endParaRPr lang="de-DE" sz="2400" b="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i="1" dirty="0" smtClean="0"/>
                        <a:t>a</a:t>
                      </a:r>
                      <a:endParaRPr lang="de-DE" sz="2400" b="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i="1" dirty="0" smtClean="0"/>
                        <a:t>h</a:t>
                      </a:r>
                      <a:endParaRPr lang="de-DE" sz="2400" b="0" i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873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d</a:t>
                      </a:r>
                      <a:r>
                        <a:rPr lang="en-US" sz="2400" i="0" baseline="-25000" dirty="0" smtClean="0"/>
                        <a:t>0</a:t>
                      </a:r>
                      <a:endParaRPr lang="de-DE" sz="2400" i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0.10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0.03</a:t>
                      </a:r>
                      <a:endParaRPr lang="de-DE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6873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d</a:t>
                      </a:r>
                      <a:r>
                        <a:rPr lang="en-US" sz="2400" i="0" baseline="-25000" dirty="0" smtClean="0"/>
                        <a:t>1</a:t>
                      </a:r>
                      <a:endParaRPr lang="de-DE" sz="2400" i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0.01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0.04</a:t>
                      </a:r>
                      <a:endParaRPr lang="de-DE" sz="2400" dirty="0"/>
                    </a:p>
                  </a:txBody>
                  <a:tcPr/>
                </a:tc>
              </a:tr>
              <a:tr h="366873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d</a:t>
                      </a:r>
                      <a:r>
                        <a:rPr lang="en-US" sz="2400" i="0" baseline="-25000" dirty="0" smtClean="0"/>
                        <a:t>2</a:t>
                      </a:r>
                      <a:endParaRPr lang="de-DE" sz="2400" i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0.12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0.33</a:t>
                      </a:r>
                      <a:endParaRPr lang="de-DE" sz="2400" dirty="0"/>
                    </a:p>
                  </a:txBody>
                  <a:tcPr/>
                </a:tc>
              </a:tr>
              <a:tr h="366873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d</a:t>
                      </a:r>
                      <a:r>
                        <a:rPr lang="en-US" sz="2400" i="0" baseline="-25000" dirty="0" smtClean="0"/>
                        <a:t>3</a:t>
                      </a:r>
                      <a:endParaRPr lang="de-DE" sz="2400" i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0.47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0.18</a:t>
                      </a:r>
                      <a:endParaRPr lang="de-DE" sz="2400" dirty="0"/>
                    </a:p>
                  </a:txBody>
                  <a:tcPr/>
                </a:tc>
              </a:tr>
              <a:tr h="366873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d</a:t>
                      </a:r>
                      <a:r>
                        <a:rPr lang="en-US" sz="2400" i="0" baseline="-25000" dirty="0" smtClean="0"/>
                        <a:t>4</a:t>
                      </a:r>
                      <a:endParaRPr lang="de-DE" sz="2400" i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0.16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0.04</a:t>
                      </a:r>
                      <a:endParaRPr lang="de-DE" sz="2400" dirty="0"/>
                    </a:p>
                  </a:txBody>
                  <a:tcPr/>
                </a:tc>
              </a:tr>
              <a:tr h="366873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d</a:t>
                      </a:r>
                      <a:r>
                        <a:rPr lang="en-US" sz="2400" i="0" baseline="-25000" dirty="0" smtClean="0"/>
                        <a:t>5</a:t>
                      </a:r>
                      <a:endParaRPr lang="de-DE" sz="2400" i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0.01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0.04</a:t>
                      </a:r>
                      <a:endParaRPr lang="de-DE" sz="2400" dirty="0"/>
                    </a:p>
                  </a:txBody>
                  <a:tcPr/>
                </a:tc>
              </a:tr>
              <a:tr h="366873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d</a:t>
                      </a:r>
                      <a:r>
                        <a:rPr lang="en-US" sz="2400" i="0" baseline="-25000" dirty="0" smtClean="0"/>
                        <a:t>6</a:t>
                      </a:r>
                      <a:endParaRPr lang="de-DE" sz="2400" i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0.13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0.35</a:t>
                      </a:r>
                      <a:endParaRPr lang="de-DE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Top-ranked pages</a:t>
            </a:r>
            <a:endParaRPr lang="de-DE" dirty="0"/>
          </a:p>
        </p:txBody>
      </p:sp>
    </p:spTree>
  </p:cSld>
  <p:clrMapOvr>
    <a:masterClrMapping/>
  </p:clrMapOvr>
  <p:transition/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Top-ranked pages</a:t>
            </a:r>
            <a:endParaRPr lang="de-DE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52427" y="2357430"/>
            <a:ext cx="6362713" cy="3000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Pages with highest in-degree: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2, </a:t>
            </a:r>
            <a:r>
              <a:rPr lang="en-US" i="1" dirty="0" smtClean="0">
                <a:solidFill>
                  <a:srgbClr val="000000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+mj-lt"/>
              </a:rPr>
              <a:t>3, </a:t>
            </a:r>
            <a:r>
              <a:rPr lang="en-US" i="1" dirty="0" smtClean="0">
                <a:solidFill>
                  <a:srgbClr val="000000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+mj-lt"/>
              </a:rPr>
              <a:t>6</a:t>
            </a:r>
          </a:p>
        </p:txBody>
      </p:sp>
    </p:spTree>
  </p:cSld>
  <p:clrMapOvr>
    <a:masterClrMapping/>
  </p:clrMapOvr>
  <p:transition/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Top-ranked pages</a:t>
            </a:r>
            <a:endParaRPr lang="de-DE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52427" y="2357430"/>
            <a:ext cx="6362713" cy="3000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Pages with highest in-degree: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2, </a:t>
            </a:r>
            <a:r>
              <a:rPr lang="en-US" i="1" dirty="0" smtClean="0">
                <a:solidFill>
                  <a:srgbClr val="000000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+mj-lt"/>
              </a:rPr>
              <a:t>3, </a:t>
            </a:r>
            <a:r>
              <a:rPr lang="en-US" i="1" dirty="0" smtClean="0">
                <a:solidFill>
                  <a:srgbClr val="000000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+mj-lt"/>
              </a:rPr>
              <a:t>6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Pages with highest 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out-degree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baseline="-25000" dirty="0" smtClean="0">
                <a:solidFill>
                  <a:srgbClr val="000000"/>
                </a:solidFill>
                <a:latin typeface="+mj-lt"/>
              </a:rPr>
              <a:t>, </a:t>
            </a:r>
            <a:r>
              <a:rPr lang="en-US" i="1" dirty="0" smtClean="0">
                <a:solidFill>
                  <a:srgbClr val="000000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+mj-lt"/>
              </a:rPr>
              <a:t>6</a:t>
            </a:r>
          </a:p>
        </p:txBody>
      </p:sp>
    </p:spTree>
  </p:cSld>
  <p:clrMapOvr>
    <a:masterClrMapping/>
  </p:clrMapOvr>
  <p:transition/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Top-ranked pages</a:t>
            </a:r>
            <a:endParaRPr lang="de-DE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52427" y="2357430"/>
            <a:ext cx="6362713" cy="3000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Pages with highest in-degree: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2, </a:t>
            </a:r>
            <a:r>
              <a:rPr lang="en-US" i="1" dirty="0" smtClean="0">
                <a:solidFill>
                  <a:srgbClr val="000000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+mj-lt"/>
              </a:rPr>
              <a:t>3, </a:t>
            </a:r>
            <a:r>
              <a:rPr lang="en-US" i="1" dirty="0" smtClean="0">
                <a:solidFill>
                  <a:srgbClr val="000000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+mj-lt"/>
              </a:rPr>
              <a:t>6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Pages with highest 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out-degree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baseline="-25000" dirty="0" smtClean="0">
                <a:solidFill>
                  <a:srgbClr val="000000"/>
                </a:solidFill>
                <a:latin typeface="+mj-lt"/>
              </a:rPr>
              <a:t>, </a:t>
            </a:r>
            <a:r>
              <a:rPr lang="en-US" i="1" dirty="0" smtClean="0">
                <a:solidFill>
                  <a:srgbClr val="000000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+mj-lt"/>
              </a:rPr>
              <a:t>6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Pages with highest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PageRank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: </a:t>
            </a:r>
            <a:r>
              <a:rPr lang="en-US" i="1" dirty="0" smtClean="0">
                <a:solidFill>
                  <a:srgbClr val="000000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+mj-lt"/>
              </a:rPr>
              <a:t>6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9F683C1-9BE1-4B62-9973-09010B16D74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05475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[text of </a:t>
            </a:r>
            <a:r>
              <a:rPr lang="en-US" sz="3000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3000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] only vs. [text of </a:t>
            </a:r>
            <a:r>
              <a:rPr lang="en-US" sz="3000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3000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] + [anchor text → </a:t>
            </a:r>
            <a:r>
              <a:rPr lang="en-US" sz="3000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3000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]</a:t>
            </a:r>
          </a:p>
        </p:txBody>
      </p:sp>
      <p:sp>
        <p:nvSpPr>
          <p:cNvPr id="105476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97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Searching  on  [text of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] + [anchor text →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] is often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	more effective  than searching on [text of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] only.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chemeClr val="tx1"/>
                </a:solidFill>
                <a:latin typeface="Calibri" charset="0"/>
              </a:rPr>
              <a:t>Example: Query </a:t>
            </a:r>
            <a:r>
              <a:rPr lang="en-US" i="1">
                <a:solidFill>
                  <a:schemeClr val="tx1"/>
                </a:solidFill>
                <a:latin typeface="Calibri" charset="0"/>
              </a:rPr>
              <a:t>IBM</a:t>
            </a:r>
            <a:endParaRPr lang="en-US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chemeClr val="tx1"/>
                </a:solidFill>
                <a:latin typeface="Calibri" charset="0"/>
              </a:rPr>
              <a:t>Matches IBM’s copyright page 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chemeClr val="tx1"/>
                </a:solidFill>
                <a:latin typeface="Calibri" charset="0"/>
              </a:rPr>
              <a:t>Matches many spam pages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chemeClr val="tx1"/>
                </a:solidFill>
                <a:latin typeface="Calibri" charset="0"/>
              </a:rPr>
              <a:t>Matches IBM wikipedia article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chemeClr val="tx1"/>
                </a:solidFill>
                <a:latin typeface="Calibri" charset="0"/>
              </a:rPr>
              <a:t>May not match IBM home page!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chemeClr val="tx1"/>
                </a:solidFill>
                <a:latin typeface="Calibri" charset="0"/>
              </a:rPr>
              <a:t>… if IBM home page is mostly graphics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Searching  on [anchor text →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] is better for the query 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IBM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chemeClr val="tx1"/>
                </a:solidFill>
                <a:latin typeface="Calibri" charset="0"/>
              </a:rPr>
              <a:t>In  this representation, the page with most occurences of </a:t>
            </a:r>
            <a:r>
              <a:rPr lang="en-US" sz="2200" i="1">
                <a:solidFill>
                  <a:schemeClr val="tx1"/>
                </a:solidFill>
                <a:latin typeface="Calibri" charset="0"/>
              </a:rPr>
              <a:t>IBM </a:t>
            </a:r>
            <a:r>
              <a:rPr lang="en-US" sz="2200">
                <a:solidFill>
                  <a:schemeClr val="tx1"/>
                </a:solidFill>
                <a:latin typeface="Calibri" charset="0"/>
              </a:rPr>
              <a:t> is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chemeClr val="tx1"/>
                </a:solidFill>
                <a:latin typeface="Calibri" charset="0"/>
              </a:rPr>
              <a:t>	www.ibm.com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0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0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0547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Top-ranked pages</a:t>
            </a:r>
            <a:endParaRPr lang="de-DE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52427" y="2357430"/>
            <a:ext cx="6362713" cy="3000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Pages with highest in-degree: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2, </a:t>
            </a:r>
            <a:r>
              <a:rPr lang="en-US" i="1" dirty="0" smtClean="0">
                <a:solidFill>
                  <a:srgbClr val="000000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+mj-lt"/>
              </a:rPr>
              <a:t>3, </a:t>
            </a:r>
            <a:r>
              <a:rPr lang="en-US" i="1" dirty="0" smtClean="0">
                <a:solidFill>
                  <a:srgbClr val="000000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+mj-lt"/>
              </a:rPr>
              <a:t>6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Pages with highest 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out-degree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baseline="-25000" dirty="0" smtClean="0">
                <a:solidFill>
                  <a:srgbClr val="000000"/>
                </a:solidFill>
                <a:latin typeface="+mj-lt"/>
              </a:rPr>
              <a:t>, </a:t>
            </a:r>
            <a:r>
              <a:rPr lang="en-US" i="1" dirty="0" smtClean="0">
                <a:solidFill>
                  <a:srgbClr val="000000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+mj-lt"/>
              </a:rPr>
              <a:t>6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Pages with highest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PageRank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: </a:t>
            </a:r>
            <a:r>
              <a:rPr lang="en-US" i="1" dirty="0" smtClean="0">
                <a:solidFill>
                  <a:srgbClr val="000000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+mj-lt"/>
              </a:rPr>
              <a:t>6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Pages with highest in-degree: </a:t>
            </a:r>
            <a:r>
              <a:rPr lang="en-US" i="1" dirty="0" smtClean="0">
                <a:solidFill>
                  <a:srgbClr val="000000"/>
                </a:solidFill>
                <a:latin typeface="Calibri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Calibri"/>
              </a:rPr>
              <a:t>6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(close: </a:t>
            </a:r>
            <a:r>
              <a:rPr lang="en-US" i="1" dirty="0" smtClean="0">
                <a:solidFill>
                  <a:srgbClr val="000000"/>
                </a:solidFill>
                <a:latin typeface="Calibri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Calibri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Top-ranked pages</a:t>
            </a:r>
            <a:endParaRPr lang="de-DE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52427" y="2357430"/>
            <a:ext cx="6362713" cy="3000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Pages with highest in-degree: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2, </a:t>
            </a:r>
            <a:r>
              <a:rPr lang="en-US" i="1" dirty="0" smtClean="0">
                <a:solidFill>
                  <a:srgbClr val="000000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+mj-lt"/>
              </a:rPr>
              <a:t>3, </a:t>
            </a:r>
            <a:r>
              <a:rPr lang="en-US" i="1" dirty="0" smtClean="0">
                <a:solidFill>
                  <a:srgbClr val="000000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+mj-lt"/>
              </a:rPr>
              <a:t>6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Pages with highest 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out-degree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baseline="-25000" dirty="0" smtClean="0">
                <a:solidFill>
                  <a:srgbClr val="000000"/>
                </a:solidFill>
                <a:latin typeface="+mj-lt"/>
              </a:rPr>
              <a:t>, </a:t>
            </a:r>
            <a:r>
              <a:rPr lang="en-US" i="1" dirty="0" smtClean="0">
                <a:solidFill>
                  <a:srgbClr val="000000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+mj-lt"/>
              </a:rPr>
              <a:t>6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Pages with highest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PageRank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: </a:t>
            </a:r>
            <a:r>
              <a:rPr lang="en-US" i="1" dirty="0" smtClean="0">
                <a:solidFill>
                  <a:srgbClr val="000000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+mj-lt"/>
              </a:rPr>
              <a:t>6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Pages with highest in-degree: </a:t>
            </a:r>
            <a:r>
              <a:rPr lang="en-US" i="1" dirty="0" smtClean="0">
                <a:solidFill>
                  <a:srgbClr val="000000"/>
                </a:solidFill>
                <a:latin typeface="Calibri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Calibri"/>
              </a:rPr>
              <a:t>6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(close: </a:t>
            </a:r>
            <a:r>
              <a:rPr lang="en-US" i="1" dirty="0" smtClean="0">
                <a:solidFill>
                  <a:srgbClr val="000000"/>
                </a:solidFill>
                <a:latin typeface="Calibri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Calibri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Pages with highest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authority score: </a:t>
            </a:r>
            <a:r>
              <a:rPr lang="en-US" i="1" dirty="0" smtClean="0">
                <a:solidFill>
                  <a:srgbClr val="000000"/>
                </a:solidFill>
                <a:latin typeface="Calibri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Calibri"/>
              </a:rPr>
              <a:t>3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/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02F434E-3012-404B-9CFB-50E58613F35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569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vs. HITS: Discussion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02F434E-3012-404B-9CFB-50E58613F35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569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vs. HITS: Discussion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0" name="Text Box 3"/>
          <p:cNvSpPr txBox="1">
            <a:spLocks noChangeArrowheads="1"/>
          </p:cNvSpPr>
          <p:nvPr/>
        </p:nvSpPr>
        <p:spPr bwMode="auto">
          <a:xfrm>
            <a:off x="138113" y="1571612"/>
            <a:ext cx="8505825" cy="49292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can be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precomputed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HITS has to be computed at query time.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02F434E-3012-404B-9CFB-50E58613F35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569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vs. HITS: Discussion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0" name="Text Box 3"/>
          <p:cNvSpPr txBox="1">
            <a:spLocks noChangeArrowheads="1"/>
          </p:cNvSpPr>
          <p:nvPr/>
        </p:nvSpPr>
        <p:spPr bwMode="auto">
          <a:xfrm>
            <a:off x="138113" y="1571612"/>
            <a:ext cx="8505825" cy="49292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can be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precomputed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HITS has to be computed at query time.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HITS is too expensive in most application scenarios.</a:t>
            </a:r>
          </a:p>
        </p:txBody>
      </p:sp>
      <p:sp>
        <p:nvSpPr>
          <p:cNvPr id="28570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02F434E-3012-404B-9CFB-50E58613F35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569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vs. HITS: Discussion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0" name="Text Box 3"/>
          <p:cNvSpPr txBox="1">
            <a:spLocks noChangeArrowheads="1"/>
          </p:cNvSpPr>
          <p:nvPr/>
        </p:nvSpPr>
        <p:spPr bwMode="auto">
          <a:xfrm>
            <a:off x="138113" y="1571612"/>
            <a:ext cx="8505825" cy="49292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can be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precomputed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HITS has to be computed at query time.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HITS is too expensive in most application scenarios.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</a:t>
            </a:r>
            <a:r>
              <a:rPr lang="en-US" sz="2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and HITS make two different design choices concerning (</a:t>
            </a:r>
            <a:r>
              <a:rPr lang="en-US" sz="22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the </a:t>
            </a:r>
            <a:r>
              <a:rPr lang="en-US" sz="22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eigenproblem</a:t>
            </a:r>
            <a:r>
              <a:rPr lang="en-US" sz="2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formalization (ii) the set of pages to apply the formalization to.</a:t>
            </a:r>
          </a:p>
        </p:txBody>
      </p:sp>
      <p:sp>
        <p:nvSpPr>
          <p:cNvPr id="28570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02F434E-3012-404B-9CFB-50E58613F35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569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vs. HITS: Discussion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0" name="Text Box 3"/>
          <p:cNvSpPr txBox="1">
            <a:spLocks noChangeArrowheads="1"/>
          </p:cNvSpPr>
          <p:nvPr/>
        </p:nvSpPr>
        <p:spPr bwMode="auto">
          <a:xfrm>
            <a:off x="138113" y="1571612"/>
            <a:ext cx="8505825" cy="49292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can be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precomputed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HITS has to be computed at query time.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HITS is too expensive in most application scenarios.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</a:t>
            </a:r>
            <a:r>
              <a:rPr lang="en-US" sz="2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and HITS make two different design choices concerning (</a:t>
            </a:r>
            <a:r>
              <a:rPr lang="en-US" sz="22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the </a:t>
            </a:r>
            <a:r>
              <a:rPr lang="en-US" sz="22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eigenproblem</a:t>
            </a:r>
            <a:r>
              <a:rPr lang="en-US" sz="2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formalization (ii) the set of pages to apply the formalization to.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These two are orthogonal.</a:t>
            </a:r>
          </a:p>
        </p:txBody>
      </p:sp>
      <p:sp>
        <p:nvSpPr>
          <p:cNvPr id="28570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02F434E-3012-404B-9CFB-50E58613F35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569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vs. HITS: Discussion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0" name="Text Box 3"/>
          <p:cNvSpPr txBox="1">
            <a:spLocks noChangeArrowheads="1"/>
          </p:cNvSpPr>
          <p:nvPr/>
        </p:nvSpPr>
        <p:spPr bwMode="auto">
          <a:xfrm>
            <a:off x="138113" y="1571612"/>
            <a:ext cx="8505825" cy="49292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can be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precomputed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HITS has to be computed at query time.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HITS is too expensive in most application scenarios.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</a:t>
            </a:r>
            <a:r>
              <a:rPr lang="en-US" sz="2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and HITS make two different design choices concerning (</a:t>
            </a:r>
            <a:r>
              <a:rPr lang="en-US" sz="22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the </a:t>
            </a:r>
            <a:r>
              <a:rPr lang="en-US" sz="22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eigenproblem</a:t>
            </a:r>
            <a:r>
              <a:rPr lang="en-US" sz="2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formalization (ii) the set of pages to apply the formalization to.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These two are orthogonal.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We could also apply HITS to the entire web and </a:t>
            </a:r>
            <a:r>
              <a:rPr lang="en-US" sz="22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</a:t>
            </a:r>
            <a:r>
              <a:rPr lang="en-US" sz="2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to a small base set.</a:t>
            </a:r>
          </a:p>
        </p:txBody>
      </p:sp>
      <p:sp>
        <p:nvSpPr>
          <p:cNvPr id="28570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02F434E-3012-404B-9CFB-50E58613F35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569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vs. HITS: Discussion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0" name="Text Box 3"/>
          <p:cNvSpPr txBox="1">
            <a:spLocks noChangeArrowheads="1"/>
          </p:cNvSpPr>
          <p:nvPr/>
        </p:nvSpPr>
        <p:spPr bwMode="auto">
          <a:xfrm>
            <a:off x="138113" y="1571612"/>
            <a:ext cx="8505825" cy="49292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can be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precomputed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HITS has to be computed at query time.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HITS is too expensive in most application scenarios.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</a:t>
            </a:r>
            <a:r>
              <a:rPr lang="en-US" sz="2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and HITS make two different design choices concerning (</a:t>
            </a:r>
            <a:r>
              <a:rPr lang="en-US" sz="22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the </a:t>
            </a:r>
            <a:r>
              <a:rPr lang="en-US" sz="22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eigenproblem</a:t>
            </a:r>
            <a:r>
              <a:rPr lang="en-US" sz="2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formalization (ii) the set of pages to apply the formalization to.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These two are orthogonal.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We could also apply HITS to the entire web and </a:t>
            </a:r>
            <a:r>
              <a:rPr lang="en-US" sz="22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</a:t>
            </a:r>
            <a:r>
              <a:rPr lang="en-US" sz="2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to a small base set.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Claim: On the web, a good hub almost always is also a good authority.</a:t>
            </a:r>
          </a:p>
        </p:txBody>
      </p:sp>
      <p:sp>
        <p:nvSpPr>
          <p:cNvPr id="28570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02F434E-3012-404B-9CFB-50E58613F35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569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vs. HITS: Discussion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0" name="Text Box 3"/>
          <p:cNvSpPr txBox="1">
            <a:spLocks noChangeArrowheads="1"/>
          </p:cNvSpPr>
          <p:nvPr/>
        </p:nvSpPr>
        <p:spPr bwMode="auto">
          <a:xfrm>
            <a:off x="138113" y="1571612"/>
            <a:ext cx="8505825" cy="49292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can be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precomputed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HITS has to be computed at query time.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HITS is too expensive in most application scenarios.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</a:t>
            </a:r>
            <a:r>
              <a:rPr lang="en-US" sz="2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and HITS make two different design choices concerning (</a:t>
            </a:r>
            <a:r>
              <a:rPr lang="en-US" sz="22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the </a:t>
            </a:r>
            <a:r>
              <a:rPr lang="en-US" sz="22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eigenproblem</a:t>
            </a:r>
            <a:r>
              <a:rPr lang="en-US" sz="2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formalization (ii) the set of pages to apply the formalization to.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These two are orthogonal.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We could also apply HITS to the entire web and </a:t>
            </a:r>
            <a:r>
              <a:rPr lang="en-US" sz="22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</a:t>
            </a:r>
            <a:r>
              <a:rPr lang="en-US" sz="2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to a small base set.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Claim: On the web, a good hub almost always is also a good authority.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</a:t>
            </a:r>
            <a:r>
              <a:rPr lang="en-US" sz="2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e actual difference between </a:t>
            </a:r>
            <a:r>
              <a:rPr lang="en-US" sz="22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</a:t>
            </a:r>
            <a:r>
              <a:rPr lang="en-US" sz="2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ranking and HITS ranking is therefore not as large as one might expect.</a:t>
            </a:r>
            <a:endParaRPr lang="en-US" sz="22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D69CA30-31B2-4790-B239-26E755A2901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06499" name="Text Box 2"/>
          <p:cNvSpPr txBox="1">
            <a:spLocks noChangeArrowheads="1"/>
          </p:cNvSpPr>
          <p:nvPr/>
        </p:nvSpPr>
        <p:spPr bwMode="auto">
          <a:xfrm>
            <a:off x="0" y="1270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Anchor  text  containing  </a:t>
            </a:r>
            <a:r>
              <a:rPr lang="en-US" sz="3000" i="1">
                <a:solidFill>
                  <a:srgbClr val="000000"/>
                </a:solidFill>
                <a:latin typeface="Calibri" charset="0"/>
              </a:rPr>
              <a:t>IBM  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pointing  to www.ibm.com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02F434E-3012-404B-9CFB-50E58613F35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340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569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Exercise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02F434E-3012-404B-9CFB-50E58613F35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341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569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Exercise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0" name="Text Box 3"/>
          <p:cNvSpPr txBox="1">
            <a:spLocks noChangeArrowheads="1"/>
          </p:cNvSpPr>
          <p:nvPr/>
        </p:nvSpPr>
        <p:spPr bwMode="auto">
          <a:xfrm>
            <a:off x="138113" y="3429000"/>
            <a:ext cx="8505825" cy="7143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Why is a good hub almost always also a good authority?</a:t>
            </a:r>
            <a:endParaRPr lang="en-US" sz="22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02F434E-3012-404B-9CFB-50E58613F35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342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569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Take-away today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0" name="Text Box 3"/>
          <p:cNvSpPr txBox="1">
            <a:spLocks noChangeArrowheads="1"/>
          </p:cNvSpPr>
          <p:nvPr/>
        </p:nvSpPr>
        <p:spPr bwMode="auto">
          <a:xfrm>
            <a:off x="138113" y="2214554"/>
            <a:ext cx="8505825" cy="32147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Anchor text: What exactly are links on the web and why are they important for IR?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Citation analysis: the mathematical foundation of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and link-based ranking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: the original algorithm that was used for link-based ranking on the web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Hubs &amp; Authorities: an alternative link-based ranking algorithm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02F434E-3012-404B-9CFB-50E58613F35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343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569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Resources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0" name="Text Box 3"/>
          <p:cNvSpPr txBox="1">
            <a:spLocks noChangeArrowheads="1"/>
          </p:cNvSpPr>
          <p:nvPr/>
        </p:nvSpPr>
        <p:spPr bwMode="auto">
          <a:xfrm>
            <a:off x="138113" y="1571612"/>
            <a:ext cx="8505825" cy="49292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Chapter 21 of IIR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Resources at  </a:t>
            </a:r>
            <a:r>
              <a:rPr lang="en-US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http://ifnlp.org/ir</a:t>
            </a:r>
            <a:endParaRPr lang="en-US" sz="2200" dirty="0" smtClean="0">
              <a:solidFill>
                <a:srgbClr val="000000"/>
              </a:solidFill>
              <a:latin typeface="+mj-lt"/>
              <a:cs typeface="Courier New" pitchFamily="49" charset="0"/>
            </a:endParaRP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American Mathematical Society article on 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PageRank</a:t>
            </a:r>
            <a:r>
              <a:rPr lang="en-US" sz="2200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 (popular science style)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Jon Kleinberg’s home page (main person behind HITS)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A Google bomb and its defusing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Google’s official description of 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PageRank</a:t>
            </a:r>
            <a:r>
              <a:rPr lang="en-US" sz="2200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: </a:t>
            </a:r>
            <a:r>
              <a:rPr lang="en-US" sz="2200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2200" i="1" dirty="0" err="1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PageRank</a:t>
            </a:r>
            <a:r>
              <a:rPr lang="en-US" sz="2200" i="1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 reflects our view of the importance of web pages by considering more than 500 million variables and 2 billion terms. Pages that believe are important pages receive a higher </a:t>
            </a:r>
            <a:r>
              <a:rPr lang="en-US" sz="2200" i="1" dirty="0" err="1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PageRank</a:t>
            </a:r>
            <a:r>
              <a:rPr lang="en-US" sz="2200" i="1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 and are more likely to appear at the top of the search results.</a:t>
            </a:r>
            <a:endParaRPr lang="en-US" sz="2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570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A8900E9-837C-42DA-B94D-A9E8E8ABFE08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07523" name="Text Box 2"/>
          <p:cNvSpPr txBox="1">
            <a:spLocks noChangeArrowheads="1"/>
          </p:cNvSpPr>
          <p:nvPr/>
        </p:nvSpPr>
        <p:spPr bwMode="auto">
          <a:xfrm>
            <a:off x="0" y="1270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Anchor  text  containing  </a:t>
            </a:r>
            <a:r>
              <a:rPr lang="en-US" sz="3000" i="1">
                <a:solidFill>
                  <a:srgbClr val="000000"/>
                </a:solidFill>
                <a:latin typeface="Calibri" charset="0"/>
              </a:rPr>
              <a:t>IBM  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pointing  to www.ibm.com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107525" name="Picture 6" descr="35f-ib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" y="1785938"/>
            <a:ext cx="7713663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8514687-6F28-443A-B9A0-52E532F22277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08547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Indexing  anchor  text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86F8FD3-86C0-43D0-A9F9-F40E106DA323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09571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Indexing  anchor  text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09572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97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Thus: Anchor text is often a better description of a page’s content than the page itself.</a:t>
            </a: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0957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7B90EF7-E678-4135-A700-B4166F4C7BA5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10595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Indexing  anchor  text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10596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97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Thus: Anchor text is often a better description of a page’s content than the page itself.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Anchor text can be weighted more highly than document text.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	(based on Assumption 1&amp;2)</a:t>
            </a: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105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A207415-D523-4E5D-9EF7-383FCAFF84C8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11619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Exercise: Assumptions underlying PageRank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Applications in clustering in IR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5750" y="1511300"/>
          <a:ext cx="8572560" cy="488348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57520"/>
                <a:gridCol w="2286016"/>
                <a:gridCol w="3429024"/>
              </a:tblGrid>
              <a:tr h="774382">
                <a:tc>
                  <a:txBody>
                    <a:bodyPr/>
                    <a:lstStyle/>
                    <a:p>
                      <a:r>
                        <a:rPr lang="de-DE" sz="2200" b="0" dirty="0" smtClean="0"/>
                        <a:t>Application</a:t>
                      </a:r>
                      <a:r>
                        <a:rPr lang="de-DE" sz="2200" b="0" baseline="0" dirty="0" smtClean="0"/>
                        <a:t> </a:t>
                      </a:r>
                      <a:endParaRPr lang="de-DE" sz="2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200" b="0" dirty="0" err="1" smtClean="0"/>
                        <a:t>What</a:t>
                      </a:r>
                      <a:r>
                        <a:rPr lang="de-DE" sz="2200" b="0" baseline="0" dirty="0" smtClean="0"/>
                        <a:t>  </a:t>
                      </a:r>
                      <a:r>
                        <a:rPr lang="de-DE" sz="2200" b="0" baseline="0" dirty="0" err="1" smtClean="0"/>
                        <a:t>is</a:t>
                      </a:r>
                      <a:r>
                        <a:rPr lang="de-DE" sz="2200" b="0" baseline="0" dirty="0" smtClean="0"/>
                        <a:t>  </a:t>
                      </a:r>
                      <a:r>
                        <a:rPr lang="de-DE" sz="2200" b="0" baseline="0" dirty="0" err="1" smtClean="0"/>
                        <a:t>clustered</a:t>
                      </a:r>
                      <a:r>
                        <a:rPr lang="de-DE" sz="2200" b="0" baseline="0" dirty="0" smtClean="0"/>
                        <a:t>?</a:t>
                      </a:r>
                      <a:endParaRPr lang="de-DE" sz="2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200" b="0" dirty="0" err="1" smtClean="0"/>
                        <a:t>Benefit</a:t>
                      </a:r>
                      <a:r>
                        <a:rPr lang="de-DE" sz="2200" b="0" dirty="0" smtClean="0"/>
                        <a:t> </a:t>
                      </a:r>
                      <a:endParaRPr lang="de-DE" sz="2200" b="0" dirty="0"/>
                    </a:p>
                  </a:txBody>
                  <a:tcPr anchor="ctr"/>
                </a:tc>
              </a:tr>
              <a:tr h="957270">
                <a:tc>
                  <a:txBody>
                    <a:bodyPr/>
                    <a:lstStyle/>
                    <a:p>
                      <a:r>
                        <a:rPr lang="de-DE" sz="2200" dirty="0" err="1" smtClean="0"/>
                        <a:t>Search</a:t>
                      </a:r>
                      <a:r>
                        <a:rPr lang="de-DE" sz="2200" baseline="0" dirty="0" smtClean="0"/>
                        <a:t> </a:t>
                      </a:r>
                      <a:r>
                        <a:rPr lang="de-DE" sz="2200" baseline="0" dirty="0" err="1" smtClean="0"/>
                        <a:t>results</a:t>
                      </a:r>
                      <a:r>
                        <a:rPr lang="de-DE" sz="2200" baseline="0" dirty="0" smtClean="0"/>
                        <a:t> </a:t>
                      </a:r>
                      <a:r>
                        <a:rPr lang="de-DE" sz="2200" baseline="0" dirty="0" err="1" smtClean="0"/>
                        <a:t>clustering</a:t>
                      </a:r>
                      <a:r>
                        <a:rPr lang="de-DE" sz="2200" baseline="0" dirty="0" smtClean="0"/>
                        <a:t> </a:t>
                      </a:r>
                      <a:endParaRPr lang="de-DE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dirty="0" err="1" smtClean="0"/>
                        <a:t>search</a:t>
                      </a:r>
                      <a:r>
                        <a:rPr lang="de-DE" sz="2200" dirty="0" smtClean="0"/>
                        <a:t> </a:t>
                      </a:r>
                      <a:r>
                        <a:rPr lang="de-DE" sz="2200" dirty="0" err="1" smtClean="0"/>
                        <a:t>results</a:t>
                      </a:r>
                      <a:endParaRPr lang="de-DE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dirty="0" err="1" smtClean="0"/>
                        <a:t>more</a:t>
                      </a:r>
                      <a:r>
                        <a:rPr lang="de-DE" sz="2200" dirty="0" smtClean="0"/>
                        <a:t> </a:t>
                      </a:r>
                      <a:r>
                        <a:rPr lang="de-DE" sz="2200" dirty="0" err="1" smtClean="0"/>
                        <a:t>effective</a:t>
                      </a:r>
                      <a:r>
                        <a:rPr lang="de-DE" sz="2200" dirty="0" smtClean="0"/>
                        <a:t> </a:t>
                      </a:r>
                      <a:r>
                        <a:rPr lang="de-DE" sz="2200" dirty="0" err="1" smtClean="0"/>
                        <a:t>information</a:t>
                      </a:r>
                      <a:r>
                        <a:rPr lang="de-DE" sz="2200" dirty="0" smtClean="0"/>
                        <a:t> </a:t>
                      </a:r>
                    </a:p>
                    <a:p>
                      <a:r>
                        <a:rPr lang="de-DE" sz="2200" dirty="0" err="1" smtClean="0"/>
                        <a:t>presentation</a:t>
                      </a:r>
                      <a:r>
                        <a:rPr lang="de-DE" sz="2200" baseline="0" dirty="0" smtClean="0"/>
                        <a:t> </a:t>
                      </a:r>
                      <a:r>
                        <a:rPr lang="de-DE" sz="2200" baseline="0" dirty="0" err="1" smtClean="0"/>
                        <a:t>to</a:t>
                      </a:r>
                      <a:r>
                        <a:rPr lang="de-DE" sz="2200" baseline="0" dirty="0" smtClean="0"/>
                        <a:t>  </a:t>
                      </a:r>
                      <a:r>
                        <a:rPr lang="de-DE" sz="2200" baseline="0" dirty="0" err="1" smtClean="0"/>
                        <a:t>user</a:t>
                      </a:r>
                      <a:endParaRPr lang="de-DE" sz="2200" dirty="0"/>
                    </a:p>
                  </a:txBody>
                  <a:tcPr/>
                </a:tc>
              </a:tr>
              <a:tr h="957270">
                <a:tc>
                  <a:txBody>
                    <a:bodyPr/>
                    <a:lstStyle/>
                    <a:p>
                      <a:r>
                        <a:rPr lang="de-DE" sz="2200" dirty="0" err="1" smtClean="0"/>
                        <a:t>Scatter-Gather</a:t>
                      </a:r>
                      <a:endParaRPr lang="de-DE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(</a:t>
                      </a:r>
                      <a:r>
                        <a:rPr lang="de-DE" sz="2200" dirty="0" err="1" smtClean="0"/>
                        <a:t>subsets</a:t>
                      </a:r>
                      <a:r>
                        <a:rPr lang="de-DE" sz="2200" dirty="0" smtClean="0"/>
                        <a:t> </a:t>
                      </a:r>
                      <a:r>
                        <a:rPr lang="de-DE" sz="2200" dirty="0" err="1" smtClean="0"/>
                        <a:t>of</a:t>
                      </a:r>
                      <a:r>
                        <a:rPr lang="de-DE" sz="2200" dirty="0" smtClean="0"/>
                        <a:t>)</a:t>
                      </a:r>
                    </a:p>
                    <a:p>
                      <a:r>
                        <a:rPr lang="de-DE" sz="2200" dirty="0" err="1" smtClean="0"/>
                        <a:t>collection</a:t>
                      </a:r>
                      <a:endParaRPr lang="de-DE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alternative</a:t>
                      </a:r>
                      <a:r>
                        <a:rPr lang="de-DE" sz="2200" baseline="0" dirty="0" smtClean="0"/>
                        <a:t> </a:t>
                      </a:r>
                      <a:r>
                        <a:rPr lang="de-DE" sz="2200" baseline="0" dirty="0" err="1" smtClean="0"/>
                        <a:t>user</a:t>
                      </a:r>
                      <a:r>
                        <a:rPr lang="de-DE" sz="2200" baseline="0" dirty="0" smtClean="0"/>
                        <a:t> </a:t>
                      </a:r>
                      <a:r>
                        <a:rPr lang="de-DE" sz="2200" baseline="0" dirty="0" err="1" smtClean="0"/>
                        <a:t>interface</a:t>
                      </a:r>
                      <a:r>
                        <a:rPr lang="de-DE" sz="2200" baseline="0" dirty="0" smtClean="0"/>
                        <a:t>:</a:t>
                      </a:r>
                    </a:p>
                    <a:p>
                      <a:r>
                        <a:rPr lang="de-DE" sz="2200" baseline="0" dirty="0" smtClean="0"/>
                        <a:t>“</a:t>
                      </a:r>
                      <a:r>
                        <a:rPr lang="de-DE" sz="2200" baseline="0" dirty="0" err="1" smtClean="0"/>
                        <a:t>search</a:t>
                      </a:r>
                      <a:r>
                        <a:rPr lang="de-DE" sz="2200" baseline="0" dirty="0" smtClean="0"/>
                        <a:t> </a:t>
                      </a:r>
                      <a:r>
                        <a:rPr lang="de-DE" sz="2200" baseline="0" dirty="0" err="1" smtClean="0"/>
                        <a:t>without</a:t>
                      </a:r>
                      <a:endParaRPr lang="de-DE" sz="2200" baseline="0" dirty="0" smtClean="0"/>
                    </a:p>
                    <a:p>
                      <a:r>
                        <a:rPr lang="de-DE" sz="2200" dirty="0" err="1" smtClean="0"/>
                        <a:t>typing</a:t>
                      </a:r>
                      <a:r>
                        <a:rPr lang="de-DE" sz="2200" dirty="0" smtClean="0"/>
                        <a:t>”</a:t>
                      </a:r>
                      <a:endParaRPr lang="de-DE" sz="2200" dirty="0"/>
                    </a:p>
                  </a:txBody>
                  <a:tcPr/>
                </a:tc>
              </a:tr>
              <a:tr h="957270">
                <a:tc>
                  <a:txBody>
                    <a:bodyPr/>
                    <a:lstStyle/>
                    <a:p>
                      <a:r>
                        <a:rPr lang="de-DE" sz="2200" dirty="0" err="1" smtClean="0"/>
                        <a:t>Collection</a:t>
                      </a:r>
                      <a:r>
                        <a:rPr lang="de-DE" sz="2200" dirty="0" smtClean="0"/>
                        <a:t> </a:t>
                      </a:r>
                      <a:r>
                        <a:rPr lang="de-DE" sz="2200" dirty="0" err="1" smtClean="0"/>
                        <a:t>clustering</a:t>
                      </a:r>
                      <a:endParaRPr lang="de-DE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dirty="0" err="1" smtClean="0"/>
                        <a:t>collection</a:t>
                      </a:r>
                      <a:endParaRPr lang="de-DE" sz="2200" dirty="0" smtClean="0"/>
                    </a:p>
                    <a:p>
                      <a:endParaRPr lang="de-DE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dirty="0" err="1" smtClean="0"/>
                        <a:t>effective</a:t>
                      </a:r>
                      <a:r>
                        <a:rPr lang="de-DE" sz="2200" dirty="0" smtClean="0"/>
                        <a:t>  </a:t>
                      </a:r>
                      <a:r>
                        <a:rPr lang="de-DE" sz="2200" dirty="0" err="1" smtClean="0"/>
                        <a:t>information</a:t>
                      </a:r>
                      <a:endParaRPr lang="de-DE" sz="2200" dirty="0" smtClean="0"/>
                    </a:p>
                    <a:p>
                      <a:r>
                        <a:rPr lang="de-DE" sz="2200" dirty="0" err="1" smtClean="0"/>
                        <a:t>presentation</a:t>
                      </a:r>
                      <a:r>
                        <a:rPr lang="de-DE" sz="2200" dirty="0" smtClean="0"/>
                        <a:t> </a:t>
                      </a:r>
                      <a:r>
                        <a:rPr lang="de-DE" sz="2200" dirty="0" err="1" smtClean="0"/>
                        <a:t>for</a:t>
                      </a:r>
                      <a:r>
                        <a:rPr lang="de-DE" sz="2200" dirty="0" smtClean="0"/>
                        <a:t> </a:t>
                      </a:r>
                      <a:r>
                        <a:rPr lang="de-DE" sz="2200" dirty="0" err="1" smtClean="0"/>
                        <a:t>exploratory</a:t>
                      </a:r>
                      <a:r>
                        <a:rPr lang="de-DE" sz="2200" dirty="0" smtClean="0"/>
                        <a:t> </a:t>
                      </a:r>
                      <a:r>
                        <a:rPr lang="de-DE" sz="2200" dirty="0" err="1" smtClean="0"/>
                        <a:t>browsing</a:t>
                      </a:r>
                      <a:endParaRPr lang="de-DE" sz="2200" dirty="0"/>
                    </a:p>
                  </a:txBody>
                  <a:tcPr/>
                </a:tc>
              </a:tr>
              <a:tr h="957270">
                <a:tc>
                  <a:txBody>
                    <a:bodyPr/>
                    <a:lstStyle/>
                    <a:p>
                      <a:r>
                        <a:rPr lang="de-DE" sz="2200" dirty="0" err="1" smtClean="0"/>
                        <a:t>Cluser-based</a:t>
                      </a:r>
                      <a:r>
                        <a:rPr lang="de-DE" sz="2200" dirty="0" smtClean="0"/>
                        <a:t> </a:t>
                      </a:r>
                      <a:r>
                        <a:rPr lang="de-DE" sz="2200" dirty="0" err="1" smtClean="0"/>
                        <a:t>retrieval</a:t>
                      </a:r>
                      <a:endParaRPr lang="de-DE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dirty="0" err="1" smtClean="0"/>
                        <a:t>collection</a:t>
                      </a:r>
                      <a:endParaRPr lang="de-DE" sz="2200" dirty="0" smtClean="0"/>
                    </a:p>
                    <a:p>
                      <a:endParaRPr lang="de-DE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Higher </a:t>
                      </a:r>
                      <a:r>
                        <a:rPr lang="de-DE" sz="2200" dirty="0" err="1" smtClean="0"/>
                        <a:t>efficiency</a:t>
                      </a:r>
                      <a:r>
                        <a:rPr lang="de-DE" sz="2200" dirty="0" smtClean="0"/>
                        <a:t>:</a:t>
                      </a:r>
                    </a:p>
                    <a:p>
                      <a:r>
                        <a:rPr lang="de-DE" sz="2200" dirty="0" err="1" smtClean="0"/>
                        <a:t>faster</a:t>
                      </a:r>
                      <a:r>
                        <a:rPr lang="de-DE" sz="2200" dirty="0" smtClean="0"/>
                        <a:t> </a:t>
                      </a:r>
                      <a:r>
                        <a:rPr lang="de-DE" sz="2200" dirty="0" err="1" smtClean="0"/>
                        <a:t>search</a:t>
                      </a:r>
                      <a:endParaRPr lang="de-DE" sz="2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 bwMode="auto">
          <a:xfrm>
            <a:off x="285750" y="2286000"/>
            <a:ext cx="85725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37940DF-ACA1-4EF8-80C1-87975EDDDCFB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12643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Exercise: Assumptions underlying PageRank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12644" name="Text Box 3"/>
          <p:cNvSpPr txBox="1">
            <a:spLocks noChangeArrowheads="1"/>
          </p:cNvSpPr>
          <p:nvPr/>
        </p:nvSpPr>
        <p:spPr bwMode="auto">
          <a:xfrm>
            <a:off x="138113" y="1571625"/>
            <a:ext cx="8505825" cy="4714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 Assumption 1: A link on the web is a quality signal – the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	author of the link thinks that the linked-to page is high-quality.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1264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133C9CB-06B0-410D-BF03-78591A4B1570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13667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Exercise: Assumptions underlying PageRank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13668" name="Text Box 3"/>
          <p:cNvSpPr txBox="1">
            <a:spLocks noChangeArrowheads="1"/>
          </p:cNvSpPr>
          <p:nvPr/>
        </p:nvSpPr>
        <p:spPr bwMode="auto">
          <a:xfrm>
            <a:off x="138113" y="1571625"/>
            <a:ext cx="8505825" cy="4714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 Assumption 1: A link on the web is a quality signal – the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	author of the link thinks that the linked-to page is high-quality.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 Assumption 2: The anchor text describes the content of the linked-to page.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1366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6043A2A-AF48-41FA-B9AD-63D51F73B535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14691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Exercise: Assumptions underlying PageRank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14692" name="Text Box 3"/>
          <p:cNvSpPr txBox="1">
            <a:spLocks noChangeArrowheads="1"/>
          </p:cNvSpPr>
          <p:nvPr/>
        </p:nvSpPr>
        <p:spPr bwMode="auto">
          <a:xfrm>
            <a:off x="138113" y="1571625"/>
            <a:ext cx="8505825" cy="4714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 Assumption 1: A link on the web is a quality signal – the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	author of the link thinks that the linked-to page is high-quality.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 Assumption 2: The anchor text describes the content of the linked-to page.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Is assumption 1 true in general?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1469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03F61F0-7434-46DA-9043-1130ED17958B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15715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Exercise: Assumptions underlying PageRank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15716" name="Text Box 3"/>
          <p:cNvSpPr txBox="1">
            <a:spLocks noChangeArrowheads="1"/>
          </p:cNvSpPr>
          <p:nvPr/>
        </p:nvSpPr>
        <p:spPr bwMode="auto">
          <a:xfrm>
            <a:off x="138113" y="1571625"/>
            <a:ext cx="8505825" cy="4714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 Assumption 1: A link on the web is a quality signal – the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	author of the link thinks that the linked-to page is high-quality.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 Assumption 2: The anchor text describes the content of the linked-to page.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Is assumption 1 true in general?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Is assumption 2 true in general?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1571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089285D-7111-455C-B90B-3CD53D429D10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16739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Google bombs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72918A9-BBAC-4955-BEEB-3F72A4019805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17763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Google bombs</a:t>
            </a:r>
          </a:p>
        </p:txBody>
      </p:sp>
      <p:sp>
        <p:nvSpPr>
          <p:cNvPr id="117764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97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A Google bomb is a search with “bad” results due to maliciously manipulated anchor text.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0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0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1776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BB67053-441E-4BD8-9FE5-7BCEF183701B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18787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Google bombs</a:t>
            </a:r>
          </a:p>
        </p:txBody>
      </p:sp>
      <p:sp>
        <p:nvSpPr>
          <p:cNvPr id="118788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97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A Google bomb is a search with “bad” results due to maliciously manipulated anchor text.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Google introduced a new weighting function in January 2007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	that fixed many Google bombs.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0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0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1878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BE9B869-A868-4080-825B-4D537018DE8D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19811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Google bombs</a:t>
            </a:r>
          </a:p>
        </p:txBody>
      </p:sp>
      <p:sp>
        <p:nvSpPr>
          <p:cNvPr id="119812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97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A Google bomb is a search with “bad” results due to maliciously manipulated anchor text.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Google introduced a new weighting function in January 2007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	that fixed many Google bombs.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chemeClr val="tx1"/>
                </a:solidFill>
                <a:latin typeface="Calibri" charset="0"/>
              </a:rPr>
              <a:t>Still some remnants: [dangerous cult] on Google, Bing, Yahoo</a:t>
            </a: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0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0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1981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A774DA7-FF36-44E1-BA4E-250CF6C2C770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20835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Google bombs</a:t>
            </a:r>
          </a:p>
        </p:txBody>
      </p:sp>
      <p:sp>
        <p:nvSpPr>
          <p:cNvPr id="120836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97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A Google bomb is a search with “bad” results due to maliciously manipulated anchor text.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Google introduced a new weighting function in January 2007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	that fixed many Google bombs.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chemeClr val="tx1"/>
                </a:solidFill>
                <a:latin typeface="Calibri" charset="0"/>
              </a:rPr>
              <a:t>Still some remnants: [dangerous cult] on Google, Bing, Yahoo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chemeClr val="tx1"/>
                </a:solidFill>
                <a:latin typeface="Calibri" charset="0"/>
              </a:rPr>
              <a:t>Coordinated link creation by those who dislike the Church of Scientology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0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0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2083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CE6CFBA-9033-4629-BD44-A86553437301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21859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Google bombs</a:t>
            </a:r>
          </a:p>
        </p:txBody>
      </p:sp>
      <p:sp>
        <p:nvSpPr>
          <p:cNvPr id="121860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97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A Google bomb is a search with “bad” results due to maliciously manipulated anchor text.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Google introduced a new weighting function in January 2007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	that fixed many Google bombs.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chemeClr val="tx1"/>
                </a:solidFill>
                <a:latin typeface="Calibri" charset="0"/>
              </a:rPr>
              <a:t>Still some remnants: [dangerous cult] on Google, Bing, Yahoo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chemeClr val="tx1"/>
                </a:solidFill>
                <a:latin typeface="Calibri" charset="0"/>
              </a:rPr>
              <a:t>Coordinated link creation by those who dislike the Church of Scientology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Defused Google bombs: [dumb motherf…], [who is a failure?], [evil empire]</a:t>
            </a: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0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0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2186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300" y="2024063"/>
            <a:ext cx="6400800" cy="3767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0013"/>
            <a:ext cx="822801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i="1" smtClean="0"/>
              <a:t>K</a:t>
            </a:r>
            <a:r>
              <a:rPr lang="en-US" smtClean="0"/>
              <a:t>-means algorithm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>
                <a:solidFill>
                  <a:srgbClr val="BDD3E9"/>
                </a:solidFill>
                <a:latin typeface="Calibri" charset="0"/>
              </a:rPr>
              <a:t> Recap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>
                <a:solidFill>
                  <a:srgbClr val="BDD3E9"/>
                </a:solidFill>
                <a:latin typeface="Calibri" charset="0"/>
              </a:rPr>
              <a:t> Anchor Text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>
                <a:solidFill>
                  <a:srgbClr val="336699"/>
                </a:solidFill>
                <a:latin typeface="Calibri" charset="0"/>
              </a:rPr>
              <a:t> Citation Analysis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>
                <a:solidFill>
                  <a:srgbClr val="BDD3E9"/>
                </a:solidFill>
                <a:latin typeface="Calibri" charset="0"/>
              </a:rPr>
              <a:t> PageRank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>
                <a:solidFill>
                  <a:srgbClr val="BDD3E9"/>
                </a:solidFill>
                <a:latin typeface="Calibri" charset="0"/>
              </a:rPr>
              <a:t> HITS: Hubs &amp; Authorities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14313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4000" ker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Outline</a:t>
            </a:r>
            <a:endParaRPr lang="de-DE" sz="4000" kern="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828ED1C-C1C7-4A6A-B9AF-1000B6013F5B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23907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Origins of PageRank:  Citation analysis (1)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A87E38B-450C-4831-BA65-83A826A32C61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Origins of PageRank:  Citation analysis (1)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24932" name="Text Box 3"/>
          <p:cNvSpPr txBox="1">
            <a:spLocks noChangeArrowheads="1"/>
          </p:cNvSpPr>
          <p:nvPr/>
        </p:nvSpPr>
        <p:spPr bwMode="auto">
          <a:xfrm>
            <a:off x="138113" y="1785938"/>
            <a:ext cx="85058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Citation analysis: analysis of citations in the scientific literature.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2493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634DA49-8C7D-4111-9BF2-0F70E304F46B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2595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Origins of PageRank:  Citation analysis (1)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25956" name="Text Box 3"/>
          <p:cNvSpPr txBox="1">
            <a:spLocks noChangeArrowheads="1"/>
          </p:cNvSpPr>
          <p:nvPr/>
        </p:nvSpPr>
        <p:spPr bwMode="auto">
          <a:xfrm>
            <a:off x="138113" y="1785938"/>
            <a:ext cx="85058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Citation analysis: analysis of citations in the scientific literature.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Example citation: “</a:t>
            </a:r>
            <a:r>
              <a:rPr lang="en-US">
                <a:solidFill>
                  <a:srgbClr val="0070C0"/>
                </a:solidFill>
                <a:latin typeface="Calibri" charset="0"/>
              </a:rPr>
              <a:t>Miller (2001) 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has shown that physical activity alters  the  metabolism of estrogens.”</a:t>
            </a: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2595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B2E663A-BE52-476F-A6D6-18A212400C7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26979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Origins of PageRank:  Citation analysis (1)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26980" name="Text Box 3"/>
          <p:cNvSpPr txBox="1">
            <a:spLocks noChangeArrowheads="1"/>
          </p:cNvSpPr>
          <p:nvPr/>
        </p:nvSpPr>
        <p:spPr bwMode="auto">
          <a:xfrm>
            <a:off x="138113" y="1785938"/>
            <a:ext cx="85058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Citation analysis: analysis of citations in the scientific literature.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Example citation: “</a:t>
            </a:r>
            <a:r>
              <a:rPr lang="en-US">
                <a:solidFill>
                  <a:srgbClr val="0070C0"/>
                </a:solidFill>
                <a:latin typeface="Calibri" charset="0"/>
              </a:rPr>
              <a:t>Miller (2001) 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has shown that physical activity alters  the  metabolism of estrogens.”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We can view “Miller (2001)” as a hyperlink linking two scientific articles.</a:t>
            </a: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2698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7750627-7227-48A7-BA29-7C789F6AFEEC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28003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Origins of PageRank:  Citation analysis (1)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28004" name="Text Box 3"/>
          <p:cNvSpPr txBox="1">
            <a:spLocks noChangeArrowheads="1"/>
          </p:cNvSpPr>
          <p:nvPr/>
        </p:nvSpPr>
        <p:spPr bwMode="auto">
          <a:xfrm>
            <a:off x="138113" y="1785938"/>
            <a:ext cx="85058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Citation analysis: analysis of citations in the scientific literature.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Example citation: “</a:t>
            </a:r>
            <a:r>
              <a:rPr lang="en-US">
                <a:solidFill>
                  <a:srgbClr val="0070C0"/>
                </a:solidFill>
                <a:latin typeface="Calibri" charset="0"/>
              </a:rPr>
              <a:t>Miller (2001) 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has shown that physical activity alters  the  metabolism of estrogens.”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We can view “Miller (2001)” as a hyperlink linking two scientific articles.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One application of these “hyperlinks” in the scientific literature:</a:t>
            </a: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2800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1547203-C320-472B-9BB0-5C0871B8361E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29027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Origins of PageRank:  Citation analysis (1)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29028" name="Text Box 3"/>
          <p:cNvSpPr txBox="1">
            <a:spLocks noChangeArrowheads="1"/>
          </p:cNvSpPr>
          <p:nvPr/>
        </p:nvSpPr>
        <p:spPr bwMode="auto">
          <a:xfrm>
            <a:off x="138113" y="1785938"/>
            <a:ext cx="85058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Citation analysis: analysis of citations in the scientific literature.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Example citation: “</a:t>
            </a:r>
            <a:r>
              <a:rPr lang="en-US">
                <a:solidFill>
                  <a:srgbClr val="0070C0"/>
                </a:solidFill>
                <a:latin typeface="Calibri" charset="0"/>
              </a:rPr>
              <a:t>Miller (2001) 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has shown that physical activity alters  the  metabolism of estrogens.”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We can view “Miller (2001)” as a hyperlink linking two scientific articles.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One application of these “hyperlinks” in the scientific literature: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Measure the similarity of two articles by the overlap of other articles citing them.</a:t>
            </a: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2902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E6E4F8F-CD40-43AC-814F-1E1D29A66A92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30051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Origins of PageRank:  Citation analysis (1)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30052" name="Text Box 3"/>
          <p:cNvSpPr txBox="1">
            <a:spLocks noChangeArrowheads="1"/>
          </p:cNvSpPr>
          <p:nvPr/>
        </p:nvSpPr>
        <p:spPr bwMode="auto">
          <a:xfrm>
            <a:off x="138113" y="1785938"/>
            <a:ext cx="85058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Citation analysis: analysis of citations in the scientific literature.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Example citation: “</a:t>
            </a:r>
            <a:r>
              <a:rPr lang="en-US">
                <a:solidFill>
                  <a:srgbClr val="0070C0"/>
                </a:solidFill>
                <a:latin typeface="Calibri" charset="0"/>
              </a:rPr>
              <a:t>Miller (2001) 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has shown that physical activity alters  the  metabolism of estrogens.”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We can view “Miller (2001)” as a hyperlink linking two scientific articles.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One application of these “hyperlinks” in the scientific literature: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Measure the similarity of two articles by the overlap of other articles citing them.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This is called </a:t>
            </a:r>
            <a:r>
              <a:rPr lang="en-US" sz="2200">
                <a:solidFill>
                  <a:srgbClr val="0070C0"/>
                </a:solidFill>
                <a:latin typeface="Calibri" charset="0"/>
              </a:rPr>
              <a:t>cocitation similarity.</a:t>
            </a: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3005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9849A45-8602-475A-ADD2-0A6E27FD7DA3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3107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Origins of PageRank:  Citation analysis (1)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31076" name="Text Box 3"/>
          <p:cNvSpPr txBox="1">
            <a:spLocks noChangeArrowheads="1"/>
          </p:cNvSpPr>
          <p:nvPr/>
        </p:nvSpPr>
        <p:spPr bwMode="auto">
          <a:xfrm>
            <a:off x="138113" y="1785938"/>
            <a:ext cx="85058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Citation analysis: analysis of citations in the scientific literature.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Example citation: “</a:t>
            </a:r>
            <a:r>
              <a:rPr lang="en-US">
                <a:solidFill>
                  <a:srgbClr val="0070C0"/>
                </a:solidFill>
                <a:latin typeface="Calibri" charset="0"/>
              </a:rPr>
              <a:t>Miller (2001) 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has shown that physical activity alters  the  metabolism of estrogens.”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We can view “Miller (2001)” as a hyperlink linking two scientific articles.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One application of these “hyperlinks” in the scientific literature: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Measure the similarity of two articles by the overlap of other articles citing them.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This is called </a:t>
            </a:r>
            <a:r>
              <a:rPr lang="en-US" sz="2200">
                <a:solidFill>
                  <a:srgbClr val="0070C0"/>
                </a:solidFill>
                <a:latin typeface="Calibri" charset="0"/>
              </a:rPr>
              <a:t>cocitation similarity.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Cocitation similarity on the web: Google’s “find pages like this” or “Similar” feature.</a:t>
            </a: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3107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9A00911-B54C-4A02-B965-F7AE1C6CBC6E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32099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Origins of PageRank:  Citation analysis (2)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Initialization of</a:t>
            </a:r>
            <a:r>
              <a:rPr lang="en-US" sz="400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4000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K</a:t>
            </a:r>
            <a:r>
              <a:rPr lang="en-US" sz="40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-means</a:t>
            </a:r>
            <a:r>
              <a:rPr lang="en-US" sz="4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868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Random seed selection is just one of many ways </a:t>
            </a:r>
            <a:r>
              <a:rPr lang="en-US" sz="2600" i="1">
                <a:solidFill>
                  <a:srgbClr val="000000"/>
                </a:solidFill>
                <a:latin typeface="Calibri" charset="0"/>
              </a:rPr>
              <a:t>K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-means can be initialized.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Random seed selection is not very robust: It's easy to get a suboptimal clustering.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Better ways of computing initial centroids: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Select seeds not randomly, but using some heuristic (e.g., filter out outliers or find a set of seeds that has “good coverage” of the space)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Use hierarchical clustering to find good seeds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Select</a:t>
            </a:r>
            <a:r>
              <a:rPr lang="en-US" sz="2200" i="1">
                <a:solidFill>
                  <a:srgbClr val="000000"/>
                </a:solidFill>
                <a:latin typeface="Calibri" charset="0"/>
              </a:rPr>
              <a:t> i </a:t>
            </a:r>
            <a:r>
              <a:rPr lang="en-US" sz="2200">
                <a:solidFill>
                  <a:srgbClr val="000000"/>
                </a:solidFill>
                <a:latin typeface="Calibri" charset="0"/>
              </a:rPr>
              <a:t>(e.g., </a:t>
            </a:r>
            <a:r>
              <a:rPr lang="en-US" sz="2200" i="1">
                <a:solidFill>
                  <a:srgbClr val="000000"/>
                </a:solidFill>
                <a:latin typeface="Calibri" charset="0"/>
              </a:rPr>
              <a:t>i</a:t>
            </a:r>
            <a:r>
              <a:rPr lang="en-US" sz="2200">
                <a:solidFill>
                  <a:srgbClr val="000000"/>
                </a:solidFill>
                <a:latin typeface="Calibri" charset="0"/>
              </a:rPr>
              <a:t> = 10) different random sets of seeds , do a </a:t>
            </a:r>
            <a:r>
              <a:rPr lang="en-US" sz="2200" i="1">
                <a:solidFill>
                  <a:srgbClr val="000000"/>
                </a:solidFill>
                <a:latin typeface="Calibri" charset="0"/>
              </a:rPr>
              <a:t>K-</a:t>
            </a:r>
            <a:r>
              <a:rPr lang="en-US" sz="2200">
                <a:solidFill>
                  <a:srgbClr val="000000"/>
                </a:solidFill>
                <a:latin typeface="Calibri" charset="0"/>
              </a:rPr>
              <a:t>means clustering for each, select the clustering with lowest RSS.</a:t>
            </a: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FACEE88-8FF0-4ED2-B7DE-B25B7273F29B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33123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Origins of PageRank:  Citation analysis (2)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33124" name="Text Box 3"/>
          <p:cNvSpPr txBox="1">
            <a:spLocks noChangeArrowheads="1"/>
          </p:cNvSpPr>
          <p:nvPr/>
        </p:nvSpPr>
        <p:spPr bwMode="auto">
          <a:xfrm>
            <a:off x="138113" y="1785938"/>
            <a:ext cx="85058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Another application: Citation frequency can be used to measure the </a:t>
            </a:r>
            <a:r>
              <a:rPr lang="en-US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impact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of an article .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3312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A6AEBA1-FE91-498F-AEB5-0CE2CE55EE09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34147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Origins of PageRank:  Citation analysis (2)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34148" name="Text Box 3"/>
          <p:cNvSpPr txBox="1">
            <a:spLocks noChangeArrowheads="1"/>
          </p:cNvSpPr>
          <p:nvPr/>
        </p:nvSpPr>
        <p:spPr bwMode="auto">
          <a:xfrm>
            <a:off x="138113" y="1785938"/>
            <a:ext cx="85058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Another application: Citation frequency can be used to measure the </a:t>
            </a:r>
            <a:r>
              <a:rPr lang="en-US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impact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of an article .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Simplest measure: Each article gets one vote – not very accurate.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3414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E04E9D5-F613-445F-94DE-154D9220739E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35171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Origins of PageRank:  Citation analysis (2)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35172" name="Text Box 3"/>
          <p:cNvSpPr txBox="1">
            <a:spLocks noChangeArrowheads="1"/>
          </p:cNvSpPr>
          <p:nvPr/>
        </p:nvSpPr>
        <p:spPr bwMode="auto">
          <a:xfrm>
            <a:off x="138113" y="1785938"/>
            <a:ext cx="85058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Another application: Citation frequency can be used to measure the </a:t>
            </a:r>
            <a:r>
              <a:rPr lang="en-US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impact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of an article .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Simplest measure: Each article gets one vote – not very accurate.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On the web: citation frequency = </a:t>
            </a:r>
            <a:r>
              <a:rPr lang="en-US">
                <a:solidFill>
                  <a:srgbClr val="0070C0"/>
                </a:solidFill>
                <a:latin typeface="Calibri" charset="0"/>
              </a:rPr>
              <a:t>inlink count</a:t>
            </a: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3517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ACBB998-EF93-4A7F-B59F-52F1DE513E5C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361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Origins of PageRank:  Citation analysis (2)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36196" name="Text Box 3"/>
          <p:cNvSpPr txBox="1">
            <a:spLocks noChangeArrowheads="1"/>
          </p:cNvSpPr>
          <p:nvPr/>
        </p:nvSpPr>
        <p:spPr bwMode="auto">
          <a:xfrm>
            <a:off x="138113" y="1785938"/>
            <a:ext cx="85058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Another application: Citation frequency can be used to measure the </a:t>
            </a:r>
            <a:r>
              <a:rPr lang="en-US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impact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of an article .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Simplest measure: Each article gets one vote – not very accurate.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On the web: citation frequency = </a:t>
            </a:r>
            <a:r>
              <a:rPr lang="en-US">
                <a:solidFill>
                  <a:srgbClr val="0070C0"/>
                </a:solidFill>
                <a:latin typeface="Calibri" charset="0"/>
              </a:rPr>
              <a:t>inlink count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A high inlink count does not necessarily mean high quality ...  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361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0DD8D28-5D21-46C6-81F2-D47B99B92B44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37219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Origins of PageRank:  Citation analysis (2)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37220" name="Text Box 3"/>
          <p:cNvSpPr txBox="1">
            <a:spLocks noChangeArrowheads="1"/>
          </p:cNvSpPr>
          <p:nvPr/>
        </p:nvSpPr>
        <p:spPr bwMode="auto">
          <a:xfrm>
            <a:off x="138113" y="1785938"/>
            <a:ext cx="85058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Another application: Citation frequency can be used to measure the </a:t>
            </a:r>
            <a:r>
              <a:rPr lang="en-US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impact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of an article .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Simplest measure: Each article gets one vote – not very accurate.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On the web: citation frequency = </a:t>
            </a:r>
            <a:r>
              <a:rPr lang="en-US">
                <a:solidFill>
                  <a:srgbClr val="0070C0"/>
                </a:solidFill>
                <a:latin typeface="Calibri" charset="0"/>
              </a:rPr>
              <a:t>inlink count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A high inlink count does not necessarily mean high quality ...  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... mainly because of link spam. 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3722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8CA99D1-B228-422B-86A0-2F9788345444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38243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Origins of PageRank:  Citation analysis (2)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38244" name="Text Box 3"/>
          <p:cNvSpPr txBox="1">
            <a:spLocks noChangeArrowheads="1"/>
          </p:cNvSpPr>
          <p:nvPr/>
        </p:nvSpPr>
        <p:spPr bwMode="auto">
          <a:xfrm>
            <a:off x="138113" y="1785938"/>
            <a:ext cx="85058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Another application: Citation frequency can be used to measure the </a:t>
            </a:r>
            <a:r>
              <a:rPr lang="en-US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impact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of an article .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Simplest measure: Each article gets one vote – not very accurate.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On the web: citation frequency = </a:t>
            </a:r>
            <a:r>
              <a:rPr lang="en-US">
                <a:solidFill>
                  <a:srgbClr val="0070C0"/>
                </a:solidFill>
                <a:latin typeface="Calibri" charset="0"/>
              </a:rPr>
              <a:t>inlink count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A high inlink count does not necessarily mean high quality ...  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... mainly because of link spam.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Better measure: </a:t>
            </a:r>
            <a:r>
              <a:rPr lang="en-US">
                <a:solidFill>
                  <a:srgbClr val="0070C0"/>
                </a:solidFill>
                <a:latin typeface="Calibri" charset="0"/>
              </a:rPr>
              <a:t>weighted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 citation frequency or citation rank  </a:t>
            </a:r>
          </a:p>
        </p:txBody>
      </p:sp>
      <p:sp>
        <p:nvSpPr>
          <p:cNvPr id="13824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74F4962-1079-4C1E-8255-BD548B11F295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39267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Origins of PageRank:  Citation analysis (2)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39268" name="Text Box 3"/>
          <p:cNvSpPr txBox="1">
            <a:spLocks noChangeArrowheads="1"/>
          </p:cNvSpPr>
          <p:nvPr/>
        </p:nvSpPr>
        <p:spPr bwMode="auto">
          <a:xfrm>
            <a:off x="138113" y="1785938"/>
            <a:ext cx="85058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Another application: Citation frequency can be used to measure the </a:t>
            </a:r>
            <a:r>
              <a:rPr lang="en-US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impact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of an article .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Simplest measure: Each article gets one vote – not very accurate.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On the web: citation frequency = </a:t>
            </a:r>
            <a:r>
              <a:rPr lang="en-US">
                <a:solidFill>
                  <a:srgbClr val="0070C0"/>
                </a:solidFill>
                <a:latin typeface="Calibri" charset="0"/>
              </a:rPr>
              <a:t>inlink count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A high inlink count does not necessarily mean high quality ...  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... mainly because of link spam.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Better measure: </a:t>
            </a:r>
            <a:r>
              <a:rPr lang="en-US">
                <a:solidFill>
                  <a:srgbClr val="0070C0"/>
                </a:solidFill>
                <a:latin typeface="Calibri" charset="0"/>
              </a:rPr>
              <a:t>weighted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 citation frequency or citation rank  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An article’s vote is weighted according to its citation impact.</a:t>
            </a:r>
            <a:endParaRPr lang="en-US" sz="2200">
              <a:solidFill>
                <a:srgbClr val="0070C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3926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F0B7C76-1103-4306-8704-B8F6F59B83A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40291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Origins of PageRank:  Citation analysis (2)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40292" name="Text Box 3"/>
          <p:cNvSpPr txBox="1">
            <a:spLocks noChangeArrowheads="1"/>
          </p:cNvSpPr>
          <p:nvPr/>
        </p:nvSpPr>
        <p:spPr bwMode="auto">
          <a:xfrm>
            <a:off x="138113" y="1785938"/>
            <a:ext cx="85058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Another application: Citation frequency can be used to measure the </a:t>
            </a:r>
            <a:r>
              <a:rPr lang="en-US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impact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of an article .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Simplest measure: Each article gets one vote – not very accurate.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On the web: citation frequency = </a:t>
            </a:r>
            <a:r>
              <a:rPr lang="en-US">
                <a:solidFill>
                  <a:srgbClr val="0070C0"/>
                </a:solidFill>
                <a:latin typeface="Calibri" charset="0"/>
              </a:rPr>
              <a:t>inlink count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A high inlink count does not necessarily mean high quality ...  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... mainly because of link spam.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Better measure: </a:t>
            </a:r>
            <a:r>
              <a:rPr lang="en-US">
                <a:solidFill>
                  <a:srgbClr val="0070C0"/>
                </a:solidFill>
                <a:latin typeface="Calibri" charset="0"/>
              </a:rPr>
              <a:t>weighted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 citation frequency or citation rank  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An article’s vote is weighted according to its citation impact.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Circular? No: can be formalized in a well-defined way.</a:t>
            </a:r>
            <a:endParaRPr lang="en-US" sz="2200">
              <a:solidFill>
                <a:srgbClr val="0070C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4029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80DB1A8-D991-4D62-8867-EC074BAA498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41315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Origins of PageRank:  Citation analysis (3)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EECBEB3-CD10-4BA1-9625-48E8444AA751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4233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Origins of PageRank:  Citation analysis (3)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42340" name="Text Box 3"/>
          <p:cNvSpPr txBox="1">
            <a:spLocks noChangeArrowheads="1"/>
          </p:cNvSpPr>
          <p:nvPr/>
        </p:nvSpPr>
        <p:spPr bwMode="auto">
          <a:xfrm>
            <a:off x="138113" y="1785938"/>
            <a:ext cx="85058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Better measure:  weighted citation frequency  or citation rank.</a:t>
            </a: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4234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45C26D4-F55F-4012-BBB9-8B6AC0A15AB3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4288"/>
            <a:ext cx="8229600" cy="1403350"/>
          </a:xfrm>
        </p:spPr>
        <p:txBody>
          <a:bodyPr lIns="91440" tIns="45720" rIns="91440" bIns="45720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mtClean="0"/>
              <a:t>External criterion: Purity</a:t>
            </a:r>
          </a:p>
        </p:txBody>
      </p:sp>
      <p:sp>
        <p:nvSpPr>
          <p:cNvPr id="1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3643313"/>
            <a:ext cx="8001000" cy="3702050"/>
          </a:xfrm>
        </p:spPr>
        <p:txBody>
          <a:bodyPr lIns="91440" tIns="45720" rIns="91440" bIns="45720"/>
          <a:lstStyle/>
          <a:p>
            <a:pPr marL="336550" indent="-336550" eaLnBrk="1" hangingPunct="1"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dirty="0" smtClean="0">
                <a:latin typeface="Symbol" pitchFamily="18" charset="2"/>
                <a:cs typeface="Arial" charset="0"/>
              </a:rPr>
              <a:t>W</a:t>
            </a:r>
            <a:r>
              <a:rPr lang="en-US" dirty="0" smtClean="0">
                <a:latin typeface="+mj-lt"/>
                <a:cs typeface="Arial" charset="0"/>
              </a:rPr>
              <a:t> = {</a:t>
            </a:r>
            <a:r>
              <a:rPr lang="en-US" i="1" dirty="0" smtClean="0">
                <a:latin typeface="Symbol" pitchFamily="18" charset="2"/>
                <a:cs typeface="Arial" charset="0"/>
              </a:rPr>
              <a:t>w</a:t>
            </a:r>
            <a:r>
              <a:rPr lang="en-US" baseline="-25000" dirty="0" smtClean="0">
                <a:latin typeface="+mj-lt"/>
                <a:cs typeface="Arial" charset="0"/>
              </a:rPr>
              <a:t>1</a:t>
            </a:r>
            <a:r>
              <a:rPr lang="en-US" dirty="0" smtClean="0">
                <a:cs typeface="Arial" charset="0"/>
              </a:rPr>
              <a:t>,</a:t>
            </a:r>
            <a:r>
              <a:rPr lang="en-US" dirty="0" smtClean="0">
                <a:latin typeface="Symbol" pitchFamily="18" charset="2"/>
                <a:cs typeface="Arial" charset="0"/>
              </a:rPr>
              <a:t> </a:t>
            </a:r>
            <a:r>
              <a:rPr lang="en-US" i="1" dirty="0" smtClean="0">
                <a:latin typeface="Symbol" pitchFamily="18" charset="2"/>
                <a:cs typeface="Arial" charset="0"/>
              </a:rPr>
              <a:t>w</a:t>
            </a:r>
            <a:r>
              <a:rPr lang="en-US" baseline="-25000" dirty="0" smtClean="0">
                <a:latin typeface="Symbol" pitchFamily="18" charset="2"/>
                <a:cs typeface="Arial" charset="0"/>
              </a:rPr>
              <a:t>2</a:t>
            </a:r>
            <a:r>
              <a:rPr lang="en-US" dirty="0" smtClean="0">
                <a:cs typeface="Arial" charset="0"/>
              </a:rPr>
              <a:t>, …, </a:t>
            </a:r>
            <a:r>
              <a:rPr lang="en-US" i="1" dirty="0" err="1" smtClean="0">
                <a:latin typeface="Symbol" pitchFamily="18" charset="2"/>
                <a:cs typeface="Arial" charset="0"/>
              </a:rPr>
              <a:t>w</a:t>
            </a:r>
            <a:r>
              <a:rPr lang="en-US" i="1" baseline="-25000" dirty="0" err="1" smtClean="0">
                <a:latin typeface="+mj-lt"/>
                <a:cs typeface="Arial" pitchFamily="34" charset="0"/>
              </a:rPr>
              <a:t>K</a:t>
            </a:r>
            <a:r>
              <a:rPr lang="en-US" dirty="0" smtClean="0">
                <a:latin typeface="+mj-lt"/>
                <a:cs typeface="Arial" charset="0"/>
              </a:rPr>
              <a:t>}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is the set of clusters and</a:t>
            </a:r>
          </a:p>
          <a:p>
            <a:pPr marL="336550" indent="-336550" eaLnBrk="1" hangingPunct="1"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i="1" dirty="0" smtClean="0">
                <a:cs typeface="Arial" charset="0"/>
              </a:rPr>
              <a:t>     C</a:t>
            </a:r>
            <a:r>
              <a:rPr lang="en-US" dirty="0" smtClean="0">
                <a:cs typeface="Arial" charset="0"/>
              </a:rPr>
              <a:t> = {</a:t>
            </a:r>
            <a:r>
              <a:rPr lang="en-US" i="1" dirty="0" smtClean="0">
                <a:cs typeface="Arial" charset="0"/>
              </a:rPr>
              <a:t>c</a:t>
            </a:r>
            <a:r>
              <a:rPr lang="en-US" baseline="-25000" dirty="0" smtClean="0">
                <a:cs typeface="Arial" charset="0"/>
              </a:rPr>
              <a:t>1</a:t>
            </a:r>
            <a:r>
              <a:rPr lang="en-US" dirty="0" smtClean="0">
                <a:cs typeface="Arial" charset="0"/>
              </a:rPr>
              <a:t>, </a:t>
            </a:r>
            <a:r>
              <a:rPr lang="en-US" i="1" dirty="0" smtClean="0">
                <a:cs typeface="Arial" charset="0"/>
              </a:rPr>
              <a:t>c</a:t>
            </a:r>
            <a:r>
              <a:rPr lang="en-US" baseline="-25000" dirty="0" smtClean="0">
                <a:cs typeface="Arial" charset="0"/>
              </a:rPr>
              <a:t>2</a:t>
            </a:r>
            <a:r>
              <a:rPr lang="en-US" dirty="0" smtClean="0">
                <a:cs typeface="Arial" charset="0"/>
              </a:rPr>
              <a:t>, …, </a:t>
            </a:r>
            <a:r>
              <a:rPr lang="en-US" i="1" dirty="0" err="1" smtClean="0">
                <a:cs typeface="Arial" charset="0"/>
              </a:rPr>
              <a:t>c</a:t>
            </a:r>
            <a:r>
              <a:rPr lang="en-US" i="1" baseline="-25000" dirty="0" err="1" smtClean="0">
                <a:cs typeface="Arial" pitchFamily="34" charset="0"/>
              </a:rPr>
              <a:t>J</a:t>
            </a:r>
            <a:r>
              <a:rPr lang="en-US" dirty="0" smtClean="0">
                <a:cs typeface="Arial" charset="0"/>
              </a:rPr>
              <a:t>}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is the set of classes</a:t>
            </a:r>
          </a:p>
          <a:p>
            <a:pPr marL="336550" indent="-336550" eaLnBrk="1" hangingPunct="1"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dirty="0" smtClean="0">
                <a:cs typeface="Arial" charset="0"/>
              </a:rPr>
              <a:t>For each cluster </a:t>
            </a:r>
            <a:r>
              <a:rPr lang="en-US" i="1" dirty="0" smtClean="0">
                <a:latin typeface="Symbol" pitchFamily="18" charset="2"/>
                <a:cs typeface="Arial" charset="0"/>
              </a:rPr>
              <a:t>w</a:t>
            </a:r>
            <a:r>
              <a:rPr lang="en-US" i="1" baseline="-25000" dirty="0" smtClean="0">
                <a:cs typeface="Arial" charset="0"/>
              </a:rPr>
              <a:t>k</a:t>
            </a:r>
            <a:r>
              <a:rPr lang="en-US" dirty="0" smtClean="0">
                <a:latin typeface="+mj-lt"/>
                <a:cs typeface="Arial" charset="0"/>
              </a:rPr>
              <a:t>:  find class </a:t>
            </a:r>
            <a:r>
              <a:rPr lang="en-US" i="1" dirty="0" err="1" smtClean="0">
                <a:cs typeface="Arial" charset="0"/>
              </a:rPr>
              <a:t>c</a:t>
            </a:r>
            <a:r>
              <a:rPr lang="en-US" i="1" baseline="-25000" dirty="0" err="1" smtClean="0">
                <a:cs typeface="Arial" pitchFamily="34" charset="0"/>
              </a:rPr>
              <a:t>j</a:t>
            </a:r>
            <a:r>
              <a:rPr lang="en-US" i="1" baseline="-25000" dirty="0" smtClean="0">
                <a:cs typeface="Arial" pitchFamily="34" charset="0"/>
              </a:rPr>
              <a:t>  </a:t>
            </a:r>
            <a:r>
              <a:rPr lang="en-US" dirty="0" smtClean="0">
                <a:latin typeface="+mj-lt"/>
                <a:cs typeface="Arial" charset="0"/>
              </a:rPr>
              <a:t>with most members </a:t>
            </a:r>
            <a:r>
              <a:rPr lang="en-US" i="1" dirty="0" err="1" smtClean="0">
                <a:latin typeface="+mj-lt"/>
                <a:cs typeface="Arial" charset="0"/>
              </a:rPr>
              <a:t>n</a:t>
            </a:r>
            <a:r>
              <a:rPr lang="en-US" i="1" baseline="-25000" dirty="0" err="1" smtClean="0">
                <a:latin typeface="+mj-lt"/>
                <a:cs typeface="Arial" charset="0"/>
              </a:rPr>
              <a:t>kj</a:t>
            </a:r>
            <a:r>
              <a:rPr lang="en-US" i="1" dirty="0" smtClean="0">
                <a:latin typeface="+mj-lt"/>
                <a:cs typeface="Arial" charset="0"/>
              </a:rPr>
              <a:t> </a:t>
            </a:r>
            <a:r>
              <a:rPr lang="en-US" dirty="0" smtClean="0">
                <a:latin typeface="+mj-lt"/>
                <a:cs typeface="Arial" charset="0"/>
              </a:rPr>
              <a:t>in </a:t>
            </a:r>
            <a:r>
              <a:rPr lang="en-US" i="1" dirty="0" smtClean="0">
                <a:latin typeface="Symbol" pitchFamily="18" charset="2"/>
                <a:cs typeface="Arial" charset="0"/>
              </a:rPr>
              <a:t>w</a:t>
            </a:r>
            <a:r>
              <a:rPr lang="en-US" i="1" baseline="-25000" dirty="0" smtClean="0">
                <a:latin typeface="Arial" pitchFamily="34" charset="0"/>
                <a:cs typeface="Arial" charset="0"/>
              </a:rPr>
              <a:t>k</a:t>
            </a:r>
            <a:endParaRPr lang="en-US" dirty="0" smtClean="0">
              <a:latin typeface="Arial" charset="0"/>
              <a:cs typeface="Arial" charset="0"/>
            </a:endParaRPr>
          </a:p>
          <a:p>
            <a:pPr marL="336550" indent="-336550" eaLnBrk="1" hangingPunct="1"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dirty="0" smtClean="0">
                <a:latin typeface="+mj-lt"/>
                <a:cs typeface="Arial" charset="0"/>
              </a:rPr>
              <a:t>Sum all </a:t>
            </a:r>
            <a:r>
              <a:rPr lang="en-US" i="1" dirty="0" err="1" smtClean="0">
                <a:latin typeface="+mj-lt"/>
                <a:cs typeface="Arial" charset="0"/>
              </a:rPr>
              <a:t>n</a:t>
            </a:r>
            <a:r>
              <a:rPr lang="en-US" i="1" baseline="-25000" dirty="0" err="1" smtClean="0">
                <a:latin typeface="+mj-lt"/>
                <a:cs typeface="Arial" charset="0"/>
              </a:rPr>
              <a:t>kj</a:t>
            </a:r>
            <a:r>
              <a:rPr lang="en-US" i="1" baseline="-25000" dirty="0" smtClean="0">
                <a:latin typeface="+mj-lt"/>
                <a:cs typeface="Arial" charset="0"/>
              </a:rPr>
              <a:t> </a:t>
            </a:r>
            <a:r>
              <a:rPr lang="en-US" dirty="0" smtClean="0">
                <a:latin typeface="+mj-lt"/>
                <a:cs typeface="Arial" charset="0"/>
              </a:rPr>
              <a:t>and divide by total number of points</a:t>
            </a: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6022" name="Picture 12" descr="7f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75" y="2143125"/>
            <a:ext cx="4846638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F0FA4A7-48F6-4993-9236-48F6D5677CCC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43363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Origins of PageRank:  Citation analysis (3)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43364" name="Text Box 3"/>
          <p:cNvSpPr txBox="1">
            <a:spLocks noChangeArrowheads="1"/>
          </p:cNvSpPr>
          <p:nvPr/>
        </p:nvSpPr>
        <p:spPr bwMode="auto">
          <a:xfrm>
            <a:off x="138113" y="1785938"/>
            <a:ext cx="85058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Better measure:  weighted citation frequency  or citation rank.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This is basically PageRank.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4336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5CBD22F-4A6C-4C3E-98C9-B5E98B4D8CF3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44387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Origins of PageRank:  Citation analysis (3)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44388" name="Text Box 3"/>
          <p:cNvSpPr txBox="1">
            <a:spLocks noChangeArrowheads="1"/>
          </p:cNvSpPr>
          <p:nvPr/>
        </p:nvSpPr>
        <p:spPr bwMode="auto">
          <a:xfrm>
            <a:off x="138113" y="1785938"/>
            <a:ext cx="85058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Better measure:  weighted citation frequency  or citation rank.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This is basically PageRank.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 was invented in the context of citation analysis by Pinsker and Narin in the 1960s.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4438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62645FD-103B-4124-ACF8-927E846DD460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45411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Origins of PageRank:  Citation analysis (3)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45412" name="Text Box 3"/>
          <p:cNvSpPr txBox="1">
            <a:spLocks noChangeArrowheads="1"/>
          </p:cNvSpPr>
          <p:nvPr/>
        </p:nvSpPr>
        <p:spPr bwMode="auto">
          <a:xfrm>
            <a:off x="138113" y="1785938"/>
            <a:ext cx="85058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Better measure:  weighted citation frequency  or citation rank.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This is basically PageRank.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 was invented in the context of citation analysis by Pinsker and Narin in the 1960s.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Citation analysis is a big deal:  The budget and salary of this lecturer are / will be determined by the impact of his publications!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4541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C69A69F-BC8F-437A-9D70-A624D74177CE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4643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Origins of PageRank:  Summary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2083BED-9420-4681-9379-C09DB770F408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47459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Origins of PageRank:  Summary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47460" name="Text Box 3"/>
          <p:cNvSpPr txBox="1">
            <a:spLocks noChangeArrowheads="1"/>
          </p:cNvSpPr>
          <p:nvPr/>
        </p:nvSpPr>
        <p:spPr bwMode="auto">
          <a:xfrm>
            <a:off x="138113" y="1785938"/>
            <a:ext cx="85058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We can use the same formal representation for 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4746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3065A0-B9D7-4847-B92F-CE8BE9EDEA83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48483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Origins of PageRank:  Summary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48484" name="Text Box 3"/>
          <p:cNvSpPr txBox="1">
            <a:spLocks noChangeArrowheads="1"/>
          </p:cNvSpPr>
          <p:nvPr/>
        </p:nvSpPr>
        <p:spPr bwMode="auto">
          <a:xfrm>
            <a:off x="138113" y="1785938"/>
            <a:ext cx="85058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We can use the same formal representation for 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citations in the scientific literature 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4848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5F57EEA-5DA6-43DA-8668-81A0E417386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49507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Origins of PageRank:  Summary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49508" name="Text Box 3"/>
          <p:cNvSpPr txBox="1">
            <a:spLocks noChangeArrowheads="1"/>
          </p:cNvSpPr>
          <p:nvPr/>
        </p:nvSpPr>
        <p:spPr bwMode="auto">
          <a:xfrm>
            <a:off x="138113" y="1785938"/>
            <a:ext cx="85058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We can use the same formal representation for 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citations in the scientific literature 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hyperlinks on the web 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4950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F292730-50DF-49F8-899D-C51E3CA62315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50531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Origins of PageRank:  Summary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50532" name="Text Box 3"/>
          <p:cNvSpPr txBox="1">
            <a:spLocks noChangeArrowheads="1"/>
          </p:cNvSpPr>
          <p:nvPr/>
        </p:nvSpPr>
        <p:spPr bwMode="auto">
          <a:xfrm>
            <a:off x="138113" y="1785938"/>
            <a:ext cx="85058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We can use the same formal representation for 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citations in the scientific literature 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hyperlinks on the web 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Appropriately weighted citation frequency is an excellent measure of quality ...</a:t>
            </a:r>
            <a:endParaRPr lang="en-US">
              <a:solidFill>
                <a:srgbClr val="0070C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5053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739D5D6-D30F-4F6B-95F6-2E7443703802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5155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Origins of PageRank:  Summary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51556" name="Text Box 3"/>
          <p:cNvSpPr txBox="1">
            <a:spLocks noChangeArrowheads="1"/>
          </p:cNvSpPr>
          <p:nvPr/>
        </p:nvSpPr>
        <p:spPr bwMode="auto">
          <a:xfrm>
            <a:off x="138113" y="1785938"/>
            <a:ext cx="85058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We can use the same formal representation for 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citations in the scientific literature 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hyperlinks on the web 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Appropriately weighted citation frequency is an excellent measure of quality ...</a:t>
            </a:r>
            <a:endParaRPr lang="en-US">
              <a:solidFill>
                <a:srgbClr val="0070C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... both for web pages and for scientific publications. </a:t>
            </a: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5155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DEFCF38-54D1-42EE-B676-515992D87002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52579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Origins of PageRank:  Summary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52580" name="Text Box 3"/>
          <p:cNvSpPr txBox="1">
            <a:spLocks noChangeArrowheads="1"/>
          </p:cNvSpPr>
          <p:nvPr/>
        </p:nvSpPr>
        <p:spPr bwMode="auto">
          <a:xfrm>
            <a:off x="138113" y="1785938"/>
            <a:ext cx="85058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We can use the same formal representation for 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citations in the scientific literature 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hyperlinks on the web 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Appropriately weighted citation frequency is an excellent measure of quality ...</a:t>
            </a:r>
            <a:endParaRPr lang="en-US">
              <a:solidFill>
                <a:srgbClr val="0070C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... both for web pages and for scientific publications.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Next: </a:t>
            </a:r>
            <a:r>
              <a:rPr lang="en-US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 algorithm for computing weighted citation frequency on the web.</a:t>
            </a:r>
            <a:endParaRPr lang="en-US" sz="2200">
              <a:solidFill>
                <a:srgbClr val="0070C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5258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81E01D8-E6D2-4B5B-98C5-5A9550B26C4B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700"/>
            <a:ext cx="8228013" cy="1403350"/>
          </a:xfrm>
        </p:spPr>
        <p:txBody>
          <a:bodyPr lIns="91440" tIns="45720" rIns="91440" bIns="45720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mtClean="0"/>
              <a:t>Finding the “knee” in the curve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>
                <a:solidFill>
                  <a:srgbClr val="BDD3E9"/>
                </a:solidFill>
                <a:latin typeface="Calibri" charset="0"/>
              </a:rPr>
              <a:t> Recap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>
                <a:solidFill>
                  <a:srgbClr val="BDD3E9"/>
                </a:solidFill>
                <a:latin typeface="Calibri" charset="0"/>
              </a:rPr>
              <a:t> Anchor Text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>
                <a:solidFill>
                  <a:srgbClr val="BDD3E9"/>
                </a:solidFill>
                <a:latin typeface="Calibri" charset="0"/>
              </a:rPr>
              <a:t> Citation Analysis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>
                <a:solidFill>
                  <a:srgbClr val="336699"/>
                </a:solidFill>
                <a:latin typeface="Calibri" charset="0"/>
              </a:rPr>
              <a:t> PageRank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>
                <a:solidFill>
                  <a:srgbClr val="BDD3E9"/>
                </a:solidFill>
                <a:latin typeface="Calibri" charset="0"/>
              </a:rPr>
              <a:t> HITS: Hubs &amp; Authorities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14313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4000" ker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Outline</a:t>
            </a:r>
            <a:endParaRPr lang="de-DE" sz="4000" kern="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D2140C8-86D1-4EDA-B908-8BD749B3C91F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54627" name="Text Box 2"/>
          <p:cNvSpPr txBox="1">
            <a:spLocks noChangeArrowheads="1"/>
          </p:cNvSpPr>
          <p:nvPr/>
        </p:nvSpPr>
        <p:spPr bwMode="auto">
          <a:xfrm>
            <a:off x="27305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360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Model behind  </a:t>
            </a: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PageRank:  Random walk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FF4D0B2-A152-4573-9478-BE860F1ABF62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55651" name="Text Box 2"/>
          <p:cNvSpPr txBox="1">
            <a:spLocks noChangeArrowheads="1"/>
          </p:cNvSpPr>
          <p:nvPr/>
        </p:nvSpPr>
        <p:spPr bwMode="auto">
          <a:xfrm>
            <a:off x="27305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360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Model behind  </a:t>
            </a: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PageRank:  Random walk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55652" name="Text Box 3"/>
          <p:cNvSpPr txBox="1">
            <a:spLocks noChangeArrowheads="1"/>
          </p:cNvSpPr>
          <p:nvPr/>
        </p:nvSpPr>
        <p:spPr bwMode="auto">
          <a:xfrm>
            <a:off x="138113" y="2071688"/>
            <a:ext cx="8505825" cy="4357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Imagine a web surfer doing a random walk on the web</a:t>
            </a: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5565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9CA2F9E-AE4F-465C-8125-2755DE23D484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56675" name="Text Box 2"/>
          <p:cNvSpPr txBox="1">
            <a:spLocks noChangeArrowheads="1"/>
          </p:cNvSpPr>
          <p:nvPr/>
        </p:nvSpPr>
        <p:spPr bwMode="auto">
          <a:xfrm>
            <a:off x="27305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360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Model behind  </a:t>
            </a: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PageRank:  Random walk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56676" name="Text Box 3"/>
          <p:cNvSpPr txBox="1">
            <a:spLocks noChangeArrowheads="1"/>
          </p:cNvSpPr>
          <p:nvPr/>
        </p:nvSpPr>
        <p:spPr bwMode="auto">
          <a:xfrm>
            <a:off x="138113" y="2071688"/>
            <a:ext cx="8505825" cy="4357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Imagine a web surfer doing a random walk on the web</a:t>
            </a: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Start at a random page  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5667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6305427-5E3E-461A-8FED-F12132BD0443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57699" name="Text Box 2"/>
          <p:cNvSpPr txBox="1">
            <a:spLocks noChangeArrowheads="1"/>
          </p:cNvSpPr>
          <p:nvPr/>
        </p:nvSpPr>
        <p:spPr bwMode="auto">
          <a:xfrm>
            <a:off x="27305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360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Model behind  </a:t>
            </a: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PageRank:  Random walk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57700" name="Text Box 3"/>
          <p:cNvSpPr txBox="1">
            <a:spLocks noChangeArrowheads="1"/>
          </p:cNvSpPr>
          <p:nvPr/>
        </p:nvSpPr>
        <p:spPr bwMode="auto">
          <a:xfrm>
            <a:off x="138113" y="2071688"/>
            <a:ext cx="8505825" cy="4357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Imagine a web surfer doing a random walk on the web</a:t>
            </a: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Start at a random page  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At each step, go out of the current page along one of the links on that page, equiprobably  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5770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7AB04AC-68C0-4B1C-BF35-D346FCA0EE74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58723" name="Text Box 2"/>
          <p:cNvSpPr txBox="1">
            <a:spLocks noChangeArrowheads="1"/>
          </p:cNvSpPr>
          <p:nvPr/>
        </p:nvSpPr>
        <p:spPr bwMode="auto">
          <a:xfrm>
            <a:off x="27305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360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Model behind  </a:t>
            </a: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PageRank:  Random walk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58724" name="Text Box 3"/>
          <p:cNvSpPr txBox="1">
            <a:spLocks noChangeArrowheads="1"/>
          </p:cNvSpPr>
          <p:nvPr/>
        </p:nvSpPr>
        <p:spPr bwMode="auto">
          <a:xfrm>
            <a:off x="138113" y="2071688"/>
            <a:ext cx="8505825" cy="4357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Imagine a web surfer doing a random walk on the web</a:t>
            </a: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Start at a random page  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At each step, go out of the current page along one of the links on that page, equiprobably 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In the steady state, each page has a </a:t>
            </a:r>
            <a:r>
              <a:rPr lang="en-US" sz="2600">
                <a:solidFill>
                  <a:srgbClr val="0070C0"/>
                </a:solidFill>
                <a:latin typeface="Calibri" charset="0"/>
              </a:rPr>
              <a:t>long-term visit rate.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5872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E57EA2E-C3F5-4824-B441-13C8C6522F4F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59747" name="Text Box 2"/>
          <p:cNvSpPr txBox="1">
            <a:spLocks noChangeArrowheads="1"/>
          </p:cNvSpPr>
          <p:nvPr/>
        </p:nvSpPr>
        <p:spPr bwMode="auto">
          <a:xfrm>
            <a:off x="27305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360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Model behind  </a:t>
            </a: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PageRank:  Random walk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59748" name="Text Box 3"/>
          <p:cNvSpPr txBox="1">
            <a:spLocks noChangeArrowheads="1"/>
          </p:cNvSpPr>
          <p:nvPr/>
        </p:nvSpPr>
        <p:spPr bwMode="auto">
          <a:xfrm>
            <a:off x="138113" y="2071688"/>
            <a:ext cx="8505825" cy="4357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Imagine a web surfer doing a random walk on the web</a:t>
            </a: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Start at a random page  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At each step, go out of the current page along one of the links on that page, equiprobably 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In the steady state, each page has a </a:t>
            </a:r>
            <a:r>
              <a:rPr lang="en-US" sz="2600">
                <a:solidFill>
                  <a:srgbClr val="0070C0"/>
                </a:solidFill>
                <a:latin typeface="Calibri" charset="0"/>
              </a:rPr>
              <a:t>long-term visit rate.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This long-term visit rate is the page’s </a:t>
            </a:r>
            <a:r>
              <a:rPr lang="en-US" sz="260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PageRank.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5974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BD2F377-5122-47F1-BA18-204FA46219FD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60771" name="Text Box 2"/>
          <p:cNvSpPr txBox="1">
            <a:spLocks noChangeArrowheads="1"/>
          </p:cNvSpPr>
          <p:nvPr/>
        </p:nvSpPr>
        <p:spPr bwMode="auto">
          <a:xfrm>
            <a:off x="27305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360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Model behind  </a:t>
            </a: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PageRank:  Random walk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60772" name="Text Box 3"/>
          <p:cNvSpPr txBox="1">
            <a:spLocks noChangeArrowheads="1"/>
          </p:cNvSpPr>
          <p:nvPr/>
        </p:nvSpPr>
        <p:spPr bwMode="auto">
          <a:xfrm>
            <a:off x="138113" y="2071688"/>
            <a:ext cx="8505825" cy="4357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Imagine a web surfer doing a random walk on the web</a:t>
            </a: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Start at a random page  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At each step, go out of the current page along one of the links on that page, equiprobably 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In the steady state, each page has a </a:t>
            </a:r>
            <a:r>
              <a:rPr lang="en-US" sz="2600">
                <a:solidFill>
                  <a:srgbClr val="0070C0"/>
                </a:solidFill>
                <a:latin typeface="Calibri" charset="0"/>
              </a:rPr>
              <a:t>long-term visit rate.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This long-term visit rate is the page’s </a:t>
            </a:r>
            <a:r>
              <a:rPr lang="en-US" sz="260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PageRank.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PageRank  = long-term visit rate = steady state probability.</a:t>
            </a:r>
            <a:endParaRPr lang="en-US" sz="2600">
              <a:solidFill>
                <a:srgbClr val="0070C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6077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C0EE204-13F8-4DD7-BE10-6F5938F390B0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61795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340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>
                <a:solidFill>
                  <a:srgbClr val="000000"/>
                </a:solidFill>
                <a:latin typeface="Calibri" charset="0"/>
              </a:rPr>
              <a:t> Formalization of random walk:  Markov chains</a:t>
            </a:r>
          </a:p>
        </p:txBody>
      </p:sp>
      <p:sp>
        <p:nvSpPr>
          <p:cNvPr id="161796" name="Text Box 3"/>
          <p:cNvSpPr txBox="1">
            <a:spLocks noChangeArrowheads="1"/>
          </p:cNvSpPr>
          <p:nvPr/>
        </p:nvSpPr>
        <p:spPr bwMode="auto">
          <a:xfrm>
            <a:off x="138113" y="1785938"/>
            <a:ext cx="85058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617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61798" name="Text Box 3"/>
          <p:cNvSpPr txBox="1">
            <a:spLocks noChangeArrowheads="1"/>
          </p:cNvSpPr>
          <p:nvPr/>
        </p:nvSpPr>
        <p:spPr bwMode="auto">
          <a:xfrm>
            <a:off x="1428750" y="5000625"/>
            <a:ext cx="1000125" cy="500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baseline="-250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70C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0A859B0-B480-4BBB-BD86-E0E8295707B1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62819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340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>
                <a:solidFill>
                  <a:srgbClr val="000000"/>
                </a:solidFill>
                <a:latin typeface="Calibri" charset="0"/>
              </a:rPr>
              <a:t> Formalization of random walk:  Markov chains</a:t>
            </a:r>
          </a:p>
        </p:txBody>
      </p:sp>
      <p:sp>
        <p:nvSpPr>
          <p:cNvPr id="162820" name="Text Box 3"/>
          <p:cNvSpPr txBox="1">
            <a:spLocks noChangeArrowheads="1"/>
          </p:cNvSpPr>
          <p:nvPr/>
        </p:nvSpPr>
        <p:spPr bwMode="auto">
          <a:xfrm>
            <a:off x="138113" y="1785938"/>
            <a:ext cx="85058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 Markov chain consists of </a:t>
            </a:r>
            <a:r>
              <a:rPr lang="en-US" sz="2600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 </a:t>
            </a: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states, plus an  </a:t>
            </a:r>
            <a:r>
              <a:rPr lang="en-US" sz="2600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 </a:t>
            </a: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×</a:t>
            </a:r>
            <a:r>
              <a:rPr lang="en-US" sz="2600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 </a:t>
            </a: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260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transition</a:t>
            </a: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260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probability matrix</a:t>
            </a: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2600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</a:t>
            </a: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.</a:t>
            </a:r>
            <a:r>
              <a:rPr lang="en-US" sz="2600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baseline="-250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70C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6282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62822" name="Text Box 3"/>
          <p:cNvSpPr txBox="1">
            <a:spLocks noChangeArrowheads="1"/>
          </p:cNvSpPr>
          <p:nvPr/>
        </p:nvSpPr>
        <p:spPr bwMode="auto">
          <a:xfrm>
            <a:off x="1428750" y="5000625"/>
            <a:ext cx="1000125" cy="500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baseline="-250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70C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5257800" y="2489200"/>
            <a:ext cx="3430588" cy="3886200"/>
          </a:xfrm>
        </p:spPr>
        <p:txBody>
          <a:bodyPr lIns="91440" tIns="45720" rIns="91440" bIns="45720"/>
          <a:lstStyle/>
          <a:p>
            <a:pPr marL="339725" indent="-336550" eaLnBrk="1" hangingPunct="1"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US" sz="2400" smtClean="0"/>
          </a:p>
          <a:p>
            <a:pPr marL="339725" indent="-336550" eaLnBrk="1" hangingPunct="1"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US" sz="2400" smtClean="0"/>
          </a:p>
          <a:p>
            <a:pPr marL="339725" indent="-336550" eaLnBrk="1" hangingPunct="1"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US" sz="2400" smtClean="0"/>
          </a:p>
          <a:p>
            <a:pPr marL="339725" indent="-336550" eaLnBrk="1" hangingPunct="1"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US" sz="2400" smtClean="0"/>
          </a:p>
          <a:p>
            <a:pPr marL="339725" indent="-336550" eaLnBrk="1" hangingPunct="1"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US" sz="2400" smtClean="0"/>
              <a:t>Pick the number of</a:t>
            </a:r>
          </a:p>
          <a:p>
            <a:pPr marL="339725" indent="-336550" eaLnBrk="1" hangingPunct="1"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US" sz="2400" smtClean="0"/>
              <a:t>clusters where curve</a:t>
            </a:r>
          </a:p>
          <a:p>
            <a:pPr marL="339725" indent="-336550" eaLnBrk="1" hangingPunct="1"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US" sz="2400" smtClean="0"/>
              <a:t>“flattens”. Here: 4 or 9.</a:t>
            </a:r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7CBFA0A-650D-460E-A09E-0F9614162B8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700"/>
            <a:ext cx="8228013" cy="1403350"/>
          </a:xfrm>
        </p:spPr>
        <p:txBody>
          <a:bodyPr lIns="91440" tIns="45720" rIns="91440" bIns="45720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mtClean="0"/>
              <a:t>Finding the “knee” in the curve</a:t>
            </a:r>
          </a:p>
        </p:txBody>
      </p:sp>
      <p:sp>
        <p:nvSpPr>
          <p:cNvPr id="8806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807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8" y="2116138"/>
            <a:ext cx="4664075" cy="417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2146431-749D-460F-BA3E-8C78041258FB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63843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340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>
                <a:solidFill>
                  <a:srgbClr val="000000"/>
                </a:solidFill>
                <a:latin typeface="Calibri" charset="0"/>
              </a:rPr>
              <a:t> Formalization of random walk:  Markov chains</a:t>
            </a:r>
          </a:p>
        </p:txBody>
      </p:sp>
      <p:sp>
        <p:nvSpPr>
          <p:cNvPr id="163844" name="Text Box 3"/>
          <p:cNvSpPr txBox="1">
            <a:spLocks noChangeArrowheads="1"/>
          </p:cNvSpPr>
          <p:nvPr/>
        </p:nvSpPr>
        <p:spPr bwMode="auto">
          <a:xfrm>
            <a:off x="138113" y="1785938"/>
            <a:ext cx="85058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 Markov chain consists of </a:t>
            </a:r>
            <a:r>
              <a:rPr lang="en-US" sz="2600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 </a:t>
            </a: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states, plus an  </a:t>
            </a:r>
            <a:r>
              <a:rPr lang="en-US" sz="2600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 </a:t>
            </a: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×</a:t>
            </a:r>
            <a:r>
              <a:rPr lang="en-US" sz="2600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 </a:t>
            </a: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260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transition</a:t>
            </a: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260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probability matrix</a:t>
            </a: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2600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</a:t>
            </a: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.</a:t>
            </a:r>
            <a:r>
              <a:rPr lang="en-US" sz="2600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70C0"/>
                </a:solidFill>
                <a:latin typeface="Calibri" charset="0"/>
              </a:rPr>
              <a:t>state = page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6384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63846" name="Text Box 3"/>
          <p:cNvSpPr txBox="1">
            <a:spLocks noChangeArrowheads="1"/>
          </p:cNvSpPr>
          <p:nvPr/>
        </p:nvSpPr>
        <p:spPr bwMode="auto">
          <a:xfrm>
            <a:off x="1428750" y="5000625"/>
            <a:ext cx="1000125" cy="500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baseline="-250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70C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048FA9D-38A8-4716-9B3F-D88E2E49F309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64867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340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>
                <a:solidFill>
                  <a:srgbClr val="000000"/>
                </a:solidFill>
                <a:latin typeface="Calibri" charset="0"/>
              </a:rPr>
              <a:t> Formalization of random walk:  Markov chains</a:t>
            </a:r>
          </a:p>
        </p:txBody>
      </p:sp>
      <p:sp>
        <p:nvSpPr>
          <p:cNvPr id="164868" name="Text Box 3"/>
          <p:cNvSpPr txBox="1">
            <a:spLocks noChangeArrowheads="1"/>
          </p:cNvSpPr>
          <p:nvPr/>
        </p:nvSpPr>
        <p:spPr bwMode="auto">
          <a:xfrm>
            <a:off x="138113" y="1785938"/>
            <a:ext cx="85058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 Markov chain consists of </a:t>
            </a:r>
            <a:r>
              <a:rPr lang="en-US" sz="2600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 </a:t>
            </a: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states, plus an  </a:t>
            </a:r>
            <a:r>
              <a:rPr lang="en-US" sz="2600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 </a:t>
            </a: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×</a:t>
            </a:r>
            <a:r>
              <a:rPr lang="en-US" sz="2600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 </a:t>
            </a: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260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transition</a:t>
            </a: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260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probability matrix</a:t>
            </a: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2600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</a:t>
            </a: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.</a:t>
            </a:r>
            <a:r>
              <a:rPr lang="en-US" sz="2600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70C0"/>
                </a:solidFill>
                <a:latin typeface="Calibri" charset="0"/>
              </a:rPr>
              <a:t>state = page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At each step, we are on exactly one of the pages.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baseline="-250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70C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6486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64870" name="Text Box 3"/>
          <p:cNvSpPr txBox="1">
            <a:spLocks noChangeArrowheads="1"/>
          </p:cNvSpPr>
          <p:nvPr/>
        </p:nvSpPr>
        <p:spPr bwMode="auto">
          <a:xfrm>
            <a:off x="1428750" y="5000625"/>
            <a:ext cx="1000125" cy="500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baseline="-250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70C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51704B0-12D4-4560-A75A-F0DD2ABBA932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196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340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>
                <a:solidFill>
                  <a:srgbClr val="000000"/>
                </a:solidFill>
                <a:latin typeface="Calibri" charset="0"/>
              </a:rPr>
              <a:t> Formalization of random walk:  Markov chains</a:t>
            </a: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138113" y="1785938"/>
            <a:ext cx="85058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 Markov chain consists of </a:t>
            </a:r>
            <a:r>
              <a:rPr lang="en-US" sz="2600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 </a:t>
            </a: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states, plus an  </a:t>
            </a:r>
            <a:r>
              <a:rPr lang="en-US" sz="2600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 </a:t>
            </a: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×</a:t>
            </a:r>
            <a:r>
              <a:rPr lang="en-US" sz="2600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 </a:t>
            </a: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260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transition</a:t>
            </a: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260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probability matrix</a:t>
            </a: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2600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</a:t>
            </a: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.</a:t>
            </a:r>
            <a:r>
              <a:rPr lang="en-US" sz="2600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70C0"/>
                </a:solidFill>
                <a:latin typeface="Calibri" charset="0"/>
              </a:rPr>
              <a:t>state = page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At each step, we are on exactly one of the pages.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For 1 ≤ </a:t>
            </a:r>
            <a:r>
              <a:rPr lang="en-US" sz="2600" i="1">
                <a:solidFill>
                  <a:srgbClr val="000000"/>
                </a:solidFill>
                <a:latin typeface="Calibri" charset="0"/>
              </a:rPr>
              <a:t>i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sz="2600" i="1">
                <a:solidFill>
                  <a:srgbClr val="000000"/>
                </a:solidFill>
                <a:latin typeface="Calibri" charset="0"/>
              </a:rPr>
              <a:t>j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 ≥ </a:t>
            </a:r>
            <a:r>
              <a:rPr lang="en-US" sz="2600" i="1">
                <a:solidFill>
                  <a:srgbClr val="000000"/>
                </a:solidFill>
                <a:latin typeface="Calibri" charset="0"/>
              </a:rPr>
              <a:t>N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, the matrix entry </a:t>
            </a:r>
            <a:r>
              <a:rPr lang="en-US" sz="2600" i="1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sz="2600" i="1" baseline="-25000">
                <a:solidFill>
                  <a:srgbClr val="000000"/>
                </a:solidFill>
                <a:latin typeface="Calibri" charset="0"/>
              </a:rPr>
              <a:t>ij 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 tells us the probability of </a:t>
            </a:r>
            <a:r>
              <a:rPr lang="en-US" sz="2600" i="1">
                <a:solidFill>
                  <a:srgbClr val="000000"/>
                </a:solidFill>
                <a:latin typeface="Calibri" charset="0"/>
              </a:rPr>
              <a:t>j 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being the next page, given we are currently on page  </a:t>
            </a:r>
            <a:r>
              <a:rPr lang="en-US" sz="2600" i="1">
                <a:solidFill>
                  <a:srgbClr val="000000"/>
                </a:solidFill>
                <a:latin typeface="Calibri" charset="0"/>
              </a:rPr>
              <a:t>i</a:t>
            </a:r>
            <a:r>
              <a:rPr lang="en-US" sz="2600">
                <a:solidFill>
                  <a:srgbClr val="000000"/>
                </a:solidFill>
                <a:latin typeface="Calibri" charset="0"/>
              </a:rPr>
              <a:t>. 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Clearly, for all i,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baseline="-250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70C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8194" name="Object 6"/>
          <p:cNvGraphicFramePr>
            <a:graphicFrameLocks noChangeAspect="1"/>
          </p:cNvGraphicFramePr>
          <p:nvPr/>
        </p:nvGraphicFramePr>
        <p:xfrm>
          <a:off x="2714625" y="4497388"/>
          <a:ext cx="1176338" cy="503237"/>
        </p:xfrm>
        <a:graphic>
          <a:graphicData uri="http://schemas.openxmlformats.org/presentationml/2006/ole">
            <p:oleObj spid="_x0000_s8194" name="Vergelijking" r:id="rId4" imgW="711000" imgH="304560" progId="Equation.3">
              <p:embed/>
            </p:oleObj>
          </a:graphicData>
        </a:graphic>
      </p:graphicFrame>
      <p:sp>
        <p:nvSpPr>
          <p:cNvPr id="8199" name="Text Box 3"/>
          <p:cNvSpPr txBox="1">
            <a:spLocks noChangeArrowheads="1"/>
          </p:cNvSpPr>
          <p:nvPr/>
        </p:nvSpPr>
        <p:spPr bwMode="auto">
          <a:xfrm>
            <a:off x="1428750" y="5000625"/>
            <a:ext cx="1000125" cy="500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baseline="-250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70C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pic>
        <p:nvPicPr>
          <p:cNvPr id="8200" name="Picture 7" descr="92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88" y="5173663"/>
            <a:ext cx="2932112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web graph</a:t>
            </a:r>
            <a:endParaRPr lang="de-DE" dirty="0" smtClean="0"/>
          </a:p>
        </p:txBody>
      </p:sp>
      <p:pic>
        <p:nvPicPr>
          <p:cNvPr id="165891" name="Picture 3" descr="93f-graph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571625"/>
            <a:ext cx="4789488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E7BA3A3-C4BF-4859-9126-298D021F435D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6691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Link  matrix  for example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3C106EC-1565-4205-AEF5-542E719C1100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67939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Link  matrix  for example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00188" y="1857375"/>
          <a:ext cx="5072097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4012"/>
                <a:gridCol w="634012"/>
                <a:gridCol w="634025"/>
                <a:gridCol w="634000"/>
                <a:gridCol w="634012"/>
                <a:gridCol w="634012"/>
                <a:gridCol w="634012"/>
                <a:gridCol w="634012"/>
              </a:tblGrid>
              <a:tr h="223244">
                <a:tc>
                  <a:txBody>
                    <a:bodyPr/>
                    <a:lstStyle/>
                    <a:p>
                      <a:pPr lvl="0" algn="ctr"/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0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1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2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3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4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5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6</a:t>
                      </a:r>
                      <a:endParaRPr lang="de-DE" sz="2400" i="1" dirty="0"/>
                    </a:p>
                  </a:txBody>
                  <a:tcPr/>
                </a:tc>
              </a:tr>
              <a:tr h="223244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0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</a:tr>
              <a:tr h="223244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1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</a:t>
                      </a:r>
                      <a:endParaRPr lang="de-DE" sz="2400" dirty="0"/>
                    </a:p>
                  </a:txBody>
                  <a:tcPr/>
                </a:tc>
              </a:tr>
              <a:tr h="223244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2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</a:t>
                      </a:r>
                      <a:endParaRPr lang="de-DE" sz="2400" dirty="0"/>
                    </a:p>
                  </a:txBody>
                  <a:tcPr/>
                </a:tc>
              </a:tr>
              <a:tr h="223244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3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</a:tr>
              <a:tr h="223244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4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1</a:t>
                      </a:r>
                      <a:endParaRPr lang="de-DE" sz="2400" dirty="0"/>
                    </a:p>
                  </a:txBody>
                  <a:tcPr/>
                </a:tc>
              </a:tr>
              <a:tr h="223244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5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1</a:t>
                      </a:r>
                      <a:endParaRPr lang="de-DE" sz="2400" dirty="0"/>
                    </a:p>
                  </a:txBody>
                  <a:tcPr/>
                </a:tc>
              </a:tr>
              <a:tr h="223244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6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1</a:t>
                      </a:r>
                      <a:endParaRPr lang="de-DE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D549CDE-E691-4B2C-A2A8-37B4DBCD974C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68963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78681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Transition probability matrix  </a:t>
            </a:r>
            <a:r>
              <a:rPr lang="en-US" sz="3600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 </a:t>
            </a: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for example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7972D3F-5004-4080-83C7-545521A1CADD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69987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78681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Transition probability matrix  </a:t>
            </a:r>
            <a:r>
              <a:rPr lang="en-US" sz="3600" i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 </a:t>
            </a:r>
            <a:r>
              <a:rPr lang="en-US" sz="3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for example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1500" y="1785938"/>
          <a:ext cx="6858048" cy="397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6"/>
                <a:gridCol w="857256"/>
                <a:gridCol w="857273"/>
                <a:gridCol w="857239"/>
                <a:gridCol w="857256"/>
                <a:gridCol w="857256"/>
                <a:gridCol w="857256"/>
                <a:gridCol w="857256"/>
              </a:tblGrid>
              <a:tr h="496610">
                <a:tc>
                  <a:txBody>
                    <a:bodyPr/>
                    <a:lstStyle/>
                    <a:p>
                      <a:pPr lvl="0" algn="ctr"/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0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1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2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3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4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5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6</a:t>
                      </a:r>
                      <a:endParaRPr lang="de-DE" sz="2400" i="1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0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1.00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1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0.50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2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0.33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0.33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0.33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3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0.50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4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1.00</a:t>
                      </a:r>
                      <a:endParaRPr lang="de-DE" sz="2400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5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0.50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0.50</a:t>
                      </a:r>
                      <a:endParaRPr lang="de-DE" sz="2400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6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0.33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0.33</a:t>
                      </a:r>
                      <a:endParaRPr lang="de-DE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BFC85E2-23E0-4378-85A9-E422B27D86FE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71011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Long-term  visit  rate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BB0A85A-FA73-460A-8F4C-D17082917585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72035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 Long-term  visit  rate</a:t>
            </a:r>
            <a:r>
              <a:rPr lang="en-US" sz="300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sp>
        <p:nvSpPr>
          <p:cNvPr id="172036" name="Text Box 3"/>
          <p:cNvSpPr txBox="1">
            <a:spLocks noChangeArrowheads="1"/>
          </p:cNvSpPr>
          <p:nvPr/>
        </p:nvSpPr>
        <p:spPr bwMode="auto">
          <a:xfrm>
            <a:off x="138113" y="1357313"/>
            <a:ext cx="8505825" cy="5214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Recall: PageRank = long-term visit rate.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7203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14599</Words>
  <PresentationFormat>On-screen Show (4:3)</PresentationFormat>
  <Paragraphs>3885</Paragraphs>
  <Slides>343</Slides>
  <Notes>324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343</vt:i4>
      </vt:variant>
    </vt:vector>
  </HeadingPairs>
  <TitlesOfParts>
    <vt:vector size="347" baseType="lpstr">
      <vt:lpstr>1_Office Theme</vt:lpstr>
      <vt:lpstr>2_Office Theme</vt:lpstr>
      <vt:lpstr>Vergelijking</vt:lpstr>
      <vt:lpstr>Microsoft Equation 3.0</vt:lpstr>
      <vt:lpstr>Slide 1</vt:lpstr>
      <vt:lpstr>Outline</vt:lpstr>
      <vt:lpstr>Slide 3</vt:lpstr>
      <vt:lpstr>Applications in clustering in IR</vt:lpstr>
      <vt:lpstr>K-means algorithm</vt:lpstr>
      <vt:lpstr>Slide 6</vt:lpstr>
      <vt:lpstr>External criterion: Purity</vt:lpstr>
      <vt:lpstr>Finding the “knee” in the curve</vt:lpstr>
      <vt:lpstr>Finding the “knee” in the curve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Example web graph</vt:lpstr>
      <vt:lpstr>Slide 94</vt:lpstr>
      <vt:lpstr>Slide 95</vt:lpstr>
      <vt:lpstr>Slide 96</vt:lpstr>
      <vt:lpstr>Slide 97</vt:lpstr>
      <vt:lpstr>Slide 98</vt:lpstr>
      <vt:lpstr>Slide 99</vt:lpstr>
      <vt:lpstr>Slide 100</vt:lpstr>
      <vt:lpstr>Slide 101</vt:lpstr>
      <vt:lpstr>Slide 102</vt:lpstr>
      <vt:lpstr>Slide 103</vt:lpstr>
      <vt:lpstr>Slide 104</vt:lpstr>
      <vt:lpstr>Slide 105</vt:lpstr>
      <vt:lpstr>Slide 106</vt:lpstr>
      <vt:lpstr>Slide 107</vt:lpstr>
      <vt:lpstr>Slide 108</vt:lpstr>
      <vt:lpstr>Slide 109</vt:lpstr>
      <vt:lpstr>Slide 110</vt:lpstr>
      <vt:lpstr>Slide 111</vt:lpstr>
      <vt:lpstr>Slide 112</vt:lpstr>
      <vt:lpstr>Slide 113</vt:lpstr>
      <vt:lpstr>Slide 114</vt:lpstr>
      <vt:lpstr>Slide 115</vt:lpstr>
      <vt:lpstr>Slide 116</vt:lpstr>
      <vt:lpstr>Slide 117</vt:lpstr>
      <vt:lpstr>Slide 118</vt:lpstr>
      <vt:lpstr>Slide 119</vt:lpstr>
      <vt:lpstr>Slide 120</vt:lpstr>
      <vt:lpstr>Slide 121</vt:lpstr>
      <vt:lpstr>Slide 122</vt:lpstr>
      <vt:lpstr>Slide 123</vt:lpstr>
      <vt:lpstr>Slide 124</vt:lpstr>
      <vt:lpstr>Slide 125</vt:lpstr>
      <vt:lpstr>Slide 126</vt:lpstr>
      <vt:lpstr>Slide 127</vt:lpstr>
      <vt:lpstr>Slide 128</vt:lpstr>
      <vt:lpstr>Slide 129</vt:lpstr>
      <vt:lpstr>Slide 130</vt:lpstr>
      <vt:lpstr>Formalization of “visit”: Probability vector</vt:lpstr>
      <vt:lpstr>Formalization of “visit”: Probability vector</vt:lpstr>
      <vt:lpstr>Formalization of “visit”: Probability vector</vt:lpstr>
      <vt:lpstr>Formalization of “visit”: Probability vector</vt:lpstr>
      <vt:lpstr>Formalization of “visit”: Probability vector</vt:lpstr>
      <vt:lpstr>Formalization of “visit”: Probability vector</vt:lpstr>
      <vt:lpstr>Slide 137</vt:lpstr>
      <vt:lpstr>Slide 138</vt:lpstr>
      <vt:lpstr>Slide 139</vt:lpstr>
      <vt:lpstr>Slide 140</vt:lpstr>
      <vt:lpstr>Slide 141</vt:lpstr>
      <vt:lpstr>Slide 142</vt:lpstr>
      <vt:lpstr>Slide 143</vt:lpstr>
      <vt:lpstr>Slide 144</vt:lpstr>
      <vt:lpstr>Slide 145</vt:lpstr>
      <vt:lpstr>Slide 146</vt:lpstr>
      <vt:lpstr>Slide 147</vt:lpstr>
      <vt:lpstr>Slide 148</vt:lpstr>
      <vt:lpstr>Slide 149</vt:lpstr>
      <vt:lpstr>Slide 150</vt:lpstr>
      <vt:lpstr>Slide 151</vt:lpstr>
      <vt:lpstr>Slide 152</vt:lpstr>
      <vt:lpstr>Slide 153</vt:lpstr>
      <vt:lpstr>Slide 154</vt:lpstr>
      <vt:lpstr>Slide 155</vt:lpstr>
      <vt:lpstr>Slide 156</vt:lpstr>
      <vt:lpstr>Slide 157</vt:lpstr>
      <vt:lpstr>Slide 158</vt:lpstr>
      <vt:lpstr>Slide 159</vt:lpstr>
      <vt:lpstr>Slide 160</vt:lpstr>
      <vt:lpstr>Slide 161</vt:lpstr>
      <vt:lpstr>Slide 162</vt:lpstr>
      <vt:lpstr>Slide 163</vt:lpstr>
      <vt:lpstr>Slide 164</vt:lpstr>
      <vt:lpstr>Slide 165</vt:lpstr>
      <vt:lpstr>Slide 166</vt:lpstr>
      <vt:lpstr>Slide 167</vt:lpstr>
      <vt:lpstr>Slide 168</vt:lpstr>
      <vt:lpstr>Slide 169</vt:lpstr>
      <vt:lpstr>Slide 170</vt:lpstr>
      <vt:lpstr>Slide 171</vt:lpstr>
      <vt:lpstr>Slide 172</vt:lpstr>
      <vt:lpstr>Slide 173</vt:lpstr>
      <vt:lpstr>Slide 174</vt:lpstr>
      <vt:lpstr>Slide 175</vt:lpstr>
      <vt:lpstr>Slide 176</vt:lpstr>
      <vt:lpstr>Slide 177</vt:lpstr>
      <vt:lpstr>Slide 178</vt:lpstr>
      <vt:lpstr>Slide 179</vt:lpstr>
      <vt:lpstr>Slide 180</vt:lpstr>
      <vt:lpstr>Slide 181</vt:lpstr>
      <vt:lpstr>Slide 182</vt:lpstr>
      <vt:lpstr>Slide 183</vt:lpstr>
      <vt:lpstr>Slide 184</vt:lpstr>
      <vt:lpstr>Slide 185</vt:lpstr>
      <vt:lpstr>Slide 186</vt:lpstr>
      <vt:lpstr>Slide 187</vt:lpstr>
      <vt:lpstr>Slide 188</vt:lpstr>
      <vt:lpstr>Slide 189</vt:lpstr>
      <vt:lpstr>Slide 190</vt:lpstr>
      <vt:lpstr>Slide 191</vt:lpstr>
      <vt:lpstr>Slide 192</vt:lpstr>
      <vt:lpstr>Slide 193</vt:lpstr>
      <vt:lpstr>Slide 194</vt:lpstr>
      <vt:lpstr>Slide 195</vt:lpstr>
      <vt:lpstr>Slide 196</vt:lpstr>
      <vt:lpstr>Slide 197</vt:lpstr>
      <vt:lpstr>Slide 198</vt:lpstr>
      <vt:lpstr>Slide 199</vt:lpstr>
      <vt:lpstr>Slide 200</vt:lpstr>
      <vt:lpstr>Slide 201</vt:lpstr>
      <vt:lpstr>Slide 202</vt:lpstr>
      <vt:lpstr>Slide 203</vt:lpstr>
      <vt:lpstr>Slide 204</vt:lpstr>
      <vt:lpstr>Slide 205</vt:lpstr>
      <vt:lpstr>Slide 206</vt:lpstr>
      <vt:lpstr>Slide 207</vt:lpstr>
      <vt:lpstr>Slide 208</vt:lpstr>
      <vt:lpstr>Slide 209</vt:lpstr>
      <vt:lpstr>Slide 210</vt:lpstr>
      <vt:lpstr>Slide 211</vt:lpstr>
      <vt:lpstr>Slide 212</vt:lpstr>
      <vt:lpstr>Slide 213</vt:lpstr>
      <vt:lpstr>Slide 214</vt:lpstr>
      <vt:lpstr>Slide 215</vt:lpstr>
      <vt:lpstr>Slide 216</vt:lpstr>
      <vt:lpstr>Slide 217</vt:lpstr>
      <vt:lpstr>Slide 218</vt:lpstr>
      <vt:lpstr>Slide 219</vt:lpstr>
      <vt:lpstr>Slide 220</vt:lpstr>
      <vt:lpstr>Slide 221</vt:lpstr>
      <vt:lpstr>Slide 222</vt:lpstr>
      <vt:lpstr>Example web graph</vt:lpstr>
      <vt:lpstr>Slide 224</vt:lpstr>
      <vt:lpstr>Slide 225</vt:lpstr>
      <vt:lpstr>Slide 226</vt:lpstr>
      <vt:lpstr>Slide 227</vt:lpstr>
      <vt:lpstr>Slide 228</vt:lpstr>
      <vt:lpstr>Slide 229</vt:lpstr>
      <vt:lpstr>Slide 230</vt:lpstr>
      <vt:lpstr>Slide 231</vt:lpstr>
      <vt:lpstr>Slide 232</vt:lpstr>
      <vt:lpstr>Slide 233</vt:lpstr>
      <vt:lpstr>Slide 234</vt:lpstr>
      <vt:lpstr>Slide 235</vt:lpstr>
      <vt:lpstr>Slide 236</vt:lpstr>
      <vt:lpstr>Slide 237</vt:lpstr>
      <vt:lpstr>Slide 238</vt:lpstr>
      <vt:lpstr>Slide 239</vt:lpstr>
      <vt:lpstr>Slide 240</vt:lpstr>
      <vt:lpstr>Slide 241</vt:lpstr>
      <vt:lpstr>Slide 242</vt:lpstr>
      <vt:lpstr>Slide 243</vt:lpstr>
      <vt:lpstr>Slide 244</vt:lpstr>
      <vt:lpstr>Slide 245</vt:lpstr>
      <vt:lpstr>Slide 246</vt:lpstr>
      <vt:lpstr>Slide 247</vt:lpstr>
      <vt:lpstr>Slide 248</vt:lpstr>
      <vt:lpstr>Slide 249</vt:lpstr>
      <vt:lpstr>Slide 250</vt:lpstr>
      <vt:lpstr>Slide 251</vt:lpstr>
      <vt:lpstr>Slide 252</vt:lpstr>
      <vt:lpstr>Slide 253</vt:lpstr>
      <vt:lpstr>Slide 254</vt:lpstr>
      <vt:lpstr>Slide 255</vt:lpstr>
      <vt:lpstr>Slide 256</vt:lpstr>
      <vt:lpstr>Slide 257</vt:lpstr>
      <vt:lpstr>Slide 258</vt:lpstr>
      <vt:lpstr>Root set and base set (1)</vt:lpstr>
      <vt:lpstr>Root set and base set (1)</vt:lpstr>
      <vt:lpstr>Root set and base set (1)</vt:lpstr>
      <vt:lpstr>Root set and base set (1)</vt:lpstr>
      <vt:lpstr>Slide 263</vt:lpstr>
      <vt:lpstr>Slide 264</vt:lpstr>
      <vt:lpstr>Slide 265</vt:lpstr>
      <vt:lpstr>Slide 266</vt:lpstr>
      <vt:lpstr>Slide 267</vt:lpstr>
      <vt:lpstr>Slide 268</vt:lpstr>
      <vt:lpstr>Slide 269</vt:lpstr>
      <vt:lpstr>Slide 270</vt:lpstr>
      <vt:lpstr>Slide 271</vt:lpstr>
      <vt:lpstr>Slide 272</vt:lpstr>
      <vt:lpstr>Slide 273</vt:lpstr>
      <vt:lpstr>Slide 274</vt:lpstr>
      <vt:lpstr>Slide 275</vt:lpstr>
      <vt:lpstr>Slide 276</vt:lpstr>
      <vt:lpstr>Slide 277</vt:lpstr>
      <vt:lpstr>Slide 278</vt:lpstr>
      <vt:lpstr>Slide 279</vt:lpstr>
      <vt:lpstr>Slide 280</vt:lpstr>
      <vt:lpstr>Slide 281</vt:lpstr>
      <vt:lpstr>Slide 282</vt:lpstr>
      <vt:lpstr>Slide 283</vt:lpstr>
      <vt:lpstr>Slide 284</vt:lpstr>
      <vt:lpstr>Slide 285</vt:lpstr>
      <vt:lpstr>Slide 286</vt:lpstr>
      <vt:lpstr>Slide 287</vt:lpstr>
      <vt:lpstr>Slide 288</vt:lpstr>
      <vt:lpstr>Slide 289</vt:lpstr>
      <vt:lpstr>Slide 290</vt:lpstr>
      <vt:lpstr>Slide 291</vt:lpstr>
      <vt:lpstr>Slide 292</vt:lpstr>
      <vt:lpstr>Slide 293</vt:lpstr>
      <vt:lpstr>Slide 294</vt:lpstr>
      <vt:lpstr>Slide 295</vt:lpstr>
      <vt:lpstr>Slide 296</vt:lpstr>
      <vt:lpstr>Slide 297</vt:lpstr>
      <vt:lpstr>Slide 298</vt:lpstr>
      <vt:lpstr>Slide 299</vt:lpstr>
      <vt:lpstr>Slide 300</vt:lpstr>
      <vt:lpstr>Slide 301</vt:lpstr>
      <vt:lpstr>Slide 302</vt:lpstr>
      <vt:lpstr>Slide 303</vt:lpstr>
      <vt:lpstr>Slide 304</vt:lpstr>
      <vt:lpstr>Slide 305</vt:lpstr>
      <vt:lpstr>Slide 306</vt:lpstr>
      <vt:lpstr>Slide 307</vt:lpstr>
      <vt:lpstr>Slide 308</vt:lpstr>
      <vt:lpstr>Slide 309</vt:lpstr>
      <vt:lpstr>Slide 310</vt:lpstr>
      <vt:lpstr>Slide 311</vt:lpstr>
      <vt:lpstr>Slide 312</vt:lpstr>
      <vt:lpstr>Slide 313</vt:lpstr>
      <vt:lpstr>Slide 314</vt:lpstr>
      <vt:lpstr>Slide 315</vt:lpstr>
      <vt:lpstr>Slide 316</vt:lpstr>
      <vt:lpstr>Slide 317</vt:lpstr>
      <vt:lpstr>Slide 318</vt:lpstr>
      <vt:lpstr>Slide 319</vt:lpstr>
      <vt:lpstr>Slide 320</vt:lpstr>
      <vt:lpstr>Example web graph</vt:lpstr>
      <vt:lpstr>Raw matrix A for HITS</vt:lpstr>
      <vt:lpstr>Hub vectors h0 , hi =    A*ai , i ≥1</vt:lpstr>
      <vt:lpstr>Authority vector a =   AT*hi-1 , i ≥ 1</vt:lpstr>
      <vt:lpstr>Slide 325</vt:lpstr>
      <vt:lpstr>Top-ranked pages</vt:lpstr>
      <vt:lpstr>Top-ranked pages</vt:lpstr>
      <vt:lpstr>Top-ranked pages</vt:lpstr>
      <vt:lpstr>Top-ranked pages</vt:lpstr>
      <vt:lpstr>Top-ranked pages</vt:lpstr>
      <vt:lpstr>Top-ranked pages</vt:lpstr>
      <vt:lpstr>Slide 332</vt:lpstr>
      <vt:lpstr>Slide 333</vt:lpstr>
      <vt:lpstr>Slide 334</vt:lpstr>
      <vt:lpstr>Slide 335</vt:lpstr>
      <vt:lpstr>Slide 336</vt:lpstr>
      <vt:lpstr>Slide 337</vt:lpstr>
      <vt:lpstr>Slide 338</vt:lpstr>
      <vt:lpstr>Slide 339</vt:lpstr>
      <vt:lpstr>Slide 340</vt:lpstr>
      <vt:lpstr>Slide 341</vt:lpstr>
      <vt:lpstr>Slide 342</vt:lpstr>
      <vt:lpstr>Slide 343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Windows User</cp:lastModifiedBy>
  <cp:revision>687</cp:revision>
  <cp:lastPrinted>2009-09-22T15:48:09Z</cp:lastPrinted>
  <dcterms:created xsi:type="dcterms:W3CDTF">2009-09-21T23:46:17Z</dcterms:created>
  <dcterms:modified xsi:type="dcterms:W3CDTF">2010-08-04T00:25:21Z</dcterms:modified>
</cp:coreProperties>
</file>