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72" r:id="rId14"/>
    <p:sldId id="268" r:id="rId15"/>
    <p:sldId id="269" r:id="rId16"/>
    <p:sldId id="270" r:id="rId17"/>
    <p:sldId id="273" r:id="rId18"/>
    <p:sldId id="271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116" d="100"/>
          <a:sy n="116" d="100"/>
        </p:scale>
        <p:origin x="-120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3358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c.els-cdn.com/0304397585902245/1-s2.0-0304397585902245-main.pdf?_tid=d30e5145-1442-435c-8412-37d86ae76eb7&amp;acdnat=1523404589_c5f210bd7d33b429e4626f20f209e3b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Fair Clustering through Fairlets                     </a:t>
            </a:r>
            <a:r>
              <a:rPr lang="en" sz="2400" dirty="0"/>
              <a:t>( NIPS 2017)</a:t>
            </a:r>
            <a:r>
              <a:rPr lang="en" dirty="0"/>
              <a:t>	</a:t>
            </a:r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Flavio Chierichetti 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/>
              <a:t>Ravi Kumar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/>
              <a:t>Silvio Lattanzi</a:t>
            </a:r>
            <a:endParaRPr dirty="0"/>
          </a:p>
          <a:p>
            <a: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/>
              <a:t>Sergei Vassilvitskii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46420B96-9FBA-44C6-9CA1-210B820AC1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1700" y="262022"/>
                <a:ext cx="8520600" cy="607800"/>
              </a:xfrm>
            </p:spPr>
            <p:txBody>
              <a:bodyPr/>
              <a:lstStyle/>
              <a:p>
                <a:pPr algn="ctr"/>
                <a:r>
                  <a:rPr lang="en-US" dirty="0"/>
                  <a:t>Fair </a:t>
                </a:r>
                <a:r>
                  <a:rPr lang="en-US" i="1" dirty="0"/>
                  <a:t>k-</a:t>
                </a:r>
                <a:r>
                  <a:rPr lang="en-US" dirty="0"/>
                  <a:t>center: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fairlets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420B96-9FBA-44C6-9CA1-210B820AC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262022"/>
                <a:ext cx="8520600" cy="607800"/>
              </a:xfrm>
              <a:blipFill>
                <a:blip r:embed="rId2"/>
                <a:stretch>
                  <a:fillRect t="-6000" b="-2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236F02-C042-4990-B50A-589655FAB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938143"/>
            <a:ext cx="3999900" cy="3339000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4A4278-4FE1-41F4-AB90-428AD452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78" y="1223143"/>
            <a:ext cx="6337166" cy="40876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2F5BCD-8139-4BC7-90AE-C15E4118D6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880425D-D974-4DDC-8C93-52C07040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757" y="1679039"/>
            <a:ext cx="19526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515799D-C23A-45DE-AEE5-EDC98569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xmlns="" id="{DA0FA1A8-1A8A-4D4F-9178-F4E14E8E59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Lemma C: </a:t>
                </a:r>
                <a:r>
                  <a:rPr lang="en-US" i="1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/>
                  <a:t>be an optimal solution of cost C to the MCF instance, then it is possible to construct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-</a:t>
                </a:r>
                <a:r>
                  <a:rPr lang="en-IN" i="1" dirty="0" err="1"/>
                  <a:t>fairlet</a:t>
                </a:r>
                <a:r>
                  <a:rPr lang="en-IN" i="1" dirty="0"/>
                  <a:t> decomposition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- </a:t>
                </a:r>
                <a:r>
                  <a:rPr lang="en-IN" i="1" dirty="0"/>
                  <a:t>fair </a:t>
                </a:r>
                <a:r>
                  <a:rPr lang="en-IN" i="1" dirty="0" err="1"/>
                  <a:t>center</a:t>
                </a:r>
                <a:r>
                  <a:rPr lang="en-IN" i="1" dirty="0"/>
                  <a:t> problem of cost at most C.</a:t>
                </a:r>
              </a:p>
              <a:p>
                <a:endParaRPr lang="en-US" i="1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DA0FA1A8-1A8A-4D4F-9178-F4E14E8E59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548" r="-10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5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A03264-C302-4083-82E8-4EDBC063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F252148F-9205-46B2-89A7-6A5D8650CD9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832992"/>
                <a:ext cx="8520600" cy="3339000"/>
              </a:xfrm>
            </p:spPr>
            <p:txBody>
              <a:bodyPr/>
              <a:lstStyle/>
              <a:p>
                <a:r>
                  <a:rPr lang="en-US" dirty="0"/>
                  <a:t>For each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′≥3</m:t>
                    </m:r>
                  </m:oMath>
                </a14:m>
                <a:r>
                  <a:rPr lang="en-IN" dirty="0"/>
                  <a:t>, finding an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fairlet</a:t>
                </a:r>
                <a:r>
                  <a:rPr lang="en-IN" dirty="0"/>
                  <a:t> decomposition is </a:t>
                </a:r>
                <a:r>
                  <a:rPr lang="en-IN" b="1" i="1" dirty="0"/>
                  <a:t>NP-hard. </a:t>
                </a:r>
                <a:r>
                  <a:rPr lang="en-IN" dirty="0"/>
                  <a:t>Finding the minimum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-fair median clustering is </a:t>
                </a:r>
                <a:r>
                  <a:rPr lang="en-IN" b="1" i="1" dirty="0"/>
                  <a:t>NP-hard.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52148F-9205-46B2-89A7-6A5D8650C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832992"/>
                <a:ext cx="8520600" cy="3339000"/>
              </a:xfrm>
              <a:blipFill>
                <a:blip r:embed="rId2"/>
                <a:stretch>
                  <a:fillRect t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6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77048"/>
            <a:ext cx="8520600" cy="607800"/>
          </a:xfrm>
        </p:spPr>
        <p:txBody>
          <a:bodyPr/>
          <a:lstStyle/>
          <a:p>
            <a:pPr algn="ctr"/>
            <a:r>
              <a:rPr lang="en-US" dirty="0" smtClean="0"/>
              <a:t>Greedy Furthest point Algorithm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08" y="1100911"/>
            <a:ext cx="6096851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C17BD1-644D-4D96-BE14-1863CD60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8D87FF-C6F6-420B-81B9-878CCE886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Diabetes (1000 records, gender to be balanced)</a:t>
            </a:r>
          </a:p>
          <a:p>
            <a:r>
              <a:rPr lang="en-US" dirty="0"/>
              <a:t>Bank (1000 records, Married or unmarried to be balanced)</a:t>
            </a:r>
          </a:p>
          <a:p>
            <a:r>
              <a:rPr lang="en-US" dirty="0"/>
              <a:t>Census (600 records, gender to be balanced)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9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091BF-1041-4903-BB68-61EF243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5984"/>
            <a:ext cx="8520600" cy="60780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2605C7-8DBC-4639-A195-E291AD34C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988294-29B5-437D-BD46-06D47F6F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738"/>
            <a:ext cx="9144000" cy="2370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BBAB6B-80EA-44BA-BBFB-EBA863EB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7829"/>
            <a:ext cx="9144000" cy="21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9697FA-A6FE-4B87-B656-EF43E5B7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	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CA5D76-4750-4D57-8E42-A0AF29F2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037272"/>
            <a:ext cx="8520600" cy="3339000"/>
          </a:xfrm>
        </p:spPr>
        <p:txBody>
          <a:bodyPr/>
          <a:lstStyle/>
          <a:p>
            <a:r>
              <a:rPr lang="en-US" dirty="0"/>
              <a:t>Extend this idea to situations where the protected class is not binary</a:t>
            </a:r>
          </a:p>
          <a:p>
            <a:r>
              <a:rPr lang="en-US" dirty="0"/>
              <a:t>Extend the idea to other clustering objective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Gonzalez, </a:t>
            </a:r>
            <a:r>
              <a:rPr lang="en-US" dirty="0" err="1"/>
              <a:t>Teofilo</a:t>
            </a:r>
            <a:r>
              <a:rPr lang="en-US" dirty="0"/>
              <a:t> F. "Clustering to minimize the maximum </a:t>
            </a:r>
            <a:r>
              <a:rPr lang="en-US" dirty="0" err="1"/>
              <a:t>intercluster</a:t>
            </a:r>
            <a:r>
              <a:rPr lang="en-US" dirty="0"/>
              <a:t> distance." </a:t>
            </a:r>
            <a:r>
              <a:rPr lang="en-US" i="1" dirty="0"/>
              <a:t>Theoretical Computer Science</a:t>
            </a:r>
            <a:r>
              <a:rPr lang="en-US" dirty="0"/>
              <a:t> 38 (1985): </a:t>
            </a:r>
            <a:r>
              <a:rPr lang="en-US" dirty="0" smtClean="0"/>
              <a:t>293-306.[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2FE7D-D387-4197-B197-63BDBEDF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11E5A4-E726-4289-A0F1-3776BB49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1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7632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/>
              <a:t>Fair Clustering </a:t>
            </a:r>
            <a:r>
              <a:rPr lang="en"/>
              <a:t>algorithm under the </a:t>
            </a:r>
            <a:r>
              <a:rPr lang="en" b="1"/>
              <a:t>Disparate Impact </a:t>
            </a:r>
            <a:r>
              <a:rPr lang="en"/>
              <a:t>doctrine, where each protected class must have approximately equal representation in every cluster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Formulation of fair clustering under the </a:t>
            </a:r>
            <a:r>
              <a:rPr lang="en" b="1" i="1"/>
              <a:t>k-</a:t>
            </a:r>
            <a:r>
              <a:rPr lang="en" b="1"/>
              <a:t>center </a:t>
            </a:r>
            <a:r>
              <a:rPr lang="en"/>
              <a:t>and </a:t>
            </a:r>
            <a:r>
              <a:rPr lang="en" b="1" i="1"/>
              <a:t>k</a:t>
            </a:r>
            <a:r>
              <a:rPr lang="en" b="1"/>
              <a:t>-median </a:t>
            </a:r>
            <a:r>
              <a:rPr lang="en"/>
              <a:t>objectives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and Fairness</a:t>
            </a: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Given a set </a:t>
            </a:r>
            <a:r>
              <a:rPr lang="en" sz="1800" b="1" i="1" dirty="0"/>
              <a:t>X</a:t>
            </a:r>
            <a:r>
              <a:rPr lang="en" sz="1800" b="1" dirty="0"/>
              <a:t> </a:t>
            </a:r>
            <a:r>
              <a:rPr lang="en" sz="1800" dirty="0"/>
              <a:t>of points lying in some metric space, the goal is to find a partition of </a:t>
            </a:r>
            <a:r>
              <a:rPr lang="en" sz="1800" b="1" i="1" dirty="0"/>
              <a:t>X</a:t>
            </a:r>
            <a:r>
              <a:rPr lang="en" sz="1800" dirty="0"/>
              <a:t> into </a:t>
            </a:r>
            <a:r>
              <a:rPr lang="en" sz="1800" b="1" i="1" dirty="0"/>
              <a:t>k</a:t>
            </a:r>
            <a:r>
              <a:rPr lang="en" sz="1800" dirty="0"/>
              <a:t> different clusters, optimizing a particular objective function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/>
              <a:t>Unprotected- </a:t>
            </a:r>
            <a:r>
              <a:rPr lang="en" sz="1800" dirty="0"/>
              <a:t>Coordinates,</a:t>
            </a:r>
            <a:r>
              <a:rPr lang="en" sz="1800" b="1" dirty="0"/>
              <a:t> Protected</a:t>
            </a:r>
            <a:r>
              <a:rPr lang="en" sz="1800" dirty="0"/>
              <a:t>- Color</a:t>
            </a:r>
            <a:endParaRPr sz="1800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Disparate impact translates to that of </a:t>
            </a:r>
            <a:r>
              <a:rPr lang="en" sz="1800" b="1" dirty="0"/>
              <a:t>Color Balance </a:t>
            </a:r>
            <a:r>
              <a:rPr lang="en" sz="1800" dirty="0"/>
              <a:t>in each cluster</a:t>
            </a:r>
            <a:endParaRPr sz="18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488" y="1702275"/>
            <a:ext cx="27717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objectives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Shape 10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29975"/>
                <a:ext cx="3999900" cy="3339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i="1" dirty="0" smtClean="0"/>
                  <a:t>K-</a:t>
                </a:r>
                <a:r>
                  <a:rPr lang="en-IN" sz="1800" b="1" dirty="0"/>
                  <a:t> Center</a:t>
                </a:r>
              </a:p>
              <a:p>
                <a:pPr lvl="0" indent="-342900">
                  <a:spcBef>
                    <a:spcPts val="1600"/>
                  </a:spcBef>
                  <a:buSzPts val="1800"/>
                </a:pPr>
                <a:r>
                  <a:rPr lang="en-IN" sz="1800" dirty="0">
                    <a:solidFill>
                      <a:srgbClr val="222222"/>
                    </a:solidFill>
                  </a:rPr>
                  <a:t>Given a set of data points </a:t>
                </a:r>
                <a:r>
                  <a:rPr lang="en-IN" sz="1800" b="1" i="1" dirty="0">
                    <a:solidFill>
                      <a:srgbClr val="222222"/>
                    </a:solidFill>
                  </a:rPr>
                  <a:t>X </a:t>
                </a:r>
                <a:r>
                  <a:rPr lang="en-IN" sz="1800" dirty="0">
                    <a:solidFill>
                      <a:srgbClr val="222222"/>
                    </a:solidFill>
                  </a:rPr>
                  <a:t>with distances </a:t>
                </a:r>
                <a:r>
                  <a:rPr lang="en-IN" sz="1800" b="1" i="1" dirty="0">
                    <a:solidFill>
                      <a:srgbClr val="222222"/>
                    </a:solidFill>
                  </a:rPr>
                  <a:t>d</a:t>
                </a:r>
                <a:r>
                  <a:rPr lang="en-IN" sz="1800" b="1" dirty="0">
                    <a:solidFill>
                      <a:srgbClr val="222222"/>
                    </a:solidFill>
                  </a:rPr>
                  <a:t>(</a:t>
                </a:r>
                <a:r>
                  <a:rPr lang="en-IN" sz="1800" b="1" i="1" dirty="0">
                    <a:solidFill>
                      <a:srgbClr val="222222"/>
                    </a:solidFill>
                  </a:rPr>
                  <a:t>x</a:t>
                </a:r>
                <a:r>
                  <a:rPr lang="en-IN" sz="1800" b="1" i="1" baseline="-25000" dirty="0">
                    <a:solidFill>
                      <a:srgbClr val="222222"/>
                    </a:solidFill>
                  </a:rPr>
                  <a:t>i</a:t>
                </a:r>
                <a:r>
                  <a:rPr lang="en-IN" sz="1800" b="1" dirty="0">
                    <a:solidFill>
                      <a:srgbClr val="222222"/>
                    </a:solidFill>
                  </a:rPr>
                  <a:t>, </a:t>
                </a:r>
                <a:r>
                  <a:rPr lang="en-IN" sz="1800" b="1" i="1" dirty="0" err="1">
                    <a:solidFill>
                      <a:srgbClr val="222222"/>
                    </a:solidFill>
                  </a:rPr>
                  <a:t>x</a:t>
                </a:r>
                <a:r>
                  <a:rPr lang="en-IN" sz="1800" b="1" i="1" baseline="-25000" dirty="0" err="1">
                    <a:solidFill>
                      <a:srgbClr val="222222"/>
                    </a:solidFill>
                  </a:rPr>
                  <a:t>j</a:t>
                </a:r>
                <a:r>
                  <a:rPr lang="en-IN" sz="1800" b="1" dirty="0">
                    <a:solidFill>
                      <a:srgbClr val="222222"/>
                    </a:solidFill>
                  </a:rPr>
                  <a:t>) ∈ </a:t>
                </a:r>
                <a:r>
                  <a:rPr lang="en-IN" sz="1800" b="1" i="1" dirty="0">
                    <a:solidFill>
                      <a:srgbClr val="222222"/>
                    </a:solidFill>
                  </a:rPr>
                  <a:t>N</a:t>
                </a:r>
                <a:r>
                  <a:rPr lang="en-IN" sz="1800" dirty="0">
                    <a:solidFill>
                      <a:srgbClr val="222222"/>
                    </a:solidFill>
                  </a:rPr>
                  <a:t> satisfying the triangle inequality, find a subset </a:t>
                </a:r>
                <a:r>
                  <a:rPr lang="en-IN" sz="1800" b="1" i="1" dirty="0">
                    <a:solidFill>
                      <a:srgbClr val="222222"/>
                    </a:solidFill>
                  </a:rPr>
                  <a:t>C</a:t>
                </a:r>
                <a:r>
                  <a:rPr lang="en-IN" sz="1800" b="1" dirty="0">
                    <a:solidFill>
                      <a:srgbClr val="222222"/>
                    </a:solidFill>
                  </a:rPr>
                  <a:t> ⊆ </a:t>
                </a:r>
                <a:r>
                  <a:rPr lang="en-IN" sz="1800" b="1" i="1" dirty="0">
                    <a:solidFill>
                      <a:srgbClr val="222222"/>
                    </a:solidFill>
                  </a:rPr>
                  <a:t>X</a:t>
                </a:r>
                <a:r>
                  <a:rPr lang="en-IN" sz="1800" dirty="0">
                    <a:solidFill>
                      <a:srgbClr val="222222"/>
                    </a:solidFill>
                  </a:rPr>
                  <a:t> with </a:t>
                </a:r>
                <a:r>
                  <a:rPr lang="en-IN" sz="1800" b="1" dirty="0">
                    <a:solidFill>
                      <a:srgbClr val="222222"/>
                    </a:solidFill>
                  </a:rPr>
                  <a:t>|</a:t>
                </a:r>
                <a:r>
                  <a:rPr lang="en-IN" sz="1800" b="1" i="1" dirty="0">
                    <a:solidFill>
                      <a:srgbClr val="222222"/>
                    </a:solidFill>
                  </a:rPr>
                  <a:t>C</a:t>
                </a:r>
                <a:r>
                  <a:rPr lang="en-IN" sz="1800" b="1" dirty="0">
                    <a:solidFill>
                      <a:srgbClr val="222222"/>
                    </a:solidFill>
                  </a:rPr>
                  <a:t>| = </a:t>
                </a:r>
                <a:r>
                  <a:rPr lang="en-IN" sz="1800" b="1" i="1" dirty="0">
                    <a:solidFill>
                      <a:srgbClr val="222222"/>
                    </a:solidFill>
                  </a:rPr>
                  <a:t>k</a:t>
                </a:r>
                <a:r>
                  <a:rPr lang="en-IN" sz="1800" dirty="0">
                    <a:solidFill>
                      <a:srgbClr val="222222"/>
                    </a:solidFill>
                  </a:rPr>
                  <a:t> while minimizing such that the maximum distance of a point in </a:t>
                </a:r>
                <a:r>
                  <a:rPr lang="en-IN" sz="1800" b="1" i="1" dirty="0">
                    <a:solidFill>
                      <a:srgbClr val="222222"/>
                    </a:solidFill>
                  </a:rPr>
                  <a:t>X </a:t>
                </a:r>
                <a:r>
                  <a:rPr lang="en-IN" sz="1800" dirty="0">
                    <a:solidFill>
                      <a:srgbClr val="222222"/>
                    </a:solidFill>
                  </a:rPr>
                  <a:t>to the closest point in </a:t>
                </a:r>
                <a:r>
                  <a:rPr lang="en-IN" sz="1800" b="1" i="1" dirty="0">
                    <a:solidFill>
                      <a:srgbClr val="222222"/>
                    </a:solidFill>
                  </a:rPr>
                  <a:t>C </a:t>
                </a:r>
                <a:r>
                  <a:rPr lang="en-IN" sz="1800" dirty="0">
                    <a:solidFill>
                      <a:srgbClr val="222222"/>
                    </a:solidFill>
                  </a:rPr>
                  <a:t>is minimized:</a:t>
                </a:r>
              </a:p>
              <a:p>
                <a:pPr lvl="0" indent="-342900">
                  <a:buClr>
                    <a:srgbClr val="FF0000"/>
                  </a:buClr>
                  <a:buSzPts val="1800"/>
                </a:pPr>
                <a14:m>
                  <m:oMath xmlns:m="http://schemas.openxmlformats.org/officeDocument/2006/math">
                    <m:r>
                      <a:rPr lang="en-I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IN" sz="1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18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𝒞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IN" sz="1800" dirty="0">
                  <a:solidFill>
                    <a:srgbClr val="FF0000"/>
                  </a:solidFill>
                </a:endParaRPr>
              </a:p>
              <a:p>
                <a:pPr marL="0" lvl="0" indent="0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IN" sz="1800" dirty="0">
                    <a:solidFill>
                      <a:srgbClr val="222222"/>
                    </a:solidFill>
                  </a:rPr>
                  <a:t>                    </a:t>
                </a:r>
              </a:p>
              <a:p>
                <a:pPr marL="0" lv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1800" dirty="0"/>
              </a:p>
            </p:txBody>
          </p:sp>
        </mc:Choice>
        <mc:Fallback>
          <p:sp>
            <p:nvSpPr>
              <p:cNvPr id="106" name="Shape 10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29975"/>
                <a:ext cx="3999900" cy="3339000"/>
              </a:xfrm>
              <a:prstGeom prst="rect">
                <a:avLst/>
              </a:prstGeom>
              <a:blipFill rotWithShape="1">
                <a:blip r:embed="rId3"/>
                <a:stretch>
                  <a:fillRect l="-1220" r="-457" b="-7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Shape 107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4832400" y="1229975"/>
                <a:ext cx="3999900" cy="3339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i="1" dirty="0" smtClean="0"/>
                  <a:t>K-</a:t>
                </a:r>
                <a:r>
                  <a:rPr lang="en-IN" sz="1800" b="1" dirty="0"/>
                  <a:t>Median</a:t>
                </a:r>
              </a:p>
              <a:p>
                <a:pPr marL="457200" lvl="0" indent="-342900" rtl="0">
                  <a:spcBef>
                    <a:spcPts val="160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IN" sz="1800" dirty="0"/>
                  <a:t>Given a set of data points </a:t>
                </a:r>
                <a:r>
                  <a:rPr lang="en-IN" sz="1800" b="1" dirty="0"/>
                  <a:t>X</a:t>
                </a:r>
                <a:r>
                  <a:rPr lang="en-IN" sz="1800" dirty="0"/>
                  <a:t>, the </a:t>
                </a:r>
                <a:r>
                  <a:rPr lang="en-IN" sz="1800" b="1" i="1" dirty="0"/>
                  <a:t>k</a:t>
                </a:r>
                <a:r>
                  <a:rPr lang="en-IN" sz="1800" dirty="0"/>
                  <a:t> centers </a:t>
                </a:r>
                <a:r>
                  <a:rPr lang="en-IN" sz="1800" b="1" i="1" dirty="0">
                    <a:solidFill>
                      <a:srgbClr val="222222"/>
                    </a:solidFill>
                  </a:rPr>
                  <a:t>c</a:t>
                </a:r>
                <a:r>
                  <a:rPr lang="en-IN" sz="1800" b="1" i="1" baseline="-25000" dirty="0">
                    <a:solidFill>
                      <a:srgbClr val="222222"/>
                    </a:solidFill>
                  </a:rPr>
                  <a:t>i</a:t>
                </a:r>
                <a:r>
                  <a:rPr lang="en-IN" sz="1800" dirty="0"/>
                  <a:t> are to be chosen so as to minimize the sum of the distances from each </a:t>
                </a:r>
                <a:r>
                  <a:rPr lang="en-IN" sz="1800" b="1" i="1" dirty="0"/>
                  <a:t>x</a:t>
                </a:r>
                <a:r>
                  <a:rPr lang="en-IN" sz="1800" dirty="0"/>
                  <a:t> to the nearest </a:t>
                </a:r>
                <a:r>
                  <a:rPr lang="en-IN" sz="1800" b="1" i="1" dirty="0">
                    <a:solidFill>
                      <a:srgbClr val="222222"/>
                    </a:solidFill>
                  </a:rPr>
                  <a:t>c</a:t>
                </a:r>
                <a:r>
                  <a:rPr lang="en-IN" sz="1800" b="1" i="1" baseline="-25000" dirty="0">
                    <a:solidFill>
                      <a:srgbClr val="222222"/>
                    </a:solidFill>
                  </a:rPr>
                  <a:t>i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457200" lvl="0" indent="-34290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en-I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𝒞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" name="Shape 10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832400" y="1229975"/>
                <a:ext cx="3999900" cy="3339000"/>
              </a:xfrm>
              <a:prstGeom prst="rect">
                <a:avLst/>
              </a:prstGeom>
              <a:blipFill rotWithShape="1">
                <a:blip r:embed="rId4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Balance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Shape 11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29875"/>
                <a:ext cx="8520600" cy="3339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b="0" dirty="0"/>
                  <a:t>For,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𝒃𝒂𝒍𝒂𝒏𝒄𝒆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𝑹𝑬𝑫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𝑩𝑳𝑼𝑬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𝑩𝑳𝑼𝑬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𝑹𝑬𝑫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/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𝒃𝒂𝒍𝒂𝒏𝒄𝒆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1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𝐦𝐢𝐧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lim>
                        </m:limLow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𝒃𝒂𝒍𝒂𝒏𝒄𝒆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A subset with equal number of red and blue points has balance 1, while a monochromatic subset has balance 0.</a:t>
                </a:r>
                <a:endParaRPr dirty="0"/>
              </a:p>
            </p:txBody>
          </p:sp>
        </mc:Choice>
        <mc:Fallback xmlns="">
          <p:sp>
            <p:nvSpPr>
              <p:cNvPr id="113" name="Shape 1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29875"/>
                <a:ext cx="8520600" cy="3339000"/>
              </a:xfrm>
              <a:prstGeom prst="rect">
                <a:avLst/>
              </a:prstGeom>
              <a:blipFill>
                <a:blip r:embed="rId6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01663-82C5-4280-A879-4A36B4FC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37263"/>
            <a:ext cx="8520600" cy="607800"/>
          </a:xfrm>
        </p:spPr>
        <p:txBody>
          <a:bodyPr/>
          <a:lstStyle/>
          <a:p>
            <a:pPr algn="ctr"/>
            <a:r>
              <a:rPr lang="en-US" dirty="0"/>
              <a:t>LEMMA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5E9F3BB0-6E05-497A-9411-3D088FBBC13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53228"/>
                <a:ext cx="8520600" cy="3339000"/>
              </a:xfrm>
            </p:spPr>
            <p:txBody>
              <a:bodyPr/>
              <a:lstStyle/>
              <a:p>
                <a:r>
                  <a:rPr lang="en-US" dirty="0"/>
                  <a:t>Lemma A: </a:t>
                </a:r>
                <a:r>
                  <a:rPr lang="en-US" i="1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/>
                  <a:t>be disjoint.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/>
                  <a:t>is a clustering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IN" i="1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/>
                  <a:t>be a clustering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dirty="0"/>
                  <a:t>, </a:t>
                </a:r>
                <a:r>
                  <a:rPr lang="en-IN" i="1" dirty="0"/>
                  <a:t>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𝒃𝒂𝒍𝒂𝒏𝒄𝒆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⋃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𝐦𝐢𝐧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𝒃𝒂𝒍𝒂𝒏𝒄𝒆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𝒃𝒂𝒍𝒂𝒏𝒄𝒆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/>
                  <a:t>.</a:t>
                </a:r>
              </a:p>
              <a:p>
                <a:endParaRPr lang="en-IN" dirty="0"/>
              </a:p>
              <a:p>
                <a:r>
                  <a:rPr lang="en-IN" dirty="0"/>
                  <a:t>Lemma B:  </a:t>
                </a:r>
                <a:r>
                  <a:rPr lang="en-IN" i="1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𝒃𝒂𝒍𝒂𝒏𝒄𝒆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:r>
                  <a:rPr lang="en-IN" i="1" dirty="0"/>
                  <a:t>for some integers</a:t>
                </a:r>
                <a:r>
                  <a:rPr lang="en-IN" b="1" i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/>
                  <a:t>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𝐠𝐜𝐝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i="1" dirty="0"/>
                  <a:t>then there exists a clustering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𝓨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i="1" dirty="0"/>
                  <a:t>of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/>
                  <a:t>such that</a:t>
                </a:r>
                <a:r>
                  <a:rPr lang="en-IN" b="1" i="1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b="1" i="1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𝓨</m:t>
                    </m:r>
                  </m:oMath>
                </a14:m>
                <a:r>
                  <a:rPr lang="en-IN" dirty="0"/>
                  <a:t>, </a:t>
                </a:r>
                <a:r>
                  <a:rPr lang="en-IN" i="1" dirty="0"/>
                  <a:t>i.e., each cluster is small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𝒃𝒂𝒍𝒂𝒏𝒄𝒆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𝓨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𝒃𝒂𝒍𝒂𝒏𝒄𝒆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𝓨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𝑓𝑎𝑖𝑟𝑙𝑒𝑡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𝑑𝑒𝑐𝑜𝑚𝑝𝑜𝑠𝑖𝑡𝑖𝑜𝑛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each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𝑓𝑎𝑖𝑟𝑙𝑒𝑡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E9F3BB0-6E05-497A-9411-3D088FBBC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53228"/>
                <a:ext cx="8520600" cy="333900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09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AA1D57B1-9091-4065-8FE8-F052B2A218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𝑓𝑎𝑖𝑟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𝑐𝑙𝑢𝑠𝑡𝑒𝑟𝑖𝑛𝑔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1D57B1-9091-4065-8FE8-F052B2A21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34B6C507-708A-478D-9F20-84C4D0BE4F1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1" dirty="0"/>
                  <a:t>In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i="1" dirty="0"/>
                  <a:t>-fair </a:t>
                </a:r>
                <a:r>
                  <a:rPr lang="en-IN" i="1" dirty="0" err="1"/>
                  <a:t>center</a:t>
                </a:r>
                <a:r>
                  <a:rPr lang="en-IN" i="1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𝑓𝑎𝑖𝑟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</m:oMath>
                </a14:m>
                <a:r>
                  <a:rPr lang="en-IN" i="1" dirty="0"/>
                  <a:t>) problem, the goal is to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i="1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i="1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i="1" dirty="0"/>
                  <a:t> is minimized.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4B6C507-708A-478D-9F20-84C4D0BE4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3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05BFEB-A909-49D0-9244-772E614D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Fair </a:t>
            </a:r>
            <a:r>
              <a:rPr lang="en-US" i="1" dirty="0"/>
              <a:t>k-</a:t>
            </a:r>
            <a:r>
              <a:rPr lang="en-US" dirty="0"/>
              <a:t> center: (1, 1)- </a:t>
            </a:r>
            <a:r>
              <a:rPr lang="en-US" dirty="0" err="1"/>
              <a:t>fairlets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B63C9D38-B0AB-4984-8D83-F4643B6C85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IN" dirty="0"/>
              </a:p>
              <a:p>
                <a:r>
                  <a:rPr lang="en-IN" dirty="0"/>
                  <a:t>Decomposition into </a:t>
                </a:r>
                <a:r>
                  <a:rPr lang="en-IN" dirty="0" err="1"/>
                  <a:t>fairlets</a:t>
                </a:r>
                <a:r>
                  <a:rPr lang="en-IN" dirty="0"/>
                  <a:t> corresponds to some perfect matching in the graph.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exactly the cost of the maximum weight edge in the matching.</a:t>
                </a:r>
              </a:p>
              <a:p>
                <a:r>
                  <a:rPr lang="en-IN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IN" dirty="0"/>
                  <a:t> as a threshold graph that has the same nodes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/>
                  <a:t>but only those edges who has weight at most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We can then look for the minimum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where the corresponding graph has a perfect matching</a:t>
                </a:r>
              </a:p>
              <a:p>
                <a:r>
                  <a:rPr lang="en-IN" dirty="0"/>
                  <a:t>Finally for each </a:t>
                </a:r>
                <a:r>
                  <a:rPr lang="en-IN" dirty="0" err="1"/>
                  <a:t>fairlet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we can arbitrarily set one of the two nodes as the </a:t>
                </a:r>
                <a:r>
                  <a:rPr lang="en-IN" dirty="0" err="1"/>
                  <a:t>center</a:t>
                </a:r>
                <a:r>
                  <a:rPr lang="en-IN" dirty="0"/>
                  <a:t>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3C9D38-B0AB-4984-8D83-F4643B6C8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2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7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135B5366-F4BC-4127-9F83-C54307E0AD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Fair </a:t>
                </a:r>
                <a:r>
                  <a:rPr lang="en-US" i="1" dirty="0"/>
                  <a:t>k-</a:t>
                </a:r>
                <a:r>
                  <a:rPr lang="en-US" dirty="0"/>
                  <a:t>center: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(1,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fairlets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5B5366-F4BC-4127-9F83-C54307E0A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5000" b="-29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A00B05E2-61E0-4F5E-9CFC-FCA740E058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/>
                  <a:t>Transform the problem into a </a:t>
                </a:r>
                <a:r>
                  <a:rPr lang="en-US" b="1" dirty="0"/>
                  <a:t>minimum cost flow(MCF)</a:t>
                </a:r>
                <a:r>
                  <a:rPr lang="en-US" dirty="0"/>
                  <a:t> problem</a:t>
                </a:r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edge with cost 0 and capacity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A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edge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and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[cost 0 capacity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/>
                  <a:t>]</a:t>
                </a:r>
              </a:p>
              <a:p>
                <a:r>
                  <a:rPr lang="en-US" dirty="0"/>
                  <a:t>F</a:t>
                </a:r>
                <a:r>
                  <a:rPr lang="en-IN" dirty="0"/>
                  <a:t>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IN" dirty="0"/>
                  <a:t>,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edge and similarly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/>
                  <a:t> [cost 0 and capacity 1]</a:t>
                </a:r>
              </a:p>
              <a:p>
                <a:r>
                  <a:rPr lang="en-US" dirty="0"/>
                  <a:t>F</a:t>
                </a:r>
                <a:r>
                  <a:rPr lang="en-IN" dirty="0"/>
                  <a:t>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edge with capacity 1. The cost of each edge is 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and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/>
                  <a:t> otherwise.</a:t>
                </a:r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0B05E2-61E0-4F5E-9CFC-FCA740E05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0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1075</Words>
  <Application>Microsoft Office PowerPoint</Application>
  <PresentationFormat>On-screen Show (16:9)</PresentationFormat>
  <Paragraphs>63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Roboto</vt:lpstr>
      <vt:lpstr>Cambria Math</vt:lpstr>
      <vt:lpstr>Geometric</vt:lpstr>
      <vt:lpstr>Fair Clustering through Fairlets                     ( NIPS 2017) </vt:lpstr>
      <vt:lpstr>Objective</vt:lpstr>
      <vt:lpstr>Clustering and Fairness</vt:lpstr>
      <vt:lpstr>The two objectives</vt:lpstr>
      <vt:lpstr>Balance</vt:lpstr>
      <vt:lpstr>LEMMA</vt:lpstr>
      <vt:lpstr>(t, k)-fair clustering</vt:lpstr>
      <vt:lpstr>Fair k- center: (1, 1)- fairlets</vt:lpstr>
      <vt:lpstr>Fair k-center: (1,t^′)-fairlets</vt:lpstr>
      <vt:lpstr>Fair k-center: (1,t^′)-fairlets</vt:lpstr>
      <vt:lpstr>LEMMA</vt:lpstr>
      <vt:lpstr>Theorem</vt:lpstr>
      <vt:lpstr>Greedy Furthest point Algorithm </vt:lpstr>
      <vt:lpstr>Datasets</vt:lpstr>
      <vt:lpstr>Results</vt:lpstr>
      <vt:lpstr>Future Work  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Clustering through Fairlets                     ( NIPS 2017)</dc:title>
  <dc:creator>Abhisek Dash</dc:creator>
  <cp:lastModifiedBy>user</cp:lastModifiedBy>
  <cp:revision>32</cp:revision>
  <dcterms:modified xsi:type="dcterms:W3CDTF">2018-04-11T03:29:54Z</dcterms:modified>
</cp:coreProperties>
</file>