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4"/>
  </p:notesMasterIdLst>
  <p:sldIdLst>
    <p:sldId id="257" r:id="rId3"/>
    <p:sldId id="278" r:id="rId4"/>
    <p:sldId id="258" r:id="rId5"/>
    <p:sldId id="259" r:id="rId6"/>
    <p:sldId id="260" r:id="rId7"/>
    <p:sldId id="290" r:id="rId8"/>
    <p:sldId id="261" r:id="rId9"/>
    <p:sldId id="262" r:id="rId10"/>
    <p:sldId id="263" r:id="rId11"/>
    <p:sldId id="291" r:id="rId12"/>
    <p:sldId id="281" r:id="rId13"/>
    <p:sldId id="264" r:id="rId14"/>
    <p:sldId id="265" r:id="rId15"/>
    <p:sldId id="266" r:id="rId16"/>
    <p:sldId id="267" r:id="rId17"/>
    <p:sldId id="282" r:id="rId18"/>
    <p:sldId id="269" r:id="rId19"/>
    <p:sldId id="270" r:id="rId20"/>
    <p:sldId id="271" r:id="rId21"/>
    <p:sldId id="272" r:id="rId22"/>
    <p:sldId id="286" r:id="rId23"/>
    <p:sldId id="273" r:id="rId24"/>
    <p:sldId id="279" r:id="rId25"/>
    <p:sldId id="274" r:id="rId26"/>
    <p:sldId id="287" r:id="rId27"/>
    <p:sldId id="289" r:id="rId28"/>
    <p:sldId id="275" r:id="rId29"/>
    <p:sldId id="276" r:id="rId30"/>
    <p:sldId id="277" r:id="rId31"/>
    <p:sldId id="293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aning416:Projects:research:SIGCOMM2013_MOSAIC_CAMERA:PRESENTATION_DRAFTS:evaluation_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aning416:Projects:research:SIGCOMM2013_MOSAIC_CAMERA:PRESENTATION_DRAFTS:evaluation_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>
        <c:manualLayout>
          <c:layoutTarget val="inner"/>
          <c:xMode val="edge"/>
          <c:yMode val="edge"/>
          <c:x val="0.25472560248150772"/>
          <c:y val="6.6924066924066911E-2"/>
          <c:w val="0.72557742782152201"/>
          <c:h val="0.70536304583548659"/>
        </c:manualLayout>
      </c:layout>
      <c:barChart>
        <c:barDir val="bar"/>
        <c:grouping val="clustered"/>
        <c:ser>
          <c:idx val="2"/>
          <c:order val="0"/>
          <c:tx>
            <c:strRef>
              <c:f>Sheet1!$A$5</c:f>
              <c:strCache>
                <c:ptCount val="1"/>
                <c:pt idx="0">
                  <c:v>Via activity fingerprinting</c:v>
                </c:pt>
              </c:strCache>
            </c:strRef>
          </c:tx>
          <c:spPr>
            <a:solidFill>
              <a:schemeClr val="tx2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Sheet1!$B$1:$C$2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Coverage</c:v>
                  </c:pt>
                </c:lvl>
              </c:multiLvlStrCache>
            </c:multiLvlStrRef>
          </c:cat>
          <c:val>
            <c:numRef>
              <c:f>Sheet1!$B$5:$C$5</c:f>
              <c:numCache>
                <c:formatCode>0.00%</c:formatCode>
                <c:ptCount val="2"/>
                <c:pt idx="0">
                  <c:v>0.78600000000000003</c:v>
                </c:pt>
                <c:pt idx="1">
                  <c:v>0.69000000000000072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Via traffic markers</c:v>
                </c:pt>
              </c:strCache>
            </c:strRef>
          </c:tx>
          <c:spPr>
            <a:solidFill>
              <a:srgbClr val="008000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Sheet1!$B$1:$C$2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Coverage</c:v>
                  </c:pt>
                </c:lvl>
              </c:multiLvlStrCache>
            </c:multiLvlStrRef>
          </c:cat>
          <c:val>
            <c:numRef>
              <c:f>Sheet1!$B$4:$C$4</c:f>
              <c:numCache>
                <c:formatCode>0.00%</c:formatCode>
                <c:ptCount val="2"/>
                <c:pt idx="0">
                  <c:v>0.49800000000000022</c:v>
                </c:pt>
                <c:pt idx="1">
                  <c:v>0.43200000000000022</c:v>
                </c:pt>
              </c:numCache>
            </c:numRef>
          </c:val>
        </c:ser>
        <c:ser>
          <c:idx val="0"/>
          <c:order val="2"/>
          <c:tx>
            <c:strRef>
              <c:f>Sheet1!$A$3</c:f>
              <c:strCache>
                <c:ptCount val="1"/>
                <c:pt idx="0">
                  <c:v>OSN ID extraction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Sheet1!$B$1:$C$2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Coverage</c:v>
                  </c:pt>
                </c:lvl>
              </c:multiLvlStrCache>
            </c:multiLvlStrRef>
          </c:cat>
          <c:val>
            <c:numRef>
              <c:f>Sheet1!$B$3:$C$3</c:f>
              <c:numCache>
                <c:formatCode>0.00%</c:formatCode>
                <c:ptCount val="2"/>
                <c:pt idx="0">
                  <c:v>2.4000000000000018E-2</c:v>
                </c:pt>
                <c:pt idx="1">
                  <c:v>0.15700000000000011</c:v>
                </c:pt>
              </c:numCache>
            </c:numRef>
          </c:val>
        </c:ser>
        <c:dLbls>
          <c:showVal val="1"/>
        </c:dLbls>
        <c:gapWidth val="75"/>
        <c:axId val="71458176"/>
        <c:axId val="71484544"/>
      </c:barChart>
      <c:catAx>
        <c:axId val="71458176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1484544"/>
        <c:crosses val="autoZero"/>
        <c:auto val="1"/>
        <c:lblAlgn val="ctr"/>
        <c:lblOffset val="100"/>
      </c:catAx>
      <c:valAx>
        <c:axId val="71484544"/>
        <c:scaling>
          <c:orientation val="minMax"/>
        </c:scaling>
        <c:delete val="1"/>
        <c:axPos val="b"/>
        <c:numFmt formatCode="0.00%" sourceLinked="1"/>
        <c:majorTickMark val="none"/>
        <c:tickLblPos val="nextTo"/>
        <c:crossAx val="71458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3147220233834394E-3"/>
          <c:y val="0.77228711275955397"/>
          <c:w val="0.97276449534717202"/>
          <c:h val="0.18652884605640518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20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0.25472560248150772"/>
          <c:y val="6.64262821157596E-2"/>
          <c:w val="0.72557742782152201"/>
          <c:h val="0.7024448573343719"/>
        </c:manualLayout>
      </c:layout>
      <c:barChart>
        <c:barDir val="bar"/>
        <c:grouping val="clustered"/>
        <c:ser>
          <c:idx val="2"/>
          <c:order val="0"/>
          <c:tx>
            <c:strRef>
              <c:f>Sheet1!$A$23</c:f>
              <c:strCache>
                <c:ptCount val="1"/>
                <c:pt idx="0">
                  <c:v>Via activity fingerprinting</c:v>
                </c:pt>
              </c:strCache>
            </c:strRef>
          </c:tx>
          <c:spPr>
            <a:solidFill>
              <a:schemeClr val="tx2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Sheet1!$B$19:$C$20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Accuracy on Covered Set</c:v>
                  </c:pt>
                </c:lvl>
              </c:multiLvlStrCache>
            </c:multiLvlStrRef>
          </c:cat>
          <c:val>
            <c:numRef>
              <c:f>Sheet1!$B$23:$C$23</c:f>
              <c:numCache>
                <c:formatCode>0.00%</c:formatCode>
                <c:ptCount val="2"/>
                <c:pt idx="0">
                  <c:v>0.92500000000000004</c:v>
                </c:pt>
                <c:pt idx="1">
                  <c:v>0.96400000000000041</c:v>
                </c:pt>
              </c:numCache>
            </c:numRef>
          </c:val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Via traffic markers</c:v>
                </c:pt>
              </c:strCache>
            </c:strRef>
          </c:tx>
          <c:spPr>
            <a:solidFill>
              <a:srgbClr val="008000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Sheet1!$B$19:$C$20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Accuracy on Covered Set</c:v>
                  </c:pt>
                </c:lvl>
              </c:multiLvlStrCache>
            </c:multiLvlStrRef>
          </c:cat>
          <c:val>
            <c:numRef>
              <c:f>Sheet1!$B$22:$C$22</c:f>
              <c:numCache>
                <c:formatCode>0.00%</c:formatCode>
                <c:ptCount val="2"/>
                <c:pt idx="0">
                  <c:v>0.94499999999999995</c:v>
                </c:pt>
                <c:pt idx="1">
                  <c:v>0.99299999999999999</c:v>
                </c:pt>
              </c:numCache>
            </c:numRef>
          </c:val>
        </c:ser>
        <c:ser>
          <c:idx val="0"/>
          <c:order val="2"/>
          <c:tx>
            <c:strRef>
              <c:f>Sheet1!$A$21</c:f>
              <c:strCache>
                <c:ptCount val="1"/>
                <c:pt idx="0">
                  <c:v>OSN ID extraction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multiLvlStrRef>
              <c:f>Sheet1!$B$19:$C$20</c:f>
              <c:multiLvlStrCache>
                <c:ptCount val="2"/>
                <c:lvl>
                  <c:pt idx="0">
                    <c:v>Session </c:v>
                  </c:pt>
                  <c:pt idx="1">
                    <c:v>User</c:v>
                  </c:pt>
                </c:lvl>
                <c:lvl>
                  <c:pt idx="0">
                    <c:v>Accuracy on Covered Set</c:v>
                  </c:pt>
                </c:lvl>
              </c:multiLvlStrCache>
            </c:multiLvlStrRef>
          </c:cat>
          <c:val>
            <c:numRef>
              <c:f>Sheet1!$B$21:$C$21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Val val="1"/>
        </c:dLbls>
        <c:gapWidth val="75"/>
        <c:axId val="71777280"/>
        <c:axId val="71787264"/>
      </c:barChart>
      <c:catAx>
        <c:axId val="71777280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71787264"/>
        <c:crosses val="autoZero"/>
        <c:auto val="1"/>
        <c:lblAlgn val="ctr"/>
        <c:lblOffset val="100"/>
      </c:catAx>
      <c:valAx>
        <c:axId val="71787264"/>
        <c:scaling>
          <c:orientation val="minMax"/>
          <c:min val="0"/>
        </c:scaling>
        <c:delete val="1"/>
        <c:axPos val="b"/>
        <c:numFmt formatCode="0.00%" sourceLinked="1"/>
        <c:majorTickMark val="none"/>
        <c:tickLblPos val="nextTo"/>
        <c:crossAx val="717772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314722023383448E-3"/>
          <c:y val="0.79441970949465257"/>
          <c:w val="0.97276449534717246"/>
          <c:h val="0.19025114847863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 sz="20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3EFCF-D430-4180-8663-F4807F5A172B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D88-6F5E-499C-BD3C-70BBF02456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96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5BA7CE-60F7-CD45-9DFF-B058D091829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43522" y="685603"/>
            <a:ext cx="4570956" cy="34295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3908" eaLnBrk="1" fontAlgn="base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114" y="4343203"/>
            <a:ext cx="5482640" cy="411202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 smtClean="0">
              <a:effectLst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 smtClean="0">
              <a:effectLst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baseline="0" dirty="0" smtClean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20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22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CAEFB-F496-4558-A10B-B5742E4D9EF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08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CAEFB-F496-4558-A10B-B5742E4D9EF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08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CAEFB-F496-4558-A10B-B5742E4D9EF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08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E55E3-3842-A946-85F7-B3BDD1C92166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3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CAEFB-F496-4558-A10B-B5742E4D9EF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08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31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ffectLst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E55E3-3842-A946-85F7-B3BDD1C92166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B8253C-4B24-0C41-9E2A-C8CBDE353E84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E55E3-3842-A946-85F7-B3BDD1C92166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7BC217-A3FE-BE46-A417-A412D8CEFA5F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Times New Roman" pitchFamily="1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7BC217-A3FE-BE46-A417-A412D8CEFA5F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9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7601" indent="-283693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34770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588679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42587" indent="-226954" eaLnBrk="0" hangingPunct="0"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496495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50403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04311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58219" indent="-226954" eaLnBrk="0" fontAlgn="base" hangingPunct="0">
              <a:spcBef>
                <a:spcPct val="0"/>
              </a:spcBef>
              <a:spcAft>
                <a:spcPct val="0"/>
              </a:spcAft>
              <a:tabLst>
                <a:tab pos="723417" algn="l"/>
                <a:tab pos="1446832" algn="l"/>
                <a:tab pos="2170249" algn="l"/>
                <a:tab pos="2895241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113730-5641-EB4D-B972-A3B47462E0B7}" type="slidenum">
              <a:rPr lang="en-GB" sz="12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1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0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1177925"/>
            <a:ext cx="2103437" cy="4948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325" y="1177925"/>
            <a:ext cx="6157913" cy="4948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825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5" y="1177925"/>
            <a:ext cx="8413750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32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EF169-0F78-FD40-918E-A9591286BE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9636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BF195-5495-2B43-8F23-1D1259FDA6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2235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82E12-A4A3-6E42-AC13-019CC0F63F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68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83025" cy="5100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990600"/>
            <a:ext cx="3884613" cy="5100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C5BE7-460A-DA40-B51C-F173F2B2403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264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86BF-00A7-FB4D-B227-883C32DEAC7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06826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9B6CE-E4BE-1540-AC2F-E3554A0F82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2649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30F3D-F380-A74E-BB44-BD73CE9FD5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425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35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07136-7CEB-6249-8075-125993EC8F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49321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0615-9ABC-2A46-864B-CE1FF27C324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79971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F678F-BFC9-8248-8744-45F80E6972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04987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92075"/>
            <a:ext cx="1979613" cy="5999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2075"/>
            <a:ext cx="5788025" cy="5999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3D361-0425-2547-BD32-A630024334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3737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51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84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95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3783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5078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0196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0" y="0"/>
            <a:ext cx="9144000" cy="509588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1325" y="1177925"/>
            <a:ext cx="84137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3898900" y="2286000"/>
            <a:ext cx="4891088" cy="74613"/>
            <a:chOff x="2456" y="1440"/>
            <a:chExt cx="3081" cy="47"/>
          </a:xfrm>
        </p:grpSpPr>
        <p:sp>
          <p:nvSpPr>
            <p:cNvPr id="25609" name="Rectangle 4"/>
            <p:cNvSpPr>
              <a:spLocks noChangeArrowheads="1"/>
            </p:cNvSpPr>
            <p:nvPr/>
          </p:nvSpPr>
          <p:spPr bwMode="auto">
            <a:xfrm>
              <a:off x="2456" y="1440"/>
              <a:ext cx="3082" cy="4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2456" y="1440"/>
              <a:ext cx="3082" cy="4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509588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0"/>
            <a:ext cx="9144000" cy="509588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 cstate="email">
            <a:lum bright="52000" contrast="-5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21336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185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2pPr>
      <a:lvl3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3pPr>
      <a:lvl4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4pPr>
      <a:lvl5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5pPr>
      <a:lvl6pPr marL="4572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6pPr>
      <a:lvl7pPr marL="9144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7pPr>
      <a:lvl8pPr marL="13716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8pPr>
      <a:lvl9pPr marL="18288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9pPr>
    </p:titleStyle>
    <p:bodyStyle>
      <a:lvl1pPr marL="338138" indent="-338138" algn="l" defTabSz="457200" rtl="0" eaLnBrk="0" fontAlgn="base" hangingPunct="0">
        <a:lnSpc>
          <a:spcPct val="81000"/>
        </a:lnSpc>
        <a:spcBef>
          <a:spcPts val="700"/>
        </a:spcBef>
        <a:spcAft>
          <a:spcPct val="0"/>
        </a:spcAft>
        <a:buClr>
          <a:srgbClr val="0099CC"/>
        </a:buClr>
        <a:buSzPct val="80000"/>
        <a:buFont typeface="Wingdings" charset="0"/>
        <a:buBlip>
          <a:blip r:embed="rId15"/>
        </a:buBlip>
        <a:defRPr sz="28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8188" indent="-280988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8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8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2075"/>
            <a:ext cx="79200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920038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 rot="-5400000">
            <a:off x="5486400" y="3200400"/>
            <a:ext cx="6858000" cy="457200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 rot="-5400000">
            <a:off x="5486400" y="3200400"/>
            <a:ext cx="6858000" cy="457200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grpSp>
        <p:nvGrpSpPr>
          <p:cNvPr id="1030" name="Group 5"/>
          <p:cNvGrpSpPr>
            <a:grpSpLocks/>
          </p:cNvGrpSpPr>
          <p:nvPr/>
        </p:nvGrpSpPr>
        <p:grpSpPr bwMode="auto">
          <a:xfrm>
            <a:off x="0" y="838200"/>
            <a:ext cx="6948488" cy="73025"/>
            <a:chOff x="0" y="528"/>
            <a:chExt cx="4377" cy="46"/>
          </a:xfrm>
        </p:grpSpPr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528"/>
              <a:ext cx="4378" cy="47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528"/>
              <a:ext cx="4378" cy="47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0" y="528"/>
              <a:ext cx="4378" cy="47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sp>
        <p:nvSpPr>
          <p:cNvPr id="1031" name="Rectangle 9"/>
          <p:cNvSpPr>
            <a:spLocks noChangeArrowheads="1"/>
          </p:cNvSpPr>
          <p:nvPr/>
        </p:nvSpPr>
        <p:spPr bwMode="auto">
          <a:xfrm rot="-5400000">
            <a:off x="5486400" y="3200400"/>
            <a:ext cx="6858000" cy="457200"/>
          </a:xfrm>
          <a:prstGeom prst="rect">
            <a:avLst/>
          </a:prstGeom>
          <a:solidFill>
            <a:srgbClr val="6666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8691563" y="6400800"/>
            <a:ext cx="404812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ts val="875"/>
              </a:spcBef>
              <a:buClr>
                <a:srgbClr val="CCECFF"/>
              </a:buClr>
              <a:buSzPct val="100000"/>
              <a:buFont typeface="Arial" charset="0"/>
              <a:buNone/>
              <a:defRPr sz="1400" smtClean="0">
                <a:solidFill>
                  <a:srgbClr val="CCECFF"/>
                </a:solidFill>
                <a:ea typeface="新細明體" charset="0"/>
                <a:cs typeface="新細明體" charset="0"/>
              </a:defRPr>
            </a:lvl1pPr>
          </a:lstStyle>
          <a:p>
            <a:pPr defTabSz="457200" fontAlgn="base">
              <a:spcAft>
                <a:spcPct val="0"/>
              </a:spcAft>
              <a:defRPr/>
            </a:pPr>
            <a:fld id="{F1BA333F-5321-264A-98C7-8100BBDF573B}" type="slidenum">
              <a:rPr lang="en-GB"/>
              <a:pPr defTabSz="457200" fontAlgn="base">
                <a:spcAft>
                  <a:spcPct val="0"/>
                </a:spcAft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1879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2pPr>
      <a:lvl3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3pPr>
      <a:lvl4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4pPr>
      <a:lvl5pPr algn="l" defTabSz="457200" rtl="0" eaLnBrk="0" fontAlgn="base" hangingPunct="0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charset="0"/>
        <a:defRPr sz="3600">
          <a:solidFill>
            <a:srgbClr val="003366"/>
          </a:solidFill>
          <a:latin typeface="Tahoma" pitchFamily="32" charset="0"/>
          <a:ea typeface="ＭＳ Ｐゴシック" charset="0"/>
          <a:cs typeface="Arial Unicode MS" charset="0"/>
        </a:defRPr>
      </a:lvl5pPr>
      <a:lvl6pPr marL="4572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6pPr>
      <a:lvl7pPr marL="9144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7pPr>
      <a:lvl8pPr marL="13716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8pPr>
      <a:lvl9pPr marL="1828800" algn="l" defTabSz="457200" rtl="0" fontAlgn="base">
        <a:lnSpc>
          <a:spcPct val="103000"/>
        </a:lnSpc>
        <a:spcBef>
          <a:spcPct val="0"/>
        </a:spcBef>
        <a:spcAft>
          <a:spcPct val="0"/>
        </a:spcAft>
        <a:buClr>
          <a:srgbClr val="003366"/>
        </a:buClr>
        <a:buSzPct val="100000"/>
        <a:buFont typeface="Tahoma" pitchFamily="32" charset="0"/>
        <a:defRPr sz="3600">
          <a:solidFill>
            <a:srgbClr val="003366"/>
          </a:solidFill>
          <a:latin typeface="Tahoma" pitchFamily="32" charset="0"/>
          <a:cs typeface="Arial Unicode MS" charset="0"/>
        </a:defRPr>
      </a:lvl9pPr>
    </p:titleStyle>
    <p:bodyStyle>
      <a:lvl1pPr marL="338138" indent="-338138" algn="l" defTabSz="457200" rtl="0" eaLnBrk="0" fontAlgn="base" hangingPunct="0">
        <a:lnSpc>
          <a:spcPct val="81000"/>
        </a:lnSpc>
        <a:spcBef>
          <a:spcPts val="700"/>
        </a:spcBef>
        <a:spcAft>
          <a:spcPct val="0"/>
        </a:spcAft>
        <a:buClr>
          <a:srgbClr val="0099CC"/>
        </a:buClr>
        <a:buSzPct val="80000"/>
        <a:buFont typeface="Wingdings" charset="0"/>
        <a:buBlip>
          <a:blip r:embed="rId13"/>
        </a:buBlip>
        <a:defRPr sz="28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8188" indent="-280988" algn="l" defTabSz="457200" rtl="0" eaLnBrk="0" fontAlgn="base" hangingPunct="0">
        <a:lnSpc>
          <a:spcPct val="8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8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8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81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11" Type="http://schemas.openxmlformats.org/officeDocument/2006/relationships/image" Target="../media/image20.png"/><Relationship Id="rId5" Type="http://schemas.openxmlformats.org/officeDocument/2006/relationships/image" Target="../media/image9.jpeg"/><Relationship Id="rId10" Type="http://schemas.openxmlformats.org/officeDocument/2006/relationships/image" Target="../media/image16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295400" y="838200"/>
            <a:ext cx="6858000" cy="1298575"/>
          </a:xfrm>
        </p:spPr>
        <p:txBody>
          <a:bodyPr/>
          <a:lstStyle/>
          <a:p>
            <a:r>
              <a:rPr lang="en-US" sz="4000" dirty="0" smtClean="0">
                <a:latin typeface="Tahoma" charset="0"/>
              </a:rPr>
              <a:t>Mosaic: Quantifying Privacy Leakage in Mobile Networks</a:t>
            </a:r>
            <a:endParaRPr lang="en-US" sz="4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73" t="13258" r="65419" b="73485"/>
          <a:stretch/>
        </p:blipFill>
        <p:spPr bwMode="auto">
          <a:xfrm>
            <a:off x="4856019" y="5363992"/>
            <a:ext cx="3754582" cy="96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183" t="46379" r="28359" b="37153"/>
          <a:stretch/>
        </p:blipFill>
        <p:spPr bwMode="auto">
          <a:xfrm>
            <a:off x="1016001" y="3352800"/>
            <a:ext cx="253175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3338809"/>
              </p:ext>
            </p:extLst>
          </p:nvPr>
        </p:nvGraphicFramePr>
        <p:xfrm>
          <a:off x="1594428" y="2505166"/>
          <a:ext cx="6523182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61591"/>
                <a:gridCol w="3261591"/>
              </a:tblGrid>
              <a:tr h="3598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Institution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Authors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621105">
                <a:tc>
                  <a:txBody>
                    <a:bodyPr/>
                    <a:lstStyle/>
                    <a:p>
                      <a:r>
                        <a:rPr lang="en-US" dirty="0" smtClean="0"/>
                        <a:t>Northwestern University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Ning</a:t>
                      </a:r>
                      <a:r>
                        <a:rPr lang="en-US" dirty="0" smtClean="0"/>
                        <a:t> Xia</a:t>
                      </a:r>
                    </a:p>
                    <a:p>
                      <a:r>
                        <a:rPr lang="en-US" dirty="0" err="1" smtClean="0"/>
                        <a:t>Aleksandar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Kuzmanovic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34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Narus</a:t>
                      </a:r>
                      <a:r>
                        <a:rPr lang="en-US" dirty="0" smtClean="0"/>
                        <a:t> Inc.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 </a:t>
                      </a:r>
                      <a:r>
                        <a:rPr lang="en-US" dirty="0" err="1" smtClean="0"/>
                        <a:t>Hee</a:t>
                      </a:r>
                      <a:r>
                        <a:rPr lang="en-US" dirty="0" smtClean="0"/>
                        <a:t> Song</a:t>
                      </a:r>
                    </a:p>
                    <a:p>
                      <a:r>
                        <a:rPr lang="en-US" dirty="0" smtClean="0"/>
                        <a:t>Yong Liao</a:t>
                      </a:r>
                    </a:p>
                    <a:p>
                      <a:r>
                        <a:rPr lang="en-US" dirty="0" err="1" smtClean="0"/>
                        <a:t>Marios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Iliofotou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Antonio </a:t>
                      </a:r>
                      <a:r>
                        <a:rPr lang="en-US" dirty="0" err="1" smtClean="0"/>
                        <a:t>Nucci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9847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 of Minnesota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Zhi</a:t>
                      </a:r>
                      <a:r>
                        <a:rPr lang="en-US" dirty="0" smtClean="0"/>
                        <a:t>-Li Zhang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69171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952238"/>
            <a:ext cx="6000792" cy="5691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attribution via </a:t>
            </a:r>
            <a:r>
              <a:rPr lang="en-US" dirty="0" err="1" smtClean="0"/>
              <a:t>OSN</a:t>
            </a:r>
            <a:r>
              <a:rPr lang="en-US" dirty="0" smtClean="0"/>
              <a:t> credentials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1214422"/>
            <a:ext cx="6413009" cy="27860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652981"/>
            <a:ext cx="8143875" cy="14192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214314" y="5072074"/>
            <a:ext cx="500034" cy="1428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1563" y="6329362"/>
            <a:ext cx="404812" cy="452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Traffic Markers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1143000"/>
            <a:ext cx="7848600" cy="1846659"/>
          </a:xfrm>
          <a:prstGeom prst="rect">
            <a:avLst/>
          </a:prstGeom>
          <a:ln>
            <a:solidFill>
              <a:srgbClr val="00CC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FF0000"/>
                </a:solidFill>
              </a:rPr>
              <a:t>Traffic Markers: 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50" i="1" u="sng" dirty="0">
              <a:solidFill>
                <a:srgbClr val="FF0000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Identifiers in the traffic to differentiate users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Key/value pairs from HTTP header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User IDs, device IDs or sessions IDs</a:t>
            </a:r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0464550"/>
              </p:ext>
            </p:extLst>
          </p:nvPr>
        </p:nvGraphicFramePr>
        <p:xfrm>
          <a:off x="228599" y="3276600"/>
          <a:ext cx="7848602" cy="22021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6470"/>
                <a:gridCol w="2875230"/>
                <a:gridCol w="1631888"/>
                <a:gridCol w="1865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osn1.com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c_user</a:t>
                      </a:r>
                      <a:r>
                        <a:rPr lang="en-US" sz="1600" dirty="0" smtClean="0"/>
                        <a:t>=&lt;OSN1</a:t>
                      </a:r>
                      <a:r>
                        <a:rPr lang="en-US" sz="1600" baseline="0" dirty="0" smtClean="0"/>
                        <a:t>_ID</a:t>
                      </a:r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OSN User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Cookies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osn2.com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oauth_token</a:t>
                      </a:r>
                      <a:r>
                        <a:rPr lang="en-US" sz="1600" dirty="0" smtClean="0"/>
                        <a:t>=</a:t>
                      </a:r>
                      <a:r>
                        <a:rPr lang="en-US" sz="1600" baseline="0" dirty="0" smtClean="0"/>
                        <a:t>&lt;</a:t>
                      </a:r>
                      <a:r>
                        <a:rPr lang="en-US" sz="1600" dirty="0" smtClean="0"/>
                        <a:t>OSN2</a:t>
                      </a:r>
                      <a:r>
                        <a:rPr lang="en-US" sz="1600" baseline="0" dirty="0" smtClean="0"/>
                        <a:t>_ID&gt;-##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OSN User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</a:t>
                      </a:r>
                      <a:r>
                        <a:rPr lang="en-US" sz="1600" baseline="0" dirty="0" smtClean="0"/>
                        <a:t> header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admob.com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X-</a:t>
                      </a:r>
                      <a:r>
                        <a:rPr lang="en-US" sz="1600" dirty="0" err="1" smtClean="0"/>
                        <a:t>Admob</a:t>
                      </a:r>
                      <a:r>
                        <a:rPr lang="en-US" sz="1600" dirty="0" smtClean="0"/>
                        <a:t>-ISU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Advertising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HTTP header</a:t>
                      </a:r>
                    </a:p>
                  </a:txBody>
                  <a:tcPr/>
                </a:tc>
              </a:tr>
              <a:tr h="24948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pandora.com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user_id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Cookies</a:t>
                      </a:r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google.com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Session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Cookies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" y="5772090"/>
            <a:ext cx="7848600" cy="7694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</a:rPr>
              <a:t>How can </a:t>
            </a:r>
            <a:r>
              <a:rPr lang="en-US" sz="2200" dirty="0" smtClean="0">
                <a:solidFill>
                  <a:srgbClr val="FF0000"/>
                </a:solidFill>
              </a:rPr>
              <a:t>traffic markers be selected </a:t>
            </a:r>
            <a:r>
              <a:rPr lang="en-US" sz="2200" dirty="0">
                <a:solidFill>
                  <a:srgbClr val="FF0000"/>
                </a:solidFill>
              </a:rPr>
              <a:t>and </a:t>
            </a:r>
            <a:r>
              <a:rPr lang="en-US" sz="2200" dirty="0" smtClean="0">
                <a:solidFill>
                  <a:srgbClr val="FF0000"/>
                </a:solidFill>
              </a:rPr>
              <a:t>evaluated </a:t>
            </a:r>
            <a:endParaRPr lang="en-US" sz="2200" dirty="0">
              <a:solidFill>
                <a:srgbClr val="FF000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0000"/>
                </a:solidFill>
              </a:rPr>
              <a:t>from </a:t>
            </a:r>
            <a:r>
              <a:rPr lang="en-US" sz="2200" dirty="0">
                <a:solidFill>
                  <a:srgbClr val="FF0000"/>
                </a:solidFill>
              </a:rPr>
              <a:t>network data?</a:t>
            </a:r>
          </a:p>
        </p:txBody>
      </p:sp>
    </p:spTree>
    <p:extLst>
      <p:ext uri="{BB962C8B-B14F-4D97-AF65-F5344CB8AC3E}">
        <p14:creationId xmlns="" xmlns:p14="http://schemas.microsoft.com/office/powerpoint/2010/main" val="30212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1563" y="6329362"/>
            <a:ext cx="404812" cy="452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Traffic Markers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382000" cy="4267200"/>
          </a:xfrm>
        </p:spPr>
        <p:txBody>
          <a:bodyPr/>
          <a:lstStyle/>
          <a:p>
            <a:pPr marL="57150" indent="0">
              <a:lnSpc>
                <a:spcPct val="130000"/>
              </a:lnSpc>
              <a:buNone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OSN IDs as Anchors: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marL="914400" lvl="1" indent="-45720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The most popular user identifiers among all services</a:t>
            </a:r>
          </a:p>
          <a:p>
            <a:pPr marL="914400" lvl="1" indent="-45720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Linked to user public profiles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740178"/>
            <a:ext cx="7391400" cy="7694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</a:rPr>
              <a:t>OSN IDs can be used as anchors, but their coverage on sessions is too small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7830872"/>
              </p:ext>
            </p:extLst>
          </p:nvPr>
        </p:nvGraphicFramePr>
        <p:xfrm>
          <a:off x="685800" y="3213910"/>
          <a:ext cx="73913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2895600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OSN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Session Coverage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OSN1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URL</a:t>
                      </a:r>
                      <a:r>
                        <a:rPr lang="en-US" sz="1600" baseline="0" dirty="0" smtClean="0"/>
                        <a:t> and cookies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OSN2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</a:t>
                      </a:r>
                      <a:r>
                        <a:rPr lang="en-US" sz="1600" baseline="0" dirty="0" smtClean="0"/>
                        <a:t>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685800" y="2971800"/>
            <a:ext cx="1828800" cy="1600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410200" y="2985310"/>
            <a:ext cx="2667000" cy="1600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85800" y="4814110"/>
            <a:ext cx="2743200" cy="685800"/>
          </a:xfrm>
          <a:prstGeom prst="wedgeRoundRectCallout">
            <a:avLst>
              <a:gd name="adj1" fmla="val -8428"/>
              <a:gd name="adj2" fmla="val -781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Top 2 OSN providers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from North America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410200" y="4814110"/>
            <a:ext cx="2667000" cy="685800"/>
          </a:xfrm>
          <a:prstGeom prst="wedgeRoundRectCallout">
            <a:avLst>
              <a:gd name="adj1" fmla="val 8319"/>
              <a:gd name="adj2" fmla="val -801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Only 2.3% sessions contain OSN IDs</a:t>
            </a:r>
          </a:p>
        </p:txBody>
      </p:sp>
    </p:spTree>
    <p:extLst>
      <p:ext uri="{BB962C8B-B14F-4D97-AF65-F5344CB8AC3E}">
        <p14:creationId xmlns="" xmlns:p14="http://schemas.microsoft.com/office/powerpoint/2010/main" val="40917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534400" cy="4267200"/>
          </a:xfrm>
        </p:spPr>
        <p:txBody>
          <a:bodyPr/>
          <a:lstStyle/>
          <a:p>
            <a:pPr marL="57150" indent="0">
              <a:lnSpc>
                <a:spcPct val="130000"/>
              </a:lnSpc>
              <a:buNone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Block Generation: Group Sessions into Blocks</a:t>
            </a:r>
          </a:p>
        </p:txBody>
      </p:sp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Traffic Markers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976" y="6019800"/>
            <a:ext cx="8104224" cy="430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</a:rPr>
              <a:t>99K session blocks generated from the 12M sessions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2057400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i="1" u="sng" dirty="0">
                <a:solidFill>
                  <a:srgbClr val="FF0000"/>
                </a:solidFill>
              </a:rPr>
              <a:t>Session interval </a:t>
            </a:r>
            <a:r>
              <a:rPr lang="el-GR" i="1" u="sng" dirty="0">
                <a:solidFill>
                  <a:srgbClr val="FF0000"/>
                </a:solidFill>
              </a:rPr>
              <a:t>δ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Depends on the CSP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δ</a:t>
            </a:r>
            <a:r>
              <a:rPr lang="en-US" dirty="0">
                <a:solidFill>
                  <a:srgbClr val="000000"/>
                </a:solidFill>
              </a:rPr>
              <a:t>=60 seconds in our study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2762893" y="2057400"/>
            <a:ext cx="2362516" cy="369141"/>
          </a:xfrm>
          <a:prstGeom prst="wedgeRectCallout">
            <a:avLst>
              <a:gd name="adj1" fmla="val 7548"/>
              <a:gd name="adj2" fmla="val 1726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Other sessions?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305876" y="2057400"/>
            <a:ext cx="1975214" cy="369141"/>
          </a:xfrm>
          <a:prstGeom prst="wedgeRectCallout">
            <a:avLst>
              <a:gd name="adj1" fmla="val -7905"/>
              <a:gd name="adj2" fmla="val 1608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OSN ID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2819400"/>
            <a:ext cx="945006" cy="461665"/>
            <a:chOff x="2514600" y="2285998"/>
            <a:chExt cx="762000" cy="381197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2514600" y="2667000"/>
              <a:ext cx="7620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683630" y="2285998"/>
              <a:ext cx="465557" cy="38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≥</a:t>
              </a:r>
              <a:r>
                <a:rPr lang="en-US" sz="2400" dirty="0" err="1">
                  <a:solidFill>
                    <a:srgbClr val="000000"/>
                  </a:solidFill>
                  <a:ea typeface="ＭＳ Ｐゴシック" charset="0"/>
                </a:rPr>
                <a:t>δ</a:t>
              </a:r>
              <a:endParaRPr lang="en-US" sz="24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381000" y="5317351"/>
            <a:ext cx="1031135" cy="550049"/>
          </a:xfrm>
          <a:prstGeom prst="rect">
            <a:avLst/>
          </a:prstGeom>
          <a:noFill/>
          <a:effectLst/>
        </p:spPr>
        <p:txBody>
          <a:bodyPr wrap="square" lIns="84024" tIns="42012" rIns="84024" bIns="42012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Helvetica" pitchFamily="34" charset="0"/>
                <a:ea typeface="ＭＳ Ｐゴシック" charset="0"/>
              </a:rPr>
              <a:t>IP 1</a:t>
            </a:r>
          </a:p>
        </p:txBody>
      </p:sp>
      <p:sp>
        <p:nvSpPr>
          <p:cNvPr id="183" name="Down Arrow 182"/>
          <p:cNvSpPr/>
          <p:nvPr/>
        </p:nvSpPr>
        <p:spPr>
          <a:xfrm>
            <a:off x="2514600" y="3882843"/>
            <a:ext cx="553230" cy="536757"/>
          </a:xfrm>
          <a:prstGeom prst="downArrow">
            <a:avLst>
              <a:gd name="adj1" fmla="val 50000"/>
              <a:gd name="adj2" fmla="val 55084"/>
            </a:avLst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200" kern="0">
              <a:solidFill>
                <a:sysClr val="window" lastClr="FFFFFF"/>
              </a:solidFill>
              <a:latin typeface="Calibri"/>
              <a:ea typeface="ＭＳ Ｐゴシック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10200" y="3657600"/>
            <a:ext cx="3048000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i="1" u="sng" dirty="0">
                <a:solidFill>
                  <a:srgbClr val="FF0000"/>
                </a:solidFill>
              </a:rPr>
              <a:t>Block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Session group on the same IP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within a short period of time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Traffic markers shared by the same block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8600" y="2892723"/>
            <a:ext cx="5099943" cy="1017471"/>
            <a:chOff x="228600" y="2892723"/>
            <a:chExt cx="5099943" cy="1017471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2892723"/>
              <a:ext cx="5099943" cy="1017471"/>
              <a:chOff x="228600" y="2587923"/>
              <a:chExt cx="5099943" cy="1017471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V="1">
                <a:off x="858868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962527" y="2872125"/>
                <a:ext cx="0" cy="284201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1169846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1228518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1895461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206438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102779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2310097" y="287212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</p:cxnSp>
          <p:grpSp>
            <p:nvGrpSpPr>
              <p:cNvPr id="162" name="Group 161"/>
              <p:cNvGrpSpPr/>
              <p:nvPr/>
            </p:nvGrpSpPr>
            <p:grpSpPr>
              <a:xfrm>
                <a:off x="1282414" y="2587923"/>
                <a:ext cx="207319" cy="378934"/>
                <a:chOff x="473872" y="2590800"/>
                <a:chExt cx="152400" cy="304800"/>
              </a:xfrm>
              <a:effectLst/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73872" y="2667000"/>
                  <a:ext cx="0" cy="228600"/>
                </a:xfrm>
                <a:prstGeom prst="lin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64" name="Isosceles Triangle 163"/>
                <p:cNvSpPr/>
                <p:nvPr/>
              </p:nvSpPr>
              <p:spPr>
                <a:xfrm rot="5400000">
                  <a:off x="473872" y="2590800"/>
                  <a:ext cx="152400" cy="152400"/>
                </a:xfrm>
                <a:prstGeom prst="triangl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962527" y="2587923"/>
                <a:ext cx="207319" cy="378934"/>
                <a:chOff x="457200" y="2590800"/>
                <a:chExt cx="152400" cy="304800"/>
              </a:xfrm>
              <a:effectLst/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457200" y="2667000"/>
                  <a:ext cx="0" cy="228600"/>
                </a:xfrm>
                <a:prstGeom prst="lin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57200" y="2590800"/>
                  <a:ext cx="152400" cy="152400"/>
                </a:xfrm>
                <a:prstGeom prst="triangl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cxnSp>
            <p:nvCxnSpPr>
              <p:cNvPr id="168" name="Straight Connector 167"/>
              <p:cNvCxnSpPr/>
              <p:nvPr/>
            </p:nvCxnSpPr>
            <p:spPr>
              <a:xfrm flipV="1">
                <a:off x="1273505" y="2872125"/>
                <a:ext cx="0" cy="284201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84" name="Group 183"/>
              <p:cNvGrpSpPr/>
              <p:nvPr/>
            </p:nvGrpSpPr>
            <p:grpSpPr>
              <a:xfrm>
                <a:off x="3514321" y="2886734"/>
                <a:ext cx="518296" cy="284201"/>
                <a:chOff x="4419600" y="1793846"/>
                <a:chExt cx="304800" cy="187354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4419600" y="1793846"/>
                  <a:ext cx="0" cy="18735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4495800" y="1793846"/>
                  <a:ext cx="0" cy="18735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4724400" y="1793846"/>
                  <a:ext cx="0" cy="18735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4648200" y="1793846"/>
                  <a:ext cx="0" cy="18735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340569" y="3041734"/>
                <a:ext cx="4987974" cy="404970"/>
                <a:chOff x="0" y="2056302"/>
                <a:chExt cx="1410335" cy="279006"/>
              </a:xfrm>
              <a:effectLst/>
            </p:grpSpPr>
            <p:sp>
              <p:nvSpPr>
                <p:cNvPr id="190" name="TextBox 189"/>
                <p:cNvSpPr txBox="1"/>
                <p:nvPr/>
              </p:nvSpPr>
              <p:spPr>
                <a:xfrm>
                  <a:off x="1095848" y="2056302"/>
                  <a:ext cx="314487" cy="279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2400" kern="0" dirty="0">
                      <a:solidFill>
                        <a:sysClr val="windowText" lastClr="000000"/>
                      </a:solidFill>
                      <a:latin typeface="Helvetica" pitchFamily="34" charset="0"/>
                      <a:ea typeface="ＭＳ Ｐゴシック" charset="0"/>
                    </a:rPr>
                    <a:t>time</a:t>
                  </a:r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0" y="2133600"/>
                  <a:ext cx="13716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514323" y="2592988"/>
                <a:ext cx="207319" cy="378934"/>
                <a:chOff x="457200" y="2590800"/>
                <a:chExt cx="152400" cy="304800"/>
              </a:xfrm>
              <a:solidFill>
                <a:srgbClr val="4BACC6">
                  <a:lumMod val="50000"/>
                </a:srgbClr>
              </a:solidFill>
              <a:effectLst/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457200" y="2667000"/>
                  <a:ext cx="0" cy="22860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rgbClr val="4BACC6">
                      <a:lumMod val="7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94" name="Isosceles Triangle 193"/>
                <p:cNvSpPr/>
                <p:nvPr/>
              </p:nvSpPr>
              <p:spPr>
                <a:xfrm rot="5400000">
                  <a:off x="457200" y="2590800"/>
                  <a:ext cx="152400" cy="152400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4BACC6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228600" y="3055345"/>
                <a:ext cx="1031135" cy="550049"/>
              </a:xfrm>
              <a:prstGeom prst="rect">
                <a:avLst/>
              </a:prstGeom>
              <a:noFill/>
              <a:effectLst/>
            </p:spPr>
            <p:txBody>
              <a:bodyPr wrap="square" lIns="84024" tIns="42012" rIns="84024" bIns="42012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FFFFFF"/>
                    </a:solidFill>
                    <a:latin typeface="Helvetica" pitchFamily="34" charset="0"/>
                    <a:ea typeface="ＭＳ Ｐゴシック" charset="0"/>
                  </a:rPr>
                  <a:t>IP 1</a:t>
                </a: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 flipV="1">
                <a:off x="4038455" y="2877614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3898149" y="2866436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3640430" y="2866436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3514442" y="2883222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856087" y="2863109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959182" y="2865913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1159630" y="2879895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219771" y="2882699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1279913" y="2871520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912764" y="2874324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2101765" y="2877128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204860" y="2865949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2305084" y="2879931"/>
                <a:ext cx="0" cy="284201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84" name="TextBox 83"/>
            <p:cNvSpPr txBox="1"/>
            <p:nvPr/>
          </p:nvSpPr>
          <p:spPr>
            <a:xfrm>
              <a:off x="304800" y="3352800"/>
              <a:ext cx="1112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  <a:latin typeface="Helvetica" pitchFamily="34" charset="0"/>
                  <a:ea typeface="ＭＳ Ｐゴシック" charset="0"/>
                </a:rPr>
                <a:t>IP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344" y="3898059"/>
            <a:ext cx="4998456" cy="1740741"/>
            <a:chOff x="259344" y="3898059"/>
            <a:chExt cx="4998456" cy="1740741"/>
          </a:xfrm>
        </p:grpSpPr>
        <p:grpSp>
          <p:nvGrpSpPr>
            <p:cNvPr id="10" name="Group 9"/>
            <p:cNvGrpSpPr/>
            <p:nvPr/>
          </p:nvGrpSpPr>
          <p:grpSpPr>
            <a:xfrm>
              <a:off x="259344" y="4591222"/>
              <a:ext cx="4998456" cy="1047578"/>
              <a:chOff x="259344" y="4591222"/>
              <a:chExt cx="4998456" cy="104757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0293" y="4591222"/>
                <a:ext cx="4917507" cy="965983"/>
                <a:chOff x="340293" y="4286422"/>
                <a:chExt cx="4917507" cy="965983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804576" y="4665356"/>
                  <a:ext cx="0" cy="28420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908235" y="4665356"/>
                  <a:ext cx="0" cy="284201"/>
                </a:xfrm>
                <a:prstGeom prst="lin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1115554" y="4665356"/>
                  <a:ext cx="0" cy="28420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1174226" y="4665356"/>
                  <a:ext cx="0" cy="28420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1841169" y="4665356"/>
                  <a:ext cx="0" cy="284201"/>
                </a:xfrm>
                <a:prstGeom prst="line">
                  <a:avLst/>
                </a:prstGeom>
                <a:solidFill>
                  <a:srgbClr val="C0504D"/>
                </a:solidFill>
                <a:ln w="25400" cap="flat" cmpd="sng" algn="ctr">
                  <a:solidFill>
                    <a:srgbClr val="C0504D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2152147" y="4665356"/>
                  <a:ext cx="0" cy="284201"/>
                </a:xfrm>
                <a:prstGeom prst="line">
                  <a:avLst/>
                </a:prstGeom>
                <a:solidFill>
                  <a:srgbClr val="F79646"/>
                </a:solidFill>
                <a:ln w="25400" cap="flat" cmpd="sng" algn="ctr">
                  <a:solidFill>
                    <a:srgbClr val="F79646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2048487" y="4665356"/>
                  <a:ext cx="0" cy="28420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2255806" y="4665356"/>
                  <a:ext cx="0" cy="284201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</a:ln>
                <a:effectLst/>
              </p:spPr>
            </p:cxnSp>
            <p:grpSp>
              <p:nvGrpSpPr>
                <p:cNvPr id="177" name="Group 176"/>
                <p:cNvGrpSpPr/>
                <p:nvPr/>
              </p:nvGrpSpPr>
              <p:grpSpPr>
                <a:xfrm>
                  <a:off x="1011895" y="4286422"/>
                  <a:ext cx="207319" cy="284201"/>
                  <a:chOff x="457200" y="2590800"/>
                  <a:chExt cx="152400" cy="228600"/>
                </a:xfrm>
                <a:effectLst/>
              </p:grpSpPr>
              <p:cxnSp>
                <p:nvCxnSpPr>
                  <p:cNvPr id="178" name="Straight Connector 177"/>
                  <p:cNvCxnSpPr/>
                  <p:nvPr/>
                </p:nvCxnSpPr>
                <p:spPr>
                  <a:xfrm flipV="1">
                    <a:off x="457200" y="2590800"/>
                    <a:ext cx="0" cy="228600"/>
                  </a:xfrm>
                  <a:prstGeom prst="line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</p:cxnSp>
              <p:sp>
                <p:nvSpPr>
                  <p:cNvPr id="179" name="Isosceles Triangle 178"/>
                  <p:cNvSpPr/>
                  <p:nvPr/>
                </p:nvSpPr>
                <p:spPr>
                  <a:xfrm rot="5400000">
                    <a:off x="457200" y="2590800"/>
                    <a:ext cx="152400" cy="152400"/>
                  </a:xfrm>
                  <a:prstGeom prst="triangle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4000" kern="0" dirty="0">
                      <a:solidFill>
                        <a:sysClr val="window" lastClr="FFFFFF"/>
                      </a:solidFill>
                      <a:latin typeface="Calibri"/>
                      <a:ea typeface="ＭＳ Ｐゴシック" charset="0"/>
                    </a:endParaRPr>
                  </a:p>
                </p:txBody>
              </p:sp>
            </p:grp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1219213" y="4665356"/>
                  <a:ext cx="0" cy="284201"/>
                </a:xfrm>
                <a:prstGeom prst="line">
                  <a:avLst/>
                </a:prstGeom>
                <a:solidFill>
                  <a:srgbClr val="9BBB59"/>
                </a:solidFill>
                <a:ln w="25400" cap="flat" cmpd="sng" algn="ctr">
                  <a:solidFill>
                    <a:srgbClr val="9BBB59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81" name="Rectangle 180"/>
                <p:cNvSpPr/>
                <p:nvPr/>
              </p:nvSpPr>
              <p:spPr>
                <a:xfrm>
                  <a:off x="700917" y="4547943"/>
                  <a:ext cx="621956" cy="378934"/>
                </a:xfrm>
                <a:prstGeom prst="rect">
                  <a:avLst/>
                </a:prstGeom>
                <a:solidFill>
                  <a:srgbClr val="9BBB59">
                    <a:lumMod val="60000"/>
                    <a:lumOff val="40000"/>
                    <a:alpha val="86000"/>
                  </a:srgbClr>
                </a:solidFill>
                <a:ln w="25400" cap="flat" cmpd="sng" algn="ctr">
                  <a:solidFill>
                    <a:srgbClr val="9BBB59">
                      <a:lumMod val="75000"/>
                    </a:srgbClr>
                  </a:solidFill>
                  <a:prstDash val="sysDash"/>
                </a:ln>
                <a:effectLst/>
              </p:spPr>
              <p:txBody>
                <a:bodyPr lIns="84024" tIns="42012" rIns="84024" bIns="42012"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Text" lastClr="000000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1737510" y="4547943"/>
                  <a:ext cx="621956" cy="378934"/>
                </a:xfrm>
                <a:prstGeom prst="rect">
                  <a:avLst/>
                </a:prstGeom>
                <a:solidFill>
                  <a:srgbClr val="F79646">
                    <a:lumMod val="75000"/>
                    <a:alpha val="50000"/>
                  </a:srgbClr>
                </a:solidFill>
                <a:ln w="25400" cap="flat" cmpd="sng" algn="ctr">
                  <a:solidFill>
                    <a:srgbClr val="F79646">
                      <a:lumMod val="50000"/>
                    </a:srgbClr>
                  </a:solidFill>
                  <a:prstDash val="sysDash"/>
                </a:ln>
                <a:effectLst/>
              </p:spPr>
              <p:txBody>
                <a:bodyPr lIns="84024" tIns="42012" rIns="84024" bIns="42012"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Text" lastClr="000000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grpSp>
              <p:nvGrpSpPr>
                <p:cNvPr id="195" name="Group 194"/>
                <p:cNvGrpSpPr/>
                <p:nvPr/>
              </p:nvGrpSpPr>
              <p:grpSpPr>
                <a:xfrm>
                  <a:off x="3592068" y="4637436"/>
                  <a:ext cx="518296" cy="284201"/>
                  <a:chOff x="4419600" y="1793846"/>
                  <a:chExt cx="304800" cy="187354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4419600" y="1793846"/>
                    <a:ext cx="0" cy="187354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4F81BD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4495800" y="1793846"/>
                    <a:ext cx="0" cy="187354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4F81BD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4724400" y="1793846"/>
                    <a:ext cx="0" cy="187354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4F81BD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V="1">
                    <a:off x="4648200" y="1793846"/>
                    <a:ext cx="0" cy="187354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4F81BD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Rectangle 199"/>
                <p:cNvSpPr/>
                <p:nvPr/>
              </p:nvSpPr>
              <p:spPr>
                <a:xfrm>
                  <a:off x="3488408" y="4542703"/>
                  <a:ext cx="621956" cy="378934"/>
                </a:xfrm>
                <a:prstGeom prst="rect">
                  <a:avLst/>
                </a:prstGeom>
                <a:solidFill>
                  <a:srgbClr val="4BACC6">
                    <a:lumMod val="75000"/>
                    <a:alpha val="52000"/>
                  </a:srgbClr>
                </a:solidFill>
                <a:ln w="25400" cap="flat" cmpd="sng" algn="ctr">
                  <a:solidFill>
                    <a:srgbClr val="4BACC6">
                      <a:lumMod val="50000"/>
                    </a:srgbClr>
                  </a:solidFill>
                  <a:prstDash val="sysDash"/>
                </a:ln>
                <a:effectLst/>
              </p:spPr>
              <p:txBody>
                <a:bodyPr lIns="84024" tIns="42012" rIns="84024" bIns="42012" rtlCol="0" anchor="ctr"/>
                <a:lstStyle/>
                <a:p>
                  <a:pPr algn="ctr">
                    <a:defRPr/>
                  </a:pPr>
                  <a:endParaRPr lang="en-US" sz="4000" kern="0" dirty="0">
                    <a:solidFill>
                      <a:sysClr val="windowText" lastClr="000000"/>
                    </a:solidFill>
                    <a:latin typeface="Calibri"/>
                    <a:ea typeface="ＭＳ Ｐゴシック" charset="0"/>
                  </a:endParaRPr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3514323" y="4290668"/>
                  <a:ext cx="207319" cy="284201"/>
                  <a:chOff x="457200" y="2590800"/>
                  <a:chExt cx="152400" cy="228600"/>
                </a:xfrm>
                <a:solidFill>
                  <a:srgbClr val="4BACC6">
                    <a:lumMod val="50000"/>
                  </a:srgbClr>
                </a:solidFill>
                <a:effectLst/>
              </p:grpSpPr>
              <p:cxnSp>
                <p:nvCxnSpPr>
                  <p:cNvPr id="202" name="Straight Connector 201"/>
                  <p:cNvCxnSpPr/>
                  <p:nvPr/>
                </p:nvCxnSpPr>
                <p:spPr>
                  <a:xfrm flipV="1">
                    <a:off x="457200" y="2590800"/>
                    <a:ext cx="0" cy="228600"/>
                  </a:xfrm>
                  <a:prstGeom prst="line">
                    <a:avLst/>
                  </a:prstGeom>
                  <a:grpFill/>
                  <a:ln w="25400" cap="flat" cmpd="sng" algn="ctr">
                    <a:solidFill>
                      <a:srgbClr val="4BACC6">
                        <a:lumMod val="75000"/>
                      </a:srgbClr>
                    </a:solidFill>
                    <a:prstDash val="solid"/>
                  </a:ln>
                  <a:effectLst/>
                </p:spPr>
              </p:cxnSp>
              <p:sp>
                <p:nvSpPr>
                  <p:cNvPr id="203" name="Isosceles Triangle 202"/>
                  <p:cNvSpPr/>
                  <p:nvPr/>
                </p:nvSpPr>
                <p:spPr>
                  <a:xfrm rot="5400000">
                    <a:off x="457200" y="2590800"/>
                    <a:ext cx="152400" cy="152400"/>
                  </a:xfrm>
                  <a:prstGeom prst="triangle">
                    <a:avLst/>
                  </a:prstGeom>
                  <a:grpFill/>
                  <a:ln w="25400" cap="flat" cmpd="sng" algn="ctr">
                    <a:solidFill>
                      <a:srgbClr val="4BACC6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4000" kern="0" dirty="0">
                      <a:solidFill>
                        <a:sysClr val="window" lastClr="FFFFFF"/>
                      </a:solidFill>
                      <a:latin typeface="Calibri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340293" y="4847436"/>
                  <a:ext cx="4917507" cy="404969"/>
                  <a:chOff x="-23648" y="2027403"/>
                  <a:chExt cx="1395248" cy="558013"/>
                </a:xfrm>
                <a:effectLst/>
              </p:grpSpPr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1090536" y="2027403"/>
                    <a:ext cx="220005" cy="558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2400" kern="0" dirty="0">
                        <a:solidFill>
                          <a:sysClr val="windowText" lastClr="000000"/>
                        </a:solidFill>
                        <a:latin typeface="Helvetica" pitchFamily="34" charset="0"/>
                        <a:ea typeface="ＭＳ Ｐゴシック" charset="0"/>
                      </a:rPr>
                      <a:t>time</a:t>
                    </a:r>
                  </a:p>
                </p:txBody>
              </p: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-23648" y="2133600"/>
                    <a:ext cx="1395248" cy="0"/>
                  </a:xfrm>
                  <a:prstGeom prst="straightConnector1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259344" y="5177135"/>
                <a:ext cx="1112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kern="0" dirty="0">
                    <a:solidFill>
                      <a:sysClr val="windowText" lastClr="000000"/>
                    </a:solidFill>
                    <a:latin typeface="Helvetica" pitchFamily="34" charset="0"/>
                    <a:ea typeface="ＭＳ Ｐゴシック" charset="0"/>
                  </a:rPr>
                  <a:t>IP</a:t>
                </a:r>
              </a:p>
            </p:txBody>
          </p:sp>
        </p:grpSp>
        <p:sp>
          <p:nvSpPr>
            <p:cNvPr id="87" name="Rectangular Callout 86"/>
            <p:cNvSpPr/>
            <p:nvPr/>
          </p:nvSpPr>
          <p:spPr>
            <a:xfrm>
              <a:off x="533400" y="3898059"/>
              <a:ext cx="1441814" cy="369141"/>
            </a:xfrm>
            <a:prstGeom prst="wedgeRectCallout">
              <a:avLst>
                <a:gd name="adj1" fmla="val 33779"/>
                <a:gd name="adj2" fmla="val 11779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Block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904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77" grpId="0" animBg="1"/>
      <p:bldP spid="79" grpId="0" animBg="1"/>
      <p:bldP spid="183" grpId="0" animBg="1"/>
      <p:bldP spid="2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"/>
          <p:cNvSpPr txBox="1">
            <a:spLocks/>
          </p:cNvSpPr>
          <p:nvPr/>
        </p:nvSpPr>
        <p:spPr bwMode="auto">
          <a:xfrm>
            <a:off x="0" y="937080"/>
            <a:ext cx="8534400" cy="73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8138" indent="-338138" algn="l" defTabSz="457200" rtl="0" eaLnBrk="0" fontAlgn="base" hangingPunct="0">
              <a:lnSpc>
                <a:spcPct val="81000"/>
              </a:lnSpc>
              <a:spcBef>
                <a:spcPts val="7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38188" indent="-280988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1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57150" indent="0">
              <a:lnSpc>
                <a:spcPct val="130000"/>
              </a:lnSpc>
              <a:buFont typeface="Wingdings" charset="0"/>
              <a:buNone/>
            </a:pPr>
            <a:r>
              <a:rPr lang="en-US" dirty="0">
                <a:ea typeface="Arial Unicode MS" charset="0"/>
              </a:rPr>
              <a:t>Culling the Traffic Markers: OSN IDs are not enough</a:t>
            </a:r>
          </a:p>
        </p:txBody>
      </p:sp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Traffic Markers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1683090"/>
            <a:ext cx="8382000" cy="8315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Uniqueness: Can the traffic marker differentiate between users?</a:t>
            </a:r>
          </a:p>
          <a:p>
            <a:pPr marL="285750" indent="-28575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Persistency: How long does a traffic marker remain the same?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381000" y="2133600"/>
            <a:ext cx="5715000" cy="4343400"/>
            <a:chOff x="3234420" y="2057400"/>
            <a:chExt cx="5715000" cy="4343400"/>
          </a:xfrm>
        </p:grpSpPr>
        <p:pic>
          <p:nvPicPr>
            <p:cNvPr id="50" name="Picture 49" descr="persist_uniq_presentation.eps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20220" y="1371600"/>
              <a:ext cx="4343400" cy="5715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440920" y="4724400"/>
              <a:ext cx="4064000" cy="1524000"/>
              <a:chOff x="4440920" y="4724400"/>
              <a:chExt cx="4064000" cy="15240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4876800" y="5867400"/>
                <a:ext cx="3124200" cy="381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dirty="0">
                    <a:solidFill>
                      <a:srgbClr val="000000"/>
                    </a:solidFill>
                    <a:ea typeface="ＭＳ Ｐゴシック" charset="0"/>
                  </a:rPr>
                  <a:t>Traffic markers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440920" y="4742927"/>
                <a:ext cx="4064000" cy="93681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  <a:ea typeface="ＭＳ Ｐゴシック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5400000">
                <a:off x="4840168" y="5023653"/>
                <a:ext cx="1085818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mobclix.com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</a:t>
                </a: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uid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5400000">
                <a:off x="4522755" y="5009435"/>
                <a:ext cx="824201" cy="2821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OSN1 ID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5408787" y="5047220"/>
                <a:ext cx="1132952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pandora.com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</a:t>
                </a: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user_id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5400000">
                <a:off x="5919668" y="5023653"/>
                <a:ext cx="1085818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mobclix.com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#u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5400000">
                <a:off x="6496507" y="5009693"/>
                <a:ext cx="1057899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mydas.mobi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#mac-id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5400000">
                <a:off x="7020586" y="5021975"/>
                <a:ext cx="1020783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google.com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</a:t>
                </a: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sid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5400000">
                <a:off x="7504913" y="5059214"/>
                <a:ext cx="1095261" cy="4873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craigslist.org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ＭＳ Ｐゴシック" charset="0"/>
                  </a:rPr>
                  <a:t>#</a:t>
                </a:r>
                <a:r>
                  <a:rPr lang="en-US" sz="1600" dirty="0" err="1">
                    <a:solidFill>
                      <a:srgbClr val="000000"/>
                    </a:solidFill>
                    <a:ea typeface="ＭＳ Ｐゴシック" charset="0"/>
                  </a:rPr>
                  <a:t>cl_b</a:t>
                </a:r>
                <a:endParaRPr lang="en-US" sz="1600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46" name="Rounded Rectangle 45"/>
          <p:cNvSpPr/>
          <p:nvPr/>
        </p:nvSpPr>
        <p:spPr>
          <a:xfrm>
            <a:off x="3630810" y="3133086"/>
            <a:ext cx="480483" cy="28753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Line Callout 2 47"/>
          <p:cNvSpPr/>
          <p:nvPr/>
        </p:nvSpPr>
        <p:spPr>
          <a:xfrm>
            <a:off x="5257800" y="4507140"/>
            <a:ext cx="3276600" cy="1665060"/>
          </a:xfrm>
          <a:prstGeom prst="borderCallout2">
            <a:avLst>
              <a:gd name="adj1" fmla="val -115"/>
              <a:gd name="adj2" fmla="val -264"/>
              <a:gd name="adj3" fmla="val -149"/>
              <a:gd name="adj4" fmla="val -17602"/>
              <a:gd name="adj5" fmla="val -53558"/>
              <a:gd name="adj6" fmla="val -3982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Persistency ~= 1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value of </a:t>
            </a:r>
            <a:r>
              <a:rPr lang="en-US" dirty="0" err="1">
                <a:solidFill>
                  <a:srgbClr val="000000"/>
                </a:solidFill>
              </a:rPr>
              <a:t>Google.com#sid</a:t>
            </a:r>
            <a:r>
              <a:rPr lang="en-US" dirty="0">
                <a:solidFill>
                  <a:srgbClr val="000000"/>
                </a:solidFill>
              </a:rPr>
              <a:t> remains the same for the same user nearly all the observation duration</a:t>
            </a:r>
          </a:p>
        </p:txBody>
      </p:sp>
      <p:sp>
        <p:nvSpPr>
          <p:cNvPr id="47" name="Line Callout 2 46"/>
          <p:cNvSpPr/>
          <p:nvPr/>
        </p:nvSpPr>
        <p:spPr>
          <a:xfrm>
            <a:off x="5257800" y="2788560"/>
            <a:ext cx="3276600" cy="1447800"/>
          </a:xfrm>
          <a:prstGeom prst="borderCallout2">
            <a:avLst>
              <a:gd name="adj1" fmla="val 25721"/>
              <a:gd name="adj2" fmla="val -610"/>
              <a:gd name="adj3" fmla="val 25116"/>
              <a:gd name="adj4" fmla="val -40583"/>
              <a:gd name="adj5" fmla="val 34959"/>
              <a:gd name="adj6" fmla="val -4489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Uniqueness = 1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No two users will share the same </a:t>
            </a:r>
            <a:r>
              <a:rPr lang="en-US" dirty="0" err="1">
                <a:solidFill>
                  <a:srgbClr val="000000"/>
                </a:solidFill>
              </a:rPr>
              <a:t>google.com#sid</a:t>
            </a:r>
            <a:r>
              <a:rPr lang="en-US" dirty="0">
                <a:solidFill>
                  <a:srgbClr val="000000"/>
                </a:solidFill>
              </a:rPr>
              <a:t>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1" y="6324600"/>
            <a:ext cx="839768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FF0000"/>
                </a:solidFill>
                <a:ea typeface="ＭＳ Ｐゴシック" charset="0"/>
              </a:rPr>
              <a:t>625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</a:rPr>
              <a:t>traffic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</a:rPr>
              <a:t>markers are picked: uniqueness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</a:rPr>
              <a:t>=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</a:rPr>
              <a:t>1,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</a:rPr>
              <a:t>persistency &gt; 0.9</a:t>
            </a:r>
          </a:p>
        </p:txBody>
      </p:sp>
    </p:spTree>
    <p:extLst>
      <p:ext uri="{BB962C8B-B14F-4D97-AF65-F5344CB8AC3E}">
        <p14:creationId xmlns="" xmlns:p14="http://schemas.microsoft.com/office/powerpoint/2010/main" val="28849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6" grpId="0" animBg="1"/>
      <p:bldP spid="48" grpId="0" animBg="1"/>
      <p:bldP spid="47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Traffic Attribution via Traffic Markers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8" y="963452"/>
            <a:ext cx="5300550" cy="3330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652981"/>
            <a:ext cx="8143875" cy="14192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214282" y="5286388"/>
            <a:ext cx="500034" cy="1428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007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1563" y="6405562"/>
            <a:ext cx="404812" cy="452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17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</a:t>
            </a:r>
            <a:r>
              <a:rPr lang="en-US" sz="2800" dirty="0" smtClean="0">
                <a:latin typeface="Tahoma" charset="0"/>
              </a:rPr>
              <a:t>Activity Fingerprinting</a:t>
            </a:r>
            <a:endParaRPr lang="en-US" sz="2800" dirty="0">
              <a:latin typeface="Tahoma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181600"/>
          </a:xfrm>
        </p:spPr>
        <p:txBody>
          <a:bodyPr/>
          <a:lstStyle/>
          <a:p>
            <a:pPr marL="51435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What if a session block has no traffic markers?</a:t>
            </a:r>
          </a:p>
          <a:p>
            <a:pPr marL="514350" indent="-457200">
              <a:lnSpc>
                <a:spcPct val="130000"/>
              </a:lnSpc>
              <a:buFont typeface="Arial"/>
              <a:buChar char="•"/>
            </a:pPr>
            <a:endParaRPr lang="en-US" dirty="0" smtClean="0">
              <a:latin typeface="Arial" charset="0"/>
              <a:ea typeface="Arial Unicode MS" charset="0"/>
              <a:cs typeface="Arial Unicode MS" charset="0"/>
            </a:endParaRPr>
          </a:p>
          <a:p>
            <a:pPr marL="514350" indent="-457200">
              <a:lnSpc>
                <a:spcPct val="130000"/>
              </a:lnSpc>
              <a:buFont typeface="Arial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001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FF0000"/>
                </a:solidFill>
              </a:rPr>
              <a:t>Assumption (</a:t>
            </a:r>
            <a:r>
              <a:rPr lang="en-US" sz="2800" i="1" u="sng" dirty="0">
                <a:solidFill>
                  <a:srgbClr val="FF0000"/>
                </a:solidFill>
                <a:ea typeface="ＭＳ Ｐゴシック" charset="0"/>
                <a:cs typeface="Arial"/>
              </a:rPr>
              <a:t>Activity Fingerprinting</a:t>
            </a:r>
            <a:r>
              <a:rPr lang="en-US" sz="2800" i="1" u="sng" dirty="0">
                <a:solidFill>
                  <a:srgbClr val="FF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Users can be identified from the DNS names of their favorite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200400"/>
            <a:ext cx="4343400" cy="14660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00" dirty="0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DNS names: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285750" indent="-28575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Extracted 54,000 distinct DNS names</a:t>
            </a:r>
          </a:p>
          <a:p>
            <a:pPr marL="285750" indent="-28575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Classified into 21 classes </a:t>
            </a:r>
          </a:p>
          <a:p>
            <a:pPr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5780084"/>
              </p:ext>
            </p:extLst>
          </p:nvPr>
        </p:nvGraphicFramePr>
        <p:xfrm>
          <a:off x="4876800" y="3276600"/>
          <a:ext cx="3429000" cy="30686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19200"/>
                <a:gridCol w="2209800"/>
              </a:tblGrid>
              <a:tr h="61580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Service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Service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baseline="0" dirty="0" smtClean="0"/>
                        <a:t>providers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Search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bing,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yahoo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skype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mtalk.googl.com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plentyoffish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date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E-commerce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amazon,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ebay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hotmail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yahoo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msnbc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ew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cnn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Picture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Flick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picasa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4899480"/>
            <a:ext cx="4343400" cy="1441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Activity Fingerprinting:</a:t>
            </a:r>
          </a:p>
          <a:p>
            <a:pPr marL="285750" indent="-28575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Favorite (top-</a:t>
            </a:r>
            <a:r>
              <a:rPr lang="en-US" i="1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) DNS names as the user’s “fingerprint”</a:t>
            </a:r>
          </a:p>
          <a:p>
            <a:pPr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8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971800" y="6477000"/>
            <a:ext cx="3810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18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Activity Fingerprinting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6479129"/>
              </p:ext>
            </p:extLst>
          </p:nvPr>
        </p:nvGraphicFramePr>
        <p:xfrm>
          <a:off x="4514850" y="3208293"/>
          <a:ext cx="114300" cy="165100"/>
        </p:xfrm>
        <a:graphic>
          <a:graphicData uri="http://schemas.openxmlformats.org/presentationml/2006/ole">
            <p:oleObj spid="_x0000_s1060" name="Equation" r:id="rId4" imgW="100440" imgH="155160" progId="Equation.3">
              <p:embed/>
            </p:oleObj>
          </a:graphicData>
        </a:graphic>
      </p:graphicFrame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5"/>
          <a:srcRect l="6306"/>
          <a:stretch/>
        </p:blipFill>
        <p:spPr bwMode="auto">
          <a:xfrm>
            <a:off x="285720" y="1928802"/>
            <a:ext cx="3500462" cy="242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7"/>
          <p:cNvGrpSpPr/>
          <p:nvPr/>
        </p:nvGrpSpPr>
        <p:grpSpPr>
          <a:xfrm>
            <a:off x="304800" y="1243382"/>
            <a:ext cx="8001000" cy="978729"/>
            <a:chOff x="304800" y="1600200"/>
            <a:chExt cx="8001000" cy="978729"/>
          </a:xfrm>
        </p:grpSpPr>
        <p:sp>
          <p:nvSpPr>
            <p:cNvPr id="18" name="TextBox 17"/>
            <p:cNvSpPr txBox="1"/>
            <p:nvPr/>
          </p:nvSpPr>
          <p:spPr>
            <a:xfrm>
              <a:off x="304800" y="1600200"/>
              <a:ext cx="8001000" cy="9787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sz="2400" dirty="0">
                  <a:solidFill>
                    <a:srgbClr val="000000"/>
                  </a:solidFill>
                </a:rPr>
                <a:t>Fi : Top </a:t>
              </a:r>
              <a:r>
                <a:rPr lang="en-US" sz="2400" i="1" dirty="0">
                  <a:solidFill>
                    <a:srgbClr val="000000"/>
                  </a:solidFill>
                </a:rPr>
                <a:t>k </a:t>
              </a:r>
              <a:r>
                <a:rPr lang="en-US" sz="2400" dirty="0">
                  <a:solidFill>
                    <a:srgbClr val="000000"/>
                  </a:solidFill>
                </a:rPr>
                <a:t>DNS names from user as “activity fingerprint”</a:t>
              </a:r>
              <a:endParaRPr lang="en-US" sz="2400" i="1" dirty="0">
                <a:solidFill>
                  <a:srgbClr val="000000"/>
                </a:solidFill>
              </a:endParaRPr>
            </a:p>
            <a:p>
              <a:pPr marL="285750" indent="-285750" defTabSz="4572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|      | : Length of Fingerprint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21" name="Picture 20" descr="Screen Shot 2013-07-31 at 4.07.21 PM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2" y="1687740"/>
              <a:ext cx="439128" cy="392288"/>
            </a:xfrm>
            <a:prstGeom prst="rect">
              <a:avLst/>
            </a:prstGeom>
          </p:spPr>
        </p:pic>
      </p:grpSp>
      <p:pic>
        <p:nvPicPr>
          <p:cNvPr id="22" name="Picture 21" descr="Screen Shot 2013-07-31 at 4.07.2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85926"/>
            <a:ext cx="439128" cy="392288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1500166" y="2714620"/>
            <a:ext cx="2888478" cy="990592"/>
          </a:xfrm>
          <a:prstGeom prst="wedgeRoundRectCallout">
            <a:avLst>
              <a:gd name="adj1" fmla="val -49857"/>
              <a:gd name="adj2" fmla="val 21589"/>
              <a:gd name="adj3" fmla="val 16667"/>
            </a:avLst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Probability of erroneous user association is at most 2% for k=5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14" descr="pic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62" y="2428868"/>
            <a:ext cx="4124327" cy="20007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652981"/>
            <a:ext cx="8143875" cy="141922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 bwMode="auto">
          <a:xfrm>
            <a:off x="214282" y="5429264"/>
            <a:ext cx="500034" cy="142876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8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19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</a:t>
            </a:r>
            <a:r>
              <a:rPr lang="en-US" sz="2800" dirty="0" smtClean="0">
                <a:latin typeface="Tahoma" charset="0"/>
              </a:rPr>
              <a:t>Evaluation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4419600"/>
            <a:ext cx="4191000" cy="2057400"/>
            <a:chOff x="76200" y="4419600"/>
            <a:chExt cx="4191000" cy="2057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200" y="4419600"/>
              <a:ext cx="4191000" cy="2057400"/>
            </a:xfrm>
            <a:prstGeom prst="round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22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200" dirty="0">
                  <a:solidFill>
                    <a:srgbClr val="000000"/>
                  </a:solidFill>
                </a:rPr>
                <a:t>Coverage =  -----------------------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4648200"/>
              <a:ext cx="228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identified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sessions/users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05000" y="5410200"/>
              <a:ext cx="20505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total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sessions/users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19600" y="4419600"/>
            <a:ext cx="4210963" cy="2057400"/>
            <a:chOff x="4419600" y="4419600"/>
            <a:chExt cx="4210963" cy="2057400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4419600" y="4419600"/>
              <a:ext cx="4191000" cy="2057400"/>
            </a:xfrm>
            <a:prstGeom prst="round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200" dirty="0">
                  <a:solidFill>
                    <a:srgbClr val="000000"/>
                  </a:solidFill>
                </a:rPr>
                <a:t>          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200" dirty="0">
                  <a:solidFill>
                    <a:srgbClr val="000000"/>
                  </a:solidFill>
                </a:rPr>
                <a:t>                     = -------------------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72200" y="4640759"/>
              <a:ext cx="24583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correctly identified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sessions/users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07601" y="5478959"/>
              <a:ext cx="20505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total identified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ea typeface="ＭＳ Ｐゴシック" charset="0"/>
                </a:rPr>
                <a:t>sessions/users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0439" y="5029200"/>
              <a:ext cx="1775021" cy="7694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</a:rPr>
                <a:t>Accuracy on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</a:rPr>
                <a:t>Covered Set</a:t>
              </a:r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980728"/>
            <a:ext cx="6532208" cy="3213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61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0038" cy="5181600"/>
          </a:xfrm>
        </p:spPr>
        <p:txBody>
          <a:bodyPr/>
          <a:lstStyle/>
          <a:p>
            <a:r>
              <a:rPr lang="en-US" dirty="0" smtClean="0"/>
              <a:t>Scenario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Methodology – Overview</a:t>
            </a:r>
          </a:p>
          <a:p>
            <a:r>
              <a:rPr lang="en-US" dirty="0" smtClean="0"/>
              <a:t>Methodology – Details</a:t>
            </a:r>
          </a:p>
          <a:p>
            <a:pPr lvl="1"/>
            <a:r>
              <a:rPr lang="en-US" dirty="0" smtClean="0"/>
              <a:t>Traffic Attribution</a:t>
            </a:r>
          </a:p>
          <a:p>
            <a:pPr lvl="1"/>
            <a:r>
              <a:rPr lang="en-US" dirty="0" smtClean="0"/>
              <a:t>Construction of User Mosaic</a:t>
            </a:r>
          </a:p>
          <a:p>
            <a:r>
              <a:rPr lang="en-US" dirty="0" smtClean="0"/>
              <a:t>Quantifying Privacy Leakage</a:t>
            </a:r>
          </a:p>
          <a:p>
            <a:r>
              <a:rPr lang="en-US" dirty="0" smtClean="0"/>
              <a:t>Counter-measures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352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20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Evaluation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181600"/>
          </a:xfrm>
        </p:spPr>
        <p:txBody>
          <a:bodyPr/>
          <a:lstStyle/>
          <a:p>
            <a:pPr marL="51435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Evaluation Results</a:t>
            </a:r>
          </a:p>
          <a:p>
            <a:pPr marL="514350" indent="-457200">
              <a:lnSpc>
                <a:spcPct val="130000"/>
              </a:lnSpc>
              <a:buFont typeface="Arial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87466038"/>
              </p:ext>
            </p:extLst>
          </p:nvPr>
        </p:nvGraphicFramePr>
        <p:xfrm>
          <a:off x="152400" y="1600200"/>
          <a:ext cx="8382000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55142520"/>
              </p:ext>
            </p:extLst>
          </p:nvPr>
        </p:nvGraphicFramePr>
        <p:xfrm>
          <a:off x="152400" y="4058099"/>
          <a:ext cx="8382000" cy="248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35382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1709"/>
            <a:ext cx="8351075" cy="381899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ahoma" charset="0"/>
              </a:rPr>
              <a:t>Construction of User Mosaic</a:t>
            </a: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37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181600"/>
          </a:xfrm>
        </p:spPr>
        <p:txBody>
          <a:bodyPr/>
          <a:lstStyle/>
          <a:p>
            <a:pPr marL="514350" indent="-45720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Mosaic of Real User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106" y="5629870"/>
            <a:ext cx="82002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000000"/>
                </a:solidFill>
              </a:rPr>
              <a:t>MOSAIC</a:t>
            </a:r>
            <a:r>
              <a:rPr lang="en-US" dirty="0">
                <a:solidFill>
                  <a:srgbClr val="000000"/>
                </a:solidFill>
              </a:rPr>
              <a:t> with 12 </a:t>
            </a:r>
            <a:r>
              <a:rPr lang="en-US">
                <a:solidFill>
                  <a:srgbClr val="000000"/>
                </a:solidFill>
              </a:rPr>
              <a:t>information </a:t>
            </a:r>
            <a:r>
              <a:rPr lang="en-US" smtClean="0">
                <a:solidFill>
                  <a:srgbClr val="000000"/>
                </a:solidFill>
              </a:rPr>
              <a:t>classes (</a:t>
            </a:r>
            <a:r>
              <a:rPr lang="en-US" b="1" i="1" u="sng" dirty="0">
                <a:solidFill>
                  <a:srgbClr val="000000"/>
                </a:solidFill>
                <a:ea typeface="Arial Unicode MS" charset="0"/>
              </a:rPr>
              <a:t>tesserae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Information (Education, affiliation and etc.) from OSN profiles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Information (Locations, devices and etc.) from users’ network data</a:t>
            </a:r>
          </a:p>
        </p:txBody>
      </p:sp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1563" y="6329362"/>
            <a:ext cx="404812" cy="452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22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ahoma" charset="0"/>
              </a:rPr>
              <a:t>Construction of User Mosaic</a:t>
            </a:r>
            <a:endParaRPr lang="en-US" sz="2800" dirty="0">
              <a:latin typeface="Tahoma" charset="0"/>
            </a:endParaRPr>
          </a:p>
        </p:txBody>
      </p:sp>
      <p:pic>
        <p:nvPicPr>
          <p:cNvPr id="8" name="Picture 7" descr="Screen Shot 2013-08-05 at 3.55.46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690487" cy="4038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24000" y="2743200"/>
            <a:ext cx="7010400" cy="1371600"/>
            <a:chOff x="1524000" y="2667000"/>
            <a:chExt cx="7010400" cy="1371600"/>
          </a:xfrm>
        </p:grpSpPr>
        <p:sp>
          <p:nvSpPr>
            <p:cNvPr id="4" name="Line Callout 2 3"/>
            <p:cNvSpPr/>
            <p:nvPr/>
          </p:nvSpPr>
          <p:spPr bwMode="auto">
            <a:xfrm>
              <a:off x="1524000" y="2667000"/>
              <a:ext cx="1219200" cy="1295400"/>
            </a:xfrm>
            <a:prstGeom prst="borderCallout2">
              <a:avLst>
                <a:gd name="adj1" fmla="val 84361"/>
                <a:gd name="adj2" fmla="val 99840"/>
                <a:gd name="adj3" fmla="val 85115"/>
                <a:gd name="adj4" fmla="val 165224"/>
                <a:gd name="adj5" fmla="val 85169"/>
                <a:gd name="adj6" fmla="val 375304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19800" y="3505200"/>
              <a:ext cx="2514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Least gain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38955" y="4038600"/>
            <a:ext cx="4595445" cy="1266092"/>
            <a:chOff x="3938955" y="3962400"/>
            <a:chExt cx="4595445" cy="1266092"/>
          </a:xfrm>
        </p:grpSpPr>
        <p:sp>
          <p:nvSpPr>
            <p:cNvPr id="17" name="Line Callout 2 16"/>
            <p:cNvSpPr/>
            <p:nvPr/>
          </p:nvSpPr>
          <p:spPr bwMode="auto">
            <a:xfrm>
              <a:off x="3938955" y="3962400"/>
              <a:ext cx="1193800" cy="1266092"/>
            </a:xfrm>
            <a:prstGeom prst="borderCallout2">
              <a:avLst>
                <a:gd name="adj1" fmla="val 84361"/>
                <a:gd name="adj2" fmla="val 99840"/>
                <a:gd name="adj3" fmla="val 85115"/>
                <a:gd name="adj4" fmla="val 165224"/>
                <a:gd name="adj5" fmla="val 85169"/>
                <a:gd name="adj6" fmla="val 263125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19800" y="4648200"/>
              <a:ext cx="2514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Most gain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4000" y="1447800"/>
            <a:ext cx="7010400" cy="1524000"/>
            <a:chOff x="1524000" y="2667000"/>
            <a:chExt cx="7010400" cy="1524000"/>
          </a:xfrm>
        </p:grpSpPr>
        <p:sp>
          <p:nvSpPr>
            <p:cNvPr id="21" name="Line Callout 2 20"/>
            <p:cNvSpPr/>
            <p:nvPr/>
          </p:nvSpPr>
          <p:spPr bwMode="auto">
            <a:xfrm>
              <a:off x="1524000" y="2684586"/>
              <a:ext cx="1211385" cy="1277814"/>
            </a:xfrm>
            <a:prstGeom prst="borderCallout2">
              <a:avLst>
                <a:gd name="adj1" fmla="val 84361"/>
                <a:gd name="adj2" fmla="val 99840"/>
                <a:gd name="adj3" fmla="val 85115"/>
                <a:gd name="adj4" fmla="val 165224"/>
                <a:gd name="adj5" fmla="val 85169"/>
                <a:gd name="adj6" fmla="val 375304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alpha val="75000"/>
                </a:schemeClr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019800" y="2667000"/>
              <a:ext cx="2514600" cy="1524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Sub-classes: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4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Residence, coordinates, city, state, and etc.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283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Quantifying Privacy Leakage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518" t="53884" r="18483" b="12897"/>
          <a:stretch/>
        </p:blipFill>
        <p:spPr bwMode="auto">
          <a:xfrm>
            <a:off x="3563888" y="3861047"/>
            <a:ext cx="4814108" cy="24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729" t="13699" r="18629" b="51707"/>
          <a:stretch/>
        </p:blipFill>
        <p:spPr bwMode="auto">
          <a:xfrm>
            <a:off x="304998" y="970791"/>
            <a:ext cx="4897676" cy="253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499084" y="1196752"/>
            <a:ext cx="2731348" cy="1143000"/>
          </a:xfrm>
          <a:prstGeom prst="wedgeRoundRectCallout">
            <a:avLst>
              <a:gd name="adj1" fmla="val -62790"/>
              <a:gd name="adj2" fmla="val 284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User IDs captured in various time duration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 flipH="1">
            <a:off x="539552" y="4725144"/>
            <a:ext cx="2731348" cy="1143000"/>
          </a:xfrm>
          <a:prstGeom prst="wedgeRoundRectCallout">
            <a:avLst>
              <a:gd name="adj1" fmla="val -61873"/>
              <a:gd name="adj2" fmla="val 273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Users captured in various portions of IP addresses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4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ta2_camera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125" y="236206"/>
            <a:ext cx="5129881" cy="663866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9162"/>
            <a:ext cx="8458200" cy="510063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Leakage from OSN profiles </a:t>
            </a:r>
            <a:r>
              <a:rPr lang="en-US" dirty="0"/>
              <a:t>vs. </a:t>
            </a:r>
            <a:r>
              <a:rPr lang="en-US" dirty="0" smtClean="0"/>
              <a:t>from Network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850D18-9754-40C4-85B9-89CEB67F65BF}" type="slidenum">
              <a:rPr lang="en-US" smtClean="0"/>
              <a:pPr>
                <a:defRPr/>
              </a:pPr>
              <a:t>24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8153400" cy="76944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  <a:ea typeface="ＭＳ Ｐゴシック" charset="0"/>
              </a:rPr>
              <a:t>Information from OSN profiles and network data can complete and corroborate each other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67401" y="2767390"/>
            <a:ext cx="2743200" cy="1143000"/>
          </a:xfrm>
          <a:prstGeom prst="wedgeRoundRectCallout">
            <a:avLst>
              <a:gd name="adj1" fmla="val -45332"/>
              <a:gd name="adj2" fmla="val -2713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Analysis on network data provides </a:t>
            </a:r>
            <a:r>
              <a:rPr lang="en-US" b="1" i="1" dirty="0">
                <a:solidFill>
                  <a:srgbClr val="000000"/>
                </a:solidFill>
              </a:rPr>
              <a:t>real-time</a:t>
            </a:r>
            <a:r>
              <a:rPr lang="en-US" dirty="0">
                <a:solidFill>
                  <a:srgbClr val="000000"/>
                </a:solidFill>
              </a:rPr>
              <a:t> activities and locations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1447801"/>
            <a:ext cx="2731348" cy="1143000"/>
          </a:xfrm>
          <a:prstGeom prst="wedgeRoundRectCallout">
            <a:avLst>
              <a:gd name="adj1" fmla="val -45363"/>
              <a:gd name="adj2" fmla="val 251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OSN profiles provide </a:t>
            </a:r>
            <a:r>
              <a:rPr lang="en-US" b="1" i="1" dirty="0">
                <a:solidFill>
                  <a:srgbClr val="000000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user information (education, interests)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920038" cy="652463"/>
          </a:xfrm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Quantifying Privacy Leakage</a:t>
            </a:r>
            <a:endParaRPr lang="en-US" sz="2800" dirty="0">
              <a:latin typeface="Tahom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46475" y="2209800"/>
            <a:ext cx="310848" cy="1828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200400"/>
            <a:ext cx="310848" cy="762000"/>
          </a:xfrm>
          <a:prstGeom prst="roundRect">
            <a:avLst/>
          </a:prstGeom>
          <a:noFill/>
          <a:ln w="38100">
            <a:solidFill>
              <a:srgbClr val="00CC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00200" y="2019904"/>
            <a:ext cx="350218" cy="201869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67400" y="4114800"/>
            <a:ext cx="2743200" cy="1142999"/>
          </a:xfrm>
          <a:prstGeom prst="wedgeRoundRectCallout">
            <a:avLst>
              <a:gd name="adj1" fmla="val -45332"/>
              <a:gd name="adj2" fmla="val -27132"/>
              <a:gd name="adj3" fmla="val 16667"/>
            </a:avLst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Information from both sides can corroborate to each other</a:t>
            </a:r>
          </a:p>
        </p:txBody>
      </p:sp>
    </p:spTree>
    <p:extLst>
      <p:ext uri="{BB962C8B-B14F-4D97-AF65-F5344CB8AC3E}">
        <p14:creationId xmlns="" xmlns:p14="http://schemas.microsoft.com/office/powerpoint/2010/main" val="437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414"/>
            <a:ext cx="7920038" cy="765157"/>
          </a:xfrm>
        </p:spPr>
        <p:txBody>
          <a:bodyPr/>
          <a:lstStyle/>
          <a:p>
            <a:r>
              <a:rPr lang="en-IN" sz="2800" dirty="0" smtClean="0"/>
              <a:t>Comparison of Information Disclosed on</a:t>
            </a:r>
            <a:br>
              <a:rPr lang="en-IN" sz="2800" dirty="0" smtClean="0"/>
            </a:br>
            <a:r>
              <a:rPr lang="en-IN" sz="2800" dirty="0" err="1" smtClean="0"/>
              <a:t>OSNs</a:t>
            </a:r>
            <a:r>
              <a:rPr lang="en-IN" sz="2800" dirty="0" smtClean="0"/>
              <a:t> vs. Leaked in the Network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6" name="Content Placeholder 5" descr="f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4143380"/>
            <a:ext cx="8816350" cy="2357454"/>
          </a:xfrm>
        </p:spPr>
      </p:pic>
      <p:pic>
        <p:nvPicPr>
          <p:cNvPr id="5" name="Picture 4" descr="pi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000108"/>
            <a:ext cx="4357701" cy="3054541"/>
          </a:xfrm>
          <a:prstGeom prst="rect">
            <a:avLst/>
          </a:prstGeom>
        </p:spPr>
      </p:pic>
      <p:pic>
        <p:nvPicPr>
          <p:cNvPr id="7" name="Picture 6" descr="pic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071546"/>
            <a:ext cx="4686300" cy="2228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09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075"/>
            <a:ext cx="8320118" cy="652463"/>
          </a:xfrm>
        </p:spPr>
        <p:txBody>
          <a:bodyPr/>
          <a:lstStyle/>
          <a:p>
            <a:r>
              <a:rPr lang="en-IN" dirty="0" smtClean="0"/>
              <a:t>Other Usages of Tessellation: Examples</a:t>
            </a:r>
            <a:endParaRPr lang="en-IN" dirty="0"/>
          </a:p>
        </p:txBody>
      </p:sp>
      <p:pic>
        <p:nvPicPr>
          <p:cNvPr id="5" name="Content Placeholder 4" descr="f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943" y="1073932"/>
            <a:ext cx="6937081" cy="1569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6" name="Picture 5" descr="fg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357562"/>
            <a:ext cx="4605278" cy="2643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271462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Traffic breakdown among devices and apps.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14480" y="6143644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Age demographics of app usage.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Preventing </a:t>
            </a:r>
            <a:r>
              <a:rPr lang="en-US" sz="2800" dirty="0" smtClean="0"/>
              <a:t>User </a:t>
            </a:r>
            <a:r>
              <a:rPr lang="en-US" sz="2800" dirty="0"/>
              <a:t>Privacy Leakage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850D18-9754-40C4-85B9-89CEB67F65BF}" type="slidenum">
              <a:rPr lang="en-US" smtClean="0"/>
              <a:pPr>
                <a:defRPr/>
              </a:pPr>
              <a:t>27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1560" y="1981200"/>
            <a:ext cx="1905000" cy="9906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Protect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traffic markers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05145" y="4288077"/>
            <a:ext cx="1905000" cy="990600"/>
          </a:xfrm>
          <a:prstGeom prst="wedgeRoundRectCallout">
            <a:avLst>
              <a:gd name="adj1" fmla="val -49758"/>
              <a:gd name="adj2" fmla="val -109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Protect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user profiles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17974" y="3124200"/>
            <a:ext cx="1892171" cy="990600"/>
          </a:xfrm>
          <a:prstGeom prst="wedgeRoundRectCallout">
            <a:avLst>
              <a:gd name="adj1" fmla="val -49305"/>
              <a:gd name="adj2" fmla="val -97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Restrict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baseline="30000" dirty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parties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 bwMode="auto">
          <a:xfrm>
            <a:off x="2714652" y="1000108"/>
            <a:ext cx="5715000" cy="52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8138" indent="-338138" algn="l" defTabSz="457200" rtl="0" eaLnBrk="0" fontAlgn="base" hangingPunct="0">
              <a:lnSpc>
                <a:spcPct val="81000"/>
              </a:lnSpc>
              <a:spcBef>
                <a:spcPts val="700"/>
              </a:spcBef>
              <a:spcAft>
                <a:spcPct val="0"/>
              </a:spcAft>
              <a:buClr>
                <a:srgbClr val="0099CC"/>
              </a:buClr>
              <a:buSzPct val="80000"/>
              <a:buFont typeface="Wingdings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38188" indent="-280988" algn="l" defTabSz="457200" rtl="0" eaLnBrk="0" fontAlgn="base" hangingPunct="0">
              <a:lnSpc>
                <a:spcPct val="81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1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ea typeface="Arial Unicode MS" pitchFamily="34" charset="-128"/>
                <a:cs typeface="+mn-cs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en-IN" sz="2000" dirty="0" smtClean="0"/>
              <a:t>The </a:t>
            </a:r>
            <a:r>
              <a:rPr lang="en-IN" sz="2000" dirty="0" smtClean="0"/>
              <a:t>usage of </a:t>
            </a:r>
            <a:r>
              <a:rPr lang="en-IN" sz="2000" dirty="0" smtClean="0"/>
              <a:t>unique user/device </a:t>
            </a:r>
            <a:r>
              <a:rPr lang="en-IN" sz="2000" dirty="0" smtClean="0"/>
              <a:t>identifiers should be carefully limited, and those </a:t>
            </a:r>
            <a:r>
              <a:rPr lang="en-IN" sz="2000" dirty="0" smtClean="0"/>
              <a:t>identifiers should </a:t>
            </a:r>
            <a:r>
              <a:rPr lang="en-IN" sz="2000" dirty="0" smtClean="0"/>
              <a:t>be strongly encrypted whenever it is necessary </a:t>
            </a:r>
            <a:r>
              <a:rPr lang="en-IN" sz="2000" dirty="0" smtClean="0"/>
              <a:t>to transfer </a:t>
            </a:r>
            <a:r>
              <a:rPr lang="en-IN" sz="2000" dirty="0" smtClean="0"/>
              <a:t>them in network traffic.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Tracking </a:t>
            </a:r>
            <a:r>
              <a:rPr lang="en-IN" sz="2000" dirty="0" smtClean="0"/>
              <a:t>cookies and </a:t>
            </a:r>
            <a:r>
              <a:rPr lang="en-IN" sz="2000" dirty="0" smtClean="0"/>
              <a:t>HTTP session </a:t>
            </a:r>
            <a:r>
              <a:rPr lang="en-IN" sz="2000" dirty="0" smtClean="0"/>
              <a:t>identifiers, which are commonly used in today’s Web </a:t>
            </a:r>
            <a:r>
              <a:rPr lang="en-IN" sz="2000" dirty="0" smtClean="0"/>
              <a:t>services, should </a:t>
            </a:r>
            <a:r>
              <a:rPr lang="en-IN" sz="2000" dirty="0" smtClean="0"/>
              <a:t>be encrypted or frequently updated.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public profiles </a:t>
            </a:r>
            <a:r>
              <a:rPr lang="en-IN" sz="2000" dirty="0" smtClean="0"/>
              <a:t>of </a:t>
            </a:r>
            <a:r>
              <a:rPr lang="en-IN" sz="2000" dirty="0" err="1" smtClean="0"/>
              <a:t>OSN</a:t>
            </a:r>
            <a:r>
              <a:rPr lang="en-IN" sz="2000" dirty="0" smtClean="0"/>
              <a:t> users should have certain attributes to be </a:t>
            </a:r>
            <a:r>
              <a:rPr lang="en-IN" sz="2000" dirty="0" smtClean="0"/>
              <a:t>carefully obfuscated </a:t>
            </a:r>
            <a:r>
              <a:rPr lang="en-IN" sz="2000" dirty="0" smtClean="0"/>
              <a:t>so it is hard for someone to link them together with </a:t>
            </a:r>
            <a:r>
              <a:rPr lang="en-IN" sz="2000" dirty="0" smtClean="0"/>
              <a:t>the information </a:t>
            </a:r>
            <a:r>
              <a:rPr lang="en-IN" sz="2000" dirty="0" smtClean="0"/>
              <a:t>in network traffic.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 smtClean="0"/>
              <a:t>service provider, such as </a:t>
            </a:r>
            <a:r>
              <a:rPr lang="en-IN" sz="2000" dirty="0" smtClean="0"/>
              <a:t>an </a:t>
            </a:r>
            <a:r>
              <a:rPr lang="en-IN" sz="2000" dirty="0" err="1" smtClean="0"/>
              <a:t>OSN</a:t>
            </a:r>
            <a:r>
              <a:rPr lang="en-IN" sz="2000" dirty="0" smtClean="0"/>
              <a:t>, should have mechanisms to enforce third parties involved </a:t>
            </a:r>
            <a:r>
              <a:rPr lang="en-IN" sz="2000" dirty="0" smtClean="0"/>
              <a:t>in the </a:t>
            </a:r>
            <a:r>
              <a:rPr lang="en-IN" sz="2000" dirty="0" smtClean="0"/>
              <a:t>service, such as individual app developers, to obey its </a:t>
            </a:r>
            <a:r>
              <a:rPr lang="en-IN" sz="2000" dirty="0" smtClean="0"/>
              <a:t>privacy guidelines</a:t>
            </a:r>
            <a:r>
              <a:rPr lang="en-IN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0081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24744"/>
            <a:ext cx="7848872" cy="5352256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 smtClean="0"/>
              <a:t>Prevalence </a:t>
            </a:r>
            <a:r>
              <a:rPr lang="en-US" dirty="0"/>
              <a:t>in the use of OSNs leaves users’ true </a:t>
            </a:r>
            <a:r>
              <a:rPr lang="en-US" dirty="0" smtClean="0"/>
              <a:t>identities available </a:t>
            </a:r>
            <a:r>
              <a:rPr lang="en-US" dirty="0"/>
              <a:t>in </a:t>
            </a:r>
            <a:r>
              <a:rPr lang="en-US" dirty="0" smtClean="0"/>
              <a:t>the network.</a:t>
            </a:r>
          </a:p>
          <a:p>
            <a:pPr lvl="1" algn="just">
              <a:buFont typeface="Arial"/>
              <a:buChar char="•"/>
            </a:pPr>
            <a:endParaRPr lang="en-US" dirty="0" smtClean="0"/>
          </a:p>
          <a:p>
            <a:pPr algn="just">
              <a:buFont typeface="Arial"/>
              <a:buChar char="•"/>
            </a:pPr>
            <a:r>
              <a:rPr lang="en-US" dirty="0" smtClean="0"/>
              <a:t>Tracking techniques used by mobile </a:t>
            </a:r>
            <a:r>
              <a:rPr lang="en-US" dirty="0"/>
              <a:t>apps and services </a:t>
            </a:r>
            <a:r>
              <a:rPr lang="en-US" dirty="0" smtClean="0"/>
              <a:t>make </a:t>
            </a:r>
            <a:r>
              <a:rPr lang="en-US" dirty="0"/>
              <a:t>trafﬁc attribution </a:t>
            </a:r>
            <a:r>
              <a:rPr lang="en-US" dirty="0" smtClean="0"/>
              <a:t>easier.</a:t>
            </a:r>
          </a:p>
          <a:p>
            <a:pPr lvl="2" algn="just">
              <a:buFont typeface="Arial"/>
              <a:buChar char="•"/>
            </a:pPr>
            <a:endParaRPr lang="en-US" dirty="0" smtClean="0"/>
          </a:p>
          <a:p>
            <a:pPr algn="just">
              <a:buFont typeface="Arial"/>
              <a:buChar char="•"/>
            </a:pPr>
            <a:r>
              <a:rPr lang="en-US" dirty="0" smtClean="0"/>
              <a:t>Sessions can be labeled with </a:t>
            </a:r>
            <a:r>
              <a:rPr lang="en-US" dirty="0"/>
              <a:t>network </a:t>
            </a:r>
            <a:r>
              <a:rPr lang="en-US" dirty="0" smtClean="0"/>
              <a:t>users’ </a:t>
            </a:r>
            <a:r>
              <a:rPr lang="en-US" dirty="0"/>
              <a:t>true </a:t>
            </a:r>
            <a:r>
              <a:rPr lang="en-US" dirty="0" smtClean="0"/>
              <a:t>identities</a:t>
            </a:r>
            <a:r>
              <a:rPr lang="en-US" dirty="0" smtClean="0">
                <a:solidFill>
                  <a:srgbClr val="0D0D0D"/>
                </a:solidFill>
              </a:rPr>
              <a:t>, </a:t>
            </a:r>
            <a:r>
              <a:rPr lang="en-US" u="sng" dirty="0" smtClean="0"/>
              <a:t>even </a:t>
            </a:r>
            <a:r>
              <a:rPr lang="en-US" u="sng" dirty="0"/>
              <a:t>without any identity </a:t>
            </a:r>
            <a:r>
              <a:rPr lang="en-US" u="sng" dirty="0" smtClean="0"/>
              <a:t>leaks</a:t>
            </a:r>
            <a:r>
              <a:rPr lang="en-US" dirty="0" smtClean="0"/>
              <a:t>.</a:t>
            </a:r>
          </a:p>
          <a:p>
            <a:pPr lvl="2" algn="just">
              <a:buFont typeface="Arial"/>
              <a:buChar char="•"/>
            </a:pPr>
            <a:endParaRPr lang="en-US" dirty="0" smtClean="0"/>
          </a:p>
          <a:p>
            <a:pPr algn="just">
              <a:buFont typeface="Arial"/>
              <a:buChar char="•"/>
            </a:pPr>
            <a:r>
              <a:rPr lang="en-US" dirty="0" smtClean="0"/>
              <a:t>Various types of information can be gleaned to paint rich digital </a:t>
            </a:r>
            <a:r>
              <a:rPr lang="en-US" u="sng" dirty="0" smtClean="0"/>
              <a:t>Mosaic</a:t>
            </a:r>
            <a:r>
              <a:rPr lang="en-US" dirty="0"/>
              <a:t> </a:t>
            </a:r>
            <a:r>
              <a:rPr lang="en-US" dirty="0" smtClean="0"/>
              <a:t>about users.</a:t>
            </a:r>
            <a:endParaRPr lang="en-US" b="1" i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850D18-9754-40C4-85B9-89CEB67F65BF}" type="slidenum">
              <a:rPr lang="en-US" smtClean="0"/>
              <a:pPr>
                <a:defRPr/>
              </a:pPr>
              <a:t>28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685800" y="92075"/>
            <a:ext cx="79200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charset="0"/>
              <a:defRPr sz="3600">
                <a:solidFill>
                  <a:srgbClr val="003366"/>
                </a:solidFill>
                <a:latin typeface="+mj-lt"/>
                <a:ea typeface="ＭＳ Ｐゴシック" charset="0"/>
                <a:cs typeface="+mj-cs"/>
              </a:defRPr>
            </a:lvl1pPr>
            <a:lvl2pPr algn="l" defTabSz="457200" rtl="0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charset="0"/>
              <a:defRPr sz="3600">
                <a:solidFill>
                  <a:srgbClr val="003366"/>
                </a:solidFill>
                <a:latin typeface="Tahoma" pitchFamily="32" charset="0"/>
                <a:ea typeface="ＭＳ Ｐゴシック" charset="0"/>
                <a:cs typeface="Arial Unicode MS" charset="0"/>
              </a:defRPr>
            </a:lvl2pPr>
            <a:lvl3pPr algn="l" defTabSz="457200" rtl="0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charset="0"/>
              <a:defRPr sz="3600">
                <a:solidFill>
                  <a:srgbClr val="003366"/>
                </a:solidFill>
                <a:latin typeface="Tahoma" pitchFamily="32" charset="0"/>
                <a:ea typeface="ＭＳ Ｐゴシック" charset="0"/>
                <a:cs typeface="Arial Unicode MS" charset="0"/>
              </a:defRPr>
            </a:lvl3pPr>
            <a:lvl4pPr algn="l" defTabSz="457200" rtl="0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charset="0"/>
              <a:defRPr sz="3600">
                <a:solidFill>
                  <a:srgbClr val="003366"/>
                </a:solidFill>
                <a:latin typeface="Tahoma" pitchFamily="32" charset="0"/>
                <a:ea typeface="ＭＳ Ｐゴシック" charset="0"/>
                <a:cs typeface="Arial Unicode MS" charset="0"/>
              </a:defRPr>
            </a:lvl4pPr>
            <a:lvl5pPr algn="l" defTabSz="457200" rtl="0" eaLnBrk="0" fontAlgn="base" hangingPunct="0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charset="0"/>
              <a:defRPr sz="3600">
                <a:solidFill>
                  <a:srgbClr val="003366"/>
                </a:solidFill>
                <a:latin typeface="Tahoma" pitchFamily="32" charset="0"/>
                <a:ea typeface="ＭＳ Ｐゴシック" charset="0"/>
                <a:cs typeface="Arial Unicode MS" charset="0"/>
              </a:defRPr>
            </a:lvl5pPr>
            <a:lvl6pPr marL="457200" algn="l" defTabSz="457200" rtl="0" fontAlgn="base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pitchFamily="32" charset="0"/>
              <a:defRPr sz="3600">
                <a:solidFill>
                  <a:srgbClr val="003366"/>
                </a:solidFill>
                <a:latin typeface="Tahoma" pitchFamily="32" charset="0"/>
                <a:cs typeface="Arial Unicode MS" charset="0"/>
              </a:defRPr>
            </a:lvl6pPr>
            <a:lvl7pPr marL="914400" algn="l" defTabSz="457200" rtl="0" fontAlgn="base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pitchFamily="32" charset="0"/>
              <a:defRPr sz="3600">
                <a:solidFill>
                  <a:srgbClr val="003366"/>
                </a:solidFill>
                <a:latin typeface="Tahoma" pitchFamily="32" charset="0"/>
                <a:cs typeface="Arial Unicode MS" charset="0"/>
              </a:defRPr>
            </a:lvl7pPr>
            <a:lvl8pPr marL="1371600" algn="l" defTabSz="457200" rtl="0" fontAlgn="base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pitchFamily="32" charset="0"/>
              <a:defRPr sz="3600">
                <a:solidFill>
                  <a:srgbClr val="003366"/>
                </a:solidFill>
                <a:latin typeface="Tahoma" pitchFamily="32" charset="0"/>
                <a:cs typeface="Arial Unicode MS" charset="0"/>
              </a:defRPr>
            </a:lvl8pPr>
            <a:lvl9pPr marL="1828800" algn="l" defTabSz="457200" rtl="0" fontAlgn="base">
              <a:lnSpc>
                <a:spcPct val="103000"/>
              </a:lnSpc>
              <a:spcBef>
                <a:spcPct val="0"/>
              </a:spcBef>
              <a:spcAft>
                <a:spcPct val="0"/>
              </a:spcAft>
              <a:buClr>
                <a:srgbClr val="003366"/>
              </a:buClr>
              <a:buSzPct val="100000"/>
              <a:buFont typeface="Tahoma" pitchFamily="32" charset="0"/>
              <a:defRPr sz="3600">
                <a:solidFill>
                  <a:srgbClr val="003366"/>
                </a:solidFill>
                <a:latin typeface="Tahoma" pitchFamily="32" charset="0"/>
                <a:cs typeface="Arial Unicode MS" charset="0"/>
              </a:defRPr>
            </a:lvl9pPr>
          </a:lstStyle>
          <a:p>
            <a:r>
              <a:rPr lang="en-US" sz="2800" dirty="0" smtClean="0"/>
              <a:t>Conclusions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4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850D18-9754-40C4-85B9-89CEB67F65BF}" type="slidenum">
              <a:rPr lang="en-US" smtClean="0"/>
              <a:pPr>
                <a:defRPr/>
              </a:pPr>
              <a:t>29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2050" name="Picture 2" descr="C:\Users\Satadal\Desktop\f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194314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844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73D88D-5303-EF4F-B4F3-30BE1A939D9D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3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Scenario</a:t>
            </a:r>
            <a:endParaRPr lang="en-US" dirty="0">
              <a:latin typeface="Tahoma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112" y="5532741"/>
            <a:ext cx="2032488" cy="1325259"/>
          </a:xfrm>
          <a:prstGeom prst="rect">
            <a:avLst/>
          </a:prstGeom>
        </p:spPr>
      </p:pic>
      <p:pic>
        <p:nvPicPr>
          <p:cNvPr id="108" name="Picture 107" descr="wonder-woman@4x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12" y="5715000"/>
            <a:ext cx="838200" cy="838200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2069495" y="5181600"/>
            <a:ext cx="2751665" cy="457201"/>
            <a:chOff x="2069495" y="5181600"/>
            <a:chExt cx="2751665" cy="457201"/>
          </a:xfrm>
        </p:grpSpPr>
        <p:cxnSp>
          <p:nvCxnSpPr>
            <p:cNvPr id="228" name="Straight Arrow Connector 227"/>
            <p:cNvCxnSpPr/>
            <p:nvPr/>
          </p:nvCxnSpPr>
          <p:spPr bwMode="auto">
            <a:xfrm flipH="1" flipV="1">
              <a:off x="2069495" y="5227941"/>
              <a:ext cx="902305" cy="41085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 flipH="1" flipV="1">
              <a:off x="2590800" y="5181600"/>
              <a:ext cx="381000" cy="45720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3962400" y="5227941"/>
              <a:ext cx="858760" cy="41085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 bwMode="auto">
            <a:xfrm flipV="1">
              <a:off x="3962400" y="5240038"/>
              <a:ext cx="12095" cy="39876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609600" y="2865741"/>
            <a:ext cx="5061253" cy="1325260"/>
            <a:chOff x="609600" y="2865741"/>
            <a:chExt cx="5061253" cy="1325260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 flipH="1" flipV="1">
              <a:off x="1143000" y="3810000"/>
              <a:ext cx="533400" cy="38100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6" name="Straight Arrow Connector 115"/>
            <p:cNvCxnSpPr>
              <a:endCxn id="24" idx="2"/>
            </p:cNvCxnSpPr>
            <p:nvPr/>
          </p:nvCxnSpPr>
          <p:spPr bwMode="auto">
            <a:xfrm flipV="1">
              <a:off x="4114800" y="3932541"/>
              <a:ext cx="1556053" cy="25845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Straight Arrow Connector 116"/>
            <p:cNvCxnSpPr>
              <a:endCxn id="73" idx="2"/>
            </p:cNvCxnSpPr>
            <p:nvPr/>
          </p:nvCxnSpPr>
          <p:spPr bwMode="auto">
            <a:xfrm flipV="1">
              <a:off x="5105400" y="2865741"/>
              <a:ext cx="451153" cy="132525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8" name="Straight Arrow Connector 117"/>
            <p:cNvCxnSpPr>
              <a:endCxn id="73" idx="2"/>
            </p:cNvCxnSpPr>
            <p:nvPr/>
          </p:nvCxnSpPr>
          <p:spPr bwMode="auto">
            <a:xfrm flipV="1">
              <a:off x="4114800" y="2865741"/>
              <a:ext cx="1441753" cy="132526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Straight Arrow Connector 124"/>
            <p:cNvCxnSpPr>
              <a:endCxn id="94" idx="2"/>
            </p:cNvCxnSpPr>
            <p:nvPr/>
          </p:nvCxnSpPr>
          <p:spPr bwMode="auto">
            <a:xfrm flipV="1">
              <a:off x="2286000" y="2929846"/>
              <a:ext cx="1872948" cy="12611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Straight Arrow Connector 125"/>
            <p:cNvCxnSpPr>
              <a:endCxn id="96" idx="2"/>
            </p:cNvCxnSpPr>
            <p:nvPr/>
          </p:nvCxnSpPr>
          <p:spPr bwMode="auto">
            <a:xfrm flipH="1" flipV="1">
              <a:off x="609600" y="3006046"/>
              <a:ext cx="1066800" cy="11849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7" name="Straight Arrow Connector 126"/>
            <p:cNvCxnSpPr>
              <a:endCxn id="95" idx="2"/>
            </p:cNvCxnSpPr>
            <p:nvPr/>
          </p:nvCxnSpPr>
          <p:spPr bwMode="auto">
            <a:xfrm flipV="1">
              <a:off x="1676400" y="2929846"/>
              <a:ext cx="6048" cy="12611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8" name="Straight Arrow Connector 127"/>
            <p:cNvCxnSpPr/>
            <p:nvPr/>
          </p:nvCxnSpPr>
          <p:spPr bwMode="auto">
            <a:xfrm flipH="1" flipV="1">
              <a:off x="2145695" y="3703941"/>
              <a:ext cx="140305" cy="48705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Straight Arrow Connector 135"/>
            <p:cNvCxnSpPr>
              <a:endCxn id="70" idx="2"/>
            </p:cNvCxnSpPr>
            <p:nvPr/>
          </p:nvCxnSpPr>
          <p:spPr bwMode="auto">
            <a:xfrm flipV="1">
              <a:off x="2286000" y="2964092"/>
              <a:ext cx="423333" cy="122690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Straight Arrow Connector 147"/>
            <p:cNvCxnSpPr>
              <a:endCxn id="95" idx="2"/>
            </p:cNvCxnSpPr>
            <p:nvPr/>
          </p:nvCxnSpPr>
          <p:spPr bwMode="auto">
            <a:xfrm flipH="1" flipV="1">
              <a:off x="1682448" y="2929846"/>
              <a:ext cx="2432352" cy="12611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Straight Arrow Connector 156"/>
            <p:cNvCxnSpPr>
              <a:endCxn id="96" idx="2"/>
            </p:cNvCxnSpPr>
            <p:nvPr/>
          </p:nvCxnSpPr>
          <p:spPr bwMode="auto">
            <a:xfrm flipH="1" flipV="1">
              <a:off x="609600" y="3006046"/>
              <a:ext cx="4495800" cy="118495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0" name="Straight Arrow Connector 159"/>
            <p:cNvCxnSpPr>
              <a:endCxn id="93" idx="2"/>
            </p:cNvCxnSpPr>
            <p:nvPr/>
          </p:nvCxnSpPr>
          <p:spPr bwMode="auto">
            <a:xfrm flipH="1" flipV="1">
              <a:off x="4191000" y="3657600"/>
              <a:ext cx="914400" cy="533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545495" y="4389741"/>
            <a:ext cx="5105400" cy="762000"/>
            <a:chOff x="545495" y="4389741"/>
            <a:chExt cx="5105400" cy="76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545495" y="4389741"/>
              <a:ext cx="1981200" cy="762000"/>
              <a:chOff x="7086600" y="3505200"/>
              <a:chExt cx="1752600" cy="762000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</a:rPr>
                  <a:t>1</a:t>
                </a:r>
                <a:endParaRPr lang="en-US" sz="22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ISP </a:t>
                </a:r>
                <a:r>
                  <a:rPr lang="en-US" altLang="zh-CN" sz="2200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200" dirty="0">
                    <a:solidFill>
                      <a:srgbClr val="000000"/>
                    </a:solidFill>
                  </a:rPr>
                  <a:t> 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</a:rPr>
                  <a:t>K</a:t>
                </a:r>
                <a:endParaRPr lang="en-US" sz="2200" baseline="-25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669695" y="4389741"/>
              <a:ext cx="1981200" cy="762000"/>
              <a:chOff x="7086600" y="3505200"/>
              <a:chExt cx="1752600" cy="762000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</a:rPr>
                  <a:t>1</a:t>
                </a:r>
                <a:endParaRPr lang="en-US" sz="22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CSP </a:t>
                </a:r>
                <a:r>
                  <a:rPr lang="en-US" altLang="zh-CN" sz="2200" i="1" dirty="0">
                    <a:solidFill>
                      <a:srgbClr val="000000"/>
                    </a:solidFill>
                  </a:rPr>
                  <a:t>B</a:t>
                </a:r>
                <a:r>
                  <a:rPr lang="en-US" altLang="zh-CN" sz="2200" dirty="0">
                    <a:solidFill>
                      <a:srgbClr val="000000"/>
                    </a:solidFill>
                  </a:rPr>
                  <a:t> 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sz="2200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</a:rPr>
                  <a:t>K</a:t>
                </a:r>
                <a:endParaRPr lang="en-US" sz="2200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228600" y="1219200"/>
            <a:ext cx="5943600" cy="623988"/>
            <a:chOff x="228600" y="1219200"/>
            <a:chExt cx="5943600" cy="623988"/>
          </a:xfrm>
        </p:grpSpPr>
        <p:grpSp>
          <p:nvGrpSpPr>
            <p:cNvPr id="83" name="Group 82"/>
            <p:cNvGrpSpPr/>
            <p:nvPr/>
          </p:nvGrpSpPr>
          <p:grpSpPr>
            <a:xfrm>
              <a:off x="2209800" y="1219200"/>
              <a:ext cx="914400" cy="612648"/>
              <a:chOff x="2819400" y="1216152"/>
              <a:chExt cx="914400" cy="612648"/>
            </a:xfrm>
          </p:grpSpPr>
          <p:sp>
            <p:nvSpPr>
              <p:cNvPr id="149" name="Cloud Callout 148"/>
              <p:cNvSpPr/>
              <p:nvPr/>
            </p:nvSpPr>
            <p:spPr bwMode="auto">
              <a:xfrm>
                <a:off x="2819400" y="1216152"/>
                <a:ext cx="914400" cy="612648"/>
              </a:xfrm>
              <a:prstGeom prst="cloudCallout">
                <a:avLst>
                  <a:gd name="adj1" fmla="val -991"/>
                  <a:gd name="adj2" fmla="val 939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82" name="Picture 81" descr="jiasaw_1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0" y="1318080"/>
                <a:ext cx="469804" cy="381000"/>
              </a:xfrm>
              <a:prstGeom prst="rect">
                <a:avLst/>
              </a:prstGeom>
            </p:spPr>
          </p:pic>
        </p:grpSp>
        <p:sp>
          <p:nvSpPr>
            <p:cNvPr id="163" name="Cloud Callout 162"/>
            <p:cNvSpPr/>
            <p:nvPr/>
          </p:nvSpPr>
          <p:spPr bwMode="auto">
            <a:xfrm>
              <a:off x="5257800" y="1219200"/>
              <a:ext cx="914400" cy="612648"/>
            </a:xfrm>
            <a:prstGeom prst="cloudCallout">
              <a:avLst>
                <a:gd name="adj1" fmla="val 249"/>
                <a:gd name="adj2" fmla="val 939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Cloud Callout 165"/>
            <p:cNvSpPr/>
            <p:nvPr/>
          </p:nvSpPr>
          <p:spPr bwMode="auto">
            <a:xfrm>
              <a:off x="3733800" y="1219200"/>
              <a:ext cx="914400" cy="612648"/>
            </a:xfrm>
            <a:prstGeom prst="cloudCallout">
              <a:avLst>
                <a:gd name="adj1" fmla="val 249"/>
                <a:gd name="adj2" fmla="val 9952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28600" y="1230540"/>
              <a:ext cx="914400" cy="612648"/>
              <a:chOff x="1066800" y="1219200"/>
              <a:chExt cx="914400" cy="612648"/>
            </a:xfrm>
          </p:grpSpPr>
          <p:sp>
            <p:nvSpPr>
              <p:cNvPr id="169" name="Cloud Callout 168"/>
              <p:cNvSpPr/>
              <p:nvPr/>
            </p:nvSpPr>
            <p:spPr bwMode="auto">
              <a:xfrm>
                <a:off x="1066800" y="1219200"/>
                <a:ext cx="914400" cy="612648"/>
              </a:xfrm>
              <a:prstGeom prst="cloudCallout">
                <a:avLst>
                  <a:gd name="adj1" fmla="val -991"/>
                  <a:gd name="adj2" fmla="val 939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84" name="Picture 83" descr="jigsaw_2.jp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6240" y="1306740"/>
                <a:ext cx="433620" cy="368827"/>
              </a:xfrm>
              <a:prstGeom prst="rect">
                <a:avLst/>
              </a:prstGeom>
            </p:spPr>
          </p:pic>
        </p:grpSp>
        <p:pic>
          <p:nvPicPr>
            <p:cNvPr id="86" name="Picture 85" descr="jigsaw_3.jp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440" y="1284060"/>
              <a:ext cx="437615" cy="419100"/>
            </a:xfrm>
            <a:prstGeom prst="rect">
              <a:avLst/>
            </a:prstGeom>
          </p:spPr>
        </p:pic>
        <p:pic>
          <p:nvPicPr>
            <p:cNvPr id="87" name="Picture 86" descr="jigsaw_4.jp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20" y="1295400"/>
              <a:ext cx="330200" cy="437874"/>
            </a:xfrm>
            <a:prstGeom prst="rect">
              <a:avLst/>
            </a:prstGeom>
          </p:spPr>
        </p:pic>
      </p:grpSp>
      <p:sp>
        <p:nvSpPr>
          <p:cNvPr id="174" name="Rounded Rectangular Callout 173"/>
          <p:cNvSpPr/>
          <p:nvPr/>
        </p:nvSpPr>
        <p:spPr>
          <a:xfrm>
            <a:off x="6400800" y="2743200"/>
            <a:ext cx="2209800" cy="7620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Different services</a:t>
            </a:r>
          </a:p>
        </p:txBody>
      </p:sp>
      <p:sp>
        <p:nvSpPr>
          <p:cNvPr id="175" name="Rounded Rectangular Callout 174"/>
          <p:cNvSpPr/>
          <p:nvPr/>
        </p:nvSpPr>
        <p:spPr>
          <a:xfrm>
            <a:off x="6400800" y="4351560"/>
            <a:ext cx="2209800" cy="7620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Dynamic IP,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CSP/ISP</a:t>
            </a:r>
          </a:p>
        </p:txBody>
      </p:sp>
      <p:sp>
        <p:nvSpPr>
          <p:cNvPr id="176" name="Rounded Rectangular Callout 175"/>
          <p:cNvSpPr/>
          <p:nvPr/>
        </p:nvSpPr>
        <p:spPr>
          <a:xfrm>
            <a:off x="6400800" y="5715000"/>
            <a:ext cx="2209800" cy="7620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Different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177" name="Rounded Rectangular Callout 176"/>
          <p:cNvSpPr/>
          <p:nvPr/>
        </p:nvSpPr>
        <p:spPr>
          <a:xfrm>
            <a:off x="6400800" y="1219200"/>
            <a:ext cx="2209800" cy="7620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Different information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28600" y="2209800"/>
            <a:ext cx="5855305" cy="1722741"/>
            <a:chOff x="228600" y="2209800"/>
            <a:chExt cx="5855305" cy="1722741"/>
          </a:xfrm>
        </p:grpSpPr>
        <p:grpSp>
          <p:nvGrpSpPr>
            <p:cNvPr id="29" name="Group 28"/>
            <p:cNvGrpSpPr/>
            <p:nvPr/>
          </p:nvGrpSpPr>
          <p:grpSpPr>
            <a:xfrm>
              <a:off x="2370665" y="2244045"/>
              <a:ext cx="677335" cy="720047"/>
              <a:chOff x="4828420" y="1800980"/>
              <a:chExt cx="1207104" cy="1198639"/>
            </a:xfrm>
          </p:grpSpPr>
          <p:sp>
            <p:nvSpPr>
              <p:cNvPr id="70" name="Rounded Rectangle 69"/>
              <p:cNvSpPr/>
              <p:nvPr/>
            </p:nvSpPr>
            <p:spPr bwMode="auto">
              <a:xfrm>
                <a:off x="4828420" y="1800980"/>
                <a:ext cx="1207104" cy="119863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92525" y="1868715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28600" y="2244046"/>
              <a:ext cx="762000" cy="762000"/>
              <a:chOff x="3962401" y="304800"/>
              <a:chExt cx="2387600" cy="2362200"/>
            </a:xfrm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3962401" y="304800"/>
                <a:ext cx="2387600" cy="2362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22060" y="460830"/>
                <a:ext cx="2057400" cy="205740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3441095" y="2350105"/>
              <a:ext cx="1435705" cy="579741"/>
              <a:chOff x="3048000" y="5486400"/>
              <a:chExt cx="3200400" cy="1219200"/>
            </a:xfrm>
          </p:grpSpPr>
          <p:sp>
            <p:nvSpPr>
              <p:cNvPr id="94" name="Rounded Rectangle 93"/>
              <p:cNvSpPr/>
              <p:nvPr/>
            </p:nvSpPr>
            <p:spPr bwMode="auto">
              <a:xfrm>
                <a:off x="3048000" y="5486400"/>
                <a:ext cx="3200400" cy="1219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00400" y="5562600"/>
                <a:ext cx="2946400" cy="1074029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1307495" y="2209800"/>
              <a:ext cx="749905" cy="720046"/>
              <a:chOff x="3733799" y="76200"/>
              <a:chExt cx="2590801" cy="2633133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3733799" y="76200"/>
                <a:ext cx="2590801" cy="263313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22095" y="164495"/>
                <a:ext cx="2438400" cy="24384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5257800" y="3200400"/>
              <a:ext cx="826105" cy="732141"/>
              <a:chOff x="316895" y="5401735"/>
              <a:chExt cx="1219200" cy="990600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316895" y="5401735"/>
                <a:ext cx="1219200" cy="990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09210" y="5458580"/>
                <a:ext cx="838200" cy="83820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5105400" y="2362200"/>
              <a:ext cx="902305" cy="503541"/>
              <a:chOff x="368905" y="5229980"/>
              <a:chExt cx="3048000" cy="1371600"/>
            </a:xfrm>
          </p:grpSpPr>
          <p:sp>
            <p:nvSpPr>
              <p:cNvPr id="73" name="Rounded Rectangle 72"/>
              <p:cNvSpPr/>
              <p:nvPr/>
            </p:nvSpPr>
            <p:spPr bwMode="auto">
              <a:xfrm>
                <a:off x="368905" y="5229980"/>
                <a:ext cx="30480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09600" y="5334000"/>
                <a:ext cx="2499232" cy="119380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381000" y="3200400"/>
              <a:ext cx="762000" cy="727754"/>
              <a:chOff x="5558970" y="1693330"/>
              <a:chExt cx="2971800" cy="2895600"/>
            </a:xfrm>
          </p:grpSpPr>
          <p:sp>
            <p:nvSpPr>
              <p:cNvPr id="97" name="Rounded Rectangle 96"/>
              <p:cNvSpPr/>
              <p:nvPr/>
            </p:nvSpPr>
            <p:spPr bwMode="auto">
              <a:xfrm>
                <a:off x="5558970" y="1693330"/>
                <a:ext cx="2971800" cy="2895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765800" y="1841500"/>
                <a:ext cx="2540000" cy="2654300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733799" y="3166154"/>
              <a:ext cx="914401" cy="491446"/>
              <a:chOff x="2438400" y="3352800"/>
              <a:chExt cx="1383695" cy="762000"/>
            </a:xfrm>
          </p:grpSpPr>
          <p:sp>
            <p:nvSpPr>
              <p:cNvPr id="93" name="Rounded Rectangle 92"/>
              <p:cNvSpPr/>
              <p:nvPr/>
            </p:nvSpPr>
            <p:spPr bwMode="auto">
              <a:xfrm>
                <a:off x="2438400" y="3352800"/>
                <a:ext cx="1383695" cy="7620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14600" y="3453190"/>
                <a:ext cx="1214319" cy="520700"/>
              </a:xfrm>
              <a:prstGeom prst="rect">
                <a:avLst/>
              </a:prstGeom>
            </p:spPr>
          </p:pic>
        </p:grpSp>
        <p:grpSp>
          <p:nvGrpSpPr>
            <p:cNvPr id="224" name="Group 223"/>
            <p:cNvGrpSpPr/>
            <p:nvPr/>
          </p:nvGrpSpPr>
          <p:grpSpPr>
            <a:xfrm>
              <a:off x="1600200" y="3276600"/>
              <a:ext cx="1524000" cy="415246"/>
              <a:chOff x="4572000" y="5562600"/>
              <a:chExt cx="3733800" cy="990600"/>
            </a:xfrm>
          </p:grpSpPr>
          <p:sp>
            <p:nvSpPr>
              <p:cNvPr id="92" name="Rounded Rectangle 91"/>
              <p:cNvSpPr/>
              <p:nvPr/>
            </p:nvSpPr>
            <p:spPr bwMode="auto">
              <a:xfrm>
                <a:off x="4572000" y="5562600"/>
                <a:ext cx="3733800" cy="990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24400" y="5715000"/>
                <a:ext cx="3518441" cy="736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26089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6" grpId="0" animBg="1"/>
      <p:bldP spid="1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sz="3200" dirty="0" smtClean="0"/>
          </a:p>
          <a:p>
            <a:pPr lvl="4"/>
            <a:endParaRPr lang="en-US" sz="3200" dirty="0" smtClean="0"/>
          </a:p>
          <a:p>
            <a:pPr lvl="4"/>
            <a:endParaRPr lang="en-US" sz="3200" dirty="0" smtClean="0"/>
          </a:p>
          <a:p>
            <a:pPr lvl="4"/>
            <a:endParaRPr lang="en-US" sz="3200" dirty="0" smtClean="0"/>
          </a:p>
          <a:p>
            <a:pPr lvl="4"/>
            <a:endParaRPr lang="en-US" sz="3200" dirty="0" smtClean="0"/>
          </a:p>
          <a:p>
            <a:pPr lvl="4"/>
            <a:endParaRPr lang="en-US" sz="3200" dirty="0" smtClean="0"/>
          </a:p>
          <a:p>
            <a:pPr lvl="4">
              <a:buNone/>
            </a:pPr>
            <a:r>
              <a:rPr lang="en-US" sz="3200" dirty="0" smtClean="0"/>
              <a:t>         Backup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181600"/>
          </a:xfrm>
        </p:spPr>
        <p:txBody>
          <a:bodyPr/>
          <a:lstStyle/>
          <a:p>
            <a:pPr marL="57150" indent="0">
              <a:lnSpc>
                <a:spcPct val="130000"/>
              </a:lnSpc>
              <a:buNone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Traffic Attribution: Connecting the Dots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A52CB-0DD6-F346-8F88-D18A8019B5FE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31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Traffic Attribution via Traffic Markers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43200" y="2743200"/>
            <a:ext cx="634278" cy="19387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600200" y="2743200"/>
            <a:ext cx="6096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9966"/>
          <p:cNvGrpSpPr/>
          <p:nvPr/>
        </p:nvGrpSpPr>
        <p:grpSpPr>
          <a:xfrm>
            <a:off x="770958" y="2784613"/>
            <a:ext cx="3648642" cy="3006587"/>
            <a:chOff x="770958" y="2632213"/>
            <a:chExt cx="3648642" cy="3006587"/>
          </a:xfrm>
        </p:grpSpPr>
        <p:grpSp>
          <p:nvGrpSpPr>
            <p:cNvPr id="3" name="Group 74"/>
            <p:cNvGrpSpPr/>
            <p:nvPr/>
          </p:nvGrpSpPr>
          <p:grpSpPr>
            <a:xfrm>
              <a:off x="1331769" y="2632213"/>
              <a:ext cx="167170" cy="234665"/>
              <a:chOff x="457200" y="2590800"/>
              <a:chExt cx="152400" cy="228600"/>
            </a:xfrm>
            <a:effectLst/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457200" y="2590800"/>
                <a:ext cx="0" cy="228600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77" name="Isosceles Triangle 76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4" name="Group 77"/>
            <p:cNvGrpSpPr/>
            <p:nvPr/>
          </p:nvGrpSpPr>
          <p:grpSpPr>
            <a:xfrm>
              <a:off x="3217693" y="4681909"/>
              <a:ext cx="167170" cy="234665"/>
              <a:chOff x="152400" y="3124200"/>
              <a:chExt cx="152400" cy="228600"/>
            </a:xfrm>
            <a:effectLst/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80" name="Rectangle 79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6" name="Group 80"/>
            <p:cNvGrpSpPr/>
            <p:nvPr/>
          </p:nvGrpSpPr>
          <p:grpSpPr>
            <a:xfrm>
              <a:off x="3456903" y="4646489"/>
              <a:ext cx="167170" cy="270083"/>
              <a:chOff x="1066800" y="2022896"/>
              <a:chExt cx="152400" cy="263104"/>
            </a:xfrm>
            <a:effectLst/>
          </p:grpSpPr>
          <p:cxnSp>
            <p:nvCxnSpPr>
              <p:cNvPr id="82" name="Straight Connector 81"/>
              <p:cNvCxnSpPr/>
              <p:nvPr/>
            </p:nvCxnSpPr>
            <p:spPr>
              <a:xfrm flipV="1">
                <a:off x="1066800" y="2057400"/>
                <a:ext cx="0" cy="228600"/>
              </a:xfrm>
              <a:prstGeom prst="line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83" name="Wave 82"/>
              <p:cNvSpPr/>
              <p:nvPr/>
            </p:nvSpPr>
            <p:spPr>
              <a:xfrm>
                <a:off x="1066800" y="2022896"/>
                <a:ext cx="152400" cy="228600"/>
              </a:xfrm>
              <a:prstGeom prst="wave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7" name="Group 83"/>
            <p:cNvGrpSpPr/>
            <p:nvPr/>
          </p:nvGrpSpPr>
          <p:grpSpPr>
            <a:xfrm>
              <a:off x="770958" y="3137682"/>
              <a:ext cx="3648642" cy="461665"/>
              <a:chOff x="-31846" y="2092616"/>
              <a:chExt cx="1403446" cy="350272"/>
            </a:xfrm>
            <a:effectLst/>
          </p:grpSpPr>
          <p:sp>
            <p:nvSpPr>
              <p:cNvPr id="85" name="TextBox 84"/>
              <p:cNvSpPr txBox="1"/>
              <p:nvPr/>
            </p:nvSpPr>
            <p:spPr>
              <a:xfrm>
                <a:off x="-31846" y="2092616"/>
                <a:ext cx="533400" cy="35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kern="0" dirty="0">
                    <a:solidFill>
                      <a:sysClr val="windowText" lastClr="000000"/>
                    </a:solidFill>
                    <a:latin typeface="Helvetica" pitchFamily="34" charset="0"/>
                    <a:ea typeface="ＭＳ Ｐゴシック" charset="0"/>
                  </a:rPr>
                  <a:t>IP 1</a:t>
                </a: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0" y="2133600"/>
                <a:ext cx="13716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7" name="Rectangle 86"/>
            <p:cNvSpPr/>
            <p:nvPr/>
          </p:nvSpPr>
          <p:spPr>
            <a:xfrm>
              <a:off x="1972324" y="3933992"/>
              <a:ext cx="752265" cy="312886"/>
            </a:xfrm>
            <a:prstGeom prst="rect">
              <a:avLst/>
            </a:prstGeom>
            <a:solidFill>
              <a:srgbClr val="C0504D">
                <a:lumMod val="50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sysClr val="windowText" lastClr="000000"/>
                </a:solidFill>
                <a:latin typeface="Calibri"/>
                <a:ea typeface="ＭＳ Ｐゴシック" charset="0"/>
              </a:endParaRPr>
            </a:p>
          </p:txBody>
        </p:sp>
        <p:grpSp>
          <p:nvGrpSpPr>
            <p:cNvPr id="8" name="Group 87"/>
            <p:cNvGrpSpPr/>
            <p:nvPr/>
          </p:nvGrpSpPr>
          <p:grpSpPr>
            <a:xfrm>
              <a:off x="2139494" y="3707910"/>
              <a:ext cx="167170" cy="234665"/>
              <a:chOff x="457200" y="2590800"/>
              <a:chExt cx="152400" cy="228600"/>
            </a:xfrm>
            <a:effectLst/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57200" y="2590800"/>
                <a:ext cx="0" cy="228600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90" name="Isosceles Triangle 89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9" name="Group 90"/>
            <p:cNvGrpSpPr/>
            <p:nvPr/>
          </p:nvGrpSpPr>
          <p:grpSpPr>
            <a:xfrm>
              <a:off x="2380786" y="3707910"/>
              <a:ext cx="167170" cy="234665"/>
              <a:chOff x="152400" y="3124200"/>
              <a:chExt cx="152400" cy="228600"/>
            </a:xfrm>
            <a:effectLst/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93" name="Rectangle 92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10" name="Group 93"/>
            <p:cNvGrpSpPr/>
            <p:nvPr/>
          </p:nvGrpSpPr>
          <p:grpSpPr>
            <a:xfrm>
              <a:off x="770958" y="4193975"/>
              <a:ext cx="3648642" cy="461665"/>
              <a:chOff x="-31846" y="2092616"/>
              <a:chExt cx="1403446" cy="350272"/>
            </a:xfrm>
            <a:effectLst/>
          </p:grpSpPr>
          <p:sp>
            <p:nvSpPr>
              <p:cNvPr id="95" name="TextBox 94"/>
              <p:cNvSpPr txBox="1"/>
              <p:nvPr/>
            </p:nvSpPr>
            <p:spPr>
              <a:xfrm>
                <a:off x="-31846" y="2092616"/>
                <a:ext cx="533400" cy="35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kern="0" dirty="0">
                    <a:solidFill>
                      <a:sysClr val="windowText" lastClr="000000"/>
                    </a:solidFill>
                    <a:latin typeface="Helvetica" pitchFamily="34" charset="0"/>
                    <a:ea typeface="ＭＳ Ｐゴシック" charset="0"/>
                  </a:rPr>
                  <a:t>IP 2</a:t>
                </a: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>
                <a:off x="0" y="2133600"/>
                <a:ext cx="13716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97" name="Rectangle 96"/>
            <p:cNvSpPr/>
            <p:nvPr/>
          </p:nvSpPr>
          <p:spPr>
            <a:xfrm>
              <a:off x="3099416" y="4914546"/>
              <a:ext cx="501510" cy="312886"/>
            </a:xfrm>
            <a:prstGeom prst="rect">
              <a:avLst/>
            </a:prstGeom>
            <a:solidFill>
              <a:srgbClr val="F79646">
                <a:lumMod val="75000"/>
                <a:alpha val="50000"/>
              </a:srgbClr>
            </a:solidFill>
            <a:ln w="25400" cap="flat" cmpd="sng" algn="ctr">
              <a:solidFill>
                <a:srgbClr val="F79646">
                  <a:lumMod val="50000"/>
                </a:srgbClr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sysClr val="windowText" lastClr="000000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10407" y="2877434"/>
              <a:ext cx="501510" cy="312886"/>
            </a:xfrm>
            <a:prstGeom prst="rect">
              <a:avLst/>
            </a:prstGeom>
            <a:solidFill>
              <a:srgbClr val="9BBB59">
                <a:lumMod val="60000"/>
                <a:lumOff val="40000"/>
                <a:alpha val="86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sysClr val="windowText" lastClr="000000"/>
                </a:solidFill>
                <a:latin typeface="Calibri"/>
                <a:ea typeface="ＭＳ Ｐゴシック" charset="0"/>
              </a:endParaRPr>
            </a:p>
          </p:txBody>
        </p:sp>
        <p:grpSp>
          <p:nvGrpSpPr>
            <p:cNvPr id="11" name="Group 98"/>
            <p:cNvGrpSpPr/>
            <p:nvPr/>
          </p:nvGrpSpPr>
          <p:grpSpPr>
            <a:xfrm>
              <a:off x="780918" y="5177135"/>
              <a:ext cx="3638682" cy="461665"/>
              <a:chOff x="-31846" y="2092616"/>
              <a:chExt cx="1403446" cy="350272"/>
            </a:xfrm>
            <a:effectLst/>
          </p:grpSpPr>
          <p:sp>
            <p:nvSpPr>
              <p:cNvPr id="100" name="TextBox 99"/>
              <p:cNvSpPr txBox="1"/>
              <p:nvPr/>
            </p:nvSpPr>
            <p:spPr>
              <a:xfrm>
                <a:off x="-31846" y="2092616"/>
                <a:ext cx="533400" cy="35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kern="0" dirty="0">
                    <a:solidFill>
                      <a:sysClr val="windowText" lastClr="000000"/>
                    </a:solidFill>
                    <a:latin typeface="Helvetica" pitchFamily="34" charset="0"/>
                    <a:ea typeface="ＭＳ Ｐゴシック" charset="0"/>
                  </a:rPr>
                  <a:t>IP 3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>
                <a:off x="0" y="2133600"/>
                <a:ext cx="13716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2" name="Group 39964"/>
          <p:cNvGrpSpPr/>
          <p:nvPr/>
        </p:nvGrpSpPr>
        <p:grpSpPr>
          <a:xfrm>
            <a:off x="5105400" y="3200400"/>
            <a:ext cx="3124200" cy="1102564"/>
            <a:chOff x="5105400" y="3088436"/>
            <a:chExt cx="3124200" cy="1102564"/>
          </a:xfrm>
        </p:grpSpPr>
        <p:sp>
          <p:nvSpPr>
            <p:cNvPr id="39940" name="Freeform 39939"/>
            <p:cNvSpPr/>
            <p:nvPr/>
          </p:nvSpPr>
          <p:spPr>
            <a:xfrm>
              <a:off x="6695804" y="3088436"/>
              <a:ext cx="1107954" cy="1080798"/>
            </a:xfrm>
            <a:custGeom>
              <a:avLst/>
              <a:gdLst>
                <a:gd name="connsiteX0" fmla="*/ 0 w 1107954"/>
                <a:gd name="connsiteY0" fmla="*/ 0 h 1080798"/>
                <a:gd name="connsiteX1" fmla="*/ 202675 w 1107954"/>
                <a:gd name="connsiteY1" fmla="*/ 27020 h 1080798"/>
                <a:gd name="connsiteX2" fmla="*/ 297256 w 1107954"/>
                <a:gd name="connsiteY2" fmla="*/ 54040 h 1080798"/>
                <a:gd name="connsiteX3" fmla="*/ 391838 w 1107954"/>
                <a:gd name="connsiteY3" fmla="*/ 67550 h 1080798"/>
                <a:gd name="connsiteX4" fmla="*/ 445884 w 1107954"/>
                <a:gd name="connsiteY4" fmla="*/ 108080 h 1080798"/>
                <a:gd name="connsiteX5" fmla="*/ 621535 w 1107954"/>
                <a:gd name="connsiteY5" fmla="*/ 148610 h 1080798"/>
                <a:gd name="connsiteX6" fmla="*/ 716117 w 1107954"/>
                <a:gd name="connsiteY6" fmla="*/ 189140 h 1080798"/>
                <a:gd name="connsiteX7" fmla="*/ 810698 w 1107954"/>
                <a:gd name="connsiteY7" fmla="*/ 216160 h 1080798"/>
                <a:gd name="connsiteX8" fmla="*/ 851233 w 1107954"/>
                <a:gd name="connsiteY8" fmla="*/ 229670 h 1080798"/>
                <a:gd name="connsiteX9" fmla="*/ 1013373 w 1107954"/>
                <a:gd name="connsiteY9" fmla="*/ 324239 h 1080798"/>
                <a:gd name="connsiteX10" fmla="*/ 1067419 w 1107954"/>
                <a:gd name="connsiteY10" fmla="*/ 378279 h 1080798"/>
                <a:gd name="connsiteX11" fmla="*/ 1107954 w 1107954"/>
                <a:gd name="connsiteY11" fmla="*/ 553909 h 1080798"/>
                <a:gd name="connsiteX12" fmla="*/ 1094443 w 1107954"/>
                <a:gd name="connsiteY12" fmla="*/ 905168 h 1080798"/>
                <a:gd name="connsiteX13" fmla="*/ 1040396 w 1107954"/>
                <a:gd name="connsiteY13" fmla="*/ 1040268 h 1080798"/>
                <a:gd name="connsiteX14" fmla="*/ 1026884 w 1107954"/>
                <a:gd name="connsiteY14" fmla="*/ 1080798 h 1080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7954" h="1080798">
                  <a:moveTo>
                    <a:pt x="0" y="0"/>
                  </a:moveTo>
                  <a:cubicBezTo>
                    <a:pt x="67558" y="9007"/>
                    <a:pt x="135618" y="14829"/>
                    <a:pt x="202675" y="27020"/>
                  </a:cubicBezTo>
                  <a:cubicBezTo>
                    <a:pt x="234935" y="32885"/>
                    <a:pt x="265195" y="47171"/>
                    <a:pt x="297256" y="54040"/>
                  </a:cubicBezTo>
                  <a:cubicBezTo>
                    <a:pt x="328397" y="60712"/>
                    <a:pt x="360311" y="63047"/>
                    <a:pt x="391838" y="67550"/>
                  </a:cubicBezTo>
                  <a:cubicBezTo>
                    <a:pt x="409853" y="81060"/>
                    <a:pt x="425384" y="98763"/>
                    <a:pt x="445884" y="108080"/>
                  </a:cubicBezTo>
                  <a:cubicBezTo>
                    <a:pt x="511389" y="137851"/>
                    <a:pt x="554427" y="133699"/>
                    <a:pt x="621535" y="148610"/>
                  </a:cubicBezTo>
                  <a:cubicBezTo>
                    <a:pt x="679854" y="161568"/>
                    <a:pt x="651204" y="165538"/>
                    <a:pt x="716117" y="189140"/>
                  </a:cubicBezTo>
                  <a:cubicBezTo>
                    <a:pt x="746932" y="200344"/>
                    <a:pt x="779292" y="206739"/>
                    <a:pt x="810698" y="216160"/>
                  </a:cubicBezTo>
                  <a:cubicBezTo>
                    <a:pt x="824340" y="220252"/>
                    <a:pt x="838218" y="223886"/>
                    <a:pt x="851233" y="229670"/>
                  </a:cubicBezTo>
                  <a:cubicBezTo>
                    <a:pt x="891054" y="247366"/>
                    <a:pt x="982730" y="293599"/>
                    <a:pt x="1013373" y="324239"/>
                  </a:cubicBezTo>
                  <a:lnTo>
                    <a:pt x="1067419" y="378279"/>
                  </a:lnTo>
                  <a:cubicBezTo>
                    <a:pt x="1104514" y="489548"/>
                    <a:pt x="1090415" y="431143"/>
                    <a:pt x="1107954" y="553909"/>
                  </a:cubicBezTo>
                  <a:cubicBezTo>
                    <a:pt x="1103450" y="670995"/>
                    <a:pt x="1105053" y="788476"/>
                    <a:pt x="1094443" y="905168"/>
                  </a:cubicBezTo>
                  <a:cubicBezTo>
                    <a:pt x="1084125" y="1018656"/>
                    <a:pt x="1075123" y="970823"/>
                    <a:pt x="1040396" y="1040268"/>
                  </a:cubicBezTo>
                  <a:cubicBezTo>
                    <a:pt x="1034027" y="1053005"/>
                    <a:pt x="1026884" y="1080798"/>
                    <a:pt x="1026884" y="1080798"/>
                  </a:cubicBezTo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39955" name="Line Callout 2 39954"/>
            <p:cNvSpPr/>
            <p:nvPr/>
          </p:nvSpPr>
          <p:spPr bwMode="auto">
            <a:xfrm>
              <a:off x="5105400" y="3200400"/>
              <a:ext cx="3124200" cy="990600"/>
            </a:xfrm>
            <a:prstGeom prst="borderCallout2">
              <a:avLst>
                <a:gd name="adj1" fmla="val 5013"/>
                <a:gd name="adj2" fmla="val 20"/>
                <a:gd name="adj3" fmla="val 40502"/>
                <a:gd name="adj4" fmla="val 253"/>
                <a:gd name="adj5" fmla="val 68350"/>
                <a:gd name="adj6" fmla="val -3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        Same OSN ID</a:t>
              </a:r>
            </a:p>
          </p:txBody>
        </p:sp>
        <p:grpSp>
          <p:nvGrpSpPr>
            <p:cNvPr id="13" name="Group 127"/>
            <p:cNvGrpSpPr/>
            <p:nvPr/>
          </p:nvGrpSpPr>
          <p:grpSpPr>
            <a:xfrm>
              <a:off x="7543800" y="3429000"/>
              <a:ext cx="381000" cy="533400"/>
              <a:chOff x="457200" y="2590800"/>
              <a:chExt cx="152400" cy="228600"/>
            </a:xfrm>
            <a:effectLst/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457200" y="2590800"/>
                <a:ext cx="0" cy="228600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Isosceles Triangle 129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</p:grpSp>
      <p:grpSp>
        <p:nvGrpSpPr>
          <p:cNvPr id="14" name="Group 10"/>
          <p:cNvGrpSpPr/>
          <p:nvPr/>
        </p:nvGrpSpPr>
        <p:grpSpPr>
          <a:xfrm>
            <a:off x="5105400" y="4419600"/>
            <a:ext cx="3124200" cy="990600"/>
            <a:chOff x="5105400" y="4419600"/>
            <a:chExt cx="3124200" cy="990600"/>
          </a:xfrm>
        </p:grpSpPr>
        <p:sp>
          <p:nvSpPr>
            <p:cNvPr id="125" name="Line Callout 2 124"/>
            <p:cNvSpPr/>
            <p:nvPr/>
          </p:nvSpPr>
          <p:spPr bwMode="auto">
            <a:xfrm>
              <a:off x="5105400" y="4419600"/>
              <a:ext cx="3124200" cy="990600"/>
            </a:xfrm>
            <a:prstGeom prst="borderCallout2">
              <a:avLst>
                <a:gd name="adj1" fmla="val 6476"/>
                <a:gd name="adj2" fmla="val -131"/>
                <a:gd name="adj3" fmla="val 50193"/>
                <a:gd name="adj4" fmla="val 146"/>
                <a:gd name="adj5" fmla="val 95704"/>
                <a:gd name="adj6" fmla="val 158"/>
              </a:avLst>
            </a:prstGeom>
            <a:solidFill>
              <a:srgbClr val="FFFFFF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 Same traffic marker</a:t>
              </a:r>
            </a:p>
          </p:txBody>
        </p:sp>
        <p:grpSp>
          <p:nvGrpSpPr>
            <p:cNvPr id="15" name="Group 130"/>
            <p:cNvGrpSpPr/>
            <p:nvPr/>
          </p:nvGrpSpPr>
          <p:grpSpPr>
            <a:xfrm>
              <a:off x="7543800" y="4648200"/>
              <a:ext cx="381000" cy="533400"/>
              <a:chOff x="152400" y="3124200"/>
              <a:chExt cx="152400" cy="228600"/>
            </a:xfrm>
            <a:effectLst/>
          </p:grpSpPr>
          <p:cxnSp>
            <p:nvCxnSpPr>
              <p:cNvPr id="132" name="Straight Connector 131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</p:grpSp>
      <p:sp>
        <p:nvSpPr>
          <p:cNvPr id="39966" name="Right Arrow 39965"/>
          <p:cNvSpPr/>
          <p:nvPr/>
        </p:nvSpPr>
        <p:spPr bwMode="auto">
          <a:xfrm>
            <a:off x="3429000" y="1981200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8200" y="5859959"/>
            <a:ext cx="7391400" cy="769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0000"/>
                </a:solidFill>
                <a:ea typeface="ＭＳ Ｐゴシック" charset="0"/>
              </a:rPr>
              <a:t>Traffic markers are the key in attributing sessions to the same user over different IP addresses</a:t>
            </a:r>
          </a:p>
        </p:txBody>
      </p:sp>
      <p:grpSp>
        <p:nvGrpSpPr>
          <p:cNvPr id="16" name="Group 1"/>
          <p:cNvGrpSpPr/>
          <p:nvPr/>
        </p:nvGrpSpPr>
        <p:grpSpPr>
          <a:xfrm>
            <a:off x="1981200" y="1752600"/>
            <a:ext cx="838200" cy="838200"/>
            <a:chOff x="990600" y="1752600"/>
            <a:chExt cx="838200" cy="838200"/>
          </a:xfrm>
        </p:grpSpPr>
        <p:sp>
          <p:nvSpPr>
            <p:cNvPr id="103" name="Rounded Rectangular Callout 102"/>
            <p:cNvSpPr/>
            <p:nvPr/>
          </p:nvSpPr>
          <p:spPr bwMode="auto">
            <a:xfrm>
              <a:off x="990600" y="1752600"/>
              <a:ext cx="838200" cy="838200"/>
            </a:xfrm>
            <a:prstGeom prst="wedgeRoundRectCallout">
              <a:avLst>
                <a:gd name="adj1" fmla="val -4227"/>
                <a:gd name="adj2" fmla="val 2819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64" name="Picture 63" descr="wonder-woman@4x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905000"/>
              <a:ext cx="533400" cy="533400"/>
            </a:xfrm>
            <a:prstGeom prst="rect">
              <a:avLst/>
            </a:prstGeom>
          </p:spPr>
        </p:pic>
      </p:grpSp>
      <p:grpSp>
        <p:nvGrpSpPr>
          <p:cNvPr id="17" name="Group 3"/>
          <p:cNvGrpSpPr/>
          <p:nvPr/>
        </p:nvGrpSpPr>
        <p:grpSpPr>
          <a:xfrm>
            <a:off x="5105400" y="1676400"/>
            <a:ext cx="3124200" cy="1447800"/>
            <a:chOff x="5105400" y="1676400"/>
            <a:chExt cx="3124200" cy="1447800"/>
          </a:xfrm>
        </p:grpSpPr>
        <p:sp>
          <p:nvSpPr>
            <p:cNvPr id="39963" name="Rectangle 39962"/>
            <p:cNvSpPr/>
            <p:nvPr/>
          </p:nvSpPr>
          <p:spPr bwMode="auto">
            <a:xfrm>
              <a:off x="5105400" y="1676400"/>
              <a:ext cx="3124200" cy="1447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8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400" i="1" u="sng" dirty="0">
                  <a:solidFill>
                    <a:srgbClr val="FF0000"/>
                  </a:solidFill>
                </a:rPr>
                <a:t>Tessellation User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i="1" dirty="0">
                  <a:solidFill>
                    <a:srgbClr val="00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000000"/>
                  </a:solidFill>
                </a:rPr>
                <a:t>i</a:t>
              </a:r>
              <a:endParaRPr lang="en-US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964" name="TextBox 39963"/>
            <p:cNvSpPr txBox="1"/>
            <p:nvPr/>
          </p:nvSpPr>
          <p:spPr>
            <a:xfrm>
              <a:off x="5985218" y="2383219"/>
              <a:ext cx="216818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00"/>
                  </a:solidFill>
                  <a:ea typeface="ＭＳ Ｐゴシック" charset="0"/>
                </a:rPr>
                <a:t>(               )</a:t>
              </a:r>
            </a:p>
          </p:txBody>
        </p:sp>
        <p:grpSp>
          <p:nvGrpSpPr>
            <p:cNvPr id="18" name="Group 150"/>
            <p:cNvGrpSpPr/>
            <p:nvPr/>
          </p:nvGrpSpPr>
          <p:grpSpPr>
            <a:xfrm>
              <a:off x="6366218" y="2434595"/>
              <a:ext cx="381000" cy="533400"/>
              <a:chOff x="457200" y="2590800"/>
              <a:chExt cx="152400" cy="22860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457200" y="2590800"/>
                <a:ext cx="0" cy="228600"/>
              </a:xfrm>
              <a:prstGeom prst="lin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53" name="Isosceles Triangle 152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19" name="Group 154"/>
            <p:cNvGrpSpPr/>
            <p:nvPr/>
          </p:nvGrpSpPr>
          <p:grpSpPr>
            <a:xfrm>
              <a:off x="6899618" y="2434595"/>
              <a:ext cx="381000" cy="533400"/>
              <a:chOff x="152400" y="3124200"/>
              <a:chExt cx="152400" cy="228600"/>
            </a:xfrm>
            <a:effectLst/>
          </p:grpSpPr>
          <p:cxnSp>
            <p:nvCxnSpPr>
              <p:cNvPr id="156" name="Straight Connector 155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57" name="Rectangle 156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20" name="Group 157"/>
            <p:cNvGrpSpPr/>
            <p:nvPr/>
          </p:nvGrpSpPr>
          <p:grpSpPr>
            <a:xfrm>
              <a:off x="7433018" y="2434595"/>
              <a:ext cx="381000" cy="533400"/>
              <a:chOff x="1066800" y="2022896"/>
              <a:chExt cx="152400" cy="263104"/>
            </a:xfrm>
            <a:effectLst/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1066800" y="2057400"/>
                <a:ext cx="0" cy="228600"/>
              </a:xfrm>
              <a:prstGeom prst="line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60" name="Wave 159"/>
              <p:cNvSpPr/>
              <p:nvPr/>
            </p:nvSpPr>
            <p:spPr>
              <a:xfrm>
                <a:off x="1066800" y="2022896"/>
                <a:ext cx="152400" cy="228600"/>
              </a:xfrm>
              <a:prstGeom prst="wave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pic>
          <p:nvPicPr>
            <p:cNvPr id="66" name="Picture 65" descr="wonder-woman@4x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2438400"/>
              <a:ext cx="533400" cy="533400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/>
          <p:nvPr/>
        </p:nvCxnSpPr>
        <p:spPr>
          <a:xfrm flipV="1">
            <a:off x="2209800" y="2743200"/>
            <a:ext cx="152400" cy="10426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559538" y="2743200"/>
            <a:ext cx="31262" cy="10472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95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73D88D-5303-EF4F-B4F3-30BE1A939D9D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4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Problem</a:t>
            </a:r>
            <a:endParaRPr lang="en-US" dirty="0">
              <a:latin typeface="Tahoma" charset="0"/>
            </a:endParaRPr>
          </a:p>
        </p:txBody>
      </p:sp>
      <p:sp>
        <p:nvSpPr>
          <p:cNvPr id="177" name="Rounded Rectangular Callout 176"/>
          <p:cNvSpPr/>
          <p:nvPr/>
        </p:nvSpPr>
        <p:spPr>
          <a:xfrm>
            <a:off x="7010400" y="1295400"/>
            <a:ext cx="1600200" cy="1676400"/>
          </a:xfrm>
          <a:prstGeom prst="wedgeRoundRectCallout">
            <a:avLst>
              <a:gd name="adj1" fmla="val -50271"/>
              <a:gd name="adj2" fmla="val 87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Previous </a:t>
            </a:r>
            <a:r>
              <a:rPr lang="en-US" sz="2400" dirty="0">
                <a:solidFill>
                  <a:srgbClr val="000000"/>
                </a:solidFill>
              </a:rPr>
              <a:t>research work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4850" y="1686907"/>
            <a:ext cx="5017870" cy="1742093"/>
            <a:chOff x="704850" y="1686907"/>
            <a:chExt cx="5017870" cy="1742093"/>
          </a:xfrm>
        </p:grpSpPr>
        <p:cxnSp>
          <p:nvCxnSpPr>
            <p:cNvPr id="10" name="Straight Arrow Connector 9"/>
            <p:cNvCxnSpPr>
              <a:stCxn id="131" idx="2"/>
            </p:cNvCxnSpPr>
            <p:nvPr/>
          </p:nvCxnSpPr>
          <p:spPr bwMode="auto">
            <a:xfrm>
              <a:off x="704850" y="1686907"/>
              <a:ext cx="2495550" cy="174209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122" idx="2"/>
            </p:cNvCxnSpPr>
            <p:nvPr/>
          </p:nvCxnSpPr>
          <p:spPr bwMode="auto">
            <a:xfrm>
              <a:off x="2673302" y="1702128"/>
              <a:ext cx="755698" cy="172687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7" name="Straight Arrow Connector 226"/>
            <p:cNvCxnSpPr>
              <a:stCxn id="132" idx="2"/>
            </p:cNvCxnSpPr>
            <p:nvPr/>
          </p:nvCxnSpPr>
          <p:spPr bwMode="auto">
            <a:xfrm flipH="1">
              <a:off x="3657600" y="1703160"/>
              <a:ext cx="591648" cy="172584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0" name="Straight Arrow Connector 229"/>
            <p:cNvCxnSpPr>
              <a:stCxn id="133" idx="2"/>
            </p:cNvCxnSpPr>
            <p:nvPr/>
          </p:nvCxnSpPr>
          <p:spPr bwMode="auto">
            <a:xfrm flipH="1">
              <a:off x="3886200" y="1733274"/>
              <a:ext cx="1836520" cy="169572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1" name="Group 240"/>
          <p:cNvGrpSpPr/>
          <p:nvPr/>
        </p:nvGrpSpPr>
        <p:grpSpPr>
          <a:xfrm>
            <a:off x="228600" y="1219200"/>
            <a:ext cx="5943600" cy="623988"/>
            <a:chOff x="228600" y="1219200"/>
            <a:chExt cx="5943600" cy="623988"/>
          </a:xfrm>
        </p:grpSpPr>
        <p:grpSp>
          <p:nvGrpSpPr>
            <p:cNvPr id="120" name="Group 119"/>
            <p:cNvGrpSpPr/>
            <p:nvPr/>
          </p:nvGrpSpPr>
          <p:grpSpPr>
            <a:xfrm>
              <a:off x="2209800" y="1219200"/>
              <a:ext cx="914400" cy="612648"/>
              <a:chOff x="2819400" y="1216152"/>
              <a:chExt cx="914400" cy="612648"/>
            </a:xfrm>
          </p:grpSpPr>
          <p:sp>
            <p:nvSpPr>
              <p:cNvPr id="121" name="Cloud Callout 120"/>
              <p:cNvSpPr/>
              <p:nvPr/>
            </p:nvSpPr>
            <p:spPr bwMode="auto">
              <a:xfrm>
                <a:off x="2819400" y="1216152"/>
                <a:ext cx="914400" cy="612648"/>
              </a:xfrm>
              <a:prstGeom prst="cloudCallout">
                <a:avLst>
                  <a:gd name="adj1" fmla="val -991"/>
                  <a:gd name="adj2" fmla="val 939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2" name="Picture 121" descr="jiasaw_1.jp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0" y="1318080"/>
                <a:ext cx="469804" cy="381000"/>
              </a:xfrm>
              <a:prstGeom prst="rect">
                <a:avLst/>
              </a:prstGeom>
            </p:spPr>
          </p:pic>
        </p:grpSp>
        <p:sp>
          <p:nvSpPr>
            <p:cNvPr id="123" name="Cloud Callout 122"/>
            <p:cNvSpPr/>
            <p:nvPr/>
          </p:nvSpPr>
          <p:spPr bwMode="auto">
            <a:xfrm>
              <a:off x="5257800" y="1219200"/>
              <a:ext cx="914400" cy="612648"/>
            </a:xfrm>
            <a:prstGeom prst="cloudCallout">
              <a:avLst>
                <a:gd name="adj1" fmla="val 249"/>
                <a:gd name="adj2" fmla="val 939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Cloud Callout 123"/>
            <p:cNvSpPr/>
            <p:nvPr/>
          </p:nvSpPr>
          <p:spPr bwMode="auto">
            <a:xfrm>
              <a:off x="3733800" y="1219200"/>
              <a:ext cx="914400" cy="612648"/>
            </a:xfrm>
            <a:prstGeom prst="cloudCallout">
              <a:avLst>
                <a:gd name="adj1" fmla="val 249"/>
                <a:gd name="adj2" fmla="val 9952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28600" y="1230540"/>
              <a:ext cx="914400" cy="612648"/>
              <a:chOff x="1066800" y="1219200"/>
              <a:chExt cx="914400" cy="612648"/>
            </a:xfrm>
          </p:grpSpPr>
          <p:sp>
            <p:nvSpPr>
              <p:cNvPr id="130" name="Cloud Callout 129"/>
              <p:cNvSpPr/>
              <p:nvPr/>
            </p:nvSpPr>
            <p:spPr bwMode="auto">
              <a:xfrm>
                <a:off x="1066800" y="1219200"/>
                <a:ext cx="914400" cy="612648"/>
              </a:xfrm>
              <a:prstGeom prst="cloudCallout">
                <a:avLst>
                  <a:gd name="adj1" fmla="val -991"/>
                  <a:gd name="adj2" fmla="val 9396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1" name="Picture 130" descr="jigsaw_2.jp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6240" y="1306740"/>
                <a:ext cx="433620" cy="368827"/>
              </a:xfrm>
              <a:prstGeom prst="rect">
                <a:avLst/>
              </a:prstGeom>
            </p:spPr>
          </p:pic>
        </p:grpSp>
        <p:pic>
          <p:nvPicPr>
            <p:cNvPr id="132" name="Picture 131" descr="jigsaw_3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440" y="1284060"/>
              <a:ext cx="437615" cy="419100"/>
            </a:xfrm>
            <a:prstGeom prst="rect">
              <a:avLst/>
            </a:prstGeom>
          </p:spPr>
        </p:pic>
        <p:pic>
          <p:nvPicPr>
            <p:cNvPr id="133" name="Picture 132" descr="jigsaw_4.jp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620" y="1295400"/>
              <a:ext cx="330200" cy="437874"/>
            </a:xfrm>
            <a:prstGeom prst="rect">
              <a:avLst/>
            </a:prstGeom>
          </p:spPr>
        </p:pic>
      </p:grpSp>
      <p:grpSp>
        <p:nvGrpSpPr>
          <p:cNvPr id="240" name="Group 239"/>
          <p:cNvGrpSpPr/>
          <p:nvPr/>
        </p:nvGrpSpPr>
        <p:grpSpPr>
          <a:xfrm>
            <a:off x="228600" y="2244045"/>
            <a:ext cx="5779105" cy="762001"/>
            <a:chOff x="228600" y="2244045"/>
            <a:chExt cx="5779105" cy="762001"/>
          </a:xfrm>
        </p:grpSpPr>
        <p:grpSp>
          <p:nvGrpSpPr>
            <p:cNvPr id="74" name="Group 73"/>
            <p:cNvGrpSpPr/>
            <p:nvPr/>
          </p:nvGrpSpPr>
          <p:grpSpPr>
            <a:xfrm>
              <a:off x="2370665" y="2244045"/>
              <a:ext cx="677335" cy="720047"/>
              <a:chOff x="4828420" y="1800980"/>
              <a:chExt cx="1207104" cy="1198639"/>
            </a:xfrm>
          </p:grpSpPr>
          <p:sp>
            <p:nvSpPr>
              <p:cNvPr id="75" name="Rounded Rectangle 74"/>
              <p:cNvSpPr/>
              <p:nvPr/>
            </p:nvSpPr>
            <p:spPr bwMode="auto">
              <a:xfrm>
                <a:off x="4828420" y="1800980"/>
                <a:ext cx="1207104" cy="119863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92525" y="1868715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228600" y="2244046"/>
              <a:ext cx="762000" cy="762000"/>
              <a:chOff x="3962401" y="304800"/>
              <a:chExt cx="2387600" cy="2362200"/>
            </a:xfrm>
          </p:grpSpPr>
          <p:sp>
            <p:nvSpPr>
              <p:cNvPr id="78" name="Rounded Rectangle 77"/>
              <p:cNvSpPr/>
              <p:nvPr/>
            </p:nvSpPr>
            <p:spPr bwMode="auto">
              <a:xfrm>
                <a:off x="3962401" y="304800"/>
                <a:ext cx="2387600" cy="2362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22060" y="460830"/>
                <a:ext cx="2057400" cy="2057400"/>
              </a:xfrm>
              <a:prstGeom prst="rect">
                <a:avLst/>
              </a:prstGeom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3441095" y="2350105"/>
              <a:ext cx="1435705" cy="579741"/>
              <a:chOff x="3048000" y="5486400"/>
              <a:chExt cx="3200400" cy="1219200"/>
            </a:xfrm>
          </p:grpSpPr>
          <p:sp>
            <p:nvSpPr>
              <p:cNvPr id="81" name="Rounded Rectangle 80"/>
              <p:cNvSpPr/>
              <p:nvPr/>
            </p:nvSpPr>
            <p:spPr bwMode="auto">
              <a:xfrm>
                <a:off x="3048000" y="5486400"/>
                <a:ext cx="3200400" cy="12192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00400" y="5562600"/>
                <a:ext cx="2946400" cy="1074029"/>
              </a:xfrm>
              <a:prstGeom prst="rect">
                <a:avLst/>
              </a:prstGeom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5105400" y="2362200"/>
              <a:ext cx="902305" cy="503541"/>
              <a:chOff x="368905" y="5229980"/>
              <a:chExt cx="3048000" cy="1371600"/>
            </a:xfrm>
          </p:grpSpPr>
          <p:sp>
            <p:nvSpPr>
              <p:cNvPr id="99" name="Rounded Rectangle 98"/>
              <p:cNvSpPr/>
              <p:nvPr/>
            </p:nvSpPr>
            <p:spPr bwMode="auto">
              <a:xfrm>
                <a:off x="368905" y="5229980"/>
                <a:ext cx="30480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9600" y="5334000"/>
                <a:ext cx="2499232" cy="1193800"/>
              </a:xfrm>
              <a:prstGeom prst="rect">
                <a:avLst/>
              </a:prstGeom>
            </p:spPr>
          </p:pic>
        </p:grpSp>
      </p:grpSp>
      <p:sp>
        <p:nvSpPr>
          <p:cNvPr id="135" name="Rounded Rectangular Callout 134"/>
          <p:cNvSpPr/>
          <p:nvPr/>
        </p:nvSpPr>
        <p:spPr>
          <a:xfrm>
            <a:off x="7010400" y="3429000"/>
            <a:ext cx="1600200" cy="3048000"/>
          </a:xfrm>
          <a:prstGeom prst="wedgeRoundRectCallout">
            <a:avLst>
              <a:gd name="adj1" fmla="val -50271"/>
              <a:gd name="adj2" fmla="val 87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350" dirty="0" smtClean="0">
                <a:solidFill>
                  <a:srgbClr val="000000"/>
                </a:solidFill>
              </a:rPr>
              <a:t>Novel approach</a:t>
            </a:r>
            <a:endParaRPr lang="en-US" sz="2350" dirty="0">
              <a:solidFill>
                <a:srgbClr val="000000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105400" y="3429000"/>
            <a:ext cx="1465235" cy="1383822"/>
            <a:chOff x="1117600" y="5243512"/>
            <a:chExt cx="1625600" cy="1614487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600" y="5243512"/>
              <a:ext cx="1625600" cy="1614487"/>
            </a:xfrm>
            <a:prstGeom prst="rect">
              <a:avLst/>
            </a:prstGeom>
          </p:spPr>
        </p:pic>
        <p:pic>
          <p:nvPicPr>
            <p:cNvPr id="137" name="Picture 136" descr="wonder-woman@4x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5486400"/>
              <a:ext cx="1143000" cy="1143000"/>
            </a:xfrm>
            <a:prstGeom prst="rect">
              <a:avLst/>
            </a:prstGeom>
          </p:spPr>
        </p:pic>
      </p:grpSp>
      <p:sp>
        <p:nvSpPr>
          <p:cNvPr id="138" name="TextBox 137"/>
          <p:cNvSpPr txBox="1"/>
          <p:nvPr/>
        </p:nvSpPr>
        <p:spPr>
          <a:xfrm>
            <a:off x="2623284" y="5030082"/>
            <a:ext cx="172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000000"/>
                </a:solidFill>
                <a:ea typeface="ＭＳ Ｐゴシック" charset="0"/>
              </a:rPr>
              <a:t>Tessellation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285128" y="5030082"/>
            <a:ext cx="111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000000"/>
                </a:solidFill>
                <a:ea typeface="ＭＳ Ｐゴシック" charset="0"/>
              </a:rPr>
              <a:t>Mosaic</a:t>
            </a:r>
          </a:p>
        </p:txBody>
      </p:sp>
      <p:cxnSp>
        <p:nvCxnSpPr>
          <p:cNvPr id="243" name="Straight Connector 242"/>
          <p:cNvCxnSpPr/>
          <p:nvPr/>
        </p:nvCxnSpPr>
        <p:spPr bwMode="auto">
          <a:xfrm>
            <a:off x="304800" y="3276600"/>
            <a:ext cx="8305800" cy="0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46" name="Group 245"/>
          <p:cNvGrpSpPr/>
          <p:nvPr/>
        </p:nvGrpSpPr>
        <p:grpSpPr>
          <a:xfrm>
            <a:off x="381000" y="3494742"/>
            <a:ext cx="1524000" cy="1295400"/>
            <a:chOff x="381000" y="4343400"/>
            <a:chExt cx="1981200" cy="1524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381000" y="4343400"/>
              <a:ext cx="1981200" cy="762000"/>
              <a:chOff x="7086600" y="3505200"/>
              <a:chExt cx="1752600" cy="762000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ISP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K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81000" y="5105400"/>
              <a:ext cx="1981200" cy="762000"/>
              <a:chOff x="7086600" y="3505200"/>
              <a:chExt cx="1752600" cy="762000"/>
            </a:xfrm>
          </p:grpSpPr>
          <p:sp>
            <p:nvSpPr>
              <p:cNvPr id="144" name="Rectangle 143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CSP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K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1" name="Right Arrow 250"/>
          <p:cNvSpPr/>
          <p:nvPr/>
        </p:nvSpPr>
        <p:spPr bwMode="auto">
          <a:xfrm>
            <a:off x="2122260" y="3963282"/>
            <a:ext cx="5334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54" name="Right Arrow 153"/>
          <p:cNvSpPr/>
          <p:nvPr/>
        </p:nvSpPr>
        <p:spPr bwMode="auto">
          <a:xfrm>
            <a:off x="4419600" y="3963282"/>
            <a:ext cx="5334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8600" y="4877682"/>
            <a:ext cx="1757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000000"/>
                </a:solidFill>
                <a:ea typeface="ＭＳ Ｐゴシック" charset="0"/>
              </a:rPr>
              <a:t>Input packet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000000"/>
                </a:solidFill>
                <a:ea typeface="ＭＳ Ｐゴシック" charset="0"/>
              </a:rPr>
              <a:t>traces</a:t>
            </a:r>
          </a:p>
        </p:txBody>
      </p:sp>
      <p:sp>
        <p:nvSpPr>
          <p:cNvPr id="156" name="TextBox 16"/>
          <p:cNvSpPr txBox="1">
            <a:spLocks noChangeArrowheads="1"/>
          </p:cNvSpPr>
          <p:nvPr/>
        </p:nvSpPr>
        <p:spPr bwMode="auto">
          <a:xfrm>
            <a:off x="76200" y="5715000"/>
            <a:ext cx="6781800" cy="70788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How much private information </a:t>
            </a:r>
            <a:r>
              <a:rPr lang="en-US" sz="2000" dirty="0" smtClean="0">
                <a:solidFill>
                  <a:srgbClr val="FF0000"/>
                </a:solidFill>
              </a:rPr>
              <a:t>can be obtained and </a:t>
            </a:r>
            <a:r>
              <a:rPr lang="en-US" sz="2000" b="1" dirty="0" smtClean="0">
                <a:solidFill>
                  <a:srgbClr val="FF0000"/>
                </a:solidFill>
              </a:rPr>
              <a:t>expanded</a:t>
            </a:r>
            <a:r>
              <a:rPr lang="en-US" sz="2000" dirty="0" smtClean="0">
                <a:solidFill>
                  <a:srgbClr val="FF0000"/>
                </a:solidFill>
              </a:rPr>
              <a:t> about end users by monitoring network traffic?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9400" y="3505200"/>
            <a:ext cx="1371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19400" y="3515517"/>
            <a:ext cx="1371600" cy="128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4530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35" grpId="0" animBg="1"/>
      <p:bldP spid="138" grpId="0"/>
      <p:bldP spid="139" grpId="0"/>
      <p:bldP spid="251" grpId="0" animBg="1"/>
      <p:bldP spid="154" grpId="0" animBg="1"/>
      <p:bldP spid="155" grpId="0"/>
      <p:bldP spid="1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6CAD07-32BE-EB4F-85EB-65BA1AD356D0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5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Motivation</a:t>
            </a:r>
            <a:endParaRPr lang="en-US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4343400"/>
            <a:ext cx="2099310" cy="1447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04800" y="2819400"/>
            <a:ext cx="1752600" cy="1524000"/>
            <a:chOff x="381000" y="4343400"/>
            <a:chExt cx="1981200" cy="1524000"/>
          </a:xfrm>
        </p:grpSpPr>
        <p:grpSp>
          <p:nvGrpSpPr>
            <p:cNvPr id="14" name="Group 13"/>
            <p:cNvGrpSpPr/>
            <p:nvPr/>
          </p:nvGrpSpPr>
          <p:grpSpPr>
            <a:xfrm>
              <a:off x="381000" y="4343400"/>
              <a:ext cx="1981200" cy="762000"/>
              <a:chOff x="7086600" y="3505200"/>
              <a:chExt cx="1752600" cy="7620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ISP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K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81000" y="5105400"/>
              <a:ext cx="1981200" cy="762000"/>
              <a:chOff x="7086600" y="3505200"/>
              <a:chExt cx="1752600" cy="7620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7086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086600" y="3886200"/>
                <a:ext cx="1752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CSP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6200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229600" y="3505200"/>
                <a:ext cx="609600" cy="381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>
                  <a:lnSpc>
                    <a:spcPct val="8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IP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K</a:t>
                </a:r>
                <a:endParaRPr lang="en-US" baseline="-25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" name="Cloud Callout 5"/>
          <p:cNvSpPr/>
          <p:nvPr/>
        </p:nvSpPr>
        <p:spPr bwMode="auto">
          <a:xfrm>
            <a:off x="228600" y="980728"/>
            <a:ext cx="7543800" cy="1000472"/>
          </a:xfrm>
          <a:prstGeom prst="cloudCallout">
            <a:avLst>
              <a:gd name="adj1" fmla="val -2087"/>
              <a:gd name="adj2" fmla="val 1057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Aim</a:t>
            </a:r>
            <a:r>
              <a:rPr lang="en-US" sz="2400" dirty="0" smtClean="0">
                <a:solidFill>
                  <a:srgbClr val="FF0000"/>
                </a:solidFill>
              </a:rPr>
              <a:t>: Gathering complete information about all users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667000" y="2590800"/>
            <a:ext cx="2286000" cy="2286000"/>
            <a:chOff x="2819400" y="2514600"/>
            <a:chExt cx="2286000" cy="228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400" y="2514600"/>
              <a:ext cx="2286000" cy="22860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3013980" y="4351560"/>
              <a:ext cx="1981200" cy="3728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sp>
        <p:nvSpPr>
          <p:cNvPr id="30" name="Rounded Rectangular Callout 29"/>
          <p:cNvSpPr/>
          <p:nvPr/>
        </p:nvSpPr>
        <p:spPr>
          <a:xfrm>
            <a:off x="4495800" y="2895600"/>
            <a:ext cx="1524000" cy="6096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Agencies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2286000" y="3352800"/>
            <a:ext cx="533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4495800" y="3657600"/>
            <a:ext cx="1524000" cy="609600"/>
          </a:xfrm>
          <a:prstGeom prst="wedgeRoundRectCallout">
            <a:avLst>
              <a:gd name="adj1" fmla="val -49758"/>
              <a:gd name="adj2" fmla="val -8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Hackers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301601">
            <a:off x="6125842" y="2924583"/>
            <a:ext cx="609600" cy="2783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711126">
            <a:off x="6125464" y="4038658"/>
            <a:ext cx="609600" cy="2783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4834116"/>
            <a:ext cx="5715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00"/>
                </a:solidFill>
              </a:rPr>
              <a:t>Mobile Traffic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Relevant: more personal information</a:t>
            </a:r>
          </a:p>
          <a:p>
            <a:pPr marL="342900" indent="-342900" defTabSz="4572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Challenging: frequent IP changes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10055" y="2286000"/>
            <a:ext cx="1876745" cy="127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15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24" grpId="0" animBg="1"/>
      <p:bldP spid="31" grpId="0" animBg="1"/>
      <p:bldP spid="7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First, is it feasible to utilize users’ </a:t>
            </a:r>
            <a:r>
              <a:rPr lang="en-IN" sz="2000" dirty="0" err="1" smtClean="0"/>
              <a:t>OSN</a:t>
            </a:r>
            <a:r>
              <a:rPr lang="en-IN" sz="2000" dirty="0" smtClean="0"/>
              <a:t> </a:t>
            </a:r>
            <a:r>
              <a:rPr lang="en-IN" sz="2000" dirty="0" smtClean="0"/>
              <a:t>activities</a:t>
            </a:r>
            <a:r>
              <a:rPr lang="en-IN" sz="2000" i="1" dirty="0" smtClean="0"/>
              <a:t> </a:t>
            </a:r>
            <a:r>
              <a:rPr lang="en-IN" sz="2000" dirty="0" smtClean="0"/>
              <a:t>to </a:t>
            </a:r>
            <a:r>
              <a:rPr lang="en-IN" sz="2000" dirty="0" smtClean="0"/>
              <a:t>extract and attribute users’ digital footprints to individual </a:t>
            </a:r>
            <a:r>
              <a:rPr lang="en-IN" sz="2000" dirty="0" err="1" smtClean="0"/>
              <a:t>OSN</a:t>
            </a:r>
            <a:r>
              <a:rPr lang="en-IN" sz="2000" dirty="0" smtClean="0"/>
              <a:t> users</a:t>
            </a:r>
            <a:r>
              <a:rPr lang="en-IN" sz="2000" dirty="0" smtClean="0"/>
              <a:t>? </a:t>
            </a:r>
            <a:endParaRPr lang="en-IN" sz="2000" dirty="0" smtClean="0"/>
          </a:p>
          <a:p>
            <a:endParaRPr lang="en-US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Second</a:t>
            </a:r>
            <a:r>
              <a:rPr lang="en-IN" sz="2000" dirty="0" smtClean="0"/>
              <a:t>, if the answer to the first question is </a:t>
            </a:r>
            <a:r>
              <a:rPr lang="en-IN" sz="2000" dirty="0" smtClean="0"/>
              <a:t>affirmative, then </a:t>
            </a:r>
            <a:r>
              <a:rPr lang="en-IN" sz="2000" dirty="0" smtClean="0"/>
              <a:t>how much and what type of information can be gleaned </a:t>
            </a:r>
            <a:r>
              <a:rPr lang="en-IN" sz="2000" dirty="0" smtClean="0"/>
              <a:t>from the </a:t>
            </a:r>
            <a:r>
              <a:rPr lang="en-IN" sz="2000" dirty="0" smtClean="0"/>
              <a:t>data, assisted and corroborated by whatever public </a:t>
            </a:r>
            <a:r>
              <a:rPr lang="en-IN" sz="2000" dirty="0" smtClean="0"/>
              <a:t>information about </a:t>
            </a:r>
            <a:r>
              <a:rPr lang="en-IN" sz="2000" dirty="0" smtClean="0"/>
              <a:t>the users available on the Web?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3BF195-5495-2B43-8F23-1D1259FDA65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Goals</a:t>
            </a:r>
            <a:endParaRPr lang="en-US" dirty="0">
              <a:latin typeface="Tahoma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218" y="1643050"/>
            <a:ext cx="4931766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73D88D-5303-EF4F-B4F3-30BE1A939D9D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7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29698" name="Content Placeholder 10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557837"/>
          </a:xfr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Arial" charset="0"/>
              </a:rPr>
              <a:t>How to track users when they hop over different IPs?</a:t>
            </a:r>
            <a:endParaRPr lang="en-US" sz="2400" dirty="0">
              <a:latin typeface="Arial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Challenges</a:t>
            </a:r>
            <a:endParaRPr lang="en-US" dirty="0">
              <a:latin typeface="Tahoma" charset="0"/>
            </a:endParaRPr>
          </a:p>
        </p:txBody>
      </p:sp>
      <p:sp>
        <p:nvSpPr>
          <p:cNvPr id="69" name="TextBox 16"/>
          <p:cNvSpPr txBox="1">
            <a:spLocks noChangeArrowheads="1"/>
          </p:cNvSpPr>
          <p:nvPr/>
        </p:nvSpPr>
        <p:spPr bwMode="auto">
          <a:xfrm>
            <a:off x="304800" y="5827693"/>
            <a:ext cx="8153400" cy="76944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With </a:t>
            </a:r>
            <a:r>
              <a:rPr lang="en-US" b="1" i="1" u="sng" dirty="0" smtClean="0">
                <a:solidFill>
                  <a:srgbClr val="FF0000"/>
                </a:solidFill>
              </a:rPr>
              <a:t>Traffic Markers</a:t>
            </a:r>
            <a:r>
              <a:rPr lang="en-US" sz="2000" dirty="0" smtClean="0">
                <a:solidFill>
                  <a:srgbClr val="FF0000"/>
                </a:solidFill>
              </a:rPr>
              <a:t>, it is possible to </a:t>
            </a: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connect the users’ true identities to their sessions.</a:t>
            </a:r>
          </a:p>
        </p:txBody>
      </p:sp>
      <p:grpSp>
        <p:nvGrpSpPr>
          <p:cNvPr id="29708" name="Group 29707"/>
          <p:cNvGrpSpPr/>
          <p:nvPr/>
        </p:nvGrpSpPr>
        <p:grpSpPr>
          <a:xfrm>
            <a:off x="5486400" y="1752600"/>
            <a:ext cx="2971800" cy="1219200"/>
            <a:chOff x="5486400" y="1447800"/>
            <a:chExt cx="2971800" cy="1219200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86400" y="1447800"/>
              <a:ext cx="2971800" cy="1219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8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400" i="1" u="sng" dirty="0">
                  <a:solidFill>
                    <a:srgbClr val="FF0000"/>
                  </a:solidFill>
                </a:rPr>
                <a:t>Sessions: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100" i="1" u="sng" dirty="0">
                <a:solidFill>
                  <a:srgbClr val="FF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200" dirty="0" smtClean="0">
                  <a:solidFill>
                    <a:srgbClr val="000000"/>
                  </a:solidFill>
                </a:rPr>
                <a:t>Flows (</a:t>
              </a:r>
              <a:r>
                <a:rPr lang="en-US" sz="2200" dirty="0">
                  <a:solidFill>
                    <a:srgbClr val="000000"/>
                  </a:solidFill>
                </a:rPr>
                <a:t>5-tuple) are grouped into sessions</a:t>
              </a:r>
            </a:p>
          </p:txBody>
        </p:sp>
        <p:grpSp>
          <p:nvGrpSpPr>
            <p:cNvPr id="29705" name="Group 29704"/>
            <p:cNvGrpSpPr/>
            <p:nvPr/>
          </p:nvGrpSpPr>
          <p:grpSpPr>
            <a:xfrm>
              <a:off x="7543800" y="1566180"/>
              <a:ext cx="609600" cy="338820"/>
              <a:chOff x="6629400" y="2590800"/>
              <a:chExt cx="609600" cy="381000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V="1">
                <a:off x="6629400" y="2590802"/>
                <a:ext cx="0" cy="38099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6781800" y="2590800"/>
                <a:ext cx="0" cy="38099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6934200" y="2590800"/>
                <a:ext cx="0" cy="38099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7086600" y="2590800"/>
                <a:ext cx="0" cy="38099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7239000" y="2590800"/>
                <a:ext cx="0" cy="38099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564304" y="2788560"/>
            <a:ext cx="3680216" cy="2503089"/>
            <a:chOff x="598260" y="2788560"/>
            <a:chExt cx="3680216" cy="2503089"/>
          </a:xfrm>
        </p:grpSpPr>
        <p:sp>
          <p:nvSpPr>
            <p:cNvPr id="197" name="Rectangle 196"/>
            <p:cNvSpPr/>
            <p:nvPr/>
          </p:nvSpPr>
          <p:spPr>
            <a:xfrm>
              <a:off x="598260" y="2788560"/>
              <a:ext cx="925676" cy="4148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6000"/>
              </a:schemeClr>
            </a:solidFill>
            <a:ln w="25400" cap="flat" cmpd="sng" algn="ctr">
              <a:solidFill>
                <a:schemeClr val="accent1"/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352800" y="4876800"/>
              <a:ext cx="925676" cy="4148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6000"/>
              </a:schemeClr>
            </a:solidFill>
            <a:ln w="25400" cap="flat" cmpd="sng" algn="ctr">
              <a:solidFill>
                <a:schemeClr val="accent1"/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922257" y="3863519"/>
              <a:ext cx="925676" cy="4148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86000"/>
              </a:schemeClr>
            </a:solidFill>
            <a:ln w="25400" cap="flat" cmpd="sng" algn="ctr">
              <a:solidFill>
                <a:schemeClr val="accent1"/>
              </a:solidFill>
              <a:prstDash val="sysDash"/>
            </a:ln>
            <a:effectLst/>
          </p:spPr>
          <p:txBody>
            <a:bodyPr lIns="84024" tIns="42012" rIns="84024" bIns="42012" rtlCol="0" anchor="ctr"/>
            <a:lstStyle/>
            <a:p>
              <a:pPr algn="ctr">
                <a:defRPr/>
              </a:pPr>
              <a:endParaRPr lang="en-US" sz="4000" kern="0" dirty="0">
                <a:solidFill>
                  <a:prstClr val="black"/>
                </a:solidFill>
                <a:latin typeface="Calibri"/>
                <a:ea typeface="ＭＳ Ｐゴシック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2438400"/>
            <a:ext cx="1284209" cy="1416598"/>
            <a:chOff x="1066800" y="2438395"/>
            <a:chExt cx="1284209" cy="1416598"/>
          </a:xfrm>
        </p:grpSpPr>
        <p:grpSp>
          <p:nvGrpSpPr>
            <p:cNvPr id="168" name="Group 167"/>
            <p:cNvGrpSpPr/>
            <p:nvPr/>
          </p:nvGrpSpPr>
          <p:grpSpPr>
            <a:xfrm>
              <a:off x="2133600" y="3505197"/>
              <a:ext cx="217409" cy="349796"/>
              <a:chOff x="457200" y="2590800"/>
              <a:chExt cx="152400" cy="228601"/>
            </a:xfrm>
            <a:effectLst/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457200" y="2590801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0" name="Isosceles Triangle 169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066800" y="2438395"/>
              <a:ext cx="217409" cy="349802"/>
              <a:chOff x="457200" y="2590800"/>
              <a:chExt cx="152400" cy="228605"/>
            </a:xfrm>
            <a:effectLst/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457200" y="2590805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5" name="Isosceles Triangle 184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3160154"/>
            <a:ext cx="4876800" cy="2564128"/>
            <a:chOff x="228600" y="3160154"/>
            <a:chExt cx="4876800" cy="2564128"/>
          </a:xfrm>
        </p:grpSpPr>
        <p:grpSp>
          <p:nvGrpSpPr>
            <p:cNvPr id="72" name="Group 71"/>
            <p:cNvGrpSpPr/>
            <p:nvPr/>
          </p:nvGrpSpPr>
          <p:grpSpPr>
            <a:xfrm>
              <a:off x="228600" y="5257972"/>
              <a:ext cx="4876800" cy="466310"/>
              <a:chOff x="832554" y="3880127"/>
              <a:chExt cx="7016050" cy="68521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16112" y="3880127"/>
                <a:ext cx="6932492" cy="678392"/>
                <a:chOff x="0" y="2101797"/>
                <a:chExt cx="1680194" cy="251743"/>
              </a:xfrm>
              <a:effectLst/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1351076" y="2101797"/>
                  <a:ext cx="329118" cy="25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Helvetica" pitchFamily="34" charset="0"/>
                      <a:ea typeface="ＭＳ Ｐゴシック" charset="0"/>
                    </a:rPr>
                    <a:t>time</a:t>
                  </a:r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 flipV="1">
                  <a:off x="0" y="2125131"/>
                  <a:ext cx="1633773" cy="84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832554" y="3897957"/>
                <a:ext cx="1893219" cy="667389"/>
              </a:xfrm>
              <a:prstGeom prst="rect">
                <a:avLst/>
              </a:prstGeom>
              <a:noFill/>
              <a:effectLst/>
            </p:spPr>
            <p:txBody>
              <a:bodyPr wrap="square" lIns="84024" tIns="42012" rIns="84024" bIns="42012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Helvetica" pitchFamily="34" charset="0"/>
                    <a:ea typeface="ＭＳ Ｐゴシック" charset="0"/>
                  </a:rPr>
                  <a:t>IP3</a:t>
                </a:r>
                <a:endParaRPr lang="en-US" sz="2400" dirty="0">
                  <a:solidFill>
                    <a:srgbClr val="FFFFFF"/>
                  </a:solidFill>
                  <a:latin typeface="Helvetica" pitchFamily="34" charset="0"/>
                  <a:ea typeface="ＭＳ Ｐゴシック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28600" y="4226954"/>
              <a:ext cx="4876800" cy="466310"/>
              <a:chOff x="832554" y="3880127"/>
              <a:chExt cx="7016050" cy="685219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16112" y="3880127"/>
                <a:ext cx="6932492" cy="678392"/>
                <a:chOff x="0" y="2101797"/>
                <a:chExt cx="1680194" cy="251743"/>
              </a:xfrm>
              <a:effectLst/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1351076" y="2101797"/>
                  <a:ext cx="329118" cy="25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Helvetica" pitchFamily="34" charset="0"/>
                      <a:ea typeface="ＭＳ Ｐゴシック" charset="0"/>
                    </a:rPr>
                    <a:t>time</a:t>
                  </a:r>
                </a:p>
              </p:txBody>
            </p:sp>
            <p:cxnSp>
              <p:nvCxnSpPr>
                <p:cNvPr id="175" name="Straight Arrow Connector 174"/>
                <p:cNvCxnSpPr/>
                <p:nvPr/>
              </p:nvCxnSpPr>
              <p:spPr>
                <a:xfrm flipV="1">
                  <a:off x="0" y="2125131"/>
                  <a:ext cx="1633773" cy="84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TextBox 172"/>
              <p:cNvSpPr txBox="1"/>
              <p:nvPr/>
            </p:nvSpPr>
            <p:spPr>
              <a:xfrm>
                <a:off x="832554" y="3897957"/>
                <a:ext cx="1893219" cy="667389"/>
              </a:xfrm>
              <a:prstGeom prst="rect">
                <a:avLst/>
              </a:prstGeom>
              <a:noFill/>
              <a:effectLst/>
            </p:spPr>
            <p:txBody>
              <a:bodyPr wrap="square" lIns="84024" tIns="42012" rIns="84024" bIns="42012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Helvetica" pitchFamily="34" charset="0"/>
                    <a:ea typeface="ＭＳ Ｐゴシック" charset="0"/>
                  </a:rPr>
                  <a:t>IP2</a:t>
                </a:r>
                <a:endParaRPr lang="en-US" sz="2400" dirty="0">
                  <a:solidFill>
                    <a:srgbClr val="FFFFFF"/>
                  </a:solidFill>
                  <a:latin typeface="Helvetica" pitchFamily="34" charset="0"/>
                  <a:ea typeface="ＭＳ Ｐゴシック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28600" y="3160154"/>
              <a:ext cx="4876800" cy="466310"/>
              <a:chOff x="832554" y="3880127"/>
              <a:chExt cx="7016050" cy="685219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916112" y="3880127"/>
                <a:ext cx="6932492" cy="678392"/>
                <a:chOff x="0" y="2101797"/>
                <a:chExt cx="1680194" cy="251743"/>
              </a:xfrm>
              <a:effectLst/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1351076" y="2101797"/>
                  <a:ext cx="329118" cy="25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Helvetica" pitchFamily="34" charset="0"/>
                      <a:ea typeface="ＭＳ Ｐゴシック" charset="0"/>
                    </a:rPr>
                    <a:t>time</a:t>
                  </a:r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flipV="1">
                  <a:off x="0" y="2125131"/>
                  <a:ext cx="1633773" cy="84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TextBox 187"/>
              <p:cNvSpPr txBox="1"/>
              <p:nvPr/>
            </p:nvSpPr>
            <p:spPr>
              <a:xfrm>
                <a:off x="832554" y="3897957"/>
                <a:ext cx="1893219" cy="667389"/>
              </a:xfrm>
              <a:prstGeom prst="rect">
                <a:avLst/>
              </a:prstGeom>
              <a:noFill/>
              <a:effectLst/>
            </p:spPr>
            <p:txBody>
              <a:bodyPr wrap="square" lIns="84024" tIns="42012" rIns="84024" bIns="42012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Helvetica" pitchFamily="34" charset="0"/>
                    <a:ea typeface="ＭＳ Ｐゴシック" charset="0"/>
                  </a:rPr>
                  <a:t>IP1</a:t>
                </a:r>
                <a:endParaRPr lang="en-US" sz="2400" dirty="0">
                  <a:solidFill>
                    <a:srgbClr val="FFFFFF"/>
                  </a:solidFill>
                  <a:latin typeface="Helvetica" pitchFamily="34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77405" y="2842080"/>
            <a:ext cx="3501824" cy="2456893"/>
            <a:chOff x="677405" y="2849019"/>
            <a:chExt cx="3501824" cy="2456893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485529" y="4946837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683729" y="4946837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881930" y="4946837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179229" y="4946837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981029" y="4946837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1961529" y="39158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2159729" y="39158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655229" y="39158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457029" y="39158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2358902" y="3919737"/>
              <a:ext cx="0" cy="3590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677405" y="28490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875605" y="28490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1371105" y="28490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1172905" y="2849019"/>
              <a:ext cx="0" cy="35907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074778" y="2852937"/>
              <a:ext cx="0" cy="359075"/>
            </a:xfrm>
            <a:prstGeom prst="line">
              <a:avLst/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6400" y="3429000"/>
            <a:ext cx="2971800" cy="1524000"/>
            <a:chOff x="5486400" y="3429000"/>
            <a:chExt cx="2971800" cy="1524000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5486400" y="3429000"/>
              <a:ext cx="2971800" cy="1524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8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400" i="1" u="sng" dirty="0">
                  <a:solidFill>
                    <a:srgbClr val="FF0000"/>
                  </a:solidFill>
                </a:rPr>
                <a:t>Traffic Markers:</a:t>
              </a: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100" dirty="0">
                <a:solidFill>
                  <a:srgbClr val="000000"/>
                </a:solidFill>
              </a:endParaRPr>
            </a:p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2200" dirty="0">
                  <a:solidFill>
                    <a:srgbClr val="000000"/>
                  </a:solidFill>
                </a:rPr>
                <a:t>Identifiers in the traffic that can be used to differentiate users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8099634" y="3516540"/>
              <a:ext cx="206166" cy="328362"/>
              <a:chOff x="152400" y="3124200"/>
              <a:chExt cx="152400" cy="22860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1" name="Rectangle 130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7783591" y="3505200"/>
              <a:ext cx="217409" cy="349796"/>
              <a:chOff x="457200" y="2588950"/>
              <a:chExt cx="152400" cy="228600"/>
            </a:xfrm>
            <a:effectLst/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457200" y="2588950"/>
                <a:ext cx="0" cy="22860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4" name="Isosceles Triangle 203"/>
              <p:cNvSpPr/>
              <p:nvPr/>
            </p:nvSpPr>
            <p:spPr>
              <a:xfrm rot="5400000">
                <a:off x="457200" y="2590800"/>
                <a:ext cx="152400" cy="152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14600" y="3527880"/>
            <a:ext cx="1676400" cy="1348920"/>
            <a:chOff x="2514600" y="3527880"/>
            <a:chExt cx="1676400" cy="1348920"/>
          </a:xfrm>
        </p:grpSpPr>
        <p:grpSp>
          <p:nvGrpSpPr>
            <p:cNvPr id="205" name="Group 204"/>
            <p:cNvGrpSpPr/>
            <p:nvPr/>
          </p:nvGrpSpPr>
          <p:grpSpPr>
            <a:xfrm>
              <a:off x="2514600" y="3527880"/>
              <a:ext cx="206166" cy="328362"/>
              <a:chOff x="152400" y="3124200"/>
              <a:chExt cx="152400" cy="228600"/>
            </a:xfrm>
            <a:effectLst/>
          </p:grpSpPr>
          <p:cxnSp>
            <p:nvCxnSpPr>
              <p:cNvPr id="206" name="Straight Connector 205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07" name="Rectangle 206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3984834" y="4548438"/>
              <a:ext cx="206166" cy="328362"/>
              <a:chOff x="152400" y="3124200"/>
              <a:chExt cx="152400" cy="228600"/>
            </a:xfrm>
            <a:effectLst/>
          </p:grpSpPr>
          <p:cxnSp>
            <p:nvCxnSpPr>
              <p:cNvPr id="209" name="Straight Connector 208"/>
              <p:cNvCxnSpPr/>
              <p:nvPr/>
            </p:nvCxnSpPr>
            <p:spPr>
              <a:xfrm flipV="1">
                <a:off x="152400" y="3124200"/>
                <a:ext cx="0" cy="228600"/>
              </a:xfrm>
              <a:prstGeom prst="lin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10" name="Rectangle 209"/>
              <p:cNvSpPr/>
              <p:nvPr/>
            </p:nvSpPr>
            <p:spPr>
              <a:xfrm>
                <a:off x="152400" y="3124200"/>
                <a:ext cx="152400" cy="152400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4000" kern="0" dirty="0">
                  <a:solidFill>
                    <a:sysClr val="window" lastClr="FFFFFF"/>
                  </a:solidFill>
                  <a:latin typeface="Calibri"/>
                  <a:ea typeface="ＭＳ Ｐゴシック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066800" y="1676400"/>
            <a:ext cx="952500" cy="1676400"/>
            <a:chOff x="1066800" y="1676400"/>
            <a:chExt cx="952500" cy="1676400"/>
          </a:xfrm>
        </p:grpSpPr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676400"/>
              <a:ext cx="533400" cy="533400"/>
            </a:xfrm>
            <a:prstGeom prst="rect">
              <a:avLst/>
            </a:prstGeom>
          </p:spPr>
        </p:pic>
        <p:cxnSp>
          <p:nvCxnSpPr>
            <p:cNvPr id="29712" name="Straight Arrow Connector 29711"/>
            <p:cNvCxnSpPr/>
            <p:nvPr/>
          </p:nvCxnSpPr>
          <p:spPr bwMode="auto">
            <a:xfrm flipV="1">
              <a:off x="1073806" y="2209800"/>
              <a:ext cx="145394" cy="2286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5" name="Straight Arrow Connector 214"/>
            <p:cNvCxnSpPr/>
            <p:nvPr/>
          </p:nvCxnSpPr>
          <p:spPr bwMode="auto">
            <a:xfrm flipH="1" flipV="1">
              <a:off x="1447800" y="2209800"/>
              <a:ext cx="571500" cy="11430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743200" y="1676400"/>
            <a:ext cx="1295400" cy="2743200"/>
            <a:chOff x="2743200" y="1676400"/>
            <a:chExt cx="1295400" cy="2743200"/>
          </a:xfrm>
        </p:grpSpPr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0" y="1676400"/>
              <a:ext cx="533400" cy="533400"/>
            </a:xfrm>
            <a:prstGeom prst="rect">
              <a:avLst/>
            </a:prstGeom>
          </p:spPr>
        </p:pic>
        <p:cxnSp>
          <p:nvCxnSpPr>
            <p:cNvPr id="218" name="Straight Arrow Connector 217"/>
            <p:cNvCxnSpPr/>
            <p:nvPr/>
          </p:nvCxnSpPr>
          <p:spPr bwMode="auto">
            <a:xfrm flipH="1" flipV="1">
              <a:off x="3581400" y="2209800"/>
              <a:ext cx="457200" cy="22098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 bwMode="auto">
            <a:xfrm flipV="1">
              <a:off x="2743200" y="2209800"/>
              <a:ext cx="609600" cy="1295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676400" y="1958520"/>
            <a:ext cx="1425120" cy="3180"/>
            <a:chOff x="1676400" y="1958520"/>
            <a:chExt cx="1425120" cy="3180"/>
          </a:xfrm>
        </p:grpSpPr>
        <p:cxnSp>
          <p:nvCxnSpPr>
            <p:cNvPr id="226" name="Straight Arrow Connector 225"/>
            <p:cNvCxnSpPr/>
            <p:nvPr/>
          </p:nvCxnSpPr>
          <p:spPr bwMode="auto">
            <a:xfrm>
              <a:off x="1676400" y="1958520"/>
              <a:ext cx="3048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8" name="Straight Arrow Connector 227"/>
            <p:cNvCxnSpPr/>
            <p:nvPr/>
          </p:nvCxnSpPr>
          <p:spPr bwMode="auto">
            <a:xfrm flipH="1">
              <a:off x="2796720" y="1961700"/>
              <a:ext cx="3048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2080080" y="1600200"/>
            <a:ext cx="609600" cy="609600"/>
            <a:chOff x="2080080" y="1600200"/>
            <a:chExt cx="609600" cy="609600"/>
          </a:xfrm>
        </p:grpSpPr>
        <p:sp>
          <p:nvSpPr>
            <p:cNvPr id="40" name="Rounded Rectangular Callout 39"/>
            <p:cNvSpPr/>
            <p:nvPr/>
          </p:nvSpPr>
          <p:spPr bwMode="auto">
            <a:xfrm>
              <a:off x="2080080" y="1600200"/>
              <a:ext cx="609600" cy="609600"/>
            </a:xfrm>
            <a:prstGeom prst="wedgeRoundRectCallout">
              <a:avLst>
                <a:gd name="adj1" fmla="val -48097"/>
                <a:gd name="adj2" fmla="val 1417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wonder-woman@4x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460" y="170724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1386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27BEB5-BF55-3E49-B56B-DFCD09800A43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8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Datasets</a:t>
            </a:r>
            <a:endParaRPr lang="en-US" dirty="0">
              <a:latin typeface="Tahoma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416277" y="3352800"/>
            <a:ext cx="8118123" cy="2971800"/>
          </a:xfr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 dirty="0" smtClean="0">
                <a:latin typeface="Arial" charset="0"/>
              </a:rPr>
              <a:t>3h-Dataset</a:t>
            </a:r>
            <a:r>
              <a:rPr lang="en-US" sz="2400" dirty="0" smtClean="0">
                <a:latin typeface="Arial" charset="0"/>
              </a:rPr>
              <a:t>: main dataset for most experiments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 dirty="0" smtClean="0">
                <a:latin typeface="Arial" charset="0"/>
              </a:rPr>
              <a:t>9h-Dataset</a:t>
            </a:r>
            <a:r>
              <a:rPr lang="en-US" sz="2400" dirty="0" smtClean="0">
                <a:latin typeface="Arial" charset="0"/>
              </a:rPr>
              <a:t>: for quantifying privacy leakage</a:t>
            </a:r>
            <a:endParaRPr lang="en-US" sz="2400" dirty="0">
              <a:latin typeface="Arial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i="1" dirty="0" smtClean="0">
                <a:latin typeface="Arial" charset="0"/>
              </a:rPr>
              <a:t>Ground Truth Dataset</a:t>
            </a:r>
            <a:r>
              <a:rPr lang="en-US" sz="2400" dirty="0" smtClean="0">
                <a:latin typeface="Arial" charset="0"/>
              </a:rPr>
              <a:t>: for evaluation </a:t>
            </a:r>
            <a:r>
              <a:rPr lang="en-US" sz="2400" dirty="0">
                <a:latin typeface="Arial" charset="0"/>
              </a:rPr>
              <a:t>of session </a:t>
            </a:r>
            <a:r>
              <a:rPr lang="en-US" sz="2400" dirty="0" smtClean="0">
                <a:latin typeface="Arial" charset="0"/>
              </a:rPr>
              <a:t>attribution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u="sng" dirty="0" smtClean="0">
                <a:solidFill>
                  <a:srgbClr val="FF0000"/>
                </a:solidFill>
                <a:latin typeface="Arial" charset="0"/>
              </a:rPr>
              <a:t>RADIUS</a:t>
            </a:r>
            <a:r>
              <a:rPr lang="en-US" sz="2000" dirty="0" smtClean="0">
                <a:latin typeface="Arial" charset="0"/>
              </a:rPr>
              <a:t>: provide session owners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4841870"/>
              </p:ext>
            </p:extLst>
          </p:nvPr>
        </p:nvGraphicFramePr>
        <p:xfrm>
          <a:off x="381001" y="1295400"/>
          <a:ext cx="7620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1841326"/>
                <a:gridCol w="3340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3h-Dataset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CSP-A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Complete payload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9h-Dataset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CSP-A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HTTP headers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Ground</a:t>
                      </a:r>
                      <a:r>
                        <a:rPr lang="en-US" sz="1600" baseline="0" dirty="0" smtClean="0"/>
                        <a:t> Truth 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CSP-B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Payload</a:t>
                      </a:r>
                      <a:r>
                        <a:rPr lang="en-US" sz="1600" baseline="0" dirty="0" smtClean="0"/>
                        <a:t> &amp; </a:t>
                      </a:r>
                      <a:r>
                        <a:rPr lang="en-US" sz="1600" u="sng" baseline="0" dirty="0" smtClean="0">
                          <a:solidFill>
                            <a:srgbClr val="FF0000"/>
                          </a:solidFill>
                        </a:rPr>
                        <a:t>RADIUS</a:t>
                      </a:r>
                      <a:r>
                        <a:rPr lang="en-US" sz="1600" baseline="0" dirty="0" smtClean="0"/>
                        <a:t> info.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56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Methodology Overview</a:t>
            </a:r>
            <a:endParaRPr lang="en-US" dirty="0">
              <a:latin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6012" y="953869"/>
            <a:ext cx="295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u="sng" dirty="0">
                <a:solidFill>
                  <a:srgbClr val="000000"/>
                </a:solidFill>
                <a:ea typeface="ＭＳ Ｐゴシック" charset="0"/>
              </a:rPr>
              <a:t>Tessellation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60" y="1306740"/>
            <a:ext cx="1757644" cy="5237892"/>
            <a:chOff x="82560" y="1306740"/>
            <a:chExt cx="1757644" cy="523789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34" y="3030038"/>
              <a:ext cx="1621566" cy="15192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grpSp>
          <p:nvGrpSpPr>
            <p:cNvPr id="37" name="Group 36"/>
            <p:cNvGrpSpPr/>
            <p:nvPr/>
          </p:nvGrpSpPr>
          <p:grpSpPr>
            <a:xfrm>
              <a:off x="82560" y="4953000"/>
              <a:ext cx="1757644" cy="1591632"/>
              <a:chOff x="1117600" y="5243512"/>
              <a:chExt cx="1625600" cy="1614487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7600" y="5243512"/>
                <a:ext cx="1625600" cy="1614487"/>
              </a:xfrm>
              <a:prstGeom prst="rect">
                <a:avLst/>
              </a:prstGeom>
            </p:spPr>
          </p:pic>
          <p:pic>
            <p:nvPicPr>
              <p:cNvPr id="39" name="Picture 38" descr="wonder-woman@4x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" y="5486400"/>
                <a:ext cx="1143000" cy="1143000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111908" y="1306740"/>
              <a:ext cx="1640692" cy="1284060"/>
              <a:chOff x="381000" y="4343400"/>
              <a:chExt cx="1981200" cy="15240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00" y="4343400"/>
                <a:ext cx="1981200" cy="762000"/>
                <a:chOff x="7086600" y="3505200"/>
                <a:chExt cx="1752600" cy="762000"/>
              </a:xfrm>
            </p:grpSpPr>
            <p:sp>
              <p:nvSpPr>
                <p:cNvPr id="49" name="Rectangle 48"/>
                <p:cNvSpPr/>
                <p:nvPr/>
              </p:nvSpPr>
              <p:spPr bwMode="auto">
                <a:xfrm>
                  <a:off x="70866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IP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</a:rPr>
                    <a:t>1</a:t>
                  </a:r>
                  <a:endParaRPr lang="en-US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7086600" y="3886200"/>
                  <a:ext cx="1752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ISP </a:t>
                  </a:r>
                  <a:r>
                    <a:rPr lang="en-US" altLang="zh-CN" i="1" dirty="0">
                      <a:solidFill>
                        <a:srgbClr val="000000"/>
                      </a:solidFill>
                    </a:rPr>
                    <a:t>A</a:t>
                  </a:r>
                  <a:r>
                    <a:rPr lang="en-US" altLang="zh-CN" dirty="0">
                      <a:solidFill>
                        <a:srgbClr val="000000"/>
                      </a:solidFill>
                    </a:rPr>
                    <a:t> 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76200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82296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IP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</a:rPr>
                    <a:t>K</a:t>
                  </a:r>
                  <a:endParaRPr lang="en-US" baseline="-250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81000" y="5105400"/>
                <a:ext cx="1981200" cy="762000"/>
                <a:chOff x="7086600" y="3505200"/>
                <a:chExt cx="1752600" cy="762000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70866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IP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</a:rPr>
                    <a:t>1</a:t>
                  </a:r>
                  <a:endParaRPr lang="en-US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7086600" y="3886200"/>
                  <a:ext cx="1752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CSP </a:t>
                  </a:r>
                  <a:r>
                    <a:rPr lang="en-US" altLang="zh-CN" i="1" dirty="0">
                      <a:solidFill>
                        <a:srgbClr val="000000"/>
                      </a:solidFill>
                    </a:rPr>
                    <a:t>B</a:t>
                  </a:r>
                  <a:r>
                    <a:rPr lang="en-US" altLang="zh-CN" dirty="0">
                      <a:solidFill>
                        <a:srgbClr val="000000"/>
                      </a:solidFill>
                    </a:rPr>
                    <a:t> 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 bwMode="auto">
                <a:xfrm>
                  <a:off x="76200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8229600" y="3505200"/>
                  <a:ext cx="609600" cy="3810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457200" fontAlgn="base">
                    <a:lnSpc>
                      <a:spcPct val="81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</a:rPr>
                    <a:t>IP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</a:rPr>
                    <a:t>K</a:t>
                  </a:r>
                  <a:endParaRPr lang="en-US" baseline="-250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3" name="Right Arrow 52"/>
            <p:cNvSpPr/>
            <p:nvPr/>
          </p:nvSpPr>
          <p:spPr bwMode="auto">
            <a:xfrm rot="5400000">
              <a:off x="772496" y="2679184"/>
              <a:ext cx="304800" cy="280432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55" name="Right Arrow 54"/>
            <p:cNvSpPr/>
            <p:nvPr/>
          </p:nvSpPr>
          <p:spPr bwMode="auto">
            <a:xfrm rot="5400000">
              <a:off x="761156" y="4660384"/>
              <a:ext cx="304800" cy="280432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sp>
        <p:nvSpPr>
          <p:cNvPr id="60" name="Left Brace 59"/>
          <p:cNvSpPr/>
          <p:nvPr/>
        </p:nvSpPr>
        <p:spPr bwMode="auto">
          <a:xfrm>
            <a:off x="1927680" y="2438400"/>
            <a:ext cx="457200" cy="2590800"/>
          </a:xfrm>
          <a:prstGeom prst="leftBrace">
            <a:avLst>
              <a:gd name="adj1" fmla="val 70342"/>
              <a:gd name="adj2" fmla="val 49767"/>
            </a:avLst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0800" y="4038600"/>
            <a:ext cx="5715000" cy="1600200"/>
            <a:chOff x="2590800" y="4038600"/>
            <a:chExt cx="5715000" cy="1600200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2590800" y="4419600"/>
              <a:ext cx="30480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Mosaic construction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400800" y="4038600"/>
              <a:ext cx="19050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Network data analysis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400800" y="4953000"/>
              <a:ext cx="19050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Web crawling</a:t>
              </a:r>
            </a:p>
          </p:txBody>
        </p:sp>
        <p:sp>
          <p:nvSpPr>
            <p:cNvPr id="66" name="Left Brace 65"/>
            <p:cNvSpPr/>
            <p:nvPr/>
          </p:nvSpPr>
          <p:spPr bwMode="auto">
            <a:xfrm>
              <a:off x="5715000" y="4038600"/>
              <a:ext cx="457200" cy="1524000"/>
            </a:xfrm>
            <a:prstGeom prst="leftBrace">
              <a:avLst>
                <a:gd name="adj1" fmla="val 70342"/>
                <a:gd name="adj2" fmla="val 49767"/>
              </a:avLst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0800" y="1676400"/>
            <a:ext cx="5715000" cy="2286000"/>
            <a:chOff x="2590800" y="1676400"/>
            <a:chExt cx="5715000" cy="2286000"/>
          </a:xfrm>
        </p:grpSpPr>
        <p:sp>
          <p:nvSpPr>
            <p:cNvPr id="58" name="TextBox 57"/>
            <p:cNvSpPr txBox="1"/>
            <p:nvPr/>
          </p:nvSpPr>
          <p:spPr>
            <a:xfrm>
              <a:off x="3048000" y="3316069"/>
              <a:ext cx="2209800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u="sng" dirty="0">
                  <a:solidFill>
                    <a:srgbClr val="000000"/>
                  </a:solidFill>
                  <a:ea typeface="ＭＳ Ｐゴシック" charset="0"/>
                </a:rPr>
                <a:t>Mapping from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i="1" u="sng" dirty="0">
                  <a:solidFill>
                    <a:srgbClr val="000000"/>
                  </a:solidFill>
                  <a:ea typeface="ＭＳ Ｐゴシック" charset="0"/>
                </a:rPr>
                <a:t>sessions to users</a:t>
              </a: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2590800" y="2209800"/>
              <a:ext cx="30480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Traffic attribution</a:t>
              </a:r>
            </a:p>
          </p:txBody>
        </p:sp>
        <p:sp>
          <p:nvSpPr>
            <p:cNvPr id="62" name="Left Brace 61"/>
            <p:cNvSpPr/>
            <p:nvPr/>
          </p:nvSpPr>
          <p:spPr bwMode="auto">
            <a:xfrm>
              <a:off x="5715000" y="1676400"/>
              <a:ext cx="457200" cy="1828800"/>
            </a:xfrm>
            <a:prstGeom prst="leftBrace">
              <a:avLst>
                <a:gd name="adj1" fmla="val 70342"/>
                <a:gd name="adj2" fmla="val 49767"/>
              </a:avLst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>
                <a:solidFill>
                  <a:srgbClr val="FFFFFF"/>
                </a:solidFill>
                <a:ea typeface="ＭＳ Ｐゴシック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00800" y="1752600"/>
              <a:ext cx="19050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Via</a:t>
              </a:r>
            </a:p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traffic markers</a:t>
              </a: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6400800" y="2819400"/>
              <a:ext cx="1905000" cy="685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base">
                <a:lnSpc>
                  <a:spcPct val="8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</a:rPr>
                <a:t>Via activity fingerprinting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57400" y="5791200"/>
            <a:ext cx="6248400" cy="7078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Combine information from both </a:t>
            </a:r>
            <a:r>
              <a:rPr lang="en-US" sz="2000" b="1" dirty="0">
                <a:solidFill>
                  <a:srgbClr val="FF0000"/>
                </a:solidFill>
              </a:rPr>
              <a:t>network data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</a:rPr>
              <a:t>OSN profiles</a:t>
            </a:r>
            <a:r>
              <a:rPr lang="en-US" sz="2000" dirty="0">
                <a:solidFill>
                  <a:srgbClr val="FF0000"/>
                </a:solidFill>
              </a:rPr>
              <a:t> to infer the user mosaic.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91563" y="6400800"/>
            <a:ext cx="404812" cy="4524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27BEB5-BF55-3E49-B56B-DFCD09800A43}" type="slidenum">
              <a:rPr lang="en-GB" sz="1400">
                <a:solidFill>
                  <a:srgbClr val="CCECFF"/>
                </a:solidFill>
                <a:ea typeface="新細明體" charset="0"/>
                <a:cs typeface="新細明體" charset="0"/>
              </a:rPr>
              <a:pPr eaLnBrk="1" hangingPunct="1"/>
              <a:t>9</a:t>
            </a:fld>
            <a:endParaRPr lang="en-GB" sz="1400">
              <a:solidFill>
                <a:srgbClr val="CCECFF"/>
              </a:solidFill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8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1316</Words>
  <Application>Microsoft Office PowerPoint</Application>
  <PresentationFormat>On-screen Show (4:3)</PresentationFormat>
  <Paragraphs>404</Paragraphs>
  <Slides>31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1_Office Theme</vt:lpstr>
      <vt:lpstr>2_Office Theme</vt:lpstr>
      <vt:lpstr>Equation</vt:lpstr>
      <vt:lpstr>Mosaic: Quantifying Privacy Leakage in Mobile Networks</vt:lpstr>
      <vt:lpstr>Outline</vt:lpstr>
      <vt:lpstr>Scenario</vt:lpstr>
      <vt:lpstr>Problem</vt:lpstr>
      <vt:lpstr>Motivation</vt:lpstr>
      <vt:lpstr>Goals</vt:lpstr>
      <vt:lpstr>Challenges</vt:lpstr>
      <vt:lpstr>Datasets</vt:lpstr>
      <vt:lpstr>Methodology Overview</vt:lpstr>
      <vt:lpstr>Flow Chart</vt:lpstr>
      <vt:lpstr>Traffic attribution via OSN credentials</vt:lpstr>
      <vt:lpstr>Traffic Attribution via Traffic Markers</vt:lpstr>
      <vt:lpstr>Traffic Attribution via Traffic Markers</vt:lpstr>
      <vt:lpstr>Traffic Attribution via Traffic Markers</vt:lpstr>
      <vt:lpstr>Traffic Attribution via Traffic Markers</vt:lpstr>
      <vt:lpstr>Traffic Attribution via Traffic Markers</vt:lpstr>
      <vt:lpstr>Traffic Attribution via Activity Fingerprinting</vt:lpstr>
      <vt:lpstr>Traffic Attribution via Activity Fingerprinting</vt:lpstr>
      <vt:lpstr>Traffic Attribution Evaluation</vt:lpstr>
      <vt:lpstr>Traffic Attribution Evaluation</vt:lpstr>
      <vt:lpstr>Construction of User Mosaic</vt:lpstr>
      <vt:lpstr>Construction of User Mosaic</vt:lpstr>
      <vt:lpstr>Quantifying Privacy Leakage</vt:lpstr>
      <vt:lpstr>Quantifying Privacy Leakage</vt:lpstr>
      <vt:lpstr>Comparison of Information Disclosed on OSNs vs. Leaked in the Network Data</vt:lpstr>
      <vt:lpstr>Other Usages of Tessellation: Examples</vt:lpstr>
      <vt:lpstr>Preventing User Privacy Leakage</vt:lpstr>
      <vt:lpstr>Slide 28</vt:lpstr>
      <vt:lpstr>Slide 29</vt:lpstr>
      <vt:lpstr>Slide 30</vt:lpstr>
      <vt:lpstr>Traffic Attribution via Traffic Markers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Mosaic: Quantifying Privacy Leakage in Mobile Networks</dc:title>
  <dc:creator>Satadal</dc:creator>
  <cp:lastModifiedBy>Soumajit</cp:lastModifiedBy>
  <cp:revision>41</cp:revision>
  <dcterms:created xsi:type="dcterms:W3CDTF">2015-06-24T17:34:28Z</dcterms:created>
  <dcterms:modified xsi:type="dcterms:W3CDTF">2015-11-10T05:36:33Z</dcterms:modified>
</cp:coreProperties>
</file>