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9"/>
  </p:notesMasterIdLst>
  <p:sldIdLst>
    <p:sldId id="367" r:id="rId2"/>
    <p:sldId id="343" r:id="rId3"/>
    <p:sldId id="388" r:id="rId4"/>
    <p:sldId id="404" r:id="rId5"/>
    <p:sldId id="344" r:id="rId6"/>
    <p:sldId id="345" r:id="rId7"/>
    <p:sldId id="306" r:id="rId8"/>
    <p:sldId id="375" r:id="rId9"/>
    <p:sldId id="370" r:id="rId10"/>
    <p:sldId id="403" r:id="rId11"/>
    <p:sldId id="319" r:id="rId12"/>
    <p:sldId id="405" r:id="rId13"/>
    <p:sldId id="406" r:id="rId14"/>
    <p:sldId id="401" r:id="rId15"/>
    <p:sldId id="407" r:id="rId16"/>
    <p:sldId id="380" r:id="rId17"/>
    <p:sldId id="387" r:id="rId18"/>
    <p:sldId id="348" r:id="rId19"/>
    <p:sldId id="408" r:id="rId20"/>
    <p:sldId id="409" r:id="rId21"/>
    <p:sldId id="400" r:id="rId22"/>
    <p:sldId id="410" r:id="rId23"/>
    <p:sldId id="381" r:id="rId24"/>
    <p:sldId id="357" r:id="rId25"/>
    <p:sldId id="379" r:id="rId26"/>
    <p:sldId id="411" r:id="rId27"/>
    <p:sldId id="422" r:id="rId28"/>
    <p:sldId id="412" r:id="rId29"/>
    <p:sldId id="413" r:id="rId30"/>
    <p:sldId id="414" r:id="rId31"/>
    <p:sldId id="418" r:id="rId32"/>
    <p:sldId id="419" r:id="rId33"/>
    <p:sldId id="420" r:id="rId34"/>
    <p:sldId id="421" r:id="rId35"/>
    <p:sldId id="415" r:id="rId36"/>
    <p:sldId id="416" r:id="rId37"/>
    <p:sldId id="41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3" autoAdjust="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fa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fa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ga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Li-Ion Energy Density</c:v>
                </c:pt>
              </c:strCache>
            </c:strRef>
          </c:tx>
          <c:cat>
            <c:strRef>
              <c:f>Sheet1!$B$4:$B$18</c:f>
              <c:strCache>
                <c:ptCount val="15"/>
                <c:pt idx="0">
                  <c:v>91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97</c:v>
                </c:pt>
                <c:pt idx="7">
                  <c:v>98</c:v>
                </c:pt>
                <c:pt idx="8">
                  <c:v>99</c:v>
                </c:pt>
                <c:pt idx="9">
                  <c:v>00</c:v>
                </c:pt>
                <c:pt idx="10">
                  <c:v>01</c:v>
                </c:pt>
                <c:pt idx="11">
                  <c:v>02</c:v>
                </c:pt>
                <c:pt idx="12">
                  <c:v>03</c:v>
                </c:pt>
                <c:pt idx="13">
                  <c:v>04</c:v>
                </c:pt>
                <c:pt idx="14">
                  <c:v>05</c:v>
                </c:pt>
              </c:strCache>
            </c:strRef>
          </c:cat>
          <c:val>
            <c:numRef>
              <c:f>Sheet1!$C$4:$C$18</c:f>
              <c:numCache>
                <c:formatCode>General</c:formatCode>
                <c:ptCount val="15"/>
                <c:pt idx="0">
                  <c:v>88</c:v>
                </c:pt>
                <c:pt idx="1">
                  <c:v>90</c:v>
                </c:pt>
                <c:pt idx="2">
                  <c:v>108</c:v>
                </c:pt>
                <c:pt idx="3">
                  <c:v>113</c:v>
                </c:pt>
                <c:pt idx="4">
                  <c:v>114</c:v>
                </c:pt>
                <c:pt idx="5">
                  <c:v>119</c:v>
                </c:pt>
                <c:pt idx="6">
                  <c:v>123</c:v>
                </c:pt>
                <c:pt idx="7">
                  <c:v>135</c:v>
                </c:pt>
                <c:pt idx="8">
                  <c:v>143</c:v>
                </c:pt>
                <c:pt idx="9">
                  <c:v>159</c:v>
                </c:pt>
                <c:pt idx="10">
                  <c:v>172</c:v>
                </c:pt>
                <c:pt idx="11">
                  <c:v>189</c:v>
                </c:pt>
                <c:pt idx="12">
                  <c:v>189</c:v>
                </c:pt>
                <c:pt idx="13">
                  <c:v>202</c:v>
                </c:pt>
                <c:pt idx="14">
                  <c:v>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14720"/>
        <c:axId val="79616640"/>
      </c:lineChart>
      <c:catAx>
        <c:axId val="79614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Year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9616640"/>
        <c:crosses val="autoZero"/>
        <c:auto val="1"/>
        <c:lblAlgn val="ctr"/>
        <c:lblOffset val="100"/>
        <c:noMultiLvlLbl val="0"/>
      </c:catAx>
      <c:valAx>
        <c:axId val="79616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Wh/Kg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9614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88885842159328"/>
          <c:y val="3.7237978158336273E-2"/>
          <c:w val="0.54125854627838066"/>
          <c:h val="0.87722125962042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Game!$A$3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</c:f>
              <c:numCache>
                <c:formatCode>General</c:formatCode>
                <c:ptCount val="1"/>
                <c:pt idx="0">
                  <c:v>28.84</c:v>
                </c:pt>
              </c:numCache>
            </c:numRef>
          </c:val>
        </c:ser>
        <c:ser>
          <c:idx val="1"/>
          <c:order val="1"/>
          <c:tx>
            <c:strRef>
              <c:f>Game!$A$4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Game!$D$4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</c:ser>
        <c:ser>
          <c:idx val="2"/>
          <c:order val="2"/>
          <c:tx>
            <c:strRef>
              <c:f>Game!$A$5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Game!$D$5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</c:ser>
        <c:ser>
          <c:idx val="3"/>
          <c:order val="3"/>
          <c:tx>
            <c:strRef>
              <c:f>Game!$A$6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Game!$D$6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</c:ser>
        <c:ser>
          <c:idx val="4"/>
          <c:order val="4"/>
          <c:tx>
            <c:strRef>
              <c:f>Game!$A$7</c:f>
              <c:strCache>
                <c:ptCount val="1"/>
                <c:pt idx="0">
                  <c:v>MAUI (Wi-Fi, 100ms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Game!$D$7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</c:ser>
        <c:ser>
          <c:idx val="5"/>
          <c:order val="5"/>
          <c:tx>
            <c:strRef>
              <c:f>Game!$A$8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Game!$D$8</c:f>
              <c:numCache>
                <c:formatCode>General</c:formatCode>
                <c:ptCount val="1"/>
                <c:pt idx="0">
                  <c:v>6.9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813184"/>
        <c:axId val="94864128"/>
      </c:barChart>
      <c:catAx>
        <c:axId val="948131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94864128"/>
        <c:crosses val="autoZero"/>
        <c:auto val="1"/>
        <c:lblAlgn val="ctr"/>
        <c:lblOffset val="100"/>
        <c:noMultiLvlLbl val="0"/>
      </c:catAx>
      <c:valAx>
        <c:axId val="94864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(Joules)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813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07872783807463"/>
          <c:y val="4.8316654165379343E-2"/>
          <c:w val="0.34798994902383068"/>
          <c:h val="0.317468691333382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9109854857891"/>
          <c:y val="2.7371454993932787E-2"/>
          <c:w val="0.50512753213540662"/>
          <c:h val="0.86680606680493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Game!$A$28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Game!$D$28</c:f>
              <c:numCache>
                <c:formatCode>General</c:formatCode>
                <c:ptCount val="1"/>
                <c:pt idx="0">
                  <c:v>19256</c:v>
                </c:pt>
              </c:numCache>
            </c:numRef>
          </c:val>
        </c:ser>
        <c:ser>
          <c:idx val="1"/>
          <c:order val="1"/>
          <c:tx>
            <c:strRef>
              <c:f>Game!$A$29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Game!$D$29</c:f>
              <c:numCache>
                <c:formatCode>General</c:formatCode>
                <c:ptCount val="1"/>
                <c:pt idx="0">
                  <c:v>1866</c:v>
                </c:pt>
              </c:numCache>
            </c:numRef>
          </c:val>
        </c:ser>
        <c:ser>
          <c:idx val="2"/>
          <c:order val="2"/>
          <c:tx>
            <c:strRef>
              <c:f>Game!$A$30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Game!$D$30</c:f>
              <c:numCache>
                <c:formatCode>General</c:formatCode>
                <c:ptCount val="1"/>
                <c:pt idx="0">
                  <c:v>2027</c:v>
                </c:pt>
              </c:numCache>
            </c:numRef>
          </c:val>
        </c:ser>
        <c:ser>
          <c:idx val="3"/>
          <c:order val="3"/>
          <c:tx>
            <c:strRef>
              <c:f>Game!$A$31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Game!$D$31</c:f>
              <c:numCache>
                <c:formatCode>General</c:formatCode>
                <c:ptCount val="1"/>
                <c:pt idx="0">
                  <c:v>2188</c:v>
                </c:pt>
              </c:numCache>
            </c:numRef>
          </c:val>
        </c:ser>
        <c:ser>
          <c:idx val="4"/>
          <c:order val="4"/>
          <c:tx>
            <c:strRef>
              <c:f>Game!$A$32</c:f>
              <c:strCache>
                <c:ptCount val="1"/>
                <c:pt idx="0">
                  <c:v>MAUI (Wi-Fi, 100ms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Game!$D$32</c:f>
              <c:numCache>
                <c:formatCode>General</c:formatCode>
                <c:ptCount val="1"/>
                <c:pt idx="0">
                  <c:v>2581</c:v>
                </c:pt>
              </c:numCache>
            </c:numRef>
          </c:val>
        </c:ser>
        <c:ser>
          <c:idx val="5"/>
          <c:order val="5"/>
          <c:tx>
            <c:strRef>
              <c:f>Game!$A$33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Game!$D$33</c:f>
              <c:numCache>
                <c:formatCode>General</c:formatCode>
                <c:ptCount val="1"/>
                <c:pt idx="0">
                  <c:v>3656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34848"/>
        <c:axId val="124336768"/>
      </c:barChart>
      <c:catAx>
        <c:axId val="124334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24336768"/>
        <c:crosses val="autoZero"/>
        <c:auto val="1"/>
        <c:lblAlgn val="ctr"/>
        <c:lblOffset val="100"/>
        <c:noMultiLvlLbl val="0"/>
      </c:catAx>
      <c:valAx>
        <c:axId val="124336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Duration (ms)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124334848"/>
        <c:crosses val="autoZero"/>
        <c:crossBetween val="between"/>
        <c:majorUnit val="3000"/>
      </c:valAx>
    </c:plotArea>
    <c:legend>
      <c:legendPos val="r"/>
      <c:layout>
        <c:manualLayout>
          <c:xMode val="edge"/>
          <c:yMode val="edge"/>
          <c:x val="0.64012854162460464"/>
          <c:y val="4.8613884607759242E-2"/>
          <c:w val="0.34374924288310049"/>
          <c:h val="0.351436655388195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68282783589068"/>
          <c:y val="3.7237978158336162E-2"/>
          <c:w val="0.57203743922842065"/>
          <c:h val="0.9214824734282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Game!$A$3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val>
            <c:numRef>
              <c:f>Game!$D$3</c:f>
              <c:numCache>
                <c:formatCode>General</c:formatCode>
                <c:ptCount val="1"/>
                <c:pt idx="0">
                  <c:v>51.13</c:v>
                </c:pt>
              </c:numCache>
            </c:numRef>
          </c:val>
        </c:ser>
        <c:ser>
          <c:idx val="1"/>
          <c:order val="1"/>
          <c:tx>
            <c:strRef>
              <c:f>Game!$A$4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val>
            <c:numRef>
              <c:f>Game!$D$4</c:f>
              <c:numCache>
                <c:formatCode>General</c:formatCode>
                <c:ptCount val="1"/>
                <c:pt idx="0">
                  <c:v>32.57</c:v>
                </c:pt>
              </c:numCache>
            </c:numRef>
          </c:val>
        </c:ser>
        <c:ser>
          <c:idx val="2"/>
          <c:order val="2"/>
          <c:tx>
            <c:strRef>
              <c:f>Game!$A$5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val>
            <c:numRef>
              <c:f>Game!$D$5</c:f>
              <c:numCache>
                <c:formatCode>General</c:formatCode>
                <c:ptCount val="1"/>
                <c:pt idx="0">
                  <c:v>33.300000000000004</c:v>
                </c:pt>
              </c:numCache>
            </c:numRef>
          </c:val>
        </c:ser>
        <c:ser>
          <c:idx val="3"/>
          <c:order val="3"/>
          <c:tx>
            <c:strRef>
              <c:f>Game!$A$6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val>
            <c:numRef>
              <c:f>Game!$D$6</c:f>
              <c:numCache>
                <c:formatCode>General</c:formatCode>
                <c:ptCount val="1"/>
                <c:pt idx="0">
                  <c:v>36.03</c:v>
                </c:pt>
              </c:numCache>
            </c:numRef>
          </c:val>
        </c:ser>
        <c:ser>
          <c:idx val="4"/>
          <c:order val="4"/>
          <c:tx>
            <c:strRef>
              <c:f>Game!$A$7</c:f>
              <c:strCache>
                <c:ptCount val="1"/>
                <c:pt idx="0">
                  <c:v>MAUI (WiFi, 100ms RTT)</c:v>
                </c:pt>
              </c:strCache>
            </c:strRef>
          </c:tx>
          <c:invertIfNegative val="0"/>
          <c:val>
            <c:numRef>
              <c:f>Game!$D$7</c:f>
              <c:numCache>
                <c:formatCode>General</c:formatCode>
                <c:ptCount val="1"/>
                <c:pt idx="0">
                  <c:v>40.190000000000012</c:v>
                </c:pt>
              </c:numCache>
            </c:numRef>
          </c:val>
        </c:ser>
        <c:ser>
          <c:idx val="5"/>
          <c:order val="5"/>
          <c:tx>
            <c:strRef>
              <c:f>Game!$A$8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val>
            <c:numRef>
              <c:f>Game!$D$8</c:f>
              <c:numCache>
                <c:formatCode>General</c:formatCode>
                <c:ptCount val="1"/>
                <c:pt idx="0">
                  <c:v>55.2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74400"/>
        <c:axId val="124376192"/>
      </c:barChart>
      <c:catAx>
        <c:axId val="124374400"/>
        <c:scaling>
          <c:orientation val="minMax"/>
        </c:scaling>
        <c:delete val="0"/>
        <c:axPos val="b"/>
        <c:majorTickMark val="out"/>
        <c:minorTickMark val="none"/>
        <c:tickLblPos val="none"/>
        <c:crossAx val="124376192"/>
        <c:crosses val="autoZero"/>
        <c:auto val="1"/>
        <c:lblAlgn val="ctr"/>
        <c:lblOffset val="100"/>
        <c:noMultiLvlLbl val="0"/>
      </c:catAx>
      <c:valAx>
        <c:axId val="124376192"/>
        <c:scaling>
          <c:orientation val="minMax"/>
          <c:max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(Joules)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374400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68701893553962712"/>
          <c:y val="5.7038612099338935E-2"/>
          <c:w val="0.30418709504607588"/>
          <c:h val="0.518515140660934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B1563-E240-4868-BE42-EB60F6DCA04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D28EE-6CE1-4523-8BFD-C82163B98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7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7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6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4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6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FFEDC-7F77-402A-9889-770D131816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44B5F4-479F-4F44-B357-3870D2F2B2D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mau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77200" cy="1673352"/>
          </a:xfrm>
        </p:spPr>
        <p:txBody>
          <a:bodyPr/>
          <a:lstStyle/>
          <a:p>
            <a:r>
              <a:rPr lang="en-US" dirty="0" smtClean="0"/>
              <a:t>MAUI: Making </a:t>
            </a:r>
            <a:r>
              <a:rPr lang="en-US" dirty="0" err="1" smtClean="0"/>
              <a:t>Smartphones</a:t>
            </a:r>
            <a:r>
              <a:rPr lang="en-US" dirty="0" smtClean="0"/>
              <a:t> Last Longer With Code Offload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8077200" cy="1828800"/>
          </a:xfrm>
        </p:spPr>
        <p:txBody>
          <a:bodyPr anchor="t">
            <a:normAutofit/>
          </a:bodyPr>
          <a:lstStyle/>
          <a:p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Eduardo 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</a:rPr>
              <a:t>Cuervo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– </a:t>
            </a:r>
            <a:r>
              <a:rPr lang="en-US" sz="2400" dirty="0" smtClean="0">
                <a:solidFill>
                  <a:schemeClr val="tx1"/>
                </a:solidFill>
              </a:rPr>
              <a:t>Duke </a:t>
            </a:r>
            <a:r>
              <a:rPr lang="en-US" sz="2400" dirty="0"/>
              <a:t>University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Aruna Balasubramanian </a:t>
            </a:r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/>
              <a:t>University of Massachusetts Amherst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Dae-ki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 Cho </a:t>
            </a:r>
            <a:r>
              <a:rPr lang="en-US" sz="2400" dirty="0" smtClean="0">
                <a:solidFill>
                  <a:schemeClr val="tx1"/>
                </a:solidFill>
              </a:rPr>
              <a:t>- UCLA</a:t>
            </a:r>
          </a:p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Alec Wolman, Stefan Saroiu, Ranveer Chandra,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Paramvir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 Bahl </a:t>
            </a:r>
            <a:r>
              <a:rPr lang="en-US" sz="2400" dirty="0" smtClean="0">
                <a:solidFill>
                  <a:schemeClr val="tx1"/>
                </a:solidFill>
              </a:rPr>
              <a:t>– Microsoft Research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1003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Language Run-Time Support For Partitioning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828800"/>
            <a:ext cx="85344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Portability: </a:t>
            </a:r>
          </a:p>
          <a:p>
            <a:pPr lvl="1"/>
            <a:r>
              <a:rPr lang="en-US" dirty="0" smtClean="0"/>
              <a:t>Mobile (ARM) </a:t>
            </a:r>
            <a:r>
              <a:rPr lang="en-US" dirty="0" err="1" smtClean="0"/>
              <a:t>vs</a:t>
            </a:r>
            <a:r>
              <a:rPr lang="en-US" dirty="0" smtClean="0"/>
              <a:t> Server (x86)</a:t>
            </a:r>
          </a:p>
          <a:p>
            <a:pPr lvl="1"/>
            <a:r>
              <a:rPr lang="en-US" dirty="0" smtClean="0"/>
              <a:t>.NET Framework Common Intermediate Language</a:t>
            </a:r>
          </a:p>
          <a:p>
            <a:r>
              <a:rPr lang="en-US" dirty="0" smtClean="0"/>
              <a:t>Type-Safety and Serialization: </a:t>
            </a:r>
          </a:p>
          <a:p>
            <a:pPr lvl="1"/>
            <a:r>
              <a:rPr lang="en-US" dirty="0" smtClean="0"/>
              <a:t>Automate state extraction</a:t>
            </a:r>
          </a:p>
          <a:p>
            <a:r>
              <a:rPr lang="en-US" dirty="0" smtClean="0"/>
              <a:t>Reflection: </a:t>
            </a:r>
          </a:p>
          <a:p>
            <a:pPr lvl="1"/>
            <a:r>
              <a:rPr lang="en-US" dirty="0" smtClean="0"/>
              <a:t>Identifies methods with [</a:t>
            </a:r>
            <a:r>
              <a:rPr lang="en-US" dirty="0" err="1" smtClean="0"/>
              <a:t>Remoteable</a:t>
            </a:r>
            <a:r>
              <a:rPr lang="en-US" dirty="0" smtClean="0"/>
              <a:t>] tag</a:t>
            </a:r>
          </a:p>
          <a:p>
            <a:pPr lvl="1"/>
            <a:r>
              <a:rPr lang="en-US" dirty="0" smtClean="0"/>
              <a:t>Automates generation of RPC stubs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MAUI Profiler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37610" y="2841625"/>
            <a:ext cx="2286000" cy="11207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Profiler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40668"/>
            <a:ext cx="1063176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Callgraph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73868"/>
            <a:ext cx="161646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764268"/>
            <a:ext cx="106009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State size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2706" y="2438400"/>
            <a:ext cx="176689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0539" y="3440668"/>
            <a:ext cx="206486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 Bandwidth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2210" y="1764268"/>
            <a:ext cx="14734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Device Profile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rot="16200000" flipH="1">
            <a:off x="2932024" y="1941424"/>
            <a:ext cx="685802" cy="10701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 rot="5400000">
            <a:off x="5301868" y="1632351"/>
            <a:ext cx="685803" cy="16883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4" idx="1"/>
          </p:cNvCxnSpPr>
          <p:nvPr/>
        </p:nvCxnSpPr>
        <p:spPr>
          <a:xfrm rot="16200000" flipH="1">
            <a:off x="1998316" y="2162718"/>
            <a:ext cx="658813" cy="1819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4" idx="3"/>
          </p:cNvCxnSpPr>
          <p:nvPr/>
        </p:nvCxnSpPr>
        <p:spPr>
          <a:xfrm rot="5400000">
            <a:off x="6137742" y="2193601"/>
            <a:ext cx="594281" cy="1822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562601" y="3657600"/>
            <a:ext cx="126103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1776" y="3657600"/>
            <a:ext cx="198482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3768554" y="1524000"/>
            <a:ext cx="120763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Cycles</a:t>
            </a:r>
            <a:endParaRPr lang="en-US" dirty="0"/>
          </a:p>
        </p:txBody>
      </p:sp>
      <p:cxnSp>
        <p:nvCxnSpPr>
          <p:cNvPr id="476" name="Straight Arrow Connector 475"/>
          <p:cNvCxnSpPr>
            <a:stCxn id="475" idx="2"/>
            <a:endCxn id="4" idx="0"/>
          </p:cNvCxnSpPr>
          <p:nvPr/>
        </p:nvCxnSpPr>
        <p:spPr>
          <a:xfrm rot="16200000" flipH="1">
            <a:off x="3902345" y="2363359"/>
            <a:ext cx="948293" cy="82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/>
          <p:cNvGrpSpPr/>
          <p:nvPr/>
        </p:nvGrpSpPr>
        <p:grpSpPr>
          <a:xfrm>
            <a:off x="4876800" y="4114800"/>
            <a:ext cx="4206240" cy="2667000"/>
            <a:chOff x="4876800" y="4114800"/>
            <a:chExt cx="4206240" cy="2667000"/>
          </a:xfrm>
        </p:grpSpPr>
        <p:grpSp>
          <p:nvGrpSpPr>
            <p:cNvPr id="36" name="Group 35"/>
            <p:cNvGrpSpPr/>
            <p:nvPr/>
          </p:nvGrpSpPr>
          <p:grpSpPr>
            <a:xfrm>
              <a:off x="7978140" y="4876800"/>
              <a:ext cx="1104900" cy="1905000"/>
              <a:chOff x="6335713" y="2220913"/>
              <a:chExt cx="2019300" cy="3149600"/>
            </a:xfrm>
          </p:grpSpPr>
          <p:grpSp>
            <p:nvGrpSpPr>
              <p:cNvPr id="37" name="Group 205"/>
              <p:cNvGrpSpPr>
                <a:grpSpLocks/>
              </p:cNvGrpSpPr>
              <p:nvPr/>
            </p:nvGrpSpPr>
            <p:grpSpPr bwMode="auto">
              <a:xfrm>
                <a:off x="6335713" y="2220913"/>
                <a:ext cx="2019300" cy="3149600"/>
                <a:chOff x="3991" y="1399"/>
                <a:chExt cx="1272" cy="1984"/>
              </a:xfrm>
            </p:grpSpPr>
            <p:sp>
              <p:nvSpPr>
                <p:cNvPr id="266" name="Freeform 5"/>
                <p:cNvSpPr>
                  <a:spLocks/>
                </p:cNvSpPr>
                <p:nvPr/>
              </p:nvSpPr>
              <p:spPr bwMode="auto">
                <a:xfrm>
                  <a:off x="3991" y="1399"/>
                  <a:ext cx="1272" cy="1984"/>
                </a:xfrm>
                <a:custGeom>
                  <a:avLst/>
                  <a:gdLst/>
                  <a:ahLst/>
                  <a:cxnLst>
                    <a:cxn ang="0">
                      <a:pos x="658" y="0"/>
                    </a:cxn>
                    <a:cxn ang="0">
                      <a:pos x="0" y="386"/>
                    </a:cxn>
                    <a:cxn ang="0">
                      <a:pos x="0" y="1632"/>
                    </a:cxn>
                    <a:cxn ang="0">
                      <a:pos x="604" y="1984"/>
                    </a:cxn>
                    <a:cxn ang="0">
                      <a:pos x="614" y="1984"/>
                    </a:cxn>
                    <a:cxn ang="0">
                      <a:pos x="614" y="1984"/>
                    </a:cxn>
                    <a:cxn ang="0">
                      <a:pos x="621" y="1984"/>
                    </a:cxn>
                    <a:cxn ang="0">
                      <a:pos x="634" y="1978"/>
                    </a:cxn>
                    <a:cxn ang="0">
                      <a:pos x="725" y="1923"/>
                    </a:cxn>
                    <a:cxn ang="0">
                      <a:pos x="1272" y="1605"/>
                    </a:cxn>
                    <a:cxn ang="0">
                      <a:pos x="1272" y="359"/>
                    </a:cxn>
                    <a:cxn ang="0">
                      <a:pos x="658" y="0"/>
                    </a:cxn>
                  </a:cxnLst>
                  <a:rect l="0" t="0" r="r" b="b"/>
                  <a:pathLst>
                    <a:path w="1272" h="1984">
                      <a:moveTo>
                        <a:pt x="658" y="0"/>
                      </a:moveTo>
                      <a:lnTo>
                        <a:pt x="0" y="386"/>
                      </a:lnTo>
                      <a:lnTo>
                        <a:pt x="0" y="1632"/>
                      </a:lnTo>
                      <a:lnTo>
                        <a:pt x="604" y="1984"/>
                      </a:lnTo>
                      <a:lnTo>
                        <a:pt x="614" y="1984"/>
                      </a:lnTo>
                      <a:lnTo>
                        <a:pt x="614" y="1984"/>
                      </a:lnTo>
                      <a:lnTo>
                        <a:pt x="621" y="1984"/>
                      </a:lnTo>
                      <a:lnTo>
                        <a:pt x="634" y="1978"/>
                      </a:lnTo>
                      <a:lnTo>
                        <a:pt x="725" y="1923"/>
                      </a:lnTo>
                      <a:lnTo>
                        <a:pt x="1272" y="1605"/>
                      </a:lnTo>
                      <a:lnTo>
                        <a:pt x="1272" y="359"/>
                      </a:lnTo>
                      <a:lnTo>
                        <a:pt x="6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6"/>
                <p:cNvSpPr>
                  <a:spLocks/>
                </p:cNvSpPr>
                <p:nvPr/>
              </p:nvSpPr>
              <p:spPr bwMode="auto">
                <a:xfrm>
                  <a:off x="4021" y="2649"/>
                  <a:ext cx="1208" cy="704"/>
                </a:xfrm>
                <a:custGeom>
                  <a:avLst/>
                  <a:gdLst/>
                  <a:ahLst/>
                  <a:cxnLst>
                    <a:cxn ang="0">
                      <a:pos x="0" y="365"/>
                    </a:cxn>
                    <a:cxn ang="0">
                      <a:pos x="628" y="0"/>
                    </a:cxn>
                    <a:cxn ang="0">
                      <a:pos x="1208" y="338"/>
                    </a:cxn>
                    <a:cxn ang="0">
                      <a:pos x="584" y="704"/>
                    </a:cxn>
                    <a:cxn ang="0">
                      <a:pos x="0" y="365"/>
                    </a:cxn>
                  </a:cxnLst>
                  <a:rect l="0" t="0" r="r" b="b"/>
                  <a:pathLst>
                    <a:path w="1208" h="704">
                      <a:moveTo>
                        <a:pt x="0" y="365"/>
                      </a:moveTo>
                      <a:lnTo>
                        <a:pt x="628" y="0"/>
                      </a:lnTo>
                      <a:lnTo>
                        <a:pt x="1208" y="338"/>
                      </a:lnTo>
                      <a:lnTo>
                        <a:pt x="584" y="704"/>
                      </a:lnTo>
                      <a:lnTo>
                        <a:pt x="0" y="3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7"/>
                <p:cNvSpPr>
                  <a:spLocks/>
                </p:cNvSpPr>
                <p:nvPr/>
              </p:nvSpPr>
              <p:spPr bwMode="auto">
                <a:xfrm>
                  <a:off x="4021" y="1436"/>
                  <a:ext cx="628" cy="1578"/>
                </a:xfrm>
                <a:custGeom>
                  <a:avLst/>
                  <a:gdLst/>
                  <a:ahLst/>
                  <a:cxnLst>
                    <a:cxn ang="0">
                      <a:pos x="0" y="366"/>
                    </a:cxn>
                    <a:cxn ang="0">
                      <a:pos x="628" y="0"/>
                    </a:cxn>
                    <a:cxn ang="0">
                      <a:pos x="628" y="1213"/>
                    </a:cxn>
                    <a:cxn ang="0">
                      <a:pos x="0" y="1578"/>
                    </a:cxn>
                    <a:cxn ang="0">
                      <a:pos x="0" y="366"/>
                    </a:cxn>
                  </a:cxnLst>
                  <a:rect l="0" t="0" r="r" b="b"/>
                  <a:pathLst>
                    <a:path w="628" h="1578">
                      <a:moveTo>
                        <a:pt x="0" y="366"/>
                      </a:moveTo>
                      <a:lnTo>
                        <a:pt x="628" y="0"/>
                      </a:lnTo>
                      <a:lnTo>
                        <a:pt x="628" y="1213"/>
                      </a:lnTo>
                      <a:lnTo>
                        <a:pt x="0" y="1578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8"/>
                <p:cNvSpPr>
                  <a:spLocks/>
                </p:cNvSpPr>
                <p:nvPr/>
              </p:nvSpPr>
              <p:spPr bwMode="auto">
                <a:xfrm>
                  <a:off x="4632" y="2798"/>
                  <a:ext cx="574" cy="409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7"/>
                    </a:cxn>
                    <a:cxn ang="0">
                      <a:pos x="0" y="409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09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7"/>
                      </a:lnTo>
                      <a:lnTo>
                        <a:pt x="0" y="409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9"/>
                <p:cNvSpPr>
                  <a:spLocks/>
                </p:cNvSpPr>
                <p:nvPr/>
              </p:nvSpPr>
              <p:spPr bwMode="auto">
                <a:xfrm>
                  <a:off x="4132" y="2506"/>
                  <a:ext cx="1074" cy="627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1" y="0"/>
                    </a:cxn>
                    <a:cxn ang="0">
                      <a:pos x="1074" y="292"/>
                    </a:cxn>
                    <a:cxn ang="0">
                      <a:pos x="500" y="627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074" h="627">
                      <a:moveTo>
                        <a:pt x="0" y="336"/>
                      </a:moveTo>
                      <a:lnTo>
                        <a:pt x="571" y="0"/>
                      </a:lnTo>
                      <a:lnTo>
                        <a:pt x="1074" y="292"/>
                      </a:lnTo>
                      <a:lnTo>
                        <a:pt x="500" y="627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0"/>
                <p:cNvSpPr>
                  <a:spLocks/>
                </p:cNvSpPr>
                <p:nvPr/>
              </p:nvSpPr>
              <p:spPr bwMode="auto">
                <a:xfrm>
                  <a:off x="4132" y="2842"/>
                  <a:ext cx="500" cy="365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5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5">
                      <a:moveTo>
                        <a:pt x="500" y="291"/>
                      </a:moveTo>
                      <a:lnTo>
                        <a:pt x="500" y="365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1"/>
                <p:cNvSpPr>
                  <a:spLocks/>
                </p:cNvSpPr>
                <p:nvPr/>
              </p:nvSpPr>
              <p:spPr bwMode="auto">
                <a:xfrm>
                  <a:off x="4166" y="287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0" y="0"/>
                    </a:cxn>
                    <a:cxn ang="0">
                      <a:pos x="169" y="99"/>
                    </a:cxn>
                    <a:cxn ang="0">
                      <a:pos x="169" y="122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69" h="122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9" y="99"/>
                      </a:lnTo>
                      <a:lnTo>
                        <a:pt x="169" y="12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2"/>
                <p:cNvSpPr>
                  <a:spLocks/>
                </p:cNvSpPr>
                <p:nvPr/>
              </p:nvSpPr>
              <p:spPr bwMode="auto">
                <a:xfrm>
                  <a:off x="4166" y="2875"/>
                  <a:ext cx="4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4" y="2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4" h="28">
                      <a:moveTo>
                        <a:pt x="0" y="28"/>
                      </a:moveTo>
                      <a:lnTo>
                        <a:pt x="4" y="2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3"/>
                <p:cNvSpPr>
                  <a:spLocks/>
                </p:cNvSpPr>
                <p:nvPr/>
              </p:nvSpPr>
              <p:spPr bwMode="auto">
                <a:xfrm>
                  <a:off x="4166" y="2899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"/>
                <p:cNvSpPr>
                  <a:spLocks/>
                </p:cNvSpPr>
                <p:nvPr/>
              </p:nvSpPr>
              <p:spPr bwMode="auto">
                <a:xfrm>
                  <a:off x="4608" y="3133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5"/>
                <p:cNvSpPr>
                  <a:spLocks noChangeArrowheads="1"/>
                </p:cNvSpPr>
                <p:nvPr/>
              </p:nvSpPr>
              <p:spPr bwMode="auto">
                <a:xfrm>
                  <a:off x="4608" y="3133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6"/>
                <p:cNvSpPr>
                  <a:spLocks/>
                </p:cNvSpPr>
                <p:nvPr/>
              </p:nvSpPr>
              <p:spPr bwMode="auto">
                <a:xfrm>
                  <a:off x="4608" y="3184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7"/>
                <p:cNvSpPr>
                  <a:spLocks/>
                </p:cNvSpPr>
                <p:nvPr/>
              </p:nvSpPr>
              <p:spPr bwMode="auto">
                <a:xfrm>
                  <a:off x="4591" y="311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10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10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8"/>
                <p:cNvSpPr>
                  <a:spLocks/>
                </p:cNvSpPr>
                <p:nvPr/>
              </p:nvSpPr>
              <p:spPr bwMode="auto">
                <a:xfrm>
                  <a:off x="4591" y="311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9"/>
                <p:cNvSpPr>
                  <a:spLocks/>
                </p:cNvSpPr>
                <p:nvPr/>
              </p:nvSpPr>
              <p:spPr bwMode="auto">
                <a:xfrm>
                  <a:off x="4591" y="317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20"/>
                <p:cNvSpPr>
                  <a:spLocks/>
                </p:cNvSpPr>
                <p:nvPr/>
              </p:nvSpPr>
              <p:spPr bwMode="auto">
                <a:xfrm>
                  <a:off x="4571" y="310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21"/>
                <p:cNvSpPr>
                  <a:spLocks/>
                </p:cNvSpPr>
                <p:nvPr/>
              </p:nvSpPr>
              <p:spPr bwMode="auto">
                <a:xfrm>
                  <a:off x="4571" y="31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22"/>
                <p:cNvSpPr>
                  <a:spLocks/>
                </p:cNvSpPr>
                <p:nvPr/>
              </p:nvSpPr>
              <p:spPr bwMode="auto">
                <a:xfrm>
                  <a:off x="4571" y="3163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23"/>
                <p:cNvSpPr>
                  <a:spLocks/>
                </p:cNvSpPr>
                <p:nvPr/>
              </p:nvSpPr>
              <p:spPr bwMode="auto">
                <a:xfrm>
                  <a:off x="4554" y="309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24"/>
                <p:cNvSpPr>
                  <a:spLocks/>
                </p:cNvSpPr>
                <p:nvPr/>
              </p:nvSpPr>
              <p:spPr bwMode="auto">
                <a:xfrm>
                  <a:off x="4554" y="309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25"/>
                <p:cNvSpPr>
                  <a:spLocks/>
                </p:cNvSpPr>
                <p:nvPr/>
              </p:nvSpPr>
              <p:spPr bwMode="auto">
                <a:xfrm>
                  <a:off x="4554" y="3150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26"/>
                <p:cNvSpPr>
                  <a:spLocks/>
                </p:cNvSpPr>
                <p:nvPr/>
              </p:nvSpPr>
              <p:spPr bwMode="auto">
                <a:xfrm>
                  <a:off x="4537" y="308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27"/>
                <p:cNvSpPr>
                  <a:spLocks/>
                </p:cNvSpPr>
                <p:nvPr/>
              </p:nvSpPr>
              <p:spPr bwMode="auto">
                <a:xfrm>
                  <a:off x="4537" y="308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28"/>
                <p:cNvSpPr>
                  <a:spLocks/>
                </p:cNvSpPr>
                <p:nvPr/>
              </p:nvSpPr>
              <p:spPr bwMode="auto">
                <a:xfrm>
                  <a:off x="4537" y="3140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6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6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29"/>
                <p:cNvSpPr>
                  <a:spLocks/>
                </p:cNvSpPr>
                <p:nvPr/>
              </p:nvSpPr>
              <p:spPr bwMode="auto">
                <a:xfrm>
                  <a:off x="4517" y="307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30"/>
                <p:cNvSpPr>
                  <a:spLocks/>
                </p:cNvSpPr>
                <p:nvPr/>
              </p:nvSpPr>
              <p:spPr bwMode="auto">
                <a:xfrm>
                  <a:off x="4517" y="307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31"/>
                <p:cNvSpPr>
                  <a:spLocks/>
                </p:cNvSpPr>
                <p:nvPr/>
              </p:nvSpPr>
              <p:spPr bwMode="auto">
                <a:xfrm>
                  <a:off x="4517" y="312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32"/>
                <p:cNvSpPr>
                  <a:spLocks/>
                </p:cNvSpPr>
                <p:nvPr/>
              </p:nvSpPr>
              <p:spPr bwMode="auto">
                <a:xfrm>
                  <a:off x="4500" y="306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33"/>
                <p:cNvSpPr>
                  <a:spLocks/>
                </p:cNvSpPr>
                <p:nvPr/>
              </p:nvSpPr>
              <p:spPr bwMode="auto">
                <a:xfrm>
                  <a:off x="4500" y="3068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34"/>
                <p:cNvSpPr>
                  <a:spLocks/>
                </p:cNvSpPr>
                <p:nvPr/>
              </p:nvSpPr>
              <p:spPr bwMode="auto">
                <a:xfrm>
                  <a:off x="4500" y="3119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35"/>
                <p:cNvSpPr>
                  <a:spLocks/>
                </p:cNvSpPr>
                <p:nvPr/>
              </p:nvSpPr>
              <p:spPr bwMode="auto">
                <a:xfrm>
                  <a:off x="4480" y="305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36"/>
                <p:cNvSpPr>
                  <a:spLocks/>
                </p:cNvSpPr>
                <p:nvPr/>
              </p:nvSpPr>
              <p:spPr bwMode="auto">
                <a:xfrm>
                  <a:off x="4480" y="3058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37"/>
                <p:cNvSpPr>
                  <a:spLocks/>
                </p:cNvSpPr>
                <p:nvPr/>
              </p:nvSpPr>
              <p:spPr bwMode="auto">
                <a:xfrm>
                  <a:off x="4480" y="3109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38"/>
                <p:cNvSpPr>
                  <a:spLocks/>
                </p:cNvSpPr>
                <p:nvPr/>
              </p:nvSpPr>
              <p:spPr bwMode="auto">
                <a:xfrm>
                  <a:off x="4463" y="3048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Rectangle 39"/>
                <p:cNvSpPr>
                  <a:spLocks noChangeArrowheads="1"/>
                </p:cNvSpPr>
                <p:nvPr/>
              </p:nvSpPr>
              <p:spPr bwMode="auto">
                <a:xfrm>
                  <a:off x="4463" y="3048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40"/>
                <p:cNvSpPr>
                  <a:spLocks/>
                </p:cNvSpPr>
                <p:nvPr/>
              </p:nvSpPr>
              <p:spPr bwMode="auto">
                <a:xfrm>
                  <a:off x="4463" y="3099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41"/>
                <p:cNvSpPr>
                  <a:spLocks/>
                </p:cNvSpPr>
                <p:nvPr/>
              </p:nvSpPr>
              <p:spPr bwMode="auto">
                <a:xfrm>
                  <a:off x="4446" y="3038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Rectangle 42"/>
                <p:cNvSpPr>
                  <a:spLocks noChangeArrowheads="1"/>
                </p:cNvSpPr>
                <p:nvPr/>
              </p:nvSpPr>
              <p:spPr bwMode="auto">
                <a:xfrm>
                  <a:off x="4446" y="3038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43"/>
                <p:cNvSpPr>
                  <a:spLocks/>
                </p:cNvSpPr>
                <p:nvPr/>
              </p:nvSpPr>
              <p:spPr bwMode="auto">
                <a:xfrm>
                  <a:off x="4446" y="3089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44"/>
                <p:cNvSpPr>
                  <a:spLocks/>
                </p:cNvSpPr>
                <p:nvPr/>
              </p:nvSpPr>
              <p:spPr bwMode="auto">
                <a:xfrm>
                  <a:off x="4426" y="302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45"/>
                <p:cNvSpPr>
                  <a:spLocks/>
                </p:cNvSpPr>
                <p:nvPr/>
              </p:nvSpPr>
              <p:spPr bwMode="auto">
                <a:xfrm>
                  <a:off x="4426" y="3024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5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5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46"/>
                <p:cNvSpPr>
                  <a:spLocks/>
                </p:cNvSpPr>
                <p:nvPr/>
              </p:nvSpPr>
              <p:spPr bwMode="auto">
                <a:xfrm>
                  <a:off x="4426" y="3079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47"/>
                <p:cNvSpPr>
                  <a:spLocks/>
                </p:cNvSpPr>
                <p:nvPr/>
              </p:nvSpPr>
              <p:spPr bwMode="auto">
                <a:xfrm>
                  <a:off x="4409" y="3014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Freeform 48"/>
                <p:cNvSpPr>
                  <a:spLocks/>
                </p:cNvSpPr>
                <p:nvPr/>
              </p:nvSpPr>
              <p:spPr bwMode="auto">
                <a:xfrm>
                  <a:off x="4409" y="301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49"/>
                <p:cNvSpPr>
                  <a:spLocks/>
                </p:cNvSpPr>
                <p:nvPr/>
              </p:nvSpPr>
              <p:spPr bwMode="auto">
                <a:xfrm>
                  <a:off x="4409" y="3068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50"/>
                <p:cNvSpPr>
                  <a:spLocks/>
                </p:cNvSpPr>
                <p:nvPr/>
              </p:nvSpPr>
              <p:spPr bwMode="auto">
                <a:xfrm>
                  <a:off x="4136" y="2848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51"/>
                <p:cNvSpPr>
                  <a:spLocks/>
                </p:cNvSpPr>
                <p:nvPr/>
              </p:nvSpPr>
              <p:spPr bwMode="auto">
                <a:xfrm>
                  <a:off x="4159" y="2869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3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3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52"/>
                <p:cNvSpPr>
                  <a:spLocks/>
                </p:cNvSpPr>
                <p:nvPr/>
              </p:nvSpPr>
              <p:spPr bwMode="auto">
                <a:xfrm>
                  <a:off x="4132" y="2852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53"/>
                <p:cNvSpPr>
                  <a:spLocks/>
                </p:cNvSpPr>
                <p:nvPr/>
              </p:nvSpPr>
              <p:spPr bwMode="auto">
                <a:xfrm>
                  <a:off x="4132" y="2855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54"/>
                <p:cNvSpPr>
                  <a:spLocks/>
                </p:cNvSpPr>
                <p:nvPr/>
              </p:nvSpPr>
              <p:spPr bwMode="auto">
                <a:xfrm>
                  <a:off x="4632" y="2693"/>
                  <a:ext cx="574" cy="409"/>
                </a:xfrm>
                <a:custGeom>
                  <a:avLst/>
                  <a:gdLst/>
                  <a:ahLst/>
                  <a:cxnLst>
                    <a:cxn ang="0">
                      <a:pos x="0" y="331"/>
                    </a:cxn>
                    <a:cxn ang="0">
                      <a:pos x="574" y="0"/>
                    </a:cxn>
                    <a:cxn ang="0">
                      <a:pos x="574" y="74"/>
                    </a:cxn>
                    <a:cxn ang="0">
                      <a:pos x="0" y="409"/>
                    </a:cxn>
                    <a:cxn ang="0">
                      <a:pos x="0" y="331"/>
                    </a:cxn>
                  </a:cxnLst>
                  <a:rect l="0" t="0" r="r" b="b"/>
                  <a:pathLst>
                    <a:path w="574" h="409">
                      <a:moveTo>
                        <a:pt x="0" y="331"/>
                      </a:moveTo>
                      <a:lnTo>
                        <a:pt x="574" y="0"/>
                      </a:lnTo>
                      <a:lnTo>
                        <a:pt x="574" y="74"/>
                      </a:lnTo>
                      <a:lnTo>
                        <a:pt x="0" y="409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55"/>
                <p:cNvSpPr>
                  <a:spLocks/>
                </p:cNvSpPr>
                <p:nvPr/>
              </p:nvSpPr>
              <p:spPr bwMode="auto">
                <a:xfrm>
                  <a:off x="4132" y="2401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1" y="0"/>
                    </a:cxn>
                    <a:cxn ang="0">
                      <a:pos x="1074" y="292"/>
                    </a:cxn>
                    <a:cxn ang="0">
                      <a:pos x="500" y="623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074" h="623">
                      <a:moveTo>
                        <a:pt x="0" y="336"/>
                      </a:moveTo>
                      <a:lnTo>
                        <a:pt x="571" y="0"/>
                      </a:lnTo>
                      <a:lnTo>
                        <a:pt x="1074" y="292"/>
                      </a:lnTo>
                      <a:lnTo>
                        <a:pt x="500" y="623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56"/>
                <p:cNvSpPr>
                  <a:spLocks/>
                </p:cNvSpPr>
                <p:nvPr/>
              </p:nvSpPr>
              <p:spPr bwMode="auto">
                <a:xfrm>
                  <a:off x="4132" y="2737"/>
                  <a:ext cx="500" cy="365"/>
                </a:xfrm>
                <a:custGeom>
                  <a:avLst/>
                  <a:gdLst/>
                  <a:ahLst/>
                  <a:cxnLst>
                    <a:cxn ang="0">
                      <a:pos x="500" y="287"/>
                    </a:cxn>
                    <a:cxn ang="0">
                      <a:pos x="500" y="365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87"/>
                    </a:cxn>
                  </a:cxnLst>
                  <a:rect l="0" t="0" r="r" b="b"/>
                  <a:pathLst>
                    <a:path w="500" h="365">
                      <a:moveTo>
                        <a:pt x="500" y="287"/>
                      </a:moveTo>
                      <a:lnTo>
                        <a:pt x="500" y="365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8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57"/>
                <p:cNvSpPr>
                  <a:spLocks/>
                </p:cNvSpPr>
                <p:nvPr/>
              </p:nvSpPr>
              <p:spPr bwMode="auto">
                <a:xfrm>
                  <a:off x="4166" y="2770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Rectangle 58"/>
                <p:cNvSpPr>
                  <a:spLocks noChangeArrowheads="1"/>
                </p:cNvSpPr>
                <p:nvPr/>
              </p:nvSpPr>
              <p:spPr bwMode="auto">
                <a:xfrm>
                  <a:off x="4166" y="2770"/>
                  <a:ext cx="4" cy="2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59"/>
                <p:cNvSpPr>
                  <a:spLocks/>
                </p:cNvSpPr>
                <p:nvPr/>
              </p:nvSpPr>
              <p:spPr bwMode="auto">
                <a:xfrm>
                  <a:off x="4166" y="2794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60"/>
                <p:cNvSpPr>
                  <a:spLocks/>
                </p:cNvSpPr>
                <p:nvPr/>
              </p:nvSpPr>
              <p:spPr bwMode="auto">
                <a:xfrm>
                  <a:off x="4608" y="302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61"/>
                <p:cNvSpPr>
                  <a:spLocks/>
                </p:cNvSpPr>
                <p:nvPr/>
              </p:nvSpPr>
              <p:spPr bwMode="auto">
                <a:xfrm>
                  <a:off x="4608" y="3024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62"/>
                <p:cNvSpPr>
                  <a:spLocks/>
                </p:cNvSpPr>
                <p:nvPr/>
              </p:nvSpPr>
              <p:spPr bwMode="auto">
                <a:xfrm>
                  <a:off x="4608" y="307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3"/>
                <p:cNvSpPr>
                  <a:spLocks/>
                </p:cNvSpPr>
                <p:nvPr/>
              </p:nvSpPr>
              <p:spPr bwMode="auto">
                <a:xfrm>
                  <a:off x="4591" y="3014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64"/>
                <p:cNvSpPr>
                  <a:spLocks/>
                </p:cNvSpPr>
                <p:nvPr/>
              </p:nvSpPr>
              <p:spPr bwMode="auto">
                <a:xfrm>
                  <a:off x="4591" y="301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5"/>
                <p:cNvSpPr>
                  <a:spLocks/>
                </p:cNvSpPr>
                <p:nvPr/>
              </p:nvSpPr>
              <p:spPr bwMode="auto">
                <a:xfrm>
                  <a:off x="4591" y="3065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66"/>
                <p:cNvSpPr>
                  <a:spLocks/>
                </p:cNvSpPr>
                <p:nvPr/>
              </p:nvSpPr>
              <p:spPr bwMode="auto">
                <a:xfrm>
                  <a:off x="4571" y="300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67"/>
                <p:cNvSpPr>
                  <a:spLocks/>
                </p:cNvSpPr>
                <p:nvPr/>
              </p:nvSpPr>
              <p:spPr bwMode="auto">
                <a:xfrm>
                  <a:off x="4571" y="300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68"/>
                <p:cNvSpPr>
                  <a:spLocks/>
                </p:cNvSpPr>
                <p:nvPr/>
              </p:nvSpPr>
              <p:spPr bwMode="auto">
                <a:xfrm>
                  <a:off x="4571" y="305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69"/>
                <p:cNvSpPr>
                  <a:spLocks/>
                </p:cNvSpPr>
                <p:nvPr/>
              </p:nvSpPr>
              <p:spPr bwMode="auto">
                <a:xfrm>
                  <a:off x="4554" y="2994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70"/>
                <p:cNvSpPr>
                  <a:spLocks/>
                </p:cNvSpPr>
                <p:nvPr/>
              </p:nvSpPr>
              <p:spPr bwMode="auto">
                <a:xfrm>
                  <a:off x="4554" y="299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71"/>
                <p:cNvSpPr>
                  <a:spLocks/>
                </p:cNvSpPr>
                <p:nvPr/>
              </p:nvSpPr>
              <p:spPr bwMode="auto">
                <a:xfrm>
                  <a:off x="4554" y="3045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72"/>
                <p:cNvSpPr>
                  <a:spLocks/>
                </p:cNvSpPr>
                <p:nvPr/>
              </p:nvSpPr>
              <p:spPr bwMode="auto">
                <a:xfrm>
                  <a:off x="4537" y="2984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73"/>
                <p:cNvSpPr>
                  <a:spLocks/>
                </p:cNvSpPr>
                <p:nvPr/>
              </p:nvSpPr>
              <p:spPr bwMode="auto">
                <a:xfrm>
                  <a:off x="4537" y="298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Freeform 74"/>
                <p:cNvSpPr>
                  <a:spLocks/>
                </p:cNvSpPr>
                <p:nvPr/>
              </p:nvSpPr>
              <p:spPr bwMode="auto">
                <a:xfrm>
                  <a:off x="4537" y="3035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75"/>
                <p:cNvSpPr>
                  <a:spLocks/>
                </p:cNvSpPr>
                <p:nvPr/>
              </p:nvSpPr>
              <p:spPr bwMode="auto">
                <a:xfrm>
                  <a:off x="4517" y="2974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4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76"/>
                <p:cNvSpPr>
                  <a:spLocks noChangeArrowheads="1"/>
                </p:cNvSpPr>
                <p:nvPr/>
              </p:nvSpPr>
              <p:spPr bwMode="auto">
                <a:xfrm>
                  <a:off x="4517" y="2974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Freeform 77"/>
                <p:cNvSpPr>
                  <a:spLocks/>
                </p:cNvSpPr>
                <p:nvPr/>
              </p:nvSpPr>
              <p:spPr bwMode="auto">
                <a:xfrm>
                  <a:off x="4517" y="3024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Freeform 78"/>
                <p:cNvSpPr>
                  <a:spLocks/>
                </p:cNvSpPr>
                <p:nvPr/>
              </p:nvSpPr>
              <p:spPr bwMode="auto">
                <a:xfrm>
                  <a:off x="4500" y="2963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500" y="2963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Freeform 80"/>
                <p:cNvSpPr>
                  <a:spLocks/>
                </p:cNvSpPr>
                <p:nvPr/>
              </p:nvSpPr>
              <p:spPr bwMode="auto">
                <a:xfrm>
                  <a:off x="4500" y="3014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Freeform 81"/>
                <p:cNvSpPr>
                  <a:spLocks/>
                </p:cNvSpPr>
                <p:nvPr/>
              </p:nvSpPr>
              <p:spPr bwMode="auto">
                <a:xfrm>
                  <a:off x="4480" y="295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Freeform 82"/>
                <p:cNvSpPr>
                  <a:spLocks/>
                </p:cNvSpPr>
                <p:nvPr/>
              </p:nvSpPr>
              <p:spPr bwMode="auto">
                <a:xfrm>
                  <a:off x="4480" y="2950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Freeform 83"/>
                <p:cNvSpPr>
                  <a:spLocks/>
                </p:cNvSpPr>
                <p:nvPr/>
              </p:nvSpPr>
              <p:spPr bwMode="auto">
                <a:xfrm>
                  <a:off x="4480" y="3004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Freeform 84"/>
                <p:cNvSpPr>
                  <a:spLocks/>
                </p:cNvSpPr>
                <p:nvPr/>
              </p:nvSpPr>
              <p:spPr bwMode="auto">
                <a:xfrm>
                  <a:off x="4463" y="294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Freeform 85"/>
                <p:cNvSpPr>
                  <a:spLocks/>
                </p:cNvSpPr>
                <p:nvPr/>
              </p:nvSpPr>
              <p:spPr bwMode="auto">
                <a:xfrm>
                  <a:off x="4463" y="294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Freeform 86"/>
                <p:cNvSpPr>
                  <a:spLocks/>
                </p:cNvSpPr>
                <p:nvPr/>
              </p:nvSpPr>
              <p:spPr bwMode="auto">
                <a:xfrm>
                  <a:off x="4463" y="2994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Freeform 87"/>
                <p:cNvSpPr>
                  <a:spLocks/>
                </p:cNvSpPr>
                <p:nvPr/>
              </p:nvSpPr>
              <p:spPr bwMode="auto">
                <a:xfrm>
                  <a:off x="4446" y="293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Freeform 88"/>
                <p:cNvSpPr>
                  <a:spLocks/>
                </p:cNvSpPr>
                <p:nvPr/>
              </p:nvSpPr>
              <p:spPr bwMode="auto">
                <a:xfrm>
                  <a:off x="4446" y="293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Freeform 89"/>
                <p:cNvSpPr>
                  <a:spLocks/>
                </p:cNvSpPr>
                <p:nvPr/>
              </p:nvSpPr>
              <p:spPr bwMode="auto">
                <a:xfrm>
                  <a:off x="4446" y="2980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Freeform 90"/>
                <p:cNvSpPr>
                  <a:spLocks/>
                </p:cNvSpPr>
                <p:nvPr/>
              </p:nvSpPr>
              <p:spPr bwMode="auto">
                <a:xfrm>
                  <a:off x="4426" y="291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Freeform 91"/>
                <p:cNvSpPr>
                  <a:spLocks/>
                </p:cNvSpPr>
                <p:nvPr/>
              </p:nvSpPr>
              <p:spPr bwMode="auto">
                <a:xfrm>
                  <a:off x="4426" y="2919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Freeform 92"/>
                <p:cNvSpPr>
                  <a:spLocks/>
                </p:cNvSpPr>
                <p:nvPr/>
              </p:nvSpPr>
              <p:spPr bwMode="auto">
                <a:xfrm>
                  <a:off x="4426" y="2970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Freeform 93"/>
                <p:cNvSpPr>
                  <a:spLocks/>
                </p:cNvSpPr>
                <p:nvPr/>
              </p:nvSpPr>
              <p:spPr bwMode="auto">
                <a:xfrm>
                  <a:off x="4409" y="290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Freeform 94"/>
                <p:cNvSpPr>
                  <a:spLocks/>
                </p:cNvSpPr>
                <p:nvPr/>
              </p:nvSpPr>
              <p:spPr bwMode="auto">
                <a:xfrm>
                  <a:off x="4409" y="29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Freeform 95"/>
                <p:cNvSpPr>
                  <a:spLocks/>
                </p:cNvSpPr>
                <p:nvPr/>
              </p:nvSpPr>
              <p:spPr bwMode="auto">
                <a:xfrm>
                  <a:off x="4409" y="2960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Freeform 96"/>
                <p:cNvSpPr>
                  <a:spLocks/>
                </p:cNvSpPr>
                <p:nvPr/>
              </p:nvSpPr>
              <p:spPr bwMode="auto">
                <a:xfrm>
                  <a:off x="4136" y="2743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Freeform 97"/>
                <p:cNvSpPr>
                  <a:spLocks/>
                </p:cNvSpPr>
                <p:nvPr/>
              </p:nvSpPr>
              <p:spPr bwMode="auto">
                <a:xfrm>
                  <a:off x="4159" y="2760"/>
                  <a:ext cx="4" cy="2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21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21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2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Freeform 98"/>
                <p:cNvSpPr>
                  <a:spLocks/>
                </p:cNvSpPr>
                <p:nvPr/>
              </p:nvSpPr>
              <p:spPr bwMode="auto">
                <a:xfrm>
                  <a:off x="4132" y="2747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3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3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Freeform 99"/>
                <p:cNvSpPr>
                  <a:spLocks/>
                </p:cNvSpPr>
                <p:nvPr/>
              </p:nvSpPr>
              <p:spPr bwMode="auto">
                <a:xfrm>
                  <a:off x="4132" y="2750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Freeform 100"/>
                <p:cNvSpPr>
                  <a:spLocks/>
                </p:cNvSpPr>
                <p:nvPr/>
              </p:nvSpPr>
              <p:spPr bwMode="auto">
                <a:xfrm>
                  <a:off x="4632" y="2584"/>
                  <a:ext cx="574" cy="413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3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3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3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Freeform 101"/>
                <p:cNvSpPr>
                  <a:spLocks/>
                </p:cNvSpPr>
                <p:nvPr/>
              </p:nvSpPr>
              <p:spPr bwMode="auto">
                <a:xfrm>
                  <a:off x="4132" y="2296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1" y="0"/>
                    </a:cxn>
                    <a:cxn ang="0">
                      <a:pos x="1074" y="288"/>
                    </a:cxn>
                    <a:cxn ang="0">
                      <a:pos x="500" y="623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1074" h="623">
                      <a:moveTo>
                        <a:pt x="0" y="332"/>
                      </a:moveTo>
                      <a:lnTo>
                        <a:pt x="571" y="0"/>
                      </a:lnTo>
                      <a:lnTo>
                        <a:pt x="1074" y="288"/>
                      </a:lnTo>
                      <a:lnTo>
                        <a:pt x="500" y="623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Freeform 102"/>
                <p:cNvSpPr>
                  <a:spLocks/>
                </p:cNvSpPr>
                <p:nvPr/>
              </p:nvSpPr>
              <p:spPr bwMode="auto">
                <a:xfrm>
                  <a:off x="4132" y="2628"/>
                  <a:ext cx="500" cy="369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9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9">
                      <a:moveTo>
                        <a:pt x="500" y="291"/>
                      </a:moveTo>
                      <a:lnTo>
                        <a:pt x="500" y="369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Freeform 103"/>
                <p:cNvSpPr>
                  <a:spLocks/>
                </p:cNvSpPr>
                <p:nvPr/>
              </p:nvSpPr>
              <p:spPr bwMode="auto">
                <a:xfrm>
                  <a:off x="4166" y="2662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Freeform 104"/>
                <p:cNvSpPr>
                  <a:spLocks/>
                </p:cNvSpPr>
                <p:nvPr/>
              </p:nvSpPr>
              <p:spPr bwMode="auto">
                <a:xfrm>
                  <a:off x="4166" y="2662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Freeform 105"/>
                <p:cNvSpPr>
                  <a:spLocks/>
                </p:cNvSpPr>
                <p:nvPr/>
              </p:nvSpPr>
              <p:spPr bwMode="auto">
                <a:xfrm>
                  <a:off x="4166" y="2686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Freeform 106"/>
                <p:cNvSpPr>
                  <a:spLocks/>
                </p:cNvSpPr>
                <p:nvPr/>
              </p:nvSpPr>
              <p:spPr bwMode="auto">
                <a:xfrm>
                  <a:off x="4608" y="291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Freeform 107"/>
                <p:cNvSpPr>
                  <a:spLocks/>
                </p:cNvSpPr>
                <p:nvPr/>
              </p:nvSpPr>
              <p:spPr bwMode="auto">
                <a:xfrm>
                  <a:off x="4608" y="2919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Freeform 108"/>
                <p:cNvSpPr>
                  <a:spLocks/>
                </p:cNvSpPr>
                <p:nvPr/>
              </p:nvSpPr>
              <p:spPr bwMode="auto">
                <a:xfrm>
                  <a:off x="4608" y="2970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Freeform 109"/>
                <p:cNvSpPr>
                  <a:spLocks/>
                </p:cNvSpPr>
                <p:nvPr/>
              </p:nvSpPr>
              <p:spPr bwMode="auto">
                <a:xfrm>
                  <a:off x="4591" y="290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Freeform 110"/>
                <p:cNvSpPr>
                  <a:spLocks/>
                </p:cNvSpPr>
                <p:nvPr/>
              </p:nvSpPr>
              <p:spPr bwMode="auto">
                <a:xfrm>
                  <a:off x="4591" y="29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Freeform 111"/>
                <p:cNvSpPr>
                  <a:spLocks/>
                </p:cNvSpPr>
                <p:nvPr/>
              </p:nvSpPr>
              <p:spPr bwMode="auto">
                <a:xfrm>
                  <a:off x="4591" y="2960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Freeform 112"/>
                <p:cNvSpPr>
                  <a:spLocks/>
                </p:cNvSpPr>
                <p:nvPr/>
              </p:nvSpPr>
              <p:spPr bwMode="auto">
                <a:xfrm>
                  <a:off x="4571" y="2899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113"/>
                <p:cNvSpPr>
                  <a:spLocks noChangeArrowheads="1"/>
                </p:cNvSpPr>
                <p:nvPr/>
              </p:nvSpPr>
              <p:spPr bwMode="auto">
                <a:xfrm>
                  <a:off x="4571" y="2899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Freeform 114"/>
                <p:cNvSpPr>
                  <a:spLocks/>
                </p:cNvSpPr>
                <p:nvPr/>
              </p:nvSpPr>
              <p:spPr bwMode="auto">
                <a:xfrm>
                  <a:off x="4571" y="2950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Freeform 115"/>
                <p:cNvSpPr>
                  <a:spLocks/>
                </p:cNvSpPr>
                <p:nvPr/>
              </p:nvSpPr>
              <p:spPr bwMode="auto">
                <a:xfrm>
                  <a:off x="4554" y="2889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4554" y="2889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117"/>
                <p:cNvSpPr>
                  <a:spLocks/>
                </p:cNvSpPr>
                <p:nvPr/>
              </p:nvSpPr>
              <p:spPr bwMode="auto">
                <a:xfrm>
                  <a:off x="4554" y="294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Freeform 118"/>
                <p:cNvSpPr>
                  <a:spLocks/>
                </p:cNvSpPr>
                <p:nvPr/>
              </p:nvSpPr>
              <p:spPr bwMode="auto">
                <a:xfrm>
                  <a:off x="4537" y="2875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Freeform 119"/>
                <p:cNvSpPr>
                  <a:spLocks/>
                </p:cNvSpPr>
                <p:nvPr/>
              </p:nvSpPr>
              <p:spPr bwMode="auto">
                <a:xfrm>
                  <a:off x="4537" y="2875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5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5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120"/>
                <p:cNvSpPr>
                  <a:spLocks/>
                </p:cNvSpPr>
                <p:nvPr/>
              </p:nvSpPr>
              <p:spPr bwMode="auto">
                <a:xfrm>
                  <a:off x="4537" y="2930"/>
                  <a:ext cx="11" cy="6"/>
                </a:xfrm>
                <a:custGeom>
                  <a:avLst/>
                  <a:gdLst/>
                  <a:ahLst/>
                  <a:cxnLst>
                    <a:cxn ang="0">
                      <a:pos x="11" y="6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6"/>
                    </a:cxn>
                  </a:cxnLst>
                  <a:rect l="0" t="0" r="r" b="b"/>
                  <a:pathLst>
                    <a:path w="11" h="6">
                      <a:moveTo>
                        <a:pt x="11" y="6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Freeform 121"/>
                <p:cNvSpPr>
                  <a:spLocks/>
                </p:cNvSpPr>
                <p:nvPr/>
              </p:nvSpPr>
              <p:spPr bwMode="auto">
                <a:xfrm>
                  <a:off x="4517" y="2865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Freeform 122"/>
                <p:cNvSpPr>
                  <a:spLocks/>
                </p:cNvSpPr>
                <p:nvPr/>
              </p:nvSpPr>
              <p:spPr bwMode="auto">
                <a:xfrm>
                  <a:off x="4517" y="286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Freeform 123"/>
                <p:cNvSpPr>
                  <a:spLocks/>
                </p:cNvSpPr>
                <p:nvPr/>
              </p:nvSpPr>
              <p:spPr bwMode="auto">
                <a:xfrm>
                  <a:off x="4517" y="2919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Freeform 124"/>
                <p:cNvSpPr>
                  <a:spLocks/>
                </p:cNvSpPr>
                <p:nvPr/>
              </p:nvSpPr>
              <p:spPr bwMode="auto">
                <a:xfrm>
                  <a:off x="4500" y="285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Freeform 125"/>
                <p:cNvSpPr>
                  <a:spLocks/>
                </p:cNvSpPr>
                <p:nvPr/>
              </p:nvSpPr>
              <p:spPr bwMode="auto">
                <a:xfrm>
                  <a:off x="4500" y="285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Freeform 126"/>
                <p:cNvSpPr>
                  <a:spLocks/>
                </p:cNvSpPr>
                <p:nvPr/>
              </p:nvSpPr>
              <p:spPr bwMode="auto">
                <a:xfrm>
                  <a:off x="4500" y="2906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Freeform 127"/>
                <p:cNvSpPr>
                  <a:spLocks/>
                </p:cNvSpPr>
                <p:nvPr/>
              </p:nvSpPr>
              <p:spPr bwMode="auto">
                <a:xfrm>
                  <a:off x="4480" y="2845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Freeform 128"/>
                <p:cNvSpPr>
                  <a:spLocks/>
                </p:cNvSpPr>
                <p:nvPr/>
              </p:nvSpPr>
              <p:spPr bwMode="auto">
                <a:xfrm>
                  <a:off x="4480" y="2845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Freeform 129"/>
                <p:cNvSpPr>
                  <a:spLocks/>
                </p:cNvSpPr>
                <p:nvPr/>
              </p:nvSpPr>
              <p:spPr bwMode="auto">
                <a:xfrm>
                  <a:off x="4480" y="2896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Freeform 130"/>
                <p:cNvSpPr>
                  <a:spLocks/>
                </p:cNvSpPr>
                <p:nvPr/>
              </p:nvSpPr>
              <p:spPr bwMode="auto">
                <a:xfrm>
                  <a:off x="4463" y="283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Freeform 131"/>
                <p:cNvSpPr>
                  <a:spLocks/>
                </p:cNvSpPr>
                <p:nvPr/>
              </p:nvSpPr>
              <p:spPr bwMode="auto">
                <a:xfrm>
                  <a:off x="4463" y="283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Freeform 132"/>
                <p:cNvSpPr>
                  <a:spLocks/>
                </p:cNvSpPr>
                <p:nvPr/>
              </p:nvSpPr>
              <p:spPr bwMode="auto">
                <a:xfrm>
                  <a:off x="4463" y="2886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Freeform 133"/>
                <p:cNvSpPr>
                  <a:spLocks/>
                </p:cNvSpPr>
                <p:nvPr/>
              </p:nvSpPr>
              <p:spPr bwMode="auto">
                <a:xfrm>
                  <a:off x="4446" y="282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5" name="Freeform 134"/>
                <p:cNvSpPr>
                  <a:spLocks/>
                </p:cNvSpPr>
                <p:nvPr/>
              </p:nvSpPr>
              <p:spPr bwMode="auto">
                <a:xfrm>
                  <a:off x="4446" y="282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6" name="Freeform 135"/>
                <p:cNvSpPr>
                  <a:spLocks/>
                </p:cNvSpPr>
                <p:nvPr/>
              </p:nvSpPr>
              <p:spPr bwMode="auto">
                <a:xfrm>
                  <a:off x="4446" y="287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7" name="Freeform 136"/>
                <p:cNvSpPr>
                  <a:spLocks/>
                </p:cNvSpPr>
                <p:nvPr/>
              </p:nvSpPr>
              <p:spPr bwMode="auto">
                <a:xfrm>
                  <a:off x="4426" y="281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8" name="Freeform 137"/>
                <p:cNvSpPr>
                  <a:spLocks/>
                </p:cNvSpPr>
                <p:nvPr/>
              </p:nvSpPr>
              <p:spPr bwMode="auto">
                <a:xfrm>
                  <a:off x="4426" y="2814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" name="Freeform 138"/>
                <p:cNvSpPr>
                  <a:spLocks/>
                </p:cNvSpPr>
                <p:nvPr/>
              </p:nvSpPr>
              <p:spPr bwMode="auto">
                <a:xfrm>
                  <a:off x="4426" y="286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0" name="Freeform 139"/>
                <p:cNvSpPr>
                  <a:spLocks/>
                </p:cNvSpPr>
                <p:nvPr/>
              </p:nvSpPr>
              <p:spPr bwMode="auto">
                <a:xfrm>
                  <a:off x="4409" y="2804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09" y="2804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409" y="2855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3" name="Freeform 142"/>
                <p:cNvSpPr>
                  <a:spLocks/>
                </p:cNvSpPr>
                <p:nvPr/>
              </p:nvSpPr>
              <p:spPr bwMode="auto">
                <a:xfrm>
                  <a:off x="4136" y="2638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Freeform 143"/>
                <p:cNvSpPr>
                  <a:spLocks/>
                </p:cNvSpPr>
                <p:nvPr/>
              </p:nvSpPr>
              <p:spPr bwMode="auto">
                <a:xfrm>
                  <a:off x="4159" y="2655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Freeform 144"/>
                <p:cNvSpPr>
                  <a:spLocks/>
                </p:cNvSpPr>
                <p:nvPr/>
              </p:nvSpPr>
              <p:spPr bwMode="auto">
                <a:xfrm>
                  <a:off x="4132" y="2642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31" y="13"/>
                    </a:cxn>
                    <a:cxn ang="0">
                      <a:pos x="27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1" y="13"/>
                      </a:lnTo>
                      <a:lnTo>
                        <a:pt x="27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Freeform 145"/>
                <p:cNvSpPr>
                  <a:spLocks/>
                </p:cNvSpPr>
                <p:nvPr/>
              </p:nvSpPr>
              <p:spPr bwMode="auto">
                <a:xfrm>
                  <a:off x="4132" y="2642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0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0">
                      <a:moveTo>
                        <a:pt x="27" y="17"/>
                      </a:moveTo>
                      <a:lnTo>
                        <a:pt x="27" y="30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Freeform 146"/>
                <p:cNvSpPr>
                  <a:spLocks/>
                </p:cNvSpPr>
                <p:nvPr/>
              </p:nvSpPr>
              <p:spPr bwMode="auto">
                <a:xfrm>
                  <a:off x="4632" y="2479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Freeform 147"/>
                <p:cNvSpPr>
                  <a:spLocks/>
                </p:cNvSpPr>
                <p:nvPr/>
              </p:nvSpPr>
              <p:spPr bwMode="auto">
                <a:xfrm>
                  <a:off x="4132" y="2188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Freeform 148"/>
                <p:cNvSpPr>
                  <a:spLocks/>
                </p:cNvSpPr>
                <p:nvPr/>
              </p:nvSpPr>
              <p:spPr bwMode="auto">
                <a:xfrm>
                  <a:off x="4132" y="2523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5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Freeform 149"/>
                <p:cNvSpPr>
                  <a:spLocks/>
                </p:cNvSpPr>
                <p:nvPr/>
              </p:nvSpPr>
              <p:spPr bwMode="auto">
                <a:xfrm>
                  <a:off x="4166" y="255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Freeform 150"/>
                <p:cNvSpPr>
                  <a:spLocks/>
                </p:cNvSpPr>
                <p:nvPr/>
              </p:nvSpPr>
              <p:spPr bwMode="auto">
                <a:xfrm>
                  <a:off x="4166" y="2557"/>
                  <a:ext cx="4" cy="24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4" y="2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4" h="24">
                      <a:moveTo>
                        <a:pt x="0" y="24"/>
                      </a:moveTo>
                      <a:lnTo>
                        <a:pt x="4" y="2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Freeform 151"/>
                <p:cNvSpPr>
                  <a:spLocks/>
                </p:cNvSpPr>
                <p:nvPr/>
              </p:nvSpPr>
              <p:spPr bwMode="auto">
                <a:xfrm>
                  <a:off x="4166" y="2581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Freeform 152"/>
                <p:cNvSpPr>
                  <a:spLocks/>
                </p:cNvSpPr>
                <p:nvPr/>
              </p:nvSpPr>
              <p:spPr bwMode="auto">
                <a:xfrm>
                  <a:off x="4608" y="2814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08" y="2814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Freeform 154"/>
                <p:cNvSpPr>
                  <a:spLocks/>
                </p:cNvSpPr>
                <p:nvPr/>
              </p:nvSpPr>
              <p:spPr bwMode="auto">
                <a:xfrm>
                  <a:off x="4608" y="2865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Freeform 155"/>
                <p:cNvSpPr>
                  <a:spLocks/>
                </p:cNvSpPr>
                <p:nvPr/>
              </p:nvSpPr>
              <p:spPr bwMode="auto">
                <a:xfrm>
                  <a:off x="4591" y="2801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Freeform 156"/>
                <p:cNvSpPr>
                  <a:spLocks/>
                </p:cNvSpPr>
                <p:nvPr/>
              </p:nvSpPr>
              <p:spPr bwMode="auto">
                <a:xfrm>
                  <a:off x="4591" y="280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Freeform 157"/>
                <p:cNvSpPr>
                  <a:spLocks/>
                </p:cNvSpPr>
                <p:nvPr/>
              </p:nvSpPr>
              <p:spPr bwMode="auto">
                <a:xfrm>
                  <a:off x="4591" y="2855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Freeform 158"/>
                <p:cNvSpPr>
                  <a:spLocks/>
                </p:cNvSpPr>
                <p:nvPr/>
              </p:nvSpPr>
              <p:spPr bwMode="auto">
                <a:xfrm>
                  <a:off x="4571" y="279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Freeform 159"/>
                <p:cNvSpPr>
                  <a:spLocks/>
                </p:cNvSpPr>
                <p:nvPr/>
              </p:nvSpPr>
              <p:spPr bwMode="auto">
                <a:xfrm>
                  <a:off x="4571" y="27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Freeform 160"/>
                <p:cNvSpPr>
                  <a:spLocks/>
                </p:cNvSpPr>
                <p:nvPr/>
              </p:nvSpPr>
              <p:spPr bwMode="auto">
                <a:xfrm>
                  <a:off x="4571" y="2845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Freeform 161"/>
                <p:cNvSpPr>
                  <a:spLocks/>
                </p:cNvSpPr>
                <p:nvPr/>
              </p:nvSpPr>
              <p:spPr bwMode="auto">
                <a:xfrm>
                  <a:off x="4554" y="278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Freeform 162"/>
                <p:cNvSpPr>
                  <a:spLocks/>
                </p:cNvSpPr>
                <p:nvPr/>
              </p:nvSpPr>
              <p:spPr bwMode="auto">
                <a:xfrm>
                  <a:off x="4554" y="278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Freeform 163"/>
                <p:cNvSpPr>
                  <a:spLocks/>
                </p:cNvSpPr>
                <p:nvPr/>
              </p:nvSpPr>
              <p:spPr bwMode="auto">
                <a:xfrm>
                  <a:off x="4554" y="2831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Freeform 164"/>
                <p:cNvSpPr>
                  <a:spLocks/>
                </p:cNvSpPr>
                <p:nvPr/>
              </p:nvSpPr>
              <p:spPr bwMode="auto">
                <a:xfrm>
                  <a:off x="4537" y="2770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Freeform 165"/>
                <p:cNvSpPr>
                  <a:spLocks/>
                </p:cNvSpPr>
                <p:nvPr/>
              </p:nvSpPr>
              <p:spPr bwMode="auto">
                <a:xfrm>
                  <a:off x="4537" y="2770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Freeform 166"/>
                <p:cNvSpPr>
                  <a:spLocks/>
                </p:cNvSpPr>
                <p:nvPr/>
              </p:nvSpPr>
              <p:spPr bwMode="auto">
                <a:xfrm>
                  <a:off x="4537" y="2821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Freeform 167"/>
                <p:cNvSpPr>
                  <a:spLocks/>
                </p:cNvSpPr>
                <p:nvPr/>
              </p:nvSpPr>
              <p:spPr bwMode="auto">
                <a:xfrm>
                  <a:off x="4517" y="276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Freeform 168"/>
                <p:cNvSpPr>
                  <a:spLocks/>
                </p:cNvSpPr>
                <p:nvPr/>
              </p:nvSpPr>
              <p:spPr bwMode="auto">
                <a:xfrm>
                  <a:off x="4517" y="276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Freeform 169"/>
                <p:cNvSpPr>
                  <a:spLocks/>
                </p:cNvSpPr>
                <p:nvPr/>
              </p:nvSpPr>
              <p:spPr bwMode="auto">
                <a:xfrm>
                  <a:off x="4517" y="2811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Freeform 170"/>
                <p:cNvSpPr>
                  <a:spLocks/>
                </p:cNvSpPr>
                <p:nvPr/>
              </p:nvSpPr>
              <p:spPr bwMode="auto">
                <a:xfrm>
                  <a:off x="4500" y="275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Freeform 171"/>
                <p:cNvSpPr>
                  <a:spLocks/>
                </p:cNvSpPr>
                <p:nvPr/>
              </p:nvSpPr>
              <p:spPr bwMode="auto">
                <a:xfrm>
                  <a:off x="4500" y="275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Freeform 172"/>
                <p:cNvSpPr>
                  <a:spLocks/>
                </p:cNvSpPr>
                <p:nvPr/>
              </p:nvSpPr>
              <p:spPr bwMode="auto">
                <a:xfrm>
                  <a:off x="4500" y="2801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Freeform 173"/>
                <p:cNvSpPr>
                  <a:spLocks/>
                </p:cNvSpPr>
                <p:nvPr/>
              </p:nvSpPr>
              <p:spPr bwMode="auto">
                <a:xfrm>
                  <a:off x="4480" y="274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Freeform 174"/>
                <p:cNvSpPr>
                  <a:spLocks/>
                </p:cNvSpPr>
                <p:nvPr/>
              </p:nvSpPr>
              <p:spPr bwMode="auto">
                <a:xfrm>
                  <a:off x="4480" y="2740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Freeform 175"/>
                <p:cNvSpPr>
                  <a:spLocks/>
                </p:cNvSpPr>
                <p:nvPr/>
              </p:nvSpPr>
              <p:spPr bwMode="auto">
                <a:xfrm>
                  <a:off x="4480" y="2791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7" name="Freeform 176"/>
                <p:cNvSpPr>
                  <a:spLocks/>
                </p:cNvSpPr>
                <p:nvPr/>
              </p:nvSpPr>
              <p:spPr bwMode="auto">
                <a:xfrm>
                  <a:off x="4463" y="2730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63" y="2730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Freeform 178"/>
                <p:cNvSpPr>
                  <a:spLocks/>
                </p:cNvSpPr>
                <p:nvPr/>
              </p:nvSpPr>
              <p:spPr bwMode="auto">
                <a:xfrm>
                  <a:off x="4463" y="2781"/>
                  <a:ext cx="10" cy="6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6">
                      <a:moveTo>
                        <a:pt x="10" y="6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Freeform 179"/>
                <p:cNvSpPr>
                  <a:spLocks/>
                </p:cNvSpPr>
                <p:nvPr/>
              </p:nvSpPr>
              <p:spPr bwMode="auto">
                <a:xfrm>
                  <a:off x="4446" y="2720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0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46" y="2720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Freeform 181"/>
                <p:cNvSpPr>
                  <a:spLocks/>
                </p:cNvSpPr>
                <p:nvPr/>
              </p:nvSpPr>
              <p:spPr bwMode="auto">
                <a:xfrm>
                  <a:off x="4446" y="277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Freeform 182"/>
                <p:cNvSpPr>
                  <a:spLocks/>
                </p:cNvSpPr>
                <p:nvPr/>
              </p:nvSpPr>
              <p:spPr bwMode="auto">
                <a:xfrm>
                  <a:off x="4426" y="270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Freeform 183"/>
                <p:cNvSpPr>
                  <a:spLocks/>
                </p:cNvSpPr>
                <p:nvPr/>
              </p:nvSpPr>
              <p:spPr bwMode="auto">
                <a:xfrm>
                  <a:off x="4426" y="2706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Freeform 184"/>
                <p:cNvSpPr>
                  <a:spLocks/>
                </p:cNvSpPr>
                <p:nvPr/>
              </p:nvSpPr>
              <p:spPr bwMode="auto">
                <a:xfrm>
                  <a:off x="4426" y="2760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Freeform 185"/>
                <p:cNvSpPr>
                  <a:spLocks/>
                </p:cNvSpPr>
                <p:nvPr/>
              </p:nvSpPr>
              <p:spPr bwMode="auto">
                <a:xfrm>
                  <a:off x="4409" y="269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Freeform 186"/>
                <p:cNvSpPr>
                  <a:spLocks/>
                </p:cNvSpPr>
                <p:nvPr/>
              </p:nvSpPr>
              <p:spPr bwMode="auto">
                <a:xfrm>
                  <a:off x="4409" y="269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Freeform 187"/>
                <p:cNvSpPr>
                  <a:spLocks/>
                </p:cNvSpPr>
                <p:nvPr/>
              </p:nvSpPr>
              <p:spPr bwMode="auto">
                <a:xfrm>
                  <a:off x="4409" y="275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Freeform 188"/>
                <p:cNvSpPr>
                  <a:spLocks/>
                </p:cNvSpPr>
                <p:nvPr/>
              </p:nvSpPr>
              <p:spPr bwMode="auto">
                <a:xfrm>
                  <a:off x="4136" y="2530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Freeform 189"/>
                <p:cNvSpPr>
                  <a:spLocks/>
                </p:cNvSpPr>
                <p:nvPr/>
              </p:nvSpPr>
              <p:spPr bwMode="auto">
                <a:xfrm>
                  <a:off x="4159" y="2550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4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Freeform 190"/>
                <p:cNvSpPr>
                  <a:spLocks/>
                </p:cNvSpPr>
                <p:nvPr/>
              </p:nvSpPr>
              <p:spPr bwMode="auto">
                <a:xfrm>
                  <a:off x="4132" y="2533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1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Freeform 191"/>
                <p:cNvSpPr>
                  <a:spLocks/>
                </p:cNvSpPr>
                <p:nvPr/>
              </p:nvSpPr>
              <p:spPr bwMode="auto">
                <a:xfrm>
                  <a:off x="4132" y="2537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3"/>
                    </a:cxn>
                    <a:cxn ang="0">
                      <a:pos x="27" y="30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3"/>
                    </a:cxn>
                  </a:cxnLst>
                  <a:rect l="0" t="0" r="r" b="b"/>
                  <a:pathLst>
                    <a:path w="27" h="30">
                      <a:moveTo>
                        <a:pt x="27" y="13"/>
                      </a:moveTo>
                      <a:lnTo>
                        <a:pt x="27" y="30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3" name="Freeform 192"/>
                <p:cNvSpPr>
                  <a:spLocks/>
                </p:cNvSpPr>
                <p:nvPr/>
              </p:nvSpPr>
              <p:spPr bwMode="auto">
                <a:xfrm>
                  <a:off x="4632" y="2374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4" y="0"/>
                    </a:cxn>
                    <a:cxn ang="0">
                      <a:pos x="574" y="75"/>
                    </a:cxn>
                    <a:cxn ang="0">
                      <a:pos x="0" y="410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574" h="410">
                      <a:moveTo>
                        <a:pt x="0" y="332"/>
                      </a:moveTo>
                      <a:lnTo>
                        <a:pt x="574" y="0"/>
                      </a:lnTo>
                      <a:lnTo>
                        <a:pt x="574" y="75"/>
                      </a:lnTo>
                      <a:lnTo>
                        <a:pt x="0" y="410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" name="Freeform 193"/>
                <p:cNvSpPr>
                  <a:spLocks/>
                </p:cNvSpPr>
                <p:nvPr/>
              </p:nvSpPr>
              <p:spPr bwMode="auto">
                <a:xfrm>
                  <a:off x="4132" y="2083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3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1074" h="623">
                      <a:moveTo>
                        <a:pt x="0" y="332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3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Freeform 194"/>
                <p:cNvSpPr>
                  <a:spLocks/>
                </p:cNvSpPr>
                <p:nvPr/>
              </p:nvSpPr>
              <p:spPr bwMode="auto">
                <a:xfrm>
                  <a:off x="4132" y="2415"/>
                  <a:ext cx="500" cy="369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9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9">
                      <a:moveTo>
                        <a:pt x="500" y="291"/>
                      </a:moveTo>
                      <a:lnTo>
                        <a:pt x="500" y="369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Freeform 195"/>
                <p:cNvSpPr>
                  <a:spLocks/>
                </p:cNvSpPr>
                <p:nvPr/>
              </p:nvSpPr>
              <p:spPr bwMode="auto">
                <a:xfrm>
                  <a:off x="4166" y="2452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Rectangle 196"/>
                <p:cNvSpPr>
                  <a:spLocks noChangeArrowheads="1"/>
                </p:cNvSpPr>
                <p:nvPr/>
              </p:nvSpPr>
              <p:spPr bwMode="auto">
                <a:xfrm>
                  <a:off x="4166" y="2452"/>
                  <a:ext cx="4" cy="2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Freeform 197"/>
                <p:cNvSpPr>
                  <a:spLocks/>
                </p:cNvSpPr>
                <p:nvPr/>
              </p:nvSpPr>
              <p:spPr bwMode="auto">
                <a:xfrm>
                  <a:off x="4166" y="2476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Freeform 198"/>
                <p:cNvSpPr>
                  <a:spLocks/>
                </p:cNvSpPr>
                <p:nvPr/>
              </p:nvSpPr>
              <p:spPr bwMode="auto">
                <a:xfrm>
                  <a:off x="4608" y="270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Freeform 199"/>
                <p:cNvSpPr>
                  <a:spLocks/>
                </p:cNvSpPr>
                <p:nvPr/>
              </p:nvSpPr>
              <p:spPr bwMode="auto">
                <a:xfrm>
                  <a:off x="4608" y="270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Freeform 200"/>
                <p:cNvSpPr>
                  <a:spLocks/>
                </p:cNvSpPr>
                <p:nvPr/>
              </p:nvSpPr>
              <p:spPr bwMode="auto">
                <a:xfrm>
                  <a:off x="4608" y="275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Freeform 201"/>
                <p:cNvSpPr>
                  <a:spLocks/>
                </p:cNvSpPr>
                <p:nvPr/>
              </p:nvSpPr>
              <p:spPr bwMode="auto">
                <a:xfrm>
                  <a:off x="4591" y="2696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Freeform 202"/>
                <p:cNvSpPr>
                  <a:spLocks/>
                </p:cNvSpPr>
                <p:nvPr/>
              </p:nvSpPr>
              <p:spPr bwMode="auto">
                <a:xfrm>
                  <a:off x="4591" y="269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Freeform 203"/>
                <p:cNvSpPr>
                  <a:spLocks/>
                </p:cNvSpPr>
                <p:nvPr/>
              </p:nvSpPr>
              <p:spPr bwMode="auto">
                <a:xfrm>
                  <a:off x="4591" y="2747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Freeform 204"/>
                <p:cNvSpPr>
                  <a:spLocks/>
                </p:cNvSpPr>
                <p:nvPr/>
              </p:nvSpPr>
              <p:spPr bwMode="auto">
                <a:xfrm>
                  <a:off x="4571" y="268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406"/>
              <p:cNvGrpSpPr>
                <a:grpSpLocks/>
              </p:cNvGrpSpPr>
              <p:nvPr/>
            </p:nvGrpSpPr>
            <p:grpSpPr bwMode="auto">
              <a:xfrm>
                <a:off x="6559620" y="2628924"/>
                <a:ext cx="1704993" cy="1731981"/>
                <a:chOff x="4132" y="1656"/>
                <a:chExt cx="1074" cy="1091"/>
              </a:xfrm>
            </p:grpSpPr>
            <p:sp>
              <p:nvSpPr>
                <p:cNvPr id="66" name="Freeform 206"/>
                <p:cNvSpPr>
                  <a:spLocks/>
                </p:cNvSpPr>
                <p:nvPr/>
              </p:nvSpPr>
              <p:spPr bwMode="auto">
                <a:xfrm>
                  <a:off x="4571" y="268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207"/>
                <p:cNvSpPr>
                  <a:spLocks/>
                </p:cNvSpPr>
                <p:nvPr/>
              </p:nvSpPr>
              <p:spPr bwMode="auto">
                <a:xfrm>
                  <a:off x="4571" y="273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208"/>
                <p:cNvSpPr>
                  <a:spLocks/>
                </p:cNvSpPr>
                <p:nvPr/>
              </p:nvSpPr>
              <p:spPr bwMode="auto">
                <a:xfrm>
                  <a:off x="4554" y="267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209"/>
                <p:cNvSpPr>
                  <a:spLocks/>
                </p:cNvSpPr>
                <p:nvPr/>
              </p:nvSpPr>
              <p:spPr bwMode="auto">
                <a:xfrm>
                  <a:off x="4554" y="267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210"/>
                <p:cNvSpPr>
                  <a:spLocks/>
                </p:cNvSpPr>
                <p:nvPr/>
              </p:nvSpPr>
              <p:spPr bwMode="auto">
                <a:xfrm>
                  <a:off x="4554" y="2726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11"/>
                <p:cNvSpPr>
                  <a:spLocks/>
                </p:cNvSpPr>
                <p:nvPr/>
              </p:nvSpPr>
              <p:spPr bwMode="auto">
                <a:xfrm>
                  <a:off x="4537" y="2665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212"/>
                <p:cNvSpPr>
                  <a:spLocks/>
                </p:cNvSpPr>
                <p:nvPr/>
              </p:nvSpPr>
              <p:spPr bwMode="auto">
                <a:xfrm>
                  <a:off x="4537" y="2665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213"/>
                <p:cNvSpPr>
                  <a:spLocks/>
                </p:cNvSpPr>
                <p:nvPr/>
              </p:nvSpPr>
              <p:spPr bwMode="auto">
                <a:xfrm>
                  <a:off x="4537" y="2716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4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4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214"/>
                <p:cNvSpPr>
                  <a:spLocks/>
                </p:cNvSpPr>
                <p:nvPr/>
              </p:nvSpPr>
              <p:spPr bwMode="auto">
                <a:xfrm>
                  <a:off x="4517" y="2655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215"/>
                <p:cNvSpPr>
                  <a:spLocks noChangeArrowheads="1"/>
                </p:cNvSpPr>
                <p:nvPr/>
              </p:nvSpPr>
              <p:spPr bwMode="auto">
                <a:xfrm>
                  <a:off x="4517" y="2655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216"/>
                <p:cNvSpPr>
                  <a:spLocks/>
                </p:cNvSpPr>
                <p:nvPr/>
              </p:nvSpPr>
              <p:spPr bwMode="auto">
                <a:xfrm>
                  <a:off x="4517" y="2706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217"/>
                <p:cNvSpPr>
                  <a:spLocks/>
                </p:cNvSpPr>
                <p:nvPr/>
              </p:nvSpPr>
              <p:spPr bwMode="auto">
                <a:xfrm>
                  <a:off x="4500" y="2645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218"/>
                <p:cNvSpPr>
                  <a:spLocks noChangeArrowheads="1"/>
                </p:cNvSpPr>
                <p:nvPr/>
              </p:nvSpPr>
              <p:spPr bwMode="auto">
                <a:xfrm>
                  <a:off x="4500" y="2645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219"/>
                <p:cNvSpPr>
                  <a:spLocks/>
                </p:cNvSpPr>
                <p:nvPr/>
              </p:nvSpPr>
              <p:spPr bwMode="auto">
                <a:xfrm>
                  <a:off x="4500" y="2696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0"/>
                <p:cNvSpPr>
                  <a:spLocks/>
                </p:cNvSpPr>
                <p:nvPr/>
              </p:nvSpPr>
              <p:spPr bwMode="auto">
                <a:xfrm>
                  <a:off x="4480" y="263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221"/>
                <p:cNvSpPr>
                  <a:spLocks/>
                </p:cNvSpPr>
                <p:nvPr/>
              </p:nvSpPr>
              <p:spPr bwMode="auto">
                <a:xfrm>
                  <a:off x="4480" y="2632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222"/>
                <p:cNvSpPr>
                  <a:spLocks/>
                </p:cNvSpPr>
                <p:nvPr/>
              </p:nvSpPr>
              <p:spPr bwMode="auto">
                <a:xfrm>
                  <a:off x="4480" y="2686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223"/>
                <p:cNvSpPr>
                  <a:spLocks/>
                </p:cNvSpPr>
                <p:nvPr/>
              </p:nvSpPr>
              <p:spPr bwMode="auto">
                <a:xfrm>
                  <a:off x="4463" y="262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224"/>
                <p:cNvSpPr>
                  <a:spLocks/>
                </p:cNvSpPr>
                <p:nvPr/>
              </p:nvSpPr>
              <p:spPr bwMode="auto">
                <a:xfrm>
                  <a:off x="4463" y="2621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225"/>
                <p:cNvSpPr>
                  <a:spLocks/>
                </p:cNvSpPr>
                <p:nvPr/>
              </p:nvSpPr>
              <p:spPr bwMode="auto">
                <a:xfrm>
                  <a:off x="4463" y="267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226"/>
                <p:cNvSpPr>
                  <a:spLocks/>
                </p:cNvSpPr>
                <p:nvPr/>
              </p:nvSpPr>
              <p:spPr bwMode="auto">
                <a:xfrm>
                  <a:off x="4446" y="261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227"/>
                <p:cNvSpPr>
                  <a:spLocks/>
                </p:cNvSpPr>
                <p:nvPr/>
              </p:nvSpPr>
              <p:spPr bwMode="auto">
                <a:xfrm>
                  <a:off x="4446" y="261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228"/>
                <p:cNvSpPr>
                  <a:spLocks/>
                </p:cNvSpPr>
                <p:nvPr/>
              </p:nvSpPr>
              <p:spPr bwMode="auto">
                <a:xfrm>
                  <a:off x="4446" y="266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229"/>
                <p:cNvSpPr>
                  <a:spLocks/>
                </p:cNvSpPr>
                <p:nvPr/>
              </p:nvSpPr>
              <p:spPr bwMode="auto">
                <a:xfrm>
                  <a:off x="4426" y="260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230"/>
                <p:cNvSpPr>
                  <a:spLocks/>
                </p:cNvSpPr>
                <p:nvPr/>
              </p:nvSpPr>
              <p:spPr bwMode="auto">
                <a:xfrm>
                  <a:off x="4426" y="2601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231"/>
                <p:cNvSpPr>
                  <a:spLocks/>
                </p:cNvSpPr>
                <p:nvPr/>
              </p:nvSpPr>
              <p:spPr bwMode="auto">
                <a:xfrm>
                  <a:off x="4426" y="2652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232"/>
                <p:cNvSpPr>
                  <a:spLocks/>
                </p:cNvSpPr>
                <p:nvPr/>
              </p:nvSpPr>
              <p:spPr bwMode="auto">
                <a:xfrm>
                  <a:off x="4409" y="259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233"/>
                <p:cNvSpPr>
                  <a:spLocks/>
                </p:cNvSpPr>
                <p:nvPr/>
              </p:nvSpPr>
              <p:spPr bwMode="auto">
                <a:xfrm>
                  <a:off x="4409" y="25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234"/>
                <p:cNvSpPr>
                  <a:spLocks/>
                </p:cNvSpPr>
                <p:nvPr/>
              </p:nvSpPr>
              <p:spPr bwMode="auto">
                <a:xfrm>
                  <a:off x="4409" y="264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235"/>
                <p:cNvSpPr>
                  <a:spLocks/>
                </p:cNvSpPr>
                <p:nvPr/>
              </p:nvSpPr>
              <p:spPr bwMode="auto">
                <a:xfrm>
                  <a:off x="4136" y="2425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236"/>
                <p:cNvSpPr>
                  <a:spLocks/>
                </p:cNvSpPr>
                <p:nvPr/>
              </p:nvSpPr>
              <p:spPr bwMode="auto">
                <a:xfrm>
                  <a:off x="4159" y="2442"/>
                  <a:ext cx="4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237"/>
                <p:cNvSpPr>
                  <a:spLocks/>
                </p:cNvSpPr>
                <p:nvPr/>
              </p:nvSpPr>
              <p:spPr bwMode="auto">
                <a:xfrm>
                  <a:off x="4132" y="2428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31" y="14"/>
                    </a:cxn>
                    <a:cxn ang="0">
                      <a:pos x="27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1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31" y="14"/>
                      </a:lnTo>
                      <a:lnTo>
                        <a:pt x="27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238"/>
                <p:cNvSpPr>
                  <a:spLocks/>
                </p:cNvSpPr>
                <p:nvPr/>
              </p:nvSpPr>
              <p:spPr bwMode="auto">
                <a:xfrm>
                  <a:off x="4132" y="2432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3"/>
                    </a:cxn>
                    <a:cxn ang="0">
                      <a:pos x="27" y="30"/>
                    </a:cxn>
                    <a:cxn ang="0">
                      <a:pos x="0" y="13"/>
                    </a:cxn>
                    <a:cxn ang="0">
                      <a:pos x="0" y="0"/>
                    </a:cxn>
                    <a:cxn ang="0">
                      <a:pos x="27" y="13"/>
                    </a:cxn>
                  </a:cxnLst>
                  <a:rect l="0" t="0" r="r" b="b"/>
                  <a:pathLst>
                    <a:path w="27" h="30">
                      <a:moveTo>
                        <a:pt x="27" y="13"/>
                      </a:moveTo>
                      <a:lnTo>
                        <a:pt x="27" y="30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27" y="1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239"/>
                <p:cNvSpPr>
                  <a:spLocks/>
                </p:cNvSpPr>
                <p:nvPr/>
              </p:nvSpPr>
              <p:spPr bwMode="auto">
                <a:xfrm>
                  <a:off x="4632" y="2266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240"/>
                <p:cNvSpPr>
                  <a:spLocks/>
                </p:cNvSpPr>
                <p:nvPr/>
              </p:nvSpPr>
              <p:spPr bwMode="auto">
                <a:xfrm>
                  <a:off x="4132" y="1975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241"/>
                <p:cNvSpPr>
                  <a:spLocks/>
                </p:cNvSpPr>
                <p:nvPr/>
              </p:nvSpPr>
              <p:spPr bwMode="auto">
                <a:xfrm>
                  <a:off x="4132" y="2310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242"/>
                <p:cNvSpPr>
                  <a:spLocks/>
                </p:cNvSpPr>
                <p:nvPr/>
              </p:nvSpPr>
              <p:spPr bwMode="auto">
                <a:xfrm>
                  <a:off x="4166" y="234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243"/>
                <p:cNvSpPr>
                  <a:spLocks/>
                </p:cNvSpPr>
                <p:nvPr/>
              </p:nvSpPr>
              <p:spPr bwMode="auto">
                <a:xfrm>
                  <a:off x="4166" y="2344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3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3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244"/>
                <p:cNvSpPr>
                  <a:spLocks/>
                </p:cNvSpPr>
                <p:nvPr/>
              </p:nvSpPr>
              <p:spPr bwMode="auto">
                <a:xfrm>
                  <a:off x="4166" y="2367"/>
                  <a:ext cx="169" cy="99"/>
                </a:xfrm>
                <a:custGeom>
                  <a:avLst/>
                  <a:gdLst/>
                  <a:ahLst/>
                  <a:cxnLst>
                    <a:cxn ang="0">
                      <a:pos x="169" y="99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69" y="99"/>
                    </a:cxn>
                  </a:cxnLst>
                  <a:rect l="0" t="0" r="r" b="b"/>
                  <a:pathLst>
                    <a:path w="169" h="99">
                      <a:moveTo>
                        <a:pt x="169" y="99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69" y="9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245"/>
                <p:cNvSpPr>
                  <a:spLocks/>
                </p:cNvSpPr>
                <p:nvPr/>
              </p:nvSpPr>
              <p:spPr bwMode="auto">
                <a:xfrm>
                  <a:off x="4608" y="260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246"/>
                <p:cNvSpPr>
                  <a:spLocks/>
                </p:cNvSpPr>
                <p:nvPr/>
              </p:nvSpPr>
              <p:spPr bwMode="auto">
                <a:xfrm>
                  <a:off x="4608" y="260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247"/>
                <p:cNvSpPr>
                  <a:spLocks/>
                </p:cNvSpPr>
                <p:nvPr/>
              </p:nvSpPr>
              <p:spPr bwMode="auto">
                <a:xfrm>
                  <a:off x="4608" y="2652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48"/>
                <p:cNvSpPr>
                  <a:spLocks/>
                </p:cNvSpPr>
                <p:nvPr/>
              </p:nvSpPr>
              <p:spPr bwMode="auto">
                <a:xfrm>
                  <a:off x="4591" y="2591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249"/>
                <p:cNvSpPr>
                  <a:spLocks/>
                </p:cNvSpPr>
                <p:nvPr/>
              </p:nvSpPr>
              <p:spPr bwMode="auto">
                <a:xfrm>
                  <a:off x="4591" y="25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250"/>
                <p:cNvSpPr>
                  <a:spLocks/>
                </p:cNvSpPr>
                <p:nvPr/>
              </p:nvSpPr>
              <p:spPr bwMode="auto">
                <a:xfrm>
                  <a:off x="4591" y="2642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251"/>
                <p:cNvSpPr>
                  <a:spLocks/>
                </p:cNvSpPr>
                <p:nvPr/>
              </p:nvSpPr>
              <p:spPr bwMode="auto">
                <a:xfrm>
                  <a:off x="4571" y="2581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252"/>
                <p:cNvSpPr>
                  <a:spLocks noChangeArrowheads="1"/>
                </p:cNvSpPr>
                <p:nvPr/>
              </p:nvSpPr>
              <p:spPr bwMode="auto">
                <a:xfrm>
                  <a:off x="4571" y="2581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253"/>
                <p:cNvSpPr>
                  <a:spLocks/>
                </p:cNvSpPr>
                <p:nvPr/>
              </p:nvSpPr>
              <p:spPr bwMode="auto">
                <a:xfrm>
                  <a:off x="4571" y="2632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254"/>
                <p:cNvSpPr>
                  <a:spLocks/>
                </p:cNvSpPr>
                <p:nvPr/>
              </p:nvSpPr>
              <p:spPr bwMode="auto">
                <a:xfrm>
                  <a:off x="4554" y="2571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0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554" y="2571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256"/>
                <p:cNvSpPr>
                  <a:spLocks/>
                </p:cNvSpPr>
                <p:nvPr/>
              </p:nvSpPr>
              <p:spPr bwMode="auto">
                <a:xfrm>
                  <a:off x="4554" y="2621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257"/>
                <p:cNvSpPr>
                  <a:spLocks/>
                </p:cNvSpPr>
                <p:nvPr/>
              </p:nvSpPr>
              <p:spPr bwMode="auto">
                <a:xfrm>
                  <a:off x="4537" y="2557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258"/>
                <p:cNvSpPr>
                  <a:spLocks/>
                </p:cNvSpPr>
                <p:nvPr/>
              </p:nvSpPr>
              <p:spPr bwMode="auto">
                <a:xfrm>
                  <a:off x="4537" y="255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259"/>
                <p:cNvSpPr>
                  <a:spLocks/>
                </p:cNvSpPr>
                <p:nvPr/>
              </p:nvSpPr>
              <p:spPr bwMode="auto">
                <a:xfrm>
                  <a:off x="4537" y="2611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260"/>
                <p:cNvSpPr>
                  <a:spLocks/>
                </p:cNvSpPr>
                <p:nvPr/>
              </p:nvSpPr>
              <p:spPr bwMode="auto">
                <a:xfrm>
                  <a:off x="4517" y="254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261"/>
                <p:cNvSpPr>
                  <a:spLocks/>
                </p:cNvSpPr>
                <p:nvPr/>
              </p:nvSpPr>
              <p:spPr bwMode="auto">
                <a:xfrm>
                  <a:off x="4517" y="254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262"/>
                <p:cNvSpPr>
                  <a:spLocks/>
                </p:cNvSpPr>
                <p:nvPr/>
              </p:nvSpPr>
              <p:spPr bwMode="auto">
                <a:xfrm>
                  <a:off x="4517" y="2598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263"/>
                <p:cNvSpPr>
                  <a:spLocks/>
                </p:cNvSpPr>
                <p:nvPr/>
              </p:nvSpPr>
              <p:spPr bwMode="auto">
                <a:xfrm>
                  <a:off x="4500" y="2537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264"/>
                <p:cNvSpPr>
                  <a:spLocks/>
                </p:cNvSpPr>
                <p:nvPr/>
              </p:nvSpPr>
              <p:spPr bwMode="auto">
                <a:xfrm>
                  <a:off x="4500" y="253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265"/>
                <p:cNvSpPr>
                  <a:spLocks/>
                </p:cNvSpPr>
                <p:nvPr/>
              </p:nvSpPr>
              <p:spPr bwMode="auto">
                <a:xfrm>
                  <a:off x="4500" y="2588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66"/>
                <p:cNvSpPr>
                  <a:spLocks/>
                </p:cNvSpPr>
                <p:nvPr/>
              </p:nvSpPr>
              <p:spPr bwMode="auto">
                <a:xfrm>
                  <a:off x="4480" y="252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267"/>
                <p:cNvSpPr>
                  <a:spLocks/>
                </p:cNvSpPr>
                <p:nvPr/>
              </p:nvSpPr>
              <p:spPr bwMode="auto">
                <a:xfrm>
                  <a:off x="4480" y="2527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0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0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268"/>
                <p:cNvSpPr>
                  <a:spLocks/>
                </p:cNvSpPr>
                <p:nvPr/>
              </p:nvSpPr>
              <p:spPr bwMode="auto">
                <a:xfrm>
                  <a:off x="4480" y="2577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269"/>
                <p:cNvSpPr>
                  <a:spLocks/>
                </p:cNvSpPr>
                <p:nvPr/>
              </p:nvSpPr>
              <p:spPr bwMode="auto">
                <a:xfrm>
                  <a:off x="4463" y="251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270"/>
                <p:cNvSpPr>
                  <a:spLocks/>
                </p:cNvSpPr>
                <p:nvPr/>
              </p:nvSpPr>
              <p:spPr bwMode="auto">
                <a:xfrm>
                  <a:off x="4463" y="2516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71"/>
                <p:cNvSpPr>
                  <a:spLocks/>
                </p:cNvSpPr>
                <p:nvPr/>
              </p:nvSpPr>
              <p:spPr bwMode="auto">
                <a:xfrm>
                  <a:off x="4463" y="2567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272"/>
                <p:cNvSpPr>
                  <a:spLocks/>
                </p:cNvSpPr>
                <p:nvPr/>
              </p:nvSpPr>
              <p:spPr bwMode="auto">
                <a:xfrm>
                  <a:off x="4446" y="250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273"/>
                <p:cNvSpPr>
                  <a:spLocks/>
                </p:cNvSpPr>
                <p:nvPr/>
              </p:nvSpPr>
              <p:spPr bwMode="auto">
                <a:xfrm>
                  <a:off x="4446" y="250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274"/>
                <p:cNvSpPr>
                  <a:spLocks/>
                </p:cNvSpPr>
                <p:nvPr/>
              </p:nvSpPr>
              <p:spPr bwMode="auto">
                <a:xfrm>
                  <a:off x="4446" y="2557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275"/>
                <p:cNvSpPr>
                  <a:spLocks/>
                </p:cNvSpPr>
                <p:nvPr/>
              </p:nvSpPr>
              <p:spPr bwMode="auto">
                <a:xfrm>
                  <a:off x="4426" y="249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6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276"/>
                <p:cNvSpPr>
                  <a:spLocks noChangeArrowheads="1"/>
                </p:cNvSpPr>
                <p:nvPr/>
              </p:nvSpPr>
              <p:spPr bwMode="auto">
                <a:xfrm>
                  <a:off x="4426" y="2496"/>
                  <a:ext cx="3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277"/>
                <p:cNvSpPr>
                  <a:spLocks/>
                </p:cNvSpPr>
                <p:nvPr/>
              </p:nvSpPr>
              <p:spPr bwMode="auto">
                <a:xfrm>
                  <a:off x="4426" y="254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278"/>
                <p:cNvSpPr>
                  <a:spLocks/>
                </p:cNvSpPr>
                <p:nvPr/>
              </p:nvSpPr>
              <p:spPr bwMode="auto">
                <a:xfrm>
                  <a:off x="4409" y="2486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4409" y="2486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280"/>
                <p:cNvSpPr>
                  <a:spLocks/>
                </p:cNvSpPr>
                <p:nvPr/>
              </p:nvSpPr>
              <p:spPr bwMode="auto">
                <a:xfrm>
                  <a:off x="4409" y="2537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281"/>
                <p:cNvSpPr>
                  <a:spLocks/>
                </p:cNvSpPr>
                <p:nvPr/>
              </p:nvSpPr>
              <p:spPr bwMode="auto">
                <a:xfrm>
                  <a:off x="4136" y="2320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282"/>
                <p:cNvSpPr>
                  <a:spLocks/>
                </p:cNvSpPr>
                <p:nvPr/>
              </p:nvSpPr>
              <p:spPr bwMode="auto">
                <a:xfrm>
                  <a:off x="4159" y="2337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283"/>
                <p:cNvSpPr>
                  <a:spLocks/>
                </p:cNvSpPr>
                <p:nvPr/>
              </p:nvSpPr>
              <p:spPr bwMode="auto">
                <a:xfrm>
                  <a:off x="4132" y="2320"/>
                  <a:ext cx="31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284"/>
                <p:cNvSpPr>
                  <a:spLocks/>
                </p:cNvSpPr>
                <p:nvPr/>
              </p:nvSpPr>
              <p:spPr bwMode="auto">
                <a:xfrm>
                  <a:off x="4132" y="2323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1">
                      <a:moveTo>
                        <a:pt x="27" y="17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285"/>
                <p:cNvSpPr>
                  <a:spLocks/>
                </p:cNvSpPr>
                <p:nvPr/>
              </p:nvSpPr>
              <p:spPr bwMode="auto">
                <a:xfrm>
                  <a:off x="4632" y="2161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286"/>
                <p:cNvSpPr>
                  <a:spLocks/>
                </p:cNvSpPr>
                <p:nvPr/>
              </p:nvSpPr>
              <p:spPr bwMode="auto">
                <a:xfrm>
                  <a:off x="4132" y="1870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287"/>
                <p:cNvSpPr>
                  <a:spLocks/>
                </p:cNvSpPr>
                <p:nvPr/>
              </p:nvSpPr>
              <p:spPr bwMode="auto">
                <a:xfrm>
                  <a:off x="4132" y="2205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288"/>
                <p:cNvSpPr>
                  <a:spLocks/>
                </p:cNvSpPr>
                <p:nvPr/>
              </p:nvSpPr>
              <p:spPr bwMode="auto">
                <a:xfrm>
                  <a:off x="4166" y="2239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69" h="122">
                      <a:moveTo>
                        <a:pt x="0" y="23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289"/>
                <p:cNvSpPr>
                  <a:spLocks noChangeArrowheads="1"/>
                </p:cNvSpPr>
                <p:nvPr/>
              </p:nvSpPr>
              <p:spPr bwMode="auto">
                <a:xfrm>
                  <a:off x="4166" y="2239"/>
                  <a:ext cx="4" cy="23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90"/>
                <p:cNvSpPr>
                  <a:spLocks/>
                </p:cNvSpPr>
                <p:nvPr/>
              </p:nvSpPr>
              <p:spPr bwMode="auto">
                <a:xfrm>
                  <a:off x="4166" y="2262"/>
                  <a:ext cx="169" cy="99"/>
                </a:xfrm>
                <a:custGeom>
                  <a:avLst/>
                  <a:gdLst/>
                  <a:ahLst/>
                  <a:cxnLst>
                    <a:cxn ang="0">
                      <a:pos x="169" y="99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9"/>
                    </a:cxn>
                  </a:cxnLst>
                  <a:rect l="0" t="0" r="r" b="b"/>
                  <a:pathLst>
                    <a:path w="169" h="99">
                      <a:moveTo>
                        <a:pt x="169" y="99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91"/>
                <p:cNvSpPr>
                  <a:spLocks/>
                </p:cNvSpPr>
                <p:nvPr/>
              </p:nvSpPr>
              <p:spPr bwMode="auto">
                <a:xfrm>
                  <a:off x="4608" y="249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10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10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92"/>
                <p:cNvSpPr>
                  <a:spLocks/>
                </p:cNvSpPr>
                <p:nvPr/>
              </p:nvSpPr>
              <p:spPr bwMode="auto">
                <a:xfrm>
                  <a:off x="4608" y="249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93"/>
                <p:cNvSpPr>
                  <a:spLocks/>
                </p:cNvSpPr>
                <p:nvPr/>
              </p:nvSpPr>
              <p:spPr bwMode="auto">
                <a:xfrm>
                  <a:off x="4608" y="2547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94"/>
                <p:cNvSpPr>
                  <a:spLocks/>
                </p:cNvSpPr>
                <p:nvPr/>
              </p:nvSpPr>
              <p:spPr bwMode="auto">
                <a:xfrm>
                  <a:off x="4591" y="2483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95"/>
                <p:cNvSpPr>
                  <a:spLocks/>
                </p:cNvSpPr>
                <p:nvPr/>
              </p:nvSpPr>
              <p:spPr bwMode="auto">
                <a:xfrm>
                  <a:off x="4591" y="248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96"/>
                <p:cNvSpPr>
                  <a:spLocks/>
                </p:cNvSpPr>
                <p:nvPr/>
              </p:nvSpPr>
              <p:spPr bwMode="auto">
                <a:xfrm>
                  <a:off x="4591" y="2537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97"/>
                <p:cNvSpPr>
                  <a:spLocks/>
                </p:cNvSpPr>
                <p:nvPr/>
              </p:nvSpPr>
              <p:spPr bwMode="auto">
                <a:xfrm>
                  <a:off x="4571" y="247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98"/>
                <p:cNvSpPr>
                  <a:spLocks/>
                </p:cNvSpPr>
                <p:nvPr/>
              </p:nvSpPr>
              <p:spPr bwMode="auto">
                <a:xfrm>
                  <a:off x="4571" y="2472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9"/>
                <p:cNvSpPr>
                  <a:spLocks/>
                </p:cNvSpPr>
                <p:nvPr/>
              </p:nvSpPr>
              <p:spPr bwMode="auto">
                <a:xfrm>
                  <a:off x="4571" y="252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0"/>
                <p:cNvSpPr>
                  <a:spLocks/>
                </p:cNvSpPr>
                <p:nvPr/>
              </p:nvSpPr>
              <p:spPr bwMode="auto">
                <a:xfrm>
                  <a:off x="4554" y="2462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01"/>
                <p:cNvSpPr>
                  <a:spLocks/>
                </p:cNvSpPr>
                <p:nvPr/>
              </p:nvSpPr>
              <p:spPr bwMode="auto">
                <a:xfrm>
                  <a:off x="4554" y="246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02"/>
                <p:cNvSpPr>
                  <a:spLocks/>
                </p:cNvSpPr>
                <p:nvPr/>
              </p:nvSpPr>
              <p:spPr bwMode="auto">
                <a:xfrm>
                  <a:off x="4554" y="2513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03"/>
                <p:cNvSpPr>
                  <a:spLocks/>
                </p:cNvSpPr>
                <p:nvPr/>
              </p:nvSpPr>
              <p:spPr bwMode="auto">
                <a:xfrm>
                  <a:off x="4537" y="2452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04"/>
                <p:cNvSpPr>
                  <a:spLocks/>
                </p:cNvSpPr>
                <p:nvPr/>
              </p:nvSpPr>
              <p:spPr bwMode="auto">
                <a:xfrm>
                  <a:off x="4537" y="245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05"/>
                <p:cNvSpPr>
                  <a:spLocks/>
                </p:cNvSpPr>
                <p:nvPr/>
              </p:nvSpPr>
              <p:spPr bwMode="auto">
                <a:xfrm>
                  <a:off x="4537" y="2503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06"/>
                <p:cNvSpPr>
                  <a:spLocks/>
                </p:cNvSpPr>
                <p:nvPr/>
              </p:nvSpPr>
              <p:spPr bwMode="auto">
                <a:xfrm>
                  <a:off x="4517" y="244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07"/>
                <p:cNvSpPr>
                  <a:spLocks/>
                </p:cNvSpPr>
                <p:nvPr/>
              </p:nvSpPr>
              <p:spPr bwMode="auto">
                <a:xfrm>
                  <a:off x="4517" y="244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08"/>
                <p:cNvSpPr>
                  <a:spLocks/>
                </p:cNvSpPr>
                <p:nvPr/>
              </p:nvSpPr>
              <p:spPr bwMode="auto">
                <a:xfrm>
                  <a:off x="4517" y="249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09"/>
                <p:cNvSpPr>
                  <a:spLocks/>
                </p:cNvSpPr>
                <p:nvPr/>
              </p:nvSpPr>
              <p:spPr bwMode="auto">
                <a:xfrm>
                  <a:off x="4500" y="2432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10"/>
                <p:cNvSpPr>
                  <a:spLocks/>
                </p:cNvSpPr>
                <p:nvPr/>
              </p:nvSpPr>
              <p:spPr bwMode="auto">
                <a:xfrm>
                  <a:off x="4500" y="243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311"/>
                <p:cNvSpPr>
                  <a:spLocks/>
                </p:cNvSpPr>
                <p:nvPr/>
              </p:nvSpPr>
              <p:spPr bwMode="auto">
                <a:xfrm>
                  <a:off x="4500" y="2483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312"/>
                <p:cNvSpPr>
                  <a:spLocks/>
                </p:cNvSpPr>
                <p:nvPr/>
              </p:nvSpPr>
              <p:spPr bwMode="auto">
                <a:xfrm>
                  <a:off x="4480" y="242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4" h="61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Rectangle 313"/>
                <p:cNvSpPr>
                  <a:spLocks noChangeArrowheads="1"/>
                </p:cNvSpPr>
                <p:nvPr/>
              </p:nvSpPr>
              <p:spPr bwMode="auto">
                <a:xfrm>
                  <a:off x="4480" y="2422"/>
                  <a:ext cx="3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314"/>
                <p:cNvSpPr>
                  <a:spLocks/>
                </p:cNvSpPr>
                <p:nvPr/>
              </p:nvSpPr>
              <p:spPr bwMode="auto">
                <a:xfrm>
                  <a:off x="4480" y="2472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315"/>
                <p:cNvSpPr>
                  <a:spLocks/>
                </p:cNvSpPr>
                <p:nvPr/>
              </p:nvSpPr>
              <p:spPr bwMode="auto">
                <a:xfrm>
                  <a:off x="4463" y="2411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463" y="2411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17"/>
                <p:cNvSpPr>
                  <a:spLocks/>
                </p:cNvSpPr>
                <p:nvPr/>
              </p:nvSpPr>
              <p:spPr bwMode="auto">
                <a:xfrm>
                  <a:off x="4463" y="2462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318"/>
                <p:cNvSpPr>
                  <a:spLocks/>
                </p:cNvSpPr>
                <p:nvPr/>
              </p:nvSpPr>
              <p:spPr bwMode="auto">
                <a:xfrm>
                  <a:off x="4446" y="239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10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10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319"/>
                <p:cNvSpPr>
                  <a:spLocks/>
                </p:cNvSpPr>
                <p:nvPr/>
              </p:nvSpPr>
              <p:spPr bwMode="auto">
                <a:xfrm>
                  <a:off x="4446" y="239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320"/>
                <p:cNvSpPr>
                  <a:spLocks/>
                </p:cNvSpPr>
                <p:nvPr/>
              </p:nvSpPr>
              <p:spPr bwMode="auto">
                <a:xfrm>
                  <a:off x="4446" y="2452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321"/>
                <p:cNvSpPr>
                  <a:spLocks/>
                </p:cNvSpPr>
                <p:nvPr/>
              </p:nvSpPr>
              <p:spPr bwMode="auto">
                <a:xfrm>
                  <a:off x="4426" y="238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322"/>
                <p:cNvSpPr>
                  <a:spLocks/>
                </p:cNvSpPr>
                <p:nvPr/>
              </p:nvSpPr>
              <p:spPr bwMode="auto">
                <a:xfrm>
                  <a:off x="4426" y="2388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323"/>
                <p:cNvSpPr>
                  <a:spLocks/>
                </p:cNvSpPr>
                <p:nvPr/>
              </p:nvSpPr>
              <p:spPr bwMode="auto">
                <a:xfrm>
                  <a:off x="4426" y="2442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324"/>
                <p:cNvSpPr>
                  <a:spLocks/>
                </p:cNvSpPr>
                <p:nvPr/>
              </p:nvSpPr>
              <p:spPr bwMode="auto">
                <a:xfrm>
                  <a:off x="4409" y="237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25"/>
                <p:cNvSpPr>
                  <a:spLocks/>
                </p:cNvSpPr>
                <p:nvPr/>
              </p:nvSpPr>
              <p:spPr bwMode="auto">
                <a:xfrm>
                  <a:off x="4409" y="237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326"/>
                <p:cNvSpPr>
                  <a:spLocks/>
                </p:cNvSpPr>
                <p:nvPr/>
              </p:nvSpPr>
              <p:spPr bwMode="auto">
                <a:xfrm>
                  <a:off x="4409" y="2428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327"/>
                <p:cNvSpPr>
                  <a:spLocks/>
                </p:cNvSpPr>
                <p:nvPr/>
              </p:nvSpPr>
              <p:spPr bwMode="auto">
                <a:xfrm>
                  <a:off x="4136" y="2212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328"/>
                <p:cNvSpPr>
                  <a:spLocks/>
                </p:cNvSpPr>
                <p:nvPr/>
              </p:nvSpPr>
              <p:spPr bwMode="auto">
                <a:xfrm>
                  <a:off x="4159" y="2232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3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3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29"/>
                <p:cNvSpPr>
                  <a:spLocks/>
                </p:cNvSpPr>
                <p:nvPr/>
              </p:nvSpPr>
              <p:spPr bwMode="auto">
                <a:xfrm>
                  <a:off x="4132" y="2215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30"/>
                <p:cNvSpPr>
                  <a:spLocks/>
                </p:cNvSpPr>
                <p:nvPr/>
              </p:nvSpPr>
              <p:spPr bwMode="auto">
                <a:xfrm>
                  <a:off x="4132" y="2218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31"/>
                <p:cNvSpPr>
                  <a:spLocks/>
                </p:cNvSpPr>
                <p:nvPr/>
              </p:nvSpPr>
              <p:spPr bwMode="auto">
                <a:xfrm>
                  <a:off x="4632" y="2056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4" y="0"/>
                    </a:cxn>
                    <a:cxn ang="0">
                      <a:pos x="574" y="74"/>
                    </a:cxn>
                    <a:cxn ang="0">
                      <a:pos x="0" y="410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574" h="410">
                      <a:moveTo>
                        <a:pt x="0" y="332"/>
                      </a:moveTo>
                      <a:lnTo>
                        <a:pt x="574" y="0"/>
                      </a:lnTo>
                      <a:lnTo>
                        <a:pt x="574" y="74"/>
                      </a:lnTo>
                      <a:lnTo>
                        <a:pt x="0" y="410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332"/>
                <p:cNvSpPr>
                  <a:spLocks/>
                </p:cNvSpPr>
                <p:nvPr/>
              </p:nvSpPr>
              <p:spPr bwMode="auto">
                <a:xfrm>
                  <a:off x="4132" y="1765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1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3"/>
                    </a:cxn>
                    <a:cxn ang="0">
                      <a:pos x="0" y="331"/>
                    </a:cxn>
                  </a:cxnLst>
                  <a:rect l="0" t="0" r="r" b="b"/>
                  <a:pathLst>
                    <a:path w="1074" h="623">
                      <a:moveTo>
                        <a:pt x="0" y="331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3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333"/>
                <p:cNvSpPr>
                  <a:spLocks/>
                </p:cNvSpPr>
                <p:nvPr/>
              </p:nvSpPr>
              <p:spPr bwMode="auto">
                <a:xfrm>
                  <a:off x="4132" y="2096"/>
                  <a:ext cx="500" cy="370"/>
                </a:xfrm>
                <a:custGeom>
                  <a:avLst/>
                  <a:gdLst/>
                  <a:ahLst/>
                  <a:cxnLst>
                    <a:cxn ang="0">
                      <a:pos x="500" y="292"/>
                    </a:cxn>
                    <a:cxn ang="0">
                      <a:pos x="500" y="370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2"/>
                    </a:cxn>
                  </a:cxnLst>
                  <a:rect l="0" t="0" r="r" b="b"/>
                  <a:pathLst>
                    <a:path w="500" h="370">
                      <a:moveTo>
                        <a:pt x="500" y="292"/>
                      </a:moveTo>
                      <a:lnTo>
                        <a:pt x="500" y="370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334"/>
                <p:cNvSpPr>
                  <a:spLocks/>
                </p:cNvSpPr>
                <p:nvPr/>
              </p:nvSpPr>
              <p:spPr bwMode="auto">
                <a:xfrm>
                  <a:off x="4166" y="213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69" h="122">
                      <a:moveTo>
                        <a:pt x="0" y="23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335"/>
                <p:cNvSpPr>
                  <a:spLocks/>
                </p:cNvSpPr>
                <p:nvPr/>
              </p:nvSpPr>
              <p:spPr bwMode="auto">
                <a:xfrm>
                  <a:off x="4166" y="2134"/>
                  <a:ext cx="4" cy="23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4" y="2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4" h="23">
                      <a:moveTo>
                        <a:pt x="0" y="23"/>
                      </a:moveTo>
                      <a:lnTo>
                        <a:pt x="4" y="2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336"/>
                <p:cNvSpPr>
                  <a:spLocks/>
                </p:cNvSpPr>
                <p:nvPr/>
              </p:nvSpPr>
              <p:spPr bwMode="auto">
                <a:xfrm>
                  <a:off x="4166" y="2154"/>
                  <a:ext cx="169" cy="102"/>
                </a:xfrm>
                <a:custGeom>
                  <a:avLst/>
                  <a:gdLst/>
                  <a:ahLst/>
                  <a:cxnLst>
                    <a:cxn ang="0">
                      <a:pos x="169" y="102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102"/>
                    </a:cxn>
                  </a:cxnLst>
                  <a:rect l="0" t="0" r="r" b="b"/>
                  <a:pathLst>
                    <a:path w="169" h="102">
                      <a:moveTo>
                        <a:pt x="169" y="102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337"/>
                <p:cNvSpPr>
                  <a:spLocks/>
                </p:cNvSpPr>
                <p:nvPr/>
              </p:nvSpPr>
              <p:spPr bwMode="auto">
                <a:xfrm>
                  <a:off x="4608" y="238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38"/>
                <p:cNvSpPr>
                  <a:spLocks/>
                </p:cNvSpPr>
                <p:nvPr/>
              </p:nvSpPr>
              <p:spPr bwMode="auto">
                <a:xfrm>
                  <a:off x="4608" y="238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39"/>
                <p:cNvSpPr>
                  <a:spLocks/>
                </p:cNvSpPr>
                <p:nvPr/>
              </p:nvSpPr>
              <p:spPr bwMode="auto">
                <a:xfrm>
                  <a:off x="4608" y="2439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340"/>
                <p:cNvSpPr>
                  <a:spLocks/>
                </p:cNvSpPr>
                <p:nvPr/>
              </p:nvSpPr>
              <p:spPr bwMode="auto">
                <a:xfrm>
                  <a:off x="4591" y="2378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341"/>
                <p:cNvSpPr>
                  <a:spLocks/>
                </p:cNvSpPr>
                <p:nvPr/>
              </p:nvSpPr>
              <p:spPr bwMode="auto">
                <a:xfrm>
                  <a:off x="4591" y="237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342"/>
                <p:cNvSpPr>
                  <a:spLocks/>
                </p:cNvSpPr>
                <p:nvPr/>
              </p:nvSpPr>
              <p:spPr bwMode="auto">
                <a:xfrm>
                  <a:off x="4591" y="242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11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1" y="11"/>
                    </a:cxn>
                  </a:cxnLst>
                  <a:rect l="0" t="0" r="r" b="b"/>
                  <a:pathLst>
                    <a:path w="11" h="11">
                      <a:moveTo>
                        <a:pt x="11" y="11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1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343"/>
                <p:cNvSpPr>
                  <a:spLocks/>
                </p:cNvSpPr>
                <p:nvPr/>
              </p:nvSpPr>
              <p:spPr bwMode="auto">
                <a:xfrm>
                  <a:off x="4571" y="236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344"/>
                <p:cNvSpPr>
                  <a:spLocks/>
                </p:cNvSpPr>
                <p:nvPr/>
              </p:nvSpPr>
              <p:spPr bwMode="auto">
                <a:xfrm>
                  <a:off x="4571" y="2367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345"/>
                <p:cNvSpPr>
                  <a:spLocks/>
                </p:cNvSpPr>
                <p:nvPr/>
              </p:nvSpPr>
              <p:spPr bwMode="auto">
                <a:xfrm>
                  <a:off x="4571" y="2418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346"/>
                <p:cNvSpPr>
                  <a:spLocks/>
                </p:cNvSpPr>
                <p:nvPr/>
              </p:nvSpPr>
              <p:spPr bwMode="auto">
                <a:xfrm>
                  <a:off x="4554" y="2357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347"/>
                <p:cNvSpPr>
                  <a:spLocks/>
                </p:cNvSpPr>
                <p:nvPr/>
              </p:nvSpPr>
              <p:spPr bwMode="auto">
                <a:xfrm>
                  <a:off x="4554" y="235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348"/>
                <p:cNvSpPr>
                  <a:spLocks/>
                </p:cNvSpPr>
                <p:nvPr/>
              </p:nvSpPr>
              <p:spPr bwMode="auto">
                <a:xfrm>
                  <a:off x="4554" y="2408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349"/>
                <p:cNvSpPr>
                  <a:spLocks/>
                </p:cNvSpPr>
                <p:nvPr/>
              </p:nvSpPr>
              <p:spPr bwMode="auto">
                <a:xfrm>
                  <a:off x="4537" y="2347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1" h="6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350"/>
                <p:cNvSpPr>
                  <a:spLocks/>
                </p:cNvSpPr>
                <p:nvPr/>
              </p:nvSpPr>
              <p:spPr bwMode="auto">
                <a:xfrm>
                  <a:off x="4537" y="2347"/>
                  <a:ext cx="4" cy="5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4" h="51">
                      <a:moveTo>
                        <a:pt x="0" y="51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351"/>
                <p:cNvSpPr>
                  <a:spLocks/>
                </p:cNvSpPr>
                <p:nvPr/>
              </p:nvSpPr>
              <p:spPr bwMode="auto">
                <a:xfrm>
                  <a:off x="4537" y="2398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352"/>
                <p:cNvSpPr>
                  <a:spLocks/>
                </p:cNvSpPr>
                <p:nvPr/>
              </p:nvSpPr>
              <p:spPr bwMode="auto">
                <a:xfrm>
                  <a:off x="4517" y="2337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517" y="2337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354"/>
                <p:cNvSpPr>
                  <a:spLocks/>
                </p:cNvSpPr>
                <p:nvPr/>
              </p:nvSpPr>
              <p:spPr bwMode="auto">
                <a:xfrm>
                  <a:off x="4517" y="2388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355"/>
                <p:cNvSpPr>
                  <a:spLocks/>
                </p:cNvSpPr>
                <p:nvPr/>
              </p:nvSpPr>
              <p:spPr bwMode="auto">
                <a:xfrm>
                  <a:off x="4500" y="232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11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11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356"/>
                <p:cNvSpPr>
                  <a:spLocks/>
                </p:cNvSpPr>
                <p:nvPr/>
              </p:nvSpPr>
              <p:spPr bwMode="auto">
                <a:xfrm>
                  <a:off x="4500" y="2323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5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5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7"/>
                <p:cNvSpPr>
                  <a:spLocks/>
                </p:cNvSpPr>
                <p:nvPr/>
              </p:nvSpPr>
              <p:spPr bwMode="auto">
                <a:xfrm>
                  <a:off x="4500" y="2378"/>
                  <a:ext cx="10" cy="6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6">
                      <a:moveTo>
                        <a:pt x="10" y="6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358"/>
                <p:cNvSpPr>
                  <a:spLocks/>
                </p:cNvSpPr>
                <p:nvPr/>
              </p:nvSpPr>
              <p:spPr bwMode="auto">
                <a:xfrm>
                  <a:off x="4480" y="231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359"/>
                <p:cNvSpPr>
                  <a:spLocks/>
                </p:cNvSpPr>
                <p:nvPr/>
              </p:nvSpPr>
              <p:spPr bwMode="auto">
                <a:xfrm>
                  <a:off x="4480" y="2313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360"/>
                <p:cNvSpPr>
                  <a:spLocks/>
                </p:cNvSpPr>
                <p:nvPr/>
              </p:nvSpPr>
              <p:spPr bwMode="auto">
                <a:xfrm>
                  <a:off x="4480" y="2367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361"/>
                <p:cNvSpPr>
                  <a:spLocks/>
                </p:cNvSpPr>
                <p:nvPr/>
              </p:nvSpPr>
              <p:spPr bwMode="auto">
                <a:xfrm>
                  <a:off x="4463" y="230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362"/>
                <p:cNvSpPr>
                  <a:spLocks/>
                </p:cNvSpPr>
                <p:nvPr/>
              </p:nvSpPr>
              <p:spPr bwMode="auto">
                <a:xfrm>
                  <a:off x="4463" y="230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363"/>
                <p:cNvSpPr>
                  <a:spLocks/>
                </p:cNvSpPr>
                <p:nvPr/>
              </p:nvSpPr>
              <p:spPr bwMode="auto">
                <a:xfrm>
                  <a:off x="4463" y="2354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364"/>
                <p:cNvSpPr>
                  <a:spLocks/>
                </p:cNvSpPr>
                <p:nvPr/>
              </p:nvSpPr>
              <p:spPr bwMode="auto">
                <a:xfrm>
                  <a:off x="4446" y="229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365"/>
                <p:cNvSpPr>
                  <a:spLocks/>
                </p:cNvSpPr>
                <p:nvPr/>
              </p:nvSpPr>
              <p:spPr bwMode="auto">
                <a:xfrm>
                  <a:off x="4446" y="229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366"/>
                <p:cNvSpPr>
                  <a:spLocks/>
                </p:cNvSpPr>
                <p:nvPr/>
              </p:nvSpPr>
              <p:spPr bwMode="auto">
                <a:xfrm>
                  <a:off x="4446" y="2344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367"/>
                <p:cNvSpPr>
                  <a:spLocks/>
                </p:cNvSpPr>
                <p:nvPr/>
              </p:nvSpPr>
              <p:spPr bwMode="auto">
                <a:xfrm>
                  <a:off x="4426" y="228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368"/>
                <p:cNvSpPr>
                  <a:spLocks/>
                </p:cNvSpPr>
                <p:nvPr/>
              </p:nvSpPr>
              <p:spPr bwMode="auto">
                <a:xfrm>
                  <a:off x="4426" y="2283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369"/>
                <p:cNvSpPr>
                  <a:spLocks/>
                </p:cNvSpPr>
                <p:nvPr/>
              </p:nvSpPr>
              <p:spPr bwMode="auto">
                <a:xfrm>
                  <a:off x="4426" y="2334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370"/>
                <p:cNvSpPr>
                  <a:spLocks/>
                </p:cNvSpPr>
                <p:nvPr/>
              </p:nvSpPr>
              <p:spPr bwMode="auto">
                <a:xfrm>
                  <a:off x="4409" y="227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371"/>
                <p:cNvSpPr>
                  <a:spLocks/>
                </p:cNvSpPr>
                <p:nvPr/>
              </p:nvSpPr>
              <p:spPr bwMode="auto">
                <a:xfrm>
                  <a:off x="4409" y="227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372"/>
                <p:cNvSpPr>
                  <a:spLocks/>
                </p:cNvSpPr>
                <p:nvPr/>
              </p:nvSpPr>
              <p:spPr bwMode="auto">
                <a:xfrm>
                  <a:off x="4409" y="2323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373"/>
                <p:cNvSpPr>
                  <a:spLocks/>
                </p:cNvSpPr>
                <p:nvPr/>
              </p:nvSpPr>
              <p:spPr bwMode="auto">
                <a:xfrm>
                  <a:off x="4136" y="2107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374"/>
                <p:cNvSpPr>
                  <a:spLocks/>
                </p:cNvSpPr>
                <p:nvPr/>
              </p:nvSpPr>
              <p:spPr bwMode="auto">
                <a:xfrm>
                  <a:off x="4159" y="2124"/>
                  <a:ext cx="4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6"/>
                    </a:cxn>
                    <a:cxn ang="0">
                      <a:pos x="0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6"/>
                      </a:lnTo>
                      <a:lnTo>
                        <a:pt x="0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375"/>
                <p:cNvSpPr>
                  <a:spLocks/>
                </p:cNvSpPr>
                <p:nvPr/>
              </p:nvSpPr>
              <p:spPr bwMode="auto">
                <a:xfrm>
                  <a:off x="4132" y="2110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4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4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376"/>
                <p:cNvSpPr>
                  <a:spLocks/>
                </p:cNvSpPr>
                <p:nvPr/>
              </p:nvSpPr>
              <p:spPr bwMode="auto">
                <a:xfrm>
                  <a:off x="4132" y="2113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77"/>
                <p:cNvSpPr>
                  <a:spLocks/>
                </p:cNvSpPr>
                <p:nvPr/>
              </p:nvSpPr>
              <p:spPr bwMode="auto">
                <a:xfrm>
                  <a:off x="4632" y="1947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574" h="410">
                      <a:moveTo>
                        <a:pt x="0" y="336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8"/>
                <p:cNvSpPr>
                  <a:spLocks/>
                </p:cNvSpPr>
                <p:nvPr/>
              </p:nvSpPr>
              <p:spPr bwMode="auto">
                <a:xfrm>
                  <a:off x="4132" y="1656"/>
                  <a:ext cx="1074" cy="627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7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7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7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379"/>
                <p:cNvSpPr>
                  <a:spLocks/>
                </p:cNvSpPr>
                <p:nvPr/>
              </p:nvSpPr>
              <p:spPr bwMode="auto">
                <a:xfrm>
                  <a:off x="4132" y="1991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2"/>
                    </a:cxn>
                    <a:cxn ang="0">
                      <a:pos x="500" y="366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2"/>
                    </a:cxn>
                  </a:cxnLst>
                  <a:rect l="0" t="0" r="r" b="b"/>
                  <a:pathLst>
                    <a:path w="500" h="366">
                      <a:moveTo>
                        <a:pt x="500" y="292"/>
                      </a:moveTo>
                      <a:lnTo>
                        <a:pt x="500" y="366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380"/>
                <p:cNvSpPr>
                  <a:spLocks/>
                </p:cNvSpPr>
                <p:nvPr/>
              </p:nvSpPr>
              <p:spPr bwMode="auto">
                <a:xfrm>
                  <a:off x="4166" y="202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9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9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381"/>
                <p:cNvSpPr>
                  <a:spLocks/>
                </p:cNvSpPr>
                <p:nvPr/>
              </p:nvSpPr>
              <p:spPr bwMode="auto">
                <a:xfrm>
                  <a:off x="4166" y="2025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382"/>
                <p:cNvSpPr>
                  <a:spLocks/>
                </p:cNvSpPr>
                <p:nvPr/>
              </p:nvSpPr>
              <p:spPr bwMode="auto">
                <a:xfrm>
                  <a:off x="4166" y="2049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383"/>
                <p:cNvSpPr>
                  <a:spLocks/>
                </p:cNvSpPr>
                <p:nvPr/>
              </p:nvSpPr>
              <p:spPr bwMode="auto">
                <a:xfrm>
                  <a:off x="4608" y="228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384"/>
                <p:cNvSpPr>
                  <a:spLocks/>
                </p:cNvSpPr>
                <p:nvPr/>
              </p:nvSpPr>
              <p:spPr bwMode="auto">
                <a:xfrm>
                  <a:off x="4608" y="228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385"/>
                <p:cNvSpPr>
                  <a:spLocks/>
                </p:cNvSpPr>
                <p:nvPr/>
              </p:nvSpPr>
              <p:spPr bwMode="auto">
                <a:xfrm>
                  <a:off x="4608" y="2334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386"/>
                <p:cNvSpPr>
                  <a:spLocks/>
                </p:cNvSpPr>
                <p:nvPr/>
              </p:nvSpPr>
              <p:spPr bwMode="auto">
                <a:xfrm>
                  <a:off x="4591" y="2273"/>
                  <a:ext cx="11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1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387"/>
                <p:cNvSpPr>
                  <a:spLocks noChangeArrowheads="1"/>
                </p:cNvSpPr>
                <p:nvPr/>
              </p:nvSpPr>
              <p:spPr bwMode="auto">
                <a:xfrm>
                  <a:off x="4591" y="2273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388"/>
                <p:cNvSpPr>
                  <a:spLocks/>
                </p:cNvSpPr>
                <p:nvPr/>
              </p:nvSpPr>
              <p:spPr bwMode="auto">
                <a:xfrm>
                  <a:off x="4591" y="232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389"/>
                <p:cNvSpPr>
                  <a:spLocks/>
                </p:cNvSpPr>
                <p:nvPr/>
              </p:nvSpPr>
              <p:spPr bwMode="auto">
                <a:xfrm>
                  <a:off x="4571" y="2262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390"/>
                <p:cNvSpPr>
                  <a:spLocks noChangeArrowheads="1"/>
                </p:cNvSpPr>
                <p:nvPr/>
              </p:nvSpPr>
              <p:spPr bwMode="auto">
                <a:xfrm>
                  <a:off x="4571" y="2262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391"/>
                <p:cNvSpPr>
                  <a:spLocks/>
                </p:cNvSpPr>
                <p:nvPr/>
              </p:nvSpPr>
              <p:spPr bwMode="auto">
                <a:xfrm>
                  <a:off x="4571" y="2313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392"/>
                <p:cNvSpPr>
                  <a:spLocks/>
                </p:cNvSpPr>
                <p:nvPr/>
              </p:nvSpPr>
              <p:spPr bwMode="auto">
                <a:xfrm>
                  <a:off x="4554" y="224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393"/>
                <p:cNvSpPr>
                  <a:spLocks/>
                </p:cNvSpPr>
                <p:nvPr/>
              </p:nvSpPr>
              <p:spPr bwMode="auto">
                <a:xfrm>
                  <a:off x="4554" y="224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394"/>
                <p:cNvSpPr>
                  <a:spLocks/>
                </p:cNvSpPr>
                <p:nvPr/>
              </p:nvSpPr>
              <p:spPr bwMode="auto">
                <a:xfrm>
                  <a:off x="4554" y="2303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395"/>
                <p:cNvSpPr>
                  <a:spLocks/>
                </p:cNvSpPr>
                <p:nvPr/>
              </p:nvSpPr>
              <p:spPr bwMode="auto">
                <a:xfrm>
                  <a:off x="4537" y="223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396"/>
                <p:cNvSpPr>
                  <a:spLocks/>
                </p:cNvSpPr>
                <p:nvPr/>
              </p:nvSpPr>
              <p:spPr bwMode="auto">
                <a:xfrm>
                  <a:off x="4537" y="223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397"/>
                <p:cNvSpPr>
                  <a:spLocks/>
                </p:cNvSpPr>
                <p:nvPr/>
              </p:nvSpPr>
              <p:spPr bwMode="auto">
                <a:xfrm>
                  <a:off x="4537" y="229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398"/>
                <p:cNvSpPr>
                  <a:spLocks/>
                </p:cNvSpPr>
                <p:nvPr/>
              </p:nvSpPr>
              <p:spPr bwMode="auto">
                <a:xfrm>
                  <a:off x="4517" y="222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399"/>
                <p:cNvSpPr>
                  <a:spLocks/>
                </p:cNvSpPr>
                <p:nvPr/>
              </p:nvSpPr>
              <p:spPr bwMode="auto">
                <a:xfrm>
                  <a:off x="4517" y="222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400"/>
                <p:cNvSpPr>
                  <a:spLocks/>
                </p:cNvSpPr>
                <p:nvPr/>
              </p:nvSpPr>
              <p:spPr bwMode="auto">
                <a:xfrm>
                  <a:off x="4517" y="227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401"/>
                <p:cNvSpPr>
                  <a:spLocks/>
                </p:cNvSpPr>
                <p:nvPr/>
              </p:nvSpPr>
              <p:spPr bwMode="auto">
                <a:xfrm>
                  <a:off x="4500" y="221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402"/>
                <p:cNvSpPr>
                  <a:spLocks/>
                </p:cNvSpPr>
                <p:nvPr/>
              </p:nvSpPr>
              <p:spPr bwMode="auto">
                <a:xfrm>
                  <a:off x="4500" y="2218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403"/>
                <p:cNvSpPr>
                  <a:spLocks/>
                </p:cNvSpPr>
                <p:nvPr/>
              </p:nvSpPr>
              <p:spPr bwMode="auto">
                <a:xfrm>
                  <a:off x="4500" y="2269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404"/>
                <p:cNvSpPr>
                  <a:spLocks/>
                </p:cNvSpPr>
                <p:nvPr/>
              </p:nvSpPr>
              <p:spPr bwMode="auto">
                <a:xfrm>
                  <a:off x="4480" y="220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405"/>
                <p:cNvSpPr>
                  <a:spLocks/>
                </p:cNvSpPr>
                <p:nvPr/>
              </p:nvSpPr>
              <p:spPr bwMode="auto">
                <a:xfrm>
                  <a:off x="4480" y="2208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" name="Freeform 407"/>
              <p:cNvSpPr>
                <a:spLocks/>
              </p:cNvSpPr>
              <p:nvPr/>
            </p:nvSpPr>
            <p:spPr bwMode="auto">
              <a:xfrm>
                <a:off x="7112000" y="3586163"/>
                <a:ext cx="22225" cy="158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14" y="7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14" y="10"/>
                  </a:cxn>
                </a:cxnLst>
                <a:rect l="0" t="0" r="r" b="b"/>
                <a:pathLst>
                  <a:path w="14" h="10">
                    <a:moveTo>
                      <a:pt x="14" y="10"/>
                    </a:moveTo>
                    <a:lnTo>
                      <a:pt x="14" y="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08"/>
              <p:cNvSpPr>
                <a:spLocks/>
              </p:cNvSpPr>
              <p:nvPr/>
            </p:nvSpPr>
            <p:spPr bwMode="auto">
              <a:xfrm>
                <a:off x="7085013" y="3489325"/>
                <a:ext cx="15875" cy="9683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61"/>
                  </a:cxn>
                  <a:cxn ang="0">
                    <a:pos x="0" y="54"/>
                  </a:cxn>
                </a:cxnLst>
                <a:rect l="0" t="0" r="r" b="b"/>
                <a:pathLst>
                  <a:path w="10" h="61">
                    <a:moveTo>
                      <a:pt x="0" y="54"/>
                    </a:moveTo>
                    <a:lnTo>
                      <a:pt x="0" y="0"/>
                    </a:lnTo>
                    <a:lnTo>
                      <a:pt x="10" y="7"/>
                    </a:lnTo>
                    <a:lnTo>
                      <a:pt x="10" y="6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09"/>
              <p:cNvSpPr>
                <a:spLocks/>
              </p:cNvSpPr>
              <p:nvPr/>
            </p:nvSpPr>
            <p:spPr bwMode="auto">
              <a:xfrm>
                <a:off x="7085013" y="3489325"/>
                <a:ext cx="6350" cy="857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" y="5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54"/>
                  </a:cxn>
                </a:cxnLst>
                <a:rect l="0" t="0" r="r" b="b"/>
                <a:pathLst>
                  <a:path w="4" h="54">
                    <a:moveTo>
                      <a:pt x="0" y="54"/>
                    </a:moveTo>
                    <a:lnTo>
                      <a:pt x="4" y="5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10"/>
              <p:cNvSpPr>
                <a:spLocks/>
              </p:cNvSpPr>
              <p:nvPr/>
            </p:nvSpPr>
            <p:spPr bwMode="auto">
              <a:xfrm>
                <a:off x="7085013" y="3570288"/>
                <a:ext cx="15875" cy="15875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7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1"/>
              <p:cNvSpPr>
                <a:spLocks/>
              </p:cNvSpPr>
              <p:nvPr/>
            </p:nvSpPr>
            <p:spPr bwMode="auto">
              <a:xfrm>
                <a:off x="7058025" y="3473450"/>
                <a:ext cx="15875" cy="9683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61"/>
                  </a:cxn>
                  <a:cxn ang="0">
                    <a:pos x="0" y="54"/>
                  </a:cxn>
                </a:cxnLst>
                <a:rect l="0" t="0" r="r" b="b"/>
                <a:pathLst>
                  <a:path w="10" h="61">
                    <a:moveTo>
                      <a:pt x="0" y="54"/>
                    </a:moveTo>
                    <a:lnTo>
                      <a:pt x="0" y="0"/>
                    </a:lnTo>
                    <a:lnTo>
                      <a:pt x="10" y="7"/>
                    </a:lnTo>
                    <a:lnTo>
                      <a:pt x="10" y="6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2"/>
              <p:cNvSpPr>
                <a:spLocks/>
              </p:cNvSpPr>
              <p:nvPr/>
            </p:nvSpPr>
            <p:spPr bwMode="auto">
              <a:xfrm>
                <a:off x="7058025" y="3473450"/>
                <a:ext cx="6350" cy="857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" y="5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54"/>
                  </a:cxn>
                </a:cxnLst>
                <a:rect l="0" t="0" r="r" b="b"/>
                <a:pathLst>
                  <a:path w="4" h="54">
                    <a:moveTo>
                      <a:pt x="0" y="54"/>
                    </a:moveTo>
                    <a:lnTo>
                      <a:pt x="4" y="5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3"/>
              <p:cNvSpPr>
                <a:spLocks/>
              </p:cNvSpPr>
              <p:nvPr/>
            </p:nvSpPr>
            <p:spPr bwMode="auto">
              <a:xfrm>
                <a:off x="7058025" y="3554413"/>
                <a:ext cx="15875" cy="15875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14"/>
              <p:cNvSpPr>
                <a:spLocks/>
              </p:cNvSpPr>
              <p:nvPr/>
            </p:nvSpPr>
            <p:spPr bwMode="auto">
              <a:xfrm>
                <a:off x="7026275" y="3457575"/>
                <a:ext cx="22225" cy="9048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0" y="0"/>
                  </a:cxn>
                  <a:cxn ang="0">
                    <a:pos x="14" y="7"/>
                  </a:cxn>
                  <a:cxn ang="0">
                    <a:pos x="14" y="57"/>
                  </a:cxn>
                  <a:cxn ang="0">
                    <a:pos x="0" y="51"/>
                  </a:cxn>
                </a:cxnLst>
                <a:rect l="0" t="0" r="r" b="b"/>
                <a:pathLst>
                  <a:path w="14" h="57">
                    <a:moveTo>
                      <a:pt x="0" y="51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5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15"/>
              <p:cNvSpPr>
                <a:spLocks noChangeArrowheads="1"/>
              </p:cNvSpPr>
              <p:nvPr/>
            </p:nvSpPr>
            <p:spPr bwMode="auto">
              <a:xfrm>
                <a:off x="7026275" y="3457575"/>
                <a:ext cx="4763" cy="809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16"/>
              <p:cNvSpPr>
                <a:spLocks/>
              </p:cNvSpPr>
              <p:nvPr/>
            </p:nvSpPr>
            <p:spPr bwMode="auto">
              <a:xfrm>
                <a:off x="7026275" y="3538538"/>
                <a:ext cx="22225" cy="9525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14" y="3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4" y="6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lnTo>
                      <a:pt x="14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17"/>
              <p:cNvSpPr>
                <a:spLocks/>
              </p:cNvSpPr>
              <p:nvPr/>
            </p:nvSpPr>
            <p:spPr bwMode="auto">
              <a:xfrm>
                <a:off x="6999288" y="3441700"/>
                <a:ext cx="15875" cy="9048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0"/>
                  </a:cxn>
                  <a:cxn ang="0">
                    <a:pos x="10" y="6"/>
                  </a:cxn>
                  <a:cxn ang="0">
                    <a:pos x="10" y="57"/>
                  </a:cxn>
                  <a:cxn ang="0">
                    <a:pos x="0" y="50"/>
                  </a:cxn>
                </a:cxnLst>
                <a:rect l="0" t="0" r="r" b="b"/>
                <a:pathLst>
                  <a:path w="10" h="57">
                    <a:moveTo>
                      <a:pt x="0" y="50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10" y="5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18"/>
              <p:cNvSpPr>
                <a:spLocks noChangeArrowheads="1"/>
              </p:cNvSpPr>
              <p:nvPr/>
            </p:nvSpPr>
            <p:spPr bwMode="auto">
              <a:xfrm>
                <a:off x="6999288" y="3441700"/>
                <a:ext cx="6350" cy="7937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19"/>
              <p:cNvSpPr>
                <a:spLocks/>
              </p:cNvSpPr>
              <p:nvPr/>
            </p:nvSpPr>
            <p:spPr bwMode="auto">
              <a:xfrm>
                <a:off x="6999288" y="3521075"/>
                <a:ext cx="15875" cy="11113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0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7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20"/>
              <p:cNvSpPr>
                <a:spLocks/>
              </p:cNvSpPr>
              <p:nvPr/>
            </p:nvSpPr>
            <p:spPr bwMode="auto">
              <a:xfrm>
                <a:off x="6565900" y="3178175"/>
                <a:ext cx="42863" cy="58738"/>
              </a:xfrm>
              <a:custGeom>
                <a:avLst/>
                <a:gdLst/>
                <a:ahLst/>
                <a:cxnLst>
                  <a:cxn ang="0">
                    <a:pos x="27" y="17"/>
                  </a:cxn>
                  <a:cxn ang="0">
                    <a:pos x="27" y="37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27" y="17"/>
                  </a:cxn>
                </a:cxnLst>
                <a:rect l="0" t="0" r="r" b="b"/>
                <a:pathLst>
                  <a:path w="27" h="37">
                    <a:moveTo>
                      <a:pt x="27" y="17"/>
                    </a:moveTo>
                    <a:lnTo>
                      <a:pt x="27" y="37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21"/>
              <p:cNvSpPr>
                <a:spLocks/>
              </p:cNvSpPr>
              <p:nvPr/>
            </p:nvSpPr>
            <p:spPr bwMode="auto">
              <a:xfrm>
                <a:off x="6602413" y="3205163"/>
                <a:ext cx="6350" cy="2698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4" y="17"/>
                  </a:cxn>
                  <a:cxn ang="0">
                    <a:pos x="0" y="17"/>
                  </a:cxn>
                  <a:cxn ang="0">
                    <a:pos x="0" y="3"/>
                  </a:cxn>
                </a:cxnLst>
                <a:rect l="0" t="0" r="r" b="b"/>
                <a:pathLst>
                  <a:path w="4" h="17">
                    <a:moveTo>
                      <a:pt x="0" y="3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0" y="1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22"/>
              <p:cNvSpPr>
                <a:spLocks/>
              </p:cNvSpPr>
              <p:nvPr/>
            </p:nvSpPr>
            <p:spPr bwMode="auto">
              <a:xfrm>
                <a:off x="6559550" y="3178175"/>
                <a:ext cx="49213" cy="317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31" y="17"/>
                  </a:cxn>
                  <a:cxn ang="0">
                    <a:pos x="27" y="20"/>
                  </a:cxn>
                  <a:cxn ang="0">
                    <a:pos x="0" y="3"/>
                  </a:cxn>
                </a:cxnLst>
                <a:rect l="0" t="0" r="r" b="b"/>
                <a:pathLst>
                  <a:path w="31" h="20">
                    <a:moveTo>
                      <a:pt x="0" y="3"/>
                    </a:moveTo>
                    <a:lnTo>
                      <a:pt x="4" y="0"/>
                    </a:lnTo>
                    <a:lnTo>
                      <a:pt x="31" y="17"/>
                    </a:lnTo>
                    <a:lnTo>
                      <a:pt x="27" y="2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23"/>
              <p:cNvSpPr>
                <a:spLocks/>
              </p:cNvSpPr>
              <p:nvPr/>
            </p:nvSpPr>
            <p:spPr bwMode="auto">
              <a:xfrm>
                <a:off x="6559550" y="3182938"/>
                <a:ext cx="42863" cy="49213"/>
              </a:xfrm>
              <a:custGeom>
                <a:avLst/>
                <a:gdLst/>
                <a:ahLst/>
                <a:cxnLst>
                  <a:cxn ang="0">
                    <a:pos x="27" y="17"/>
                  </a:cxn>
                  <a:cxn ang="0">
                    <a:pos x="27" y="31"/>
                  </a:cxn>
                  <a:cxn ang="0">
                    <a:pos x="0" y="17"/>
                  </a:cxn>
                  <a:cxn ang="0">
                    <a:pos x="0" y="0"/>
                  </a:cxn>
                  <a:cxn ang="0">
                    <a:pos x="27" y="17"/>
                  </a:cxn>
                </a:cxnLst>
                <a:rect l="0" t="0" r="r" b="b"/>
                <a:pathLst>
                  <a:path w="27" h="31">
                    <a:moveTo>
                      <a:pt x="27" y="17"/>
                    </a:moveTo>
                    <a:lnTo>
                      <a:pt x="27" y="31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24"/>
              <p:cNvSpPr>
                <a:spLocks/>
              </p:cNvSpPr>
              <p:nvPr/>
            </p:nvSpPr>
            <p:spPr bwMode="auto">
              <a:xfrm>
                <a:off x="7310438" y="2817813"/>
                <a:ext cx="990600" cy="2505075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624" y="0"/>
                  </a:cxn>
                  <a:cxn ang="0">
                    <a:pos x="624" y="1212"/>
                  </a:cxn>
                  <a:cxn ang="0">
                    <a:pos x="0" y="1578"/>
                  </a:cxn>
                  <a:cxn ang="0">
                    <a:pos x="0" y="365"/>
                  </a:cxn>
                </a:cxnLst>
                <a:rect l="0" t="0" r="r" b="b"/>
                <a:pathLst>
                  <a:path w="624" h="1578">
                    <a:moveTo>
                      <a:pt x="0" y="365"/>
                    </a:moveTo>
                    <a:lnTo>
                      <a:pt x="624" y="0"/>
                    </a:lnTo>
                    <a:lnTo>
                      <a:pt x="624" y="1212"/>
                    </a:lnTo>
                    <a:lnTo>
                      <a:pt x="0" y="1578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0D0D0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25"/>
              <p:cNvSpPr>
                <a:spLocks/>
              </p:cNvSpPr>
              <p:nvPr/>
            </p:nvSpPr>
            <p:spPr bwMode="auto">
              <a:xfrm>
                <a:off x="7310438" y="3392488"/>
                <a:ext cx="11113" cy="19304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0"/>
                  </a:cxn>
                  <a:cxn ang="0">
                    <a:pos x="7" y="1213"/>
                  </a:cxn>
                  <a:cxn ang="0">
                    <a:pos x="0" y="1216"/>
                  </a:cxn>
                  <a:cxn ang="0">
                    <a:pos x="0" y="3"/>
                  </a:cxn>
                </a:cxnLst>
                <a:rect l="0" t="0" r="r" b="b"/>
                <a:pathLst>
                  <a:path w="7" h="1216">
                    <a:moveTo>
                      <a:pt x="0" y="3"/>
                    </a:moveTo>
                    <a:lnTo>
                      <a:pt x="7" y="0"/>
                    </a:lnTo>
                    <a:lnTo>
                      <a:pt x="7" y="1213"/>
                    </a:lnTo>
                    <a:lnTo>
                      <a:pt x="0" y="121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26"/>
              <p:cNvSpPr>
                <a:spLocks/>
              </p:cNvSpPr>
              <p:nvPr/>
            </p:nvSpPr>
            <p:spPr bwMode="auto">
              <a:xfrm>
                <a:off x="6523038" y="3038475"/>
                <a:ext cx="26988" cy="1719263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17" y="0"/>
                  </a:cxn>
                  <a:cxn ang="0">
                    <a:pos x="17" y="1070"/>
                  </a:cxn>
                  <a:cxn ang="0">
                    <a:pos x="0" y="1083"/>
                  </a:cxn>
                  <a:cxn ang="0">
                    <a:pos x="3" y="10"/>
                  </a:cxn>
                </a:cxnLst>
                <a:rect l="0" t="0" r="r" b="b"/>
                <a:pathLst>
                  <a:path w="17" h="1083">
                    <a:moveTo>
                      <a:pt x="3" y="10"/>
                    </a:moveTo>
                    <a:lnTo>
                      <a:pt x="17" y="0"/>
                    </a:lnTo>
                    <a:lnTo>
                      <a:pt x="17" y="1070"/>
                    </a:lnTo>
                    <a:lnTo>
                      <a:pt x="0" y="1083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27"/>
              <p:cNvSpPr>
                <a:spLocks/>
              </p:cNvSpPr>
              <p:nvPr/>
            </p:nvSpPr>
            <p:spPr bwMode="auto">
              <a:xfrm>
                <a:off x="6383338" y="2279650"/>
                <a:ext cx="1917700" cy="1117600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628" y="0"/>
                  </a:cxn>
                  <a:cxn ang="0">
                    <a:pos x="1208" y="339"/>
                  </a:cxn>
                  <a:cxn ang="0">
                    <a:pos x="584" y="704"/>
                  </a:cxn>
                  <a:cxn ang="0">
                    <a:pos x="0" y="366"/>
                  </a:cxn>
                </a:cxnLst>
                <a:rect l="0" t="0" r="r" b="b"/>
                <a:pathLst>
                  <a:path w="1208" h="704">
                    <a:moveTo>
                      <a:pt x="0" y="366"/>
                    </a:moveTo>
                    <a:lnTo>
                      <a:pt x="628" y="0"/>
                    </a:lnTo>
                    <a:lnTo>
                      <a:pt x="1208" y="339"/>
                    </a:lnTo>
                    <a:lnTo>
                      <a:pt x="584" y="704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28"/>
              <p:cNvSpPr>
                <a:spLocks/>
              </p:cNvSpPr>
              <p:nvPr/>
            </p:nvSpPr>
            <p:spPr bwMode="auto">
              <a:xfrm>
                <a:off x="6383338" y="2854325"/>
                <a:ext cx="938213" cy="5429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0"/>
                  </a:cxn>
                  <a:cxn ang="0">
                    <a:pos x="591" y="339"/>
                  </a:cxn>
                  <a:cxn ang="0">
                    <a:pos x="584" y="342"/>
                  </a:cxn>
                  <a:cxn ang="0">
                    <a:pos x="0" y="4"/>
                  </a:cxn>
                </a:cxnLst>
                <a:rect l="0" t="0" r="r" b="b"/>
                <a:pathLst>
                  <a:path w="591" h="342">
                    <a:moveTo>
                      <a:pt x="0" y="4"/>
                    </a:moveTo>
                    <a:lnTo>
                      <a:pt x="7" y="0"/>
                    </a:lnTo>
                    <a:lnTo>
                      <a:pt x="591" y="339"/>
                    </a:lnTo>
                    <a:lnTo>
                      <a:pt x="584" y="34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29"/>
              <p:cNvSpPr>
                <a:spLocks/>
              </p:cNvSpPr>
              <p:nvPr/>
            </p:nvSpPr>
            <p:spPr bwMode="auto">
              <a:xfrm>
                <a:off x="6523038" y="4737100"/>
                <a:ext cx="620713" cy="3651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7" y="0"/>
                  </a:cxn>
                  <a:cxn ang="0">
                    <a:pos x="391" y="220"/>
                  </a:cxn>
                  <a:cxn ang="0">
                    <a:pos x="378" y="230"/>
                  </a:cxn>
                  <a:cxn ang="0">
                    <a:pos x="0" y="13"/>
                  </a:cxn>
                </a:cxnLst>
                <a:rect l="0" t="0" r="r" b="b"/>
                <a:pathLst>
                  <a:path w="391" h="230">
                    <a:moveTo>
                      <a:pt x="0" y="13"/>
                    </a:moveTo>
                    <a:lnTo>
                      <a:pt x="17" y="0"/>
                    </a:lnTo>
                    <a:lnTo>
                      <a:pt x="391" y="220"/>
                    </a:lnTo>
                    <a:lnTo>
                      <a:pt x="378" y="23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30"/>
              <p:cNvSpPr>
                <a:spLocks noEditPoints="1"/>
              </p:cNvSpPr>
              <p:nvPr/>
            </p:nvSpPr>
            <p:spPr bwMode="auto">
              <a:xfrm>
                <a:off x="6383338" y="2860675"/>
                <a:ext cx="927100" cy="2462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12"/>
                  </a:cxn>
                  <a:cxn ang="0">
                    <a:pos x="584" y="1551"/>
                  </a:cxn>
                  <a:cxn ang="0">
                    <a:pos x="584" y="338"/>
                  </a:cxn>
                  <a:cxn ang="0">
                    <a:pos x="0" y="0"/>
                  </a:cxn>
                  <a:cxn ang="0">
                    <a:pos x="466" y="1412"/>
                  </a:cxn>
                  <a:cxn ang="0">
                    <a:pos x="88" y="1195"/>
                  </a:cxn>
                  <a:cxn ang="0">
                    <a:pos x="91" y="122"/>
                  </a:cxn>
                  <a:cxn ang="0">
                    <a:pos x="466" y="338"/>
                  </a:cxn>
                  <a:cxn ang="0">
                    <a:pos x="466" y="1412"/>
                  </a:cxn>
                </a:cxnLst>
                <a:rect l="0" t="0" r="r" b="b"/>
                <a:pathLst>
                  <a:path w="584" h="1551">
                    <a:moveTo>
                      <a:pt x="0" y="0"/>
                    </a:moveTo>
                    <a:lnTo>
                      <a:pt x="0" y="1212"/>
                    </a:lnTo>
                    <a:lnTo>
                      <a:pt x="584" y="1551"/>
                    </a:lnTo>
                    <a:lnTo>
                      <a:pt x="584" y="338"/>
                    </a:lnTo>
                    <a:lnTo>
                      <a:pt x="0" y="0"/>
                    </a:lnTo>
                    <a:close/>
                    <a:moveTo>
                      <a:pt x="466" y="1412"/>
                    </a:moveTo>
                    <a:lnTo>
                      <a:pt x="88" y="1195"/>
                    </a:lnTo>
                    <a:lnTo>
                      <a:pt x="91" y="122"/>
                    </a:lnTo>
                    <a:lnTo>
                      <a:pt x="466" y="338"/>
                    </a:lnTo>
                    <a:lnTo>
                      <a:pt x="466" y="141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31"/>
              <p:cNvSpPr>
                <a:spLocks/>
              </p:cNvSpPr>
              <p:nvPr/>
            </p:nvSpPr>
            <p:spPr bwMode="auto">
              <a:xfrm>
                <a:off x="6726238" y="3090863"/>
                <a:ext cx="203200" cy="150813"/>
              </a:xfrm>
              <a:custGeom>
                <a:avLst/>
                <a:gdLst/>
                <a:ahLst/>
                <a:cxnLst>
                  <a:cxn ang="0">
                    <a:pos x="128" y="75"/>
                  </a:cxn>
                  <a:cxn ang="0">
                    <a:pos x="128" y="95"/>
                  </a:cxn>
                  <a:cxn ang="0">
                    <a:pos x="0" y="21"/>
                  </a:cxn>
                  <a:cxn ang="0">
                    <a:pos x="0" y="0"/>
                  </a:cxn>
                  <a:cxn ang="0">
                    <a:pos x="128" y="75"/>
                  </a:cxn>
                </a:cxnLst>
                <a:rect l="0" t="0" r="r" b="b"/>
                <a:pathLst>
                  <a:path w="128" h="95">
                    <a:moveTo>
                      <a:pt x="128" y="75"/>
                    </a:moveTo>
                    <a:lnTo>
                      <a:pt x="128" y="95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128" y="75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32"/>
              <p:cNvSpPr>
                <a:spLocks/>
              </p:cNvSpPr>
              <p:nvPr/>
            </p:nvSpPr>
            <p:spPr bwMode="auto">
              <a:xfrm>
                <a:off x="6726238" y="3086100"/>
                <a:ext cx="214313" cy="1238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0"/>
                  </a:cxn>
                  <a:cxn ang="0">
                    <a:pos x="135" y="75"/>
                  </a:cxn>
                  <a:cxn ang="0">
                    <a:pos x="128" y="78"/>
                  </a:cxn>
                  <a:cxn ang="0">
                    <a:pos x="0" y="3"/>
                  </a:cxn>
                </a:cxnLst>
                <a:rect l="0" t="0" r="r" b="b"/>
                <a:pathLst>
                  <a:path w="135" h="78">
                    <a:moveTo>
                      <a:pt x="0" y="3"/>
                    </a:moveTo>
                    <a:lnTo>
                      <a:pt x="10" y="0"/>
                    </a:lnTo>
                    <a:lnTo>
                      <a:pt x="135" y="75"/>
                    </a:lnTo>
                    <a:lnTo>
                      <a:pt x="128" y="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6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33"/>
              <p:cNvSpPr>
                <a:spLocks/>
              </p:cNvSpPr>
              <p:nvPr/>
            </p:nvSpPr>
            <p:spPr bwMode="auto">
              <a:xfrm>
                <a:off x="6929438" y="3205163"/>
                <a:ext cx="11113" cy="365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0"/>
                  </a:cxn>
                  <a:cxn ang="0">
                    <a:pos x="7" y="20"/>
                  </a:cxn>
                  <a:cxn ang="0">
                    <a:pos x="0" y="23"/>
                  </a:cxn>
                  <a:cxn ang="0">
                    <a:pos x="0" y="3"/>
                  </a:cxn>
                </a:cxnLst>
                <a:rect l="0" t="0" r="r" b="b"/>
                <a:pathLst>
                  <a:path w="7" h="23">
                    <a:moveTo>
                      <a:pt x="0" y="3"/>
                    </a:moveTo>
                    <a:lnTo>
                      <a:pt x="7" y="0"/>
                    </a:lnTo>
                    <a:lnTo>
                      <a:pt x="7" y="20"/>
                    </a:lnTo>
                    <a:lnTo>
                      <a:pt x="0" y="2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B3821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8" name="Oval Callout 467"/>
            <p:cNvSpPr/>
            <p:nvPr/>
          </p:nvSpPr>
          <p:spPr>
            <a:xfrm flipH="1">
              <a:off x="4876800" y="4114800"/>
              <a:ext cx="3581400" cy="1219200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dirty="0" smtClean="0"/>
                <a:t>Network Power Cost</a:t>
              </a:r>
            </a:p>
            <a:p>
              <a:r>
                <a:rPr lang="en-US" dirty="0" smtClean="0"/>
                <a:t>Network Delay</a:t>
              </a:r>
            </a:p>
            <a:p>
              <a:r>
                <a:rPr lang="en-US" dirty="0" smtClean="0"/>
                <a:t>Computational Delay </a:t>
              </a:r>
              <a:endParaRPr lang="en-US" dirty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98234" y="4114800"/>
            <a:ext cx="3787966" cy="2721166"/>
            <a:chOff x="98234" y="4114800"/>
            <a:chExt cx="3787966" cy="2721166"/>
          </a:xfrm>
        </p:grpSpPr>
        <p:sp>
          <p:nvSpPr>
            <p:cNvPr id="467" name="Oval Callout 466"/>
            <p:cNvSpPr/>
            <p:nvPr/>
          </p:nvSpPr>
          <p:spPr>
            <a:xfrm>
              <a:off x="304800" y="4114800"/>
              <a:ext cx="3581400" cy="1219200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 smtClean="0"/>
                <a:t>Computational Power Cost</a:t>
              </a:r>
            </a:p>
            <a:p>
              <a:pPr algn="r"/>
              <a:r>
                <a:rPr lang="en-US" dirty="0" smtClean="0"/>
                <a:t>Computational Delay 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34" y="5249502"/>
              <a:ext cx="838200" cy="1586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6" name="Down Arrow 465"/>
          <p:cNvSpPr/>
          <p:nvPr/>
        </p:nvSpPr>
        <p:spPr>
          <a:xfrm>
            <a:off x="3810000" y="4114800"/>
            <a:ext cx="1219200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000" dirty="0" smtClean="0"/>
              <a:t>Annotated Callgraph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589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Profiler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199"/>
            <a:ext cx="3813946" cy="3387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97" y="2362199"/>
            <a:ext cx="3665390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 Profiling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7850"/>
            <a:ext cx="8229600" cy="3259924"/>
          </a:xfrm>
        </p:spPr>
      </p:pic>
    </p:spTree>
    <p:extLst>
      <p:ext uri="{BB962C8B-B14F-4D97-AF65-F5344CB8AC3E}">
        <p14:creationId xmlns:p14="http://schemas.microsoft.com/office/powerpoint/2010/main" val="242563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590800" y="3200400"/>
            <a:ext cx="32766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4953000"/>
            <a:ext cx="4572000" cy="1905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200" y="1524000"/>
            <a:ext cx="8991600" cy="533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MAUI Solver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508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15ms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C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3000 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6017"/>
            <a:ext cx="390627" cy="18313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5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>
            <a:off x="2057400" y="4036017"/>
            <a:ext cx="1066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12000 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 smtClean="0">
                <a:latin typeface="Calibri" pitchFamily="34" charset="0"/>
              </a:rPr>
              <a:t>mJ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343400"/>
            <a:ext cx="442941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Computation energy and delay for execution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3886200"/>
            <a:ext cx="35205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Energy  and delay for state transfer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1752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sample </a:t>
            </a:r>
            <a:r>
              <a:rPr lang="en-US" sz="3200" dirty="0" err="1" smtClean="0"/>
              <a:t>callgraph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ransition advTm="51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8" grpId="0" animBg="1"/>
      <p:bldP spid="18" grpId="1" animBg="1"/>
      <p:bldP spid="11" grpId="0"/>
      <p:bldP spid="12" grpId="0"/>
      <p:bldP spid="14" grpId="0"/>
      <p:bldP spid="29" grpId="0" animBg="1"/>
      <p:bldP spid="29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Solver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8" y="2405062"/>
            <a:ext cx="6958566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MAUI system design</a:t>
            </a:r>
          </a:p>
          <a:p>
            <a:pPr lvl="1"/>
            <a:r>
              <a:rPr lang="en-US" dirty="0" smtClean="0"/>
              <a:t>MAUI </a:t>
            </a:r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advTm="443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Windows Mobile 6.5</a:t>
            </a:r>
          </a:p>
          <a:p>
            <a:pPr lvl="1"/>
            <a:r>
              <a:rPr lang="en-US" dirty="0" smtClean="0"/>
              <a:t>.NET Framework 3.5</a:t>
            </a:r>
          </a:p>
          <a:p>
            <a:pPr lvl="1"/>
            <a:r>
              <a:rPr lang="en-US" dirty="0" smtClean="0"/>
              <a:t>HTC </a:t>
            </a:r>
            <a:r>
              <a:rPr lang="en-US" dirty="0" err="1" smtClean="0"/>
              <a:t>Fuze</a:t>
            </a:r>
            <a:r>
              <a:rPr lang="en-US" dirty="0" smtClean="0"/>
              <a:t> Smartphone</a:t>
            </a:r>
          </a:p>
          <a:p>
            <a:pPr lvl="1"/>
            <a:r>
              <a:rPr lang="en-US" dirty="0" smtClean="0"/>
              <a:t>Monsoon power monitor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Chess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Arcade Game</a:t>
            </a:r>
          </a:p>
          <a:p>
            <a:pPr lvl="1"/>
            <a:r>
              <a:rPr lang="en-US" dirty="0" smtClean="0"/>
              <a:t>Voice-based translator</a:t>
            </a:r>
          </a:p>
        </p:txBody>
      </p:sp>
    </p:spTree>
  </p:cSld>
  <p:clrMapOvr>
    <a:masterClrMapping/>
  </p:clrMapOvr>
  <p:transition advTm="4718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much can MAUI reduce energy consumption?</a:t>
            </a:r>
          </a:p>
          <a:p>
            <a:r>
              <a:rPr lang="en-US" sz="2800" dirty="0" smtClean="0"/>
              <a:t>How much can MAUI improve performance?</a:t>
            </a:r>
          </a:p>
          <a:p>
            <a:r>
              <a:rPr lang="en-US" sz="2800" dirty="0" smtClean="0"/>
              <a:t>Can MAUI Run Resource-Intensive Applications?</a:t>
            </a:r>
          </a:p>
        </p:txBody>
      </p:sp>
    </p:spTree>
  </p:cSld>
  <p:clrMapOvr>
    <a:masterClrMapping/>
  </p:clrMapOvr>
  <p:transition advTm="2486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7720"/>
            <a:ext cx="8229600" cy="3440184"/>
          </a:xfrm>
        </p:spPr>
      </p:pic>
    </p:spTree>
    <p:extLst>
      <p:ext uri="{BB962C8B-B14F-4D97-AF65-F5344CB8AC3E}">
        <p14:creationId xmlns:p14="http://schemas.microsoft.com/office/powerpoint/2010/main" val="42050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5448"/>
            <a:ext cx="7467600" cy="1252728"/>
          </a:xfrm>
        </p:spPr>
        <p:txBody>
          <a:bodyPr>
            <a:noAutofit/>
          </a:bodyPr>
          <a:lstStyle/>
          <a:p>
            <a:r>
              <a:rPr lang="en-US" sz="4800" dirty="0" smtClean="0"/>
              <a:t>Battery is a scarce resource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93040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performance during same period: </a:t>
            </a:r>
            <a:r>
              <a:rPr lang="en-US" dirty="0" smtClean="0">
                <a:solidFill>
                  <a:srgbClr val="FF0000"/>
                </a:solidFill>
              </a:rPr>
              <a:t>24</a:t>
            </a:r>
            <a:r>
              <a:rPr lang="en-US" sz="3000" dirty="0" smtClean="0">
                <a:solidFill>
                  <a:srgbClr val="FF0000"/>
                </a:solidFill>
              </a:rPr>
              <a:t>6X</a:t>
            </a:r>
          </a:p>
          <a:p>
            <a:endParaRPr lang="en-US" sz="2600" dirty="0" smtClean="0"/>
          </a:p>
          <a:p>
            <a:r>
              <a:rPr lang="en-US" dirty="0" smtClean="0"/>
              <a:t>A solution to the battery problem seems unlikely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81000" y="14478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3733800"/>
            <a:ext cx="2819400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Just 2X in 15 years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265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5205"/>
            <a:ext cx="8229600" cy="3085215"/>
          </a:xfrm>
        </p:spPr>
      </p:pic>
    </p:spTree>
    <p:extLst>
      <p:ext uri="{BB962C8B-B14F-4D97-AF65-F5344CB8AC3E}">
        <p14:creationId xmlns:p14="http://schemas.microsoft.com/office/powerpoint/2010/main" val="248197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12510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Can MAUI Run Resource-Intensive Applications?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82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MAUI Run Resource-Intensive Applications?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5364"/>
            <a:ext cx="4038600" cy="3229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26" y="2575364"/>
            <a:ext cx="3993562" cy="33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MAUI system design</a:t>
            </a:r>
          </a:p>
          <a:p>
            <a:pPr lvl="1"/>
            <a:r>
              <a:rPr lang="en-US" dirty="0" smtClean="0"/>
              <a:t>MAUI proxy	</a:t>
            </a:r>
          </a:p>
          <a:p>
            <a:pPr lvl="1"/>
            <a:r>
              <a:rPr lang="en-US" dirty="0" smtClean="0"/>
              <a:t>MAUI 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</p:txBody>
      </p:sp>
    </p:spTree>
  </p:cSld>
  <p:clrMapOvr>
    <a:masterClrMapping/>
  </p:clrMapOvr>
  <p:transition advTm="307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MAUI enables developers to:</a:t>
            </a:r>
          </a:p>
          <a:p>
            <a:pPr lvl="1"/>
            <a:r>
              <a:rPr lang="en-US" sz="2400" dirty="0" smtClean="0"/>
              <a:t>Bypass the resource limitations of handheld devices</a:t>
            </a:r>
          </a:p>
          <a:p>
            <a:pPr lvl="1"/>
            <a:r>
              <a:rPr lang="en-US" sz="2400" dirty="0" smtClean="0"/>
              <a:t>Low barrier entry: simple program annotations</a:t>
            </a:r>
          </a:p>
          <a:p>
            <a:endParaRPr lang="en-US" sz="2800" dirty="0" smtClean="0"/>
          </a:p>
          <a:p>
            <a:r>
              <a:rPr lang="en-US" sz="2800" dirty="0" smtClean="0"/>
              <a:t>For a resource-intensive application</a:t>
            </a:r>
          </a:p>
          <a:p>
            <a:pPr lvl="1"/>
            <a:r>
              <a:rPr lang="en-US" sz="2400" dirty="0" smtClean="0"/>
              <a:t>MAUI reduced energy consumed by an order of magnitude</a:t>
            </a:r>
          </a:p>
          <a:p>
            <a:pPr lvl="1"/>
            <a:r>
              <a:rPr lang="en-US" sz="2400" dirty="0" smtClean="0"/>
              <a:t>MAUI improved application performance similarly</a:t>
            </a:r>
          </a:p>
          <a:p>
            <a:endParaRPr lang="en-US" sz="2800" dirty="0" smtClean="0"/>
          </a:p>
          <a:p>
            <a:r>
              <a:rPr lang="en-US" sz="2800" dirty="0" smtClean="0"/>
              <a:t>MAUI adapts to:</a:t>
            </a:r>
            <a:endParaRPr lang="en-US" sz="2400" dirty="0" smtClean="0"/>
          </a:p>
          <a:p>
            <a:pPr lvl="1"/>
            <a:r>
              <a:rPr lang="en-US" sz="2400" dirty="0" smtClean="0"/>
              <a:t>Changing network conditions </a:t>
            </a:r>
          </a:p>
          <a:p>
            <a:pPr lvl="1"/>
            <a:r>
              <a:rPr lang="en-US" sz="2400" dirty="0" smtClean="0"/>
              <a:t>Changing applications CPU demands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advTm="2722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http://research.microsoft.com/en-us/projects/maui/ </a:t>
            </a:r>
            <a:endParaRPr lang="en-US" sz="2800" dirty="0" smtClean="0"/>
          </a:p>
          <a:p>
            <a:r>
              <a:rPr lang="en-US" dirty="0" smtClean="0"/>
              <a:t>ecuervo@cs.duke.edu</a:t>
            </a:r>
            <a:endParaRPr lang="en-US" dirty="0"/>
          </a:p>
        </p:txBody>
      </p:sp>
    </p:spTree>
  </p:cSld>
  <p:clrMapOvr>
    <a:masterClrMapping/>
  </p:clrMapOvr>
  <p:transition advTm="540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2362200" cy="1252728"/>
          </a:xfrm>
        </p:spPr>
        <p:txBody>
          <a:bodyPr/>
          <a:lstStyle/>
          <a:p>
            <a:r>
              <a:rPr lang="en-US" dirty="0" err="1" smtClean="0"/>
              <a:t>Back-UP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3048000" cy="2971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8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 rot="5400000">
            <a:off x="21717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4"/>
          <p:cNvSpPr txBox="1">
            <a:spLocks noChangeArrowheads="1"/>
          </p:cNvSpPr>
          <p:nvPr/>
        </p:nvSpPr>
        <p:spPr bwMode="auto">
          <a:xfrm>
            <a:off x="5561013" y="586263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Maui server</a:t>
            </a: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1598613" y="5864225"/>
            <a:ext cx="172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Smartphone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048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104" name="Group 32"/>
          <p:cNvGrpSpPr>
            <a:grpSpLocks/>
          </p:cNvGrpSpPr>
          <p:nvPr/>
        </p:nvGrpSpPr>
        <p:grpSpPr bwMode="auto">
          <a:xfrm>
            <a:off x="18288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05" name="Rounded Rectangle 104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Client Proxy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109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grpSp>
        <p:nvGrpSpPr>
          <p:cNvPr id="110" name="Group 32"/>
          <p:cNvGrpSpPr>
            <a:grpSpLocks/>
          </p:cNvGrpSpPr>
          <p:nvPr/>
        </p:nvGrpSpPr>
        <p:grpSpPr bwMode="auto">
          <a:xfrm>
            <a:off x="51054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11" name="Rounded Rectangle 110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Server </a:t>
              </a:r>
              <a:r>
                <a:rPr lang="en-US" dirty="0"/>
                <a:t>Proxy</a:t>
              </a: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115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70866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505200" y="2743200"/>
            <a:ext cx="1828800" cy="496888"/>
            <a:chOff x="3505200" y="2743200"/>
            <a:chExt cx="1828800" cy="496888"/>
          </a:xfrm>
          <a:effectLst/>
        </p:grpSpPr>
        <p:cxnSp>
          <p:nvCxnSpPr>
            <p:cNvPr id="118" name="Straight Arrow Connector 117"/>
            <p:cNvCxnSpPr>
              <a:stCxn id="105" idx="3"/>
              <a:endCxn id="111" idx="1"/>
            </p:cNvCxnSpPr>
            <p:nvPr/>
          </p:nvCxnSpPr>
          <p:spPr>
            <a:xfrm>
              <a:off x="3505200" y="3238500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19600" y="274320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05200" y="4262735"/>
            <a:ext cx="1828800" cy="528341"/>
            <a:chOff x="3505200" y="4262735"/>
            <a:chExt cx="1828800" cy="528341"/>
          </a:xfrm>
          <a:effectLst/>
        </p:grpSpPr>
        <p:cxnSp>
          <p:nvCxnSpPr>
            <p:cNvPr id="121" name="Straight Arrow Connector 120"/>
            <p:cNvCxnSpPr>
              <a:stCxn id="108" idx="3"/>
              <a:endCxn id="114" idx="1"/>
            </p:cNvCxnSpPr>
            <p:nvPr/>
          </p:nvCxnSpPr>
          <p:spPr>
            <a:xfrm>
              <a:off x="3505200" y="4789488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419600" y="4262735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3" name="Rounded Rectangle 122"/>
          <p:cNvSpPr/>
          <p:nvPr/>
        </p:nvSpPr>
        <p:spPr bwMode="auto">
          <a:xfrm>
            <a:off x="5105400" y="5362575"/>
            <a:ext cx="3429000" cy="352425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Maui Controller</a:t>
            </a:r>
          </a:p>
        </p:txBody>
      </p:sp>
      <p:sp>
        <p:nvSpPr>
          <p:cNvPr id="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Proxy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3400" y="2885965"/>
            <a:ext cx="2735621" cy="988567"/>
            <a:chOff x="533400" y="2885965"/>
            <a:chExt cx="2735621" cy="988567"/>
          </a:xfrm>
        </p:grpSpPr>
        <p:sp>
          <p:nvSpPr>
            <p:cNvPr id="49" name="Down Arrow 48"/>
            <p:cNvSpPr/>
            <p:nvPr/>
          </p:nvSpPr>
          <p:spPr>
            <a:xfrm rot="16200000">
              <a:off x="1287355" y="2573121"/>
              <a:ext cx="457200" cy="108288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400" y="3505200"/>
              <a:ext cx="2735621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Intercepts Application Calls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75144" y="2971800"/>
            <a:ext cx="2011256" cy="1066800"/>
            <a:chOff x="3475144" y="2971800"/>
            <a:chExt cx="2011256" cy="1066800"/>
          </a:xfrm>
        </p:grpSpPr>
        <p:sp>
          <p:nvSpPr>
            <p:cNvPr id="51" name="TextBox 50"/>
            <p:cNvSpPr txBox="1"/>
            <p:nvPr/>
          </p:nvSpPr>
          <p:spPr>
            <a:xfrm>
              <a:off x="3475144" y="3669268"/>
              <a:ext cx="2011256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Synchronizes State</a:t>
              </a:r>
              <a:endParaRPr lang="en-US" dirty="0"/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3505200" y="2971800"/>
              <a:ext cx="1828800" cy="5334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54430" y="4032585"/>
            <a:ext cx="6454350" cy="908747"/>
            <a:chOff x="1054430" y="4032585"/>
            <a:chExt cx="6454350" cy="908747"/>
          </a:xfrm>
        </p:grpSpPr>
        <p:sp>
          <p:nvSpPr>
            <p:cNvPr id="55" name="Down Arrow 54"/>
            <p:cNvSpPr/>
            <p:nvPr/>
          </p:nvSpPr>
          <p:spPr>
            <a:xfrm rot="3221396">
              <a:off x="1917437" y="3169738"/>
              <a:ext cx="465909" cy="219192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 rot="17174000">
              <a:off x="5108860" y="2054134"/>
              <a:ext cx="421470" cy="43783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4572000"/>
              <a:ext cx="2478564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Chooses local or remote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2373868"/>
            <a:ext cx="157927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Handles Errors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00200" y="2811356"/>
            <a:ext cx="2991525" cy="1074844"/>
            <a:chOff x="1600200" y="2743200"/>
            <a:chExt cx="2991525" cy="1074844"/>
          </a:xfrm>
        </p:grpSpPr>
        <p:sp>
          <p:nvSpPr>
            <p:cNvPr id="36" name="TextBox 35"/>
            <p:cNvSpPr txBox="1"/>
            <p:nvPr/>
          </p:nvSpPr>
          <p:spPr>
            <a:xfrm>
              <a:off x="1600200" y="2743200"/>
              <a:ext cx="2991525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Provides runtime information</a:t>
              </a:r>
              <a:endParaRPr lang="en-US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2514600" y="3352800"/>
              <a:ext cx="457200" cy="46524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3864334"/>
      </p:ext>
    </p:extLst>
  </p:cSld>
  <p:clrMapOvr>
    <a:masterClrMapping/>
  </p:clrMapOvr>
  <p:transition advTm="399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123553" y="3339414"/>
            <a:ext cx="2113465" cy="13018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0512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>
                <a:solidFill>
                  <a:schemeClr val="tx1"/>
                </a:solidFill>
              </a:rPr>
              <a:t>FindMatch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1441"/>
            <a:ext cx="390627" cy="183595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08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 flipV="1">
            <a:off x="2057400" y="4031441"/>
            <a:ext cx="1066800" cy="45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1578114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Yes! – This simple example from Face Recognition app shows why local analysis fails.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59893" y="4419600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353183"/>
      </p:ext>
    </p:extLst>
  </p:cSld>
  <p:clrMapOvr>
    <a:masterClrMapping/>
  </p:clrMapOvr>
  <p:transition advTm="51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1" grpId="0"/>
      <p:bldP spid="12" grpId="0"/>
      <p:bldP spid="14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611090" y="5105400"/>
            <a:ext cx="3439508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11090" y="1704330"/>
            <a:ext cx="3439508" cy="1648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097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>
                <a:solidFill>
                  <a:schemeClr val="tx1"/>
                </a:solidFill>
              </a:rPr>
              <a:t>FindMatch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1907"/>
            <a:ext cx="390627" cy="18354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12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 flipV="1">
            <a:off x="2057400" y="4031907"/>
            <a:ext cx="1066800" cy="41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1578114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Yes! – This simple example from Face Recognition app shows why local analysis fails.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200400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6488668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324371"/>
      </p:ext>
    </p:extLst>
  </p:cSld>
  <p:clrMapOvr>
    <a:masterClrMapping/>
  </p:clrMapOvr>
  <p:transition advTm="316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7" grpId="0" animBg="1"/>
      <p:bldP spid="12" grpId="0"/>
      <p:bldP spid="12" grpId="1"/>
      <p:bldP spid="13" grpId="0" animBg="1"/>
      <p:bldP spid="14" grpId="0" build="allAtOnce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bileshop.com/blog/wp-content/uploads/2009/06/crikey-hes-playing-crysis-on-a-samsung-omn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59399"/>
            <a:ext cx="4114800" cy="2203001"/>
          </a:xfrm>
          <a:prstGeom prst="rect">
            <a:avLst/>
          </a:prstGeom>
          <a:noFill/>
        </p:spPr>
      </p:pic>
      <p:pic>
        <p:nvPicPr>
          <p:cNvPr id="58370" name="Picture 2" descr="iphone-app_pPsI6_5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676400"/>
            <a:ext cx="3352800" cy="222504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510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Mobile apps can’t reach their full potential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04850" y="4419600"/>
            <a:ext cx="2952750" cy="20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5800" y="6400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Augmented Reality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962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Speech Recognition and Synthesis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9579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Interactive Games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261533" y="2819400"/>
            <a:ext cx="2015067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Slow, Limited or Inaccurate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410200"/>
            <a:ext cx="190500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Too CPU intensive</a:t>
            </a:r>
            <a:endParaRPr lang="en-US" sz="2400" b="1" dirty="0"/>
          </a:p>
        </p:txBody>
      </p:sp>
      <p:pic>
        <p:nvPicPr>
          <p:cNvPr id="1042" name="Picture 18" descr="http://4.bp.blogspot.com/_UJm1lSJKEM4/SxqrL7tEsMI/AAAAAAAACI0/fFQwMhYiW6w/layar-augmented-reality-application-xperia-x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4495801"/>
            <a:ext cx="3581400" cy="18288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43600" y="5634335"/>
            <a:ext cx="121920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Limited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0161" y="3733800"/>
            <a:ext cx="4716439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Power Intensive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743200"/>
            <a:ext cx="320040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 on par with desktop counterparts</a:t>
            </a:r>
            <a:endParaRPr lang="en-US" sz="2400" b="1" dirty="0"/>
          </a:p>
        </p:txBody>
      </p:sp>
      <p:sp>
        <p:nvSpPr>
          <p:cNvPr id="23" name="Right Arrow 22"/>
          <p:cNvSpPr/>
          <p:nvPr/>
        </p:nvSpPr>
        <p:spPr>
          <a:xfrm>
            <a:off x="3810000" y="5410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207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 animBg="1"/>
      <p:bldP spid="21" grpId="0" animBg="1"/>
      <p:bldP spid="24" grpId="0" animBg="1"/>
      <p:bldP spid="26" grpId="0" animBg="1"/>
      <p:bldP spid="25" grpId="1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124200" y="1600200"/>
            <a:ext cx="6019800" cy="5257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508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FindMatch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2057400"/>
            <a:ext cx="2601308" cy="1267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6017"/>
            <a:ext cx="324935" cy="14503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691135"/>
            <a:ext cx="390627" cy="13448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>
            <a:off x="2057400" y="4036017"/>
            <a:ext cx="1066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62600" y="4724400"/>
            <a:ext cx="31242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24200" y="1600200"/>
            <a:ext cx="6019800" cy="525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2"/>
          <p:cNvSpPr txBox="1">
            <a:spLocks noChangeArrowheads="1"/>
          </p:cNvSpPr>
          <p:nvPr/>
        </p:nvSpPr>
        <p:spPr bwMode="auto">
          <a:xfrm>
            <a:off x="6096000" y="3773269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alibri" pitchFamily="34" charset="0"/>
              </a:rPr>
              <a:t>25900mJ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6400" y="4267200"/>
            <a:ext cx="1968809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offload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990798"/>
      </p:ext>
    </p:extLst>
  </p:cSld>
  <p:clrMapOvr>
    <a:masterClrMapping/>
  </p:clrMapOvr>
  <p:transition advTm="22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36" grpId="0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MAUI Adapt to Changing Conditions?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610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Adapt to:</a:t>
            </a:r>
          </a:p>
          <a:p>
            <a:pPr lvl="1"/>
            <a:r>
              <a:rPr lang="en-US" dirty="0" smtClean="0"/>
              <a:t>Network Bandwidth/Latency Changes</a:t>
            </a:r>
          </a:p>
          <a:p>
            <a:pPr lvl="1"/>
            <a:r>
              <a:rPr lang="en-US" dirty="0" smtClean="0"/>
              <a:t>Variability on method’s computational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Experiment:</a:t>
            </a:r>
          </a:p>
          <a:p>
            <a:pPr lvl="1"/>
            <a:r>
              <a:rPr lang="en-US" dirty="0" smtClean="0"/>
              <a:t>Modified off the shelf arcade game application</a:t>
            </a:r>
          </a:p>
          <a:p>
            <a:pPr lvl="1"/>
            <a:r>
              <a:rPr lang="en-US" dirty="0" smtClean="0"/>
              <a:t>Physics Modeling (homing missiles)</a:t>
            </a:r>
          </a:p>
          <a:p>
            <a:pPr lvl="1"/>
            <a:r>
              <a:rPr lang="en-US" dirty="0" smtClean="0"/>
              <a:t>Evaluated under different latency settings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679866"/>
      </p:ext>
    </p:extLst>
  </p:cSld>
  <p:clrMapOvr>
    <a:masterClrMapping/>
  </p:clrMapOvr>
  <p:transition advTm="4542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3"/>
          <p:cNvGrpSpPr>
            <a:grpSpLocks noGrp="1"/>
          </p:cNvGrpSpPr>
          <p:nvPr/>
        </p:nvGrpSpPr>
        <p:grpSpPr>
          <a:xfrm>
            <a:off x="457200" y="1589331"/>
            <a:ext cx="8543365" cy="4853300"/>
            <a:chOff x="-251883" y="688847"/>
            <a:chExt cx="9665405" cy="4949953"/>
          </a:xfrm>
        </p:grpSpPr>
        <p:sp>
          <p:nvSpPr>
            <p:cNvPr id="11" name="Oval 10"/>
            <p:cNvSpPr/>
            <p:nvPr/>
          </p:nvSpPr>
          <p:spPr>
            <a:xfrm>
              <a:off x="3124200" y="2581151"/>
              <a:ext cx="1905000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DoLevel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8" idx="2"/>
            </p:cNvCxnSpPr>
            <p:nvPr/>
          </p:nvCxnSpPr>
          <p:spPr>
            <a:xfrm>
              <a:off x="5029201" y="3190751"/>
              <a:ext cx="848077" cy="187654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  <a:endCxn id="23" idx="2"/>
            </p:cNvCxnSpPr>
            <p:nvPr/>
          </p:nvCxnSpPr>
          <p:spPr>
            <a:xfrm flipV="1">
              <a:off x="5029201" y="1260348"/>
              <a:ext cx="764115" cy="193040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6"/>
              <a:endCxn id="11" idx="2"/>
            </p:cNvCxnSpPr>
            <p:nvPr/>
          </p:nvCxnSpPr>
          <p:spPr>
            <a:xfrm>
              <a:off x="1763183" y="3190751"/>
              <a:ext cx="1361017" cy="157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5877277" y="4495800"/>
              <a:ext cx="3536245" cy="1143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HandleMissiles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-251883" y="2581151"/>
              <a:ext cx="2015067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DoFrame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793316" y="688847"/>
              <a:ext cx="3536244" cy="1143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HandleEnemies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867399" y="2611379"/>
              <a:ext cx="3536244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HandleBonuses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11" idx="6"/>
              <a:endCxn id="24" idx="2"/>
            </p:cNvCxnSpPr>
            <p:nvPr/>
          </p:nvCxnSpPr>
          <p:spPr>
            <a:xfrm flipV="1">
              <a:off x="5029201" y="3182880"/>
              <a:ext cx="838198" cy="787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165054" y="4135290"/>
            <a:ext cx="141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11KB + missiles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 rot="17305649">
            <a:off x="4404866" y="2401645"/>
            <a:ext cx="141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11KB + missiles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 rot="4089405">
            <a:off x="5101316" y="4553938"/>
            <a:ext cx="124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missiles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7855" y="2971800"/>
            <a:ext cx="141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11KB + missiles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5181600"/>
            <a:ext cx="2502209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Required state is smaller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6172200"/>
            <a:ext cx="388620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Complexity increases with # of missiles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MAUI Adapt to Changing Conditions?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212313"/>
      </p:ext>
    </p:extLst>
  </p:cSld>
  <p:clrMapOvr>
    <a:masterClrMapping/>
  </p:clrMapOvr>
  <p:transition advTm="340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429000" y="3429000"/>
            <a:ext cx="1676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5789672" y="1565564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58944" y="3451318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65870" y="5306290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41359" y="3444686"/>
            <a:ext cx="1683852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DoLevel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>
          <a:xfrm>
            <a:off x="5125212" y="4042383"/>
            <a:ext cx="749625" cy="1839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6"/>
            <a:endCxn id="11" idx="2"/>
          </p:cNvCxnSpPr>
          <p:nvPr/>
        </p:nvCxnSpPr>
        <p:spPr>
          <a:xfrm flipV="1">
            <a:off x="5125212" y="2149673"/>
            <a:ext cx="675410" cy="18927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6"/>
            <a:endCxn id="5" idx="2"/>
          </p:cNvCxnSpPr>
          <p:nvPr/>
        </p:nvCxnSpPr>
        <p:spPr>
          <a:xfrm>
            <a:off x="2238341" y="4042383"/>
            <a:ext cx="1203019" cy="1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5874837" y="5321949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HandleMissiles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" y="3444686"/>
            <a:ext cx="1781141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00622" y="1589331"/>
            <a:ext cx="3125728" cy="1120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HandleEnemies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6105" y="3474324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HandleBonuses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/>
        </p:nvCxnSpPr>
        <p:spPr>
          <a:xfrm flipV="1">
            <a:off x="5125212" y="4034665"/>
            <a:ext cx="740893" cy="771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02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775191"/>
            <a:ext cx="8229600" cy="127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noProof="0" dirty="0" smtClean="0"/>
              <a:t>Zero Missiles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Low latency (RTT &lt; 10ms)</a:t>
            </a: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91" y="6172200"/>
            <a:ext cx="3492809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Computation cost is close to zero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4419600"/>
            <a:ext cx="28956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Offload starting at </a:t>
            </a:r>
            <a:r>
              <a:rPr lang="en-US" dirty="0" err="1" smtClean="0"/>
              <a:t>DoLevel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10688"/>
      </p:ext>
    </p:extLst>
  </p:cSld>
  <p:clrMapOvr>
    <a:masterClrMapping/>
  </p:clrMapOvr>
  <p:transition advTm="268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4" grpId="0" animBg="1"/>
      <p:bldP spid="21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865872" y="5293972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41359" y="3444686"/>
            <a:ext cx="1683852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DoLevel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>
          <a:xfrm>
            <a:off x="5125212" y="4042383"/>
            <a:ext cx="749625" cy="1839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6"/>
            <a:endCxn id="11" idx="2"/>
          </p:cNvCxnSpPr>
          <p:nvPr/>
        </p:nvCxnSpPr>
        <p:spPr>
          <a:xfrm flipV="1">
            <a:off x="5125212" y="2149673"/>
            <a:ext cx="675410" cy="18927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6"/>
            <a:endCxn id="5" idx="2"/>
          </p:cNvCxnSpPr>
          <p:nvPr/>
        </p:nvCxnSpPr>
        <p:spPr>
          <a:xfrm>
            <a:off x="2238341" y="4042383"/>
            <a:ext cx="1203019" cy="1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5874837" y="5321949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HandleMissiles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" y="3444686"/>
            <a:ext cx="1781141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00622" y="1589331"/>
            <a:ext cx="3125728" cy="1120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HandleEnemies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6105" y="3474324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HandleBonuses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/>
        </p:nvCxnSpPr>
        <p:spPr>
          <a:xfrm flipV="1">
            <a:off x="5125212" y="4034665"/>
            <a:ext cx="740893" cy="771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02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775191"/>
            <a:ext cx="8229600" cy="127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5</a:t>
            </a:r>
            <a:r>
              <a:rPr lang="en-US" sz="3200" noProof="0" dirty="0" smtClean="0"/>
              <a:t> Missiles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Some latency (RTT = 50ms)</a:t>
            </a: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6172200"/>
            <a:ext cx="3124201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of the computation cost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343400"/>
            <a:ext cx="38862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Very expensive to offload everything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953000"/>
            <a:ext cx="22098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Little state to offload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5715000"/>
            <a:ext cx="3124201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offload Handle Missiles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51790"/>
      </p:ext>
    </p:extLst>
  </p:cSld>
  <p:clrMapOvr>
    <a:masterClrMapping/>
  </p:clrMapOvr>
  <p:transition advTm="425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1" grpId="1" animBg="1"/>
      <p:bldP spid="15" grpId="0" animBg="1"/>
      <p:bldP spid="15" grpId="1" animBg="1"/>
      <p:bldP spid="16" grpId="0" animBg="1"/>
      <p:bldP spid="16" grpId="1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28600" y="2018685"/>
          <a:ext cx="8665029" cy="4839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How much can MAUI reduce energy consumption?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334000"/>
            <a:ext cx="23622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Big savings even on 3G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547" y="5351167"/>
            <a:ext cx="24384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order of magnitude improvement on Wi-Fi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Face Recognizer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694507"/>
      </p:ext>
    </p:extLst>
  </p:cSld>
  <p:clrMapOvr>
    <a:masterClrMapping/>
  </p:clrMapOvr>
  <p:transition advTm="33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12510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much can MAUI improve performance?</a:t>
            </a:r>
            <a:endParaRPr lang="en-US" sz="3600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28600" y="2097603"/>
          <a:ext cx="8915400" cy="4760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4876800"/>
            <a:ext cx="2971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Improvement of around an order of magnitude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600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Face Recognizer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4710"/>
      </p:ext>
    </p:extLst>
  </p:cSld>
  <p:clrMapOvr>
    <a:masterClrMapping/>
  </p:clrMapOvr>
  <p:transition advTm="27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2510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Latency to server impacts the opportunities for fine-grained offload</a:t>
            </a:r>
            <a:endParaRPr lang="en-US" sz="3600" dirty="0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28600" y="2133600"/>
          <a:ext cx="8665029" cy="407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62200" y="6135469"/>
            <a:ext cx="2590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 to 40% energy savings on Wi-Fi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1524000"/>
            <a:ext cx="2590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Solver would decide not to offload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600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Arcade Game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03611"/>
      </p:ext>
    </p:extLst>
  </p:cSld>
  <p:clrMapOvr>
    <a:masterClrMapping/>
  </p:clrMapOvr>
  <p:transition advTm="336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How Energy Efficient is 3G for Code</a:t>
            </a:r>
            <a:br>
              <a:rPr lang="en-US" b="0" dirty="0"/>
            </a:br>
            <a:r>
              <a:rPr lang="en-US" b="0" dirty="0"/>
              <a:t>Offload?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3883"/>
            <a:ext cx="4038600" cy="40230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20813"/>
            <a:ext cx="4038600" cy="3929237"/>
          </a:xfrm>
        </p:spPr>
      </p:pic>
    </p:spTree>
    <p:extLst>
      <p:ext uri="{BB962C8B-B14F-4D97-AF65-F5344CB8AC3E}">
        <p14:creationId xmlns:p14="http://schemas.microsoft.com/office/powerpoint/2010/main" val="8010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Solution: 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625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Remote execution can reduce energy consumption</a:t>
            </a:r>
          </a:p>
          <a:p>
            <a:endParaRPr lang="en-US" sz="2800" dirty="0" smtClean="0"/>
          </a:p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400" dirty="0" smtClean="0"/>
              <a:t>What should be offloaded?</a:t>
            </a:r>
          </a:p>
          <a:p>
            <a:pPr lvl="1"/>
            <a:r>
              <a:rPr lang="en-US" sz="2400" dirty="0" smtClean="0"/>
              <a:t>How to dynamically decide when to offload?</a:t>
            </a:r>
          </a:p>
          <a:p>
            <a:pPr lvl="1"/>
            <a:r>
              <a:rPr lang="en-US" sz="2400" dirty="0" smtClean="0"/>
              <a:t>How to minimize the required programmer effort?</a:t>
            </a:r>
          </a:p>
        </p:txBody>
      </p:sp>
    </p:spTree>
  </p:cSld>
  <p:clrMapOvr>
    <a:masterClrMapping/>
  </p:clrMapOvr>
  <p:transition advTm="531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MAUI: </a:t>
            </a:r>
            <a:r>
              <a:rPr lang="en-US" sz="3600" u="sng" dirty="0" smtClean="0"/>
              <a:t>M</a:t>
            </a:r>
            <a:r>
              <a:rPr lang="en-US" sz="3600" dirty="0" smtClean="0"/>
              <a:t>obile </a:t>
            </a:r>
            <a:r>
              <a:rPr lang="en-US" sz="3600" u="sng" dirty="0" smtClean="0"/>
              <a:t>A</a:t>
            </a:r>
            <a:r>
              <a:rPr lang="en-US" sz="3600" dirty="0" smtClean="0"/>
              <a:t>ssistance </a:t>
            </a:r>
            <a:r>
              <a:rPr lang="en-US" sz="3600" u="sng" dirty="0" smtClean="0"/>
              <a:t>U</a:t>
            </a:r>
            <a:r>
              <a:rPr lang="en-US" sz="3600" dirty="0" smtClean="0"/>
              <a:t>sing </a:t>
            </a:r>
            <a:r>
              <a:rPr lang="en-US" sz="3600" u="sng" dirty="0" smtClean="0"/>
              <a:t>I</a:t>
            </a:r>
            <a:r>
              <a:rPr lang="en-US" sz="3600" dirty="0" smtClean="0"/>
              <a:t>nfrastructure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MAUI Contributions:</a:t>
            </a:r>
          </a:p>
          <a:p>
            <a:r>
              <a:rPr lang="en-US" dirty="0" smtClean="0"/>
              <a:t>Combine extensive profiling with an ILP solver</a:t>
            </a:r>
          </a:p>
          <a:p>
            <a:pPr lvl="1"/>
            <a:r>
              <a:rPr lang="en-US" dirty="0" smtClean="0"/>
              <a:t>Makes dynamic offload decisions</a:t>
            </a:r>
          </a:p>
          <a:p>
            <a:pPr lvl="1"/>
            <a:r>
              <a:rPr lang="en-US" dirty="0" smtClean="0"/>
              <a:t>Optimize for energy reduction</a:t>
            </a:r>
          </a:p>
          <a:p>
            <a:pPr lvl="1"/>
            <a:r>
              <a:rPr lang="en-US" dirty="0" smtClean="0"/>
              <a:t>Profile: device, network, application</a:t>
            </a:r>
          </a:p>
          <a:p>
            <a:endParaRPr lang="en-US" dirty="0" smtClean="0"/>
          </a:p>
          <a:p>
            <a:r>
              <a:rPr lang="en-US" dirty="0" smtClean="0"/>
              <a:t>Leverage modern language runtime (.NET CLR)</a:t>
            </a:r>
          </a:p>
          <a:p>
            <a:pPr lvl="1"/>
            <a:r>
              <a:rPr lang="en-US" dirty="0" smtClean="0"/>
              <a:t>To simplify program partitioning</a:t>
            </a:r>
          </a:p>
          <a:p>
            <a:pPr lvl="1"/>
            <a:r>
              <a:rPr lang="en-US" dirty="0" smtClean="0"/>
              <a:t>Reflection, serialization, strong typing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6751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MAUI system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MAUI 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advTm="2001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1717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1013" y="586263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Maui server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598613" y="5864225"/>
            <a:ext cx="172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Smartphone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1" name="Rounded Rectangle 10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Client Proxy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2079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1054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Server </a:t>
              </a:r>
              <a:r>
                <a:rPr lang="en-US" dirty="0"/>
                <a:t>Proxy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41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sp>
        <p:nvSpPr>
          <p:cNvPr id="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0866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05200" y="2743200"/>
            <a:ext cx="1828800" cy="461665"/>
            <a:chOff x="3505200" y="2743200"/>
            <a:chExt cx="1828800" cy="461665"/>
          </a:xfrm>
          <a:effectLst/>
        </p:grpSpPr>
        <p:cxnSp>
          <p:nvCxnSpPr>
            <p:cNvPr id="24" name="Straight Arrow Connector 23"/>
            <p:cNvCxnSpPr>
              <a:stCxn id="11" idx="3"/>
              <a:endCxn id="33" idx="1"/>
            </p:cNvCxnSpPr>
            <p:nvPr/>
          </p:nvCxnSpPr>
          <p:spPr>
            <a:xfrm>
              <a:off x="3505200" y="3162300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19600" y="274320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5200" y="4262735"/>
            <a:ext cx="1828800" cy="461665"/>
            <a:chOff x="3505200" y="4262735"/>
            <a:chExt cx="1828800" cy="461665"/>
          </a:xfrm>
          <a:effectLst/>
        </p:grpSpPr>
        <p:cxnSp>
          <p:nvCxnSpPr>
            <p:cNvPr id="25" name="Straight Arrow Connector 24"/>
            <p:cNvCxnSpPr>
              <a:stCxn id="14" idx="3"/>
              <a:endCxn id="40" idx="1"/>
            </p:cNvCxnSpPr>
            <p:nvPr/>
          </p:nvCxnSpPr>
          <p:spPr>
            <a:xfrm>
              <a:off x="3505200" y="4713288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62735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5105400" y="5362575"/>
            <a:ext cx="3429000" cy="352425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Maui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63246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3: High-level view of MAUI’s architecture.</a:t>
            </a:r>
          </a:p>
        </p:txBody>
      </p:sp>
    </p:spTree>
  </p:cSld>
  <p:clrMapOvr>
    <a:masterClrMapping/>
  </p:clrMapOvr>
  <p:transition advTm="4147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How Does a Programmer Use MAUI?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51391"/>
            <a:ext cx="8763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Goal: make it dead-simple to MAUI-</a:t>
            </a:r>
            <a:r>
              <a:rPr lang="en-US" dirty="0" err="1" smtClean="0"/>
              <a:t>ify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Build app as a standalone phone app</a:t>
            </a:r>
          </a:p>
          <a:p>
            <a:pPr lvl="1"/>
            <a:r>
              <a:rPr lang="en-US" dirty="0" smtClean="0"/>
              <a:t>Add .NET attributes to indicate “</a:t>
            </a:r>
            <a:r>
              <a:rPr lang="en-US" dirty="0" err="1" smtClean="0"/>
              <a:t>remoteable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Follow a simple set of rules</a:t>
            </a:r>
          </a:p>
        </p:txBody>
      </p:sp>
      <p:pic>
        <p:nvPicPr>
          <p:cNvPr id="4" name="Picture 3" descr="maui-remote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3810000"/>
            <a:ext cx="5953125" cy="26193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custDataLst>
      <p:tags r:id="rId1"/>
    </p:custDataLst>
  </p:cSld>
  <p:clrMapOvr>
    <a:masterClrMapping/>
  </p:clrMapOvr>
  <p:transition advTm="47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1.5|3.8|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8.8|10.4|24.8|4.1|13.5|6.9|15.4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3.6|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4.1|7.5|9.2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3.6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.3|4.5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7168</TotalTime>
  <Words>908</Words>
  <Application>Microsoft Office PowerPoint</Application>
  <PresentationFormat>On-screen Show (4:3)</PresentationFormat>
  <Paragraphs>343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Module</vt:lpstr>
      <vt:lpstr>MAUI: Making Smartphones Last Longer With Code Offload</vt:lpstr>
      <vt:lpstr>Battery is a scarce resource</vt:lpstr>
      <vt:lpstr>Mobile apps can’t reach their full potential</vt:lpstr>
      <vt:lpstr>How Energy Efficient is 3G for Code Offload?</vt:lpstr>
      <vt:lpstr>One Solution: Remote Execution</vt:lpstr>
      <vt:lpstr>MAUI: Mobile Assistance Using Infrastructure</vt:lpstr>
      <vt:lpstr>Roadmap</vt:lpstr>
      <vt:lpstr>MAUI Architecture</vt:lpstr>
      <vt:lpstr>How Does a Programmer Use MAUI?</vt:lpstr>
      <vt:lpstr>Language Run-Time Support For Partitioning</vt:lpstr>
      <vt:lpstr>MAUI Profiler</vt:lpstr>
      <vt:lpstr>MAUI Profiler</vt:lpstr>
      <vt:lpstr>Network Profiling</vt:lpstr>
      <vt:lpstr>MAUI Solver</vt:lpstr>
      <vt:lpstr>MAUI Solver</vt:lpstr>
      <vt:lpstr>Roadmap</vt:lpstr>
      <vt:lpstr>MAUI Implementation</vt:lpstr>
      <vt:lpstr>Questions</vt:lpstr>
      <vt:lpstr>Evaluation</vt:lpstr>
      <vt:lpstr>Evaluation</vt:lpstr>
      <vt:lpstr>Can MAUI Run Resource-Intensive Applications?</vt:lpstr>
      <vt:lpstr>Can MAUI Run Resource-Intensive Applications?</vt:lpstr>
      <vt:lpstr>Roadmap</vt:lpstr>
      <vt:lpstr>Conclusions</vt:lpstr>
      <vt:lpstr>Questions?</vt:lpstr>
      <vt:lpstr>Back-UP</vt:lpstr>
      <vt:lpstr>MAUI Proxy</vt:lpstr>
      <vt:lpstr>Is Global Program Analysis Needed?</vt:lpstr>
      <vt:lpstr>Is Global Program Analysis Needed?</vt:lpstr>
      <vt:lpstr>Is Global Program Analysis Needed?</vt:lpstr>
      <vt:lpstr>Can MAUI Adapt to Changing Conditions?</vt:lpstr>
      <vt:lpstr>Can MAUI Adapt to Changing Conditions?</vt:lpstr>
      <vt:lpstr>Case 1</vt:lpstr>
      <vt:lpstr>Case 2</vt:lpstr>
      <vt:lpstr>How much can MAUI reduce energy consumption?</vt:lpstr>
      <vt:lpstr>How much can MAUI improve performance?</vt:lpstr>
      <vt:lpstr>Latency to server impacts the opportunities for fine-grained offload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MAUI: Making Smartphones Last Longer With Code Offload</dc:title>
  <dc:creator>Eduardo A. Cuervo Laffaye</dc:creator>
  <cp:keywords>maui code-offload mobile energy power</cp:keywords>
  <cp:lastModifiedBy>Satadal</cp:lastModifiedBy>
  <cp:revision>591</cp:revision>
  <dcterms:created xsi:type="dcterms:W3CDTF">2010-02-11T22:15:32Z</dcterms:created>
  <dcterms:modified xsi:type="dcterms:W3CDTF">2015-09-29T19:01:00Z</dcterms:modified>
</cp:coreProperties>
</file>