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5" r:id="rId6"/>
    <p:sldId id="258" r:id="rId7"/>
    <p:sldId id="266" r:id="rId8"/>
    <p:sldId id="268" r:id="rId9"/>
    <p:sldId id="259" r:id="rId10"/>
    <p:sldId id="267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7406640" cy="2386584"/>
          </a:xfrm>
        </p:spPr>
        <p:txBody>
          <a:bodyPr>
            <a:normAutofit/>
          </a:bodyPr>
          <a:lstStyle/>
          <a:p>
            <a:r>
              <a:rPr lang="en-IN" b="1" dirty="0" smtClean="0"/>
              <a:t>Accuracy Characterization of Cell Tower Localization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00600"/>
            <a:ext cx="7406640" cy="1752600"/>
          </a:xfrm>
        </p:spPr>
        <p:txBody>
          <a:bodyPr/>
          <a:lstStyle/>
          <a:p>
            <a:r>
              <a:rPr lang="en-IN" b="1" dirty="0" smtClean="0"/>
              <a:t>Jie Yang†, Alexander Varshavsky‡, Hongbo Liu†, Yingying Chen†, Marco Gruteser♯</a:t>
            </a:r>
          </a:p>
          <a:p>
            <a:r>
              <a:rPr lang="en-IN" b="1" dirty="0" smtClean="0"/>
              <a:t>UbiComp’10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728" y="2000240"/>
          <a:ext cx="7499352" cy="300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749412"/>
                <a:gridCol w="1874838"/>
                <a:gridCol w="1874838"/>
              </a:tblGrid>
              <a:tr h="44227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Downtown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Residential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Rural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Strongest </a:t>
                      </a:r>
                      <a:r>
                        <a:rPr lang="en-IN" dirty="0" smtClean="0"/>
                        <a:t>RSS (before Bounding)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2.75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7.5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 KM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Strongest RSS (after Bounding)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267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139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414 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Weighted </a:t>
                      </a:r>
                      <a:r>
                        <a:rPr lang="en-IN" dirty="0" err="1" smtClean="0"/>
                        <a:t>Centroid</a:t>
                      </a:r>
                      <a:r>
                        <a:rPr lang="en-IN" dirty="0" smtClean="0"/>
                        <a:t> (before Bounding)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2.83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 KM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Weighted </a:t>
                      </a:r>
                      <a:r>
                        <a:rPr lang="en-IN" dirty="0" err="1" smtClean="0"/>
                        <a:t>Centroid</a:t>
                      </a:r>
                      <a:r>
                        <a:rPr lang="en-IN" dirty="0" smtClean="0"/>
                        <a:t> (after Bounding)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785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1357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5536 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98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CELL TOWER OPTIMIZATION</a:t>
            </a:r>
            <a:endParaRPr lang="en-IN" dirty="0"/>
          </a:p>
        </p:txBody>
      </p:sp>
      <p:pic>
        <p:nvPicPr>
          <p:cNvPr id="4" name="Content Placeholder 3" descr="fig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32" y="1524000"/>
            <a:ext cx="8497418" cy="41596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31188"/>
            <a:ext cx="8553450" cy="4303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23" y="1905000"/>
            <a:ext cx="8640027" cy="34329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We obtained access to a </a:t>
            </a:r>
            <a:r>
              <a:rPr lang="en-IN" dirty="0" err="1" smtClean="0"/>
              <a:t>wardriving</a:t>
            </a:r>
            <a:r>
              <a:rPr lang="en-IN" dirty="0" smtClean="0"/>
              <a:t> trace that covers three areas in the greater Los Angeles area. </a:t>
            </a:r>
          </a:p>
          <a:p>
            <a:endParaRPr lang="en-IN" dirty="0" smtClean="0"/>
          </a:p>
          <a:p>
            <a:r>
              <a:rPr lang="en-IN" dirty="0" smtClean="0"/>
              <a:t>The Downtown trace covers an area of </a:t>
            </a:r>
            <a:r>
              <a:rPr lang="en-IN" dirty="0" err="1" smtClean="0"/>
              <a:t>3.5km×4.2km</a:t>
            </a:r>
            <a:r>
              <a:rPr lang="en-IN" dirty="0" smtClean="0"/>
              <a:t> in the downtown Los Angeles.</a:t>
            </a:r>
          </a:p>
          <a:p>
            <a:endParaRPr lang="en-IN" dirty="0" smtClean="0"/>
          </a:p>
          <a:p>
            <a:r>
              <a:rPr lang="en-IN" dirty="0" smtClean="0"/>
              <a:t>The Residential trace covers an area of </a:t>
            </a:r>
            <a:r>
              <a:rPr lang="en-IN" dirty="0" err="1" smtClean="0"/>
              <a:t>6.3km×17km</a:t>
            </a:r>
            <a:r>
              <a:rPr lang="en-IN" dirty="0" smtClean="0"/>
              <a:t> in the southern part of the Los Angeles County. </a:t>
            </a:r>
          </a:p>
          <a:p>
            <a:endParaRPr lang="en-IN" dirty="0" smtClean="0"/>
          </a:p>
          <a:p>
            <a:r>
              <a:rPr lang="en-IN" dirty="0" smtClean="0"/>
              <a:t>The Rural trace covers an area of </a:t>
            </a:r>
            <a:r>
              <a:rPr lang="en-IN" dirty="0" err="1" smtClean="0"/>
              <a:t>35.4km×36km</a:t>
            </a:r>
            <a:r>
              <a:rPr lang="en-IN" dirty="0" smtClean="0"/>
              <a:t> in the Victor Valley of San Bernardino County.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wardriving</a:t>
            </a:r>
            <a:r>
              <a:rPr lang="en-IN" dirty="0" smtClean="0"/>
              <a:t> trace was collected over a period of 2 months in February and March of 2009. </a:t>
            </a:r>
          </a:p>
          <a:p>
            <a:endParaRPr lang="en-IN" dirty="0" smtClean="0"/>
          </a:p>
          <a:p>
            <a:r>
              <a:rPr lang="en-IN" dirty="0" smtClean="0"/>
              <a:t>The GSM signal strength measurements and their locations were recorded every 2 seconds and the speed of the car averaged about </a:t>
            </a:r>
            <a:r>
              <a:rPr lang="en-IN" dirty="0" err="1" smtClean="0"/>
              <a:t>32kmph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dirty="0" smtClean="0"/>
              <a:t>In total, we have 2,613,465 received signal strength (</a:t>
            </a:r>
            <a:r>
              <a:rPr lang="en-IN" dirty="0" err="1" smtClean="0"/>
              <a:t>RSS</a:t>
            </a:r>
            <a:r>
              <a:rPr lang="en-IN" dirty="0" smtClean="0"/>
              <a:t>) readings from 105,271 unique locations, resulting, on average, in 24.8 </a:t>
            </a:r>
            <a:r>
              <a:rPr lang="en-IN" dirty="0" err="1" smtClean="0"/>
              <a:t>RSS</a:t>
            </a:r>
            <a:r>
              <a:rPr lang="en-IN" dirty="0" smtClean="0"/>
              <a:t> readings from different cells per location. </a:t>
            </a:r>
          </a:p>
          <a:p>
            <a:endParaRPr lang="en-IN" dirty="0" smtClean="0"/>
          </a:p>
          <a:p>
            <a:r>
              <a:rPr lang="en-IN" dirty="0" smtClean="0"/>
              <a:t>Each cell tower has 2, 3 or 6 cells attached to it, depending on the characteristics of the area and the coverage requirements.</a:t>
            </a:r>
          </a:p>
          <a:p>
            <a:endParaRPr lang="en-IN" dirty="0" smtClean="0"/>
          </a:p>
          <a:p>
            <a:r>
              <a:rPr lang="en-IN" dirty="0" smtClean="0"/>
              <a:t>We know which cells belong to which cell tower and the actual location of each cell tower.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13" y="1371600"/>
            <a:ext cx="8329250" cy="4357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2571744"/>
          <a:ext cx="7499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92"/>
                <a:gridCol w="1755784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Downtown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Residential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Rural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Strongest RSS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2.75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7.5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 KM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Weighted </a:t>
                      </a:r>
                      <a:r>
                        <a:rPr lang="en-IN" dirty="0" err="1" smtClean="0"/>
                        <a:t>Centroid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2.83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 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 KM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891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78" y="1295400"/>
            <a:ext cx="8440160" cy="4438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TECHNIQUE</a:t>
            </a:r>
            <a:endParaRPr lang="en-US" dirty="0"/>
          </a:p>
        </p:txBody>
      </p:sp>
      <p:pic>
        <p:nvPicPr>
          <p:cNvPr id="4" name="Content Placeholder 3" descr="q_img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214422"/>
            <a:ext cx="3071834" cy="200026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8794" y="3357562"/>
          <a:ext cx="6096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571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3504" y="150017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– G are War-driving Points</a:t>
            </a:r>
          </a:p>
          <a:p>
            <a:endParaRPr lang="en-IN" dirty="0" smtClean="0"/>
          </a:p>
          <a:p>
            <a:r>
              <a:rPr lang="en-IN" dirty="0" smtClean="0"/>
              <a:t>Suppose, there is 1 Cell-Tower with 2 cells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49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BOUNDING </a:t>
            </a:r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RSS </a:t>
            </a:r>
            <a:r>
              <a:rPr lang="en-IN" sz="2400" b="1" dirty="0" err="1" smtClean="0"/>
              <a:t>Thresholding</a:t>
            </a:r>
            <a:endParaRPr lang="en-IN" sz="2400" b="1" dirty="0" smtClean="0"/>
          </a:p>
          <a:p>
            <a:pPr lvl="1"/>
            <a:r>
              <a:rPr lang="en-IN" sz="2400" dirty="0" smtClean="0"/>
              <a:t>Filter out </a:t>
            </a:r>
            <a:r>
              <a:rPr lang="en-IN" sz="2400" dirty="0" smtClean="0"/>
              <a:t>all cells whose strongest RSS is </a:t>
            </a:r>
            <a:r>
              <a:rPr lang="en-IN" sz="2400" dirty="0" smtClean="0"/>
              <a:t>lower than </a:t>
            </a:r>
            <a:r>
              <a:rPr lang="en-IN" sz="2400" dirty="0" smtClean="0"/>
              <a:t>a certain </a:t>
            </a:r>
            <a:r>
              <a:rPr lang="en-IN" sz="2400" dirty="0" err="1" smtClean="0"/>
              <a:t>cutoff</a:t>
            </a:r>
            <a:r>
              <a:rPr lang="en-IN" sz="2400" dirty="0" smtClean="0"/>
              <a:t> </a:t>
            </a:r>
            <a:r>
              <a:rPr lang="en-IN" sz="2400" dirty="0" smtClean="0"/>
              <a:t>threshold</a:t>
            </a:r>
          </a:p>
          <a:p>
            <a:pPr lvl="1"/>
            <a:endParaRPr lang="en-IN" sz="2400" dirty="0" smtClean="0"/>
          </a:p>
          <a:p>
            <a:r>
              <a:rPr lang="en-IN" sz="2400" b="1" dirty="0" smtClean="0"/>
              <a:t>Boundary </a:t>
            </a:r>
            <a:r>
              <a:rPr lang="en-IN" sz="2400" b="1" dirty="0" smtClean="0"/>
              <a:t>Filtering</a:t>
            </a:r>
          </a:p>
          <a:p>
            <a:pPr lvl="1"/>
            <a:r>
              <a:rPr lang="en-IN" sz="2000" dirty="0" smtClean="0"/>
              <a:t>Applying the observation that </a:t>
            </a:r>
            <a:r>
              <a:rPr lang="en-IN" sz="2000" dirty="0" smtClean="0"/>
              <a:t>the </a:t>
            </a:r>
            <a:r>
              <a:rPr lang="en-IN" sz="2000" dirty="0" smtClean="0"/>
              <a:t>outside cells will have </a:t>
            </a:r>
            <a:r>
              <a:rPr lang="en-IN" sz="2000" dirty="0" smtClean="0"/>
              <a:t>their strongest </a:t>
            </a:r>
            <a:r>
              <a:rPr lang="en-IN" sz="2000" dirty="0" smtClean="0"/>
              <a:t>RSS values on the boundary or the perimeter of </a:t>
            </a:r>
            <a:r>
              <a:rPr lang="en-IN" sz="2000" dirty="0" smtClean="0"/>
              <a:t>the </a:t>
            </a:r>
            <a:r>
              <a:rPr lang="en-IN" sz="2000" dirty="0" err="1" smtClean="0"/>
              <a:t>wardriving</a:t>
            </a:r>
            <a:r>
              <a:rPr lang="en-IN" sz="2000" dirty="0" smtClean="0"/>
              <a:t> </a:t>
            </a:r>
            <a:r>
              <a:rPr lang="en-IN" sz="2000" dirty="0" smtClean="0"/>
              <a:t>area</a:t>
            </a:r>
            <a:r>
              <a:rPr lang="en-IN" sz="2000" dirty="0" smtClean="0"/>
              <a:t>.</a:t>
            </a:r>
          </a:p>
          <a:p>
            <a:pPr lvl="1"/>
            <a:endParaRPr lang="en-IN" sz="2000" dirty="0" smtClean="0"/>
          </a:p>
          <a:p>
            <a:r>
              <a:rPr lang="en-IN" sz="2400" b="1" dirty="0" smtClean="0"/>
              <a:t>Tower-based </a:t>
            </a:r>
            <a:r>
              <a:rPr lang="en-IN" sz="2400" b="1" dirty="0" smtClean="0"/>
              <a:t>Regrouping</a:t>
            </a:r>
          </a:p>
          <a:p>
            <a:pPr lvl="1"/>
            <a:r>
              <a:rPr lang="en-IN" sz="2000" dirty="0" smtClean="0"/>
              <a:t>Decide a cell-tower is inside / outside based on whether most of its cells are inside / outside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0654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75" y="1600200"/>
            <a:ext cx="8924325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</TotalTime>
  <Words>422</Words>
  <Application>Microsoft Macintosh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Accuracy Characterization of Cell Tower Localization </vt:lpstr>
      <vt:lpstr>Data Description</vt:lpstr>
      <vt:lpstr>Data Description</vt:lpstr>
      <vt:lpstr>Slide 4</vt:lpstr>
      <vt:lpstr>TABLE</vt:lpstr>
      <vt:lpstr>Slide 6</vt:lpstr>
      <vt:lpstr>BOUNDING TECHNIQUE</vt:lpstr>
      <vt:lpstr>STEPS IN BOUNDING Technique</vt:lpstr>
      <vt:lpstr>Slide 9</vt:lpstr>
      <vt:lpstr>TABLE</vt:lpstr>
      <vt:lpstr>CELL TOWER OPTIMIZATION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Characterization of Cell Tower Localization </dc:title>
  <dc:creator>Soumajit</dc:creator>
  <cp:lastModifiedBy>User-10</cp:lastModifiedBy>
  <cp:revision>8</cp:revision>
  <dcterms:created xsi:type="dcterms:W3CDTF">2006-08-16T00:00:00Z</dcterms:created>
  <dcterms:modified xsi:type="dcterms:W3CDTF">2015-09-02T06:03:39Z</dcterms:modified>
</cp:coreProperties>
</file>