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78" r:id="rId7"/>
    <p:sldId id="277" r:id="rId8"/>
    <p:sldId id="261" r:id="rId9"/>
    <p:sldId id="276" r:id="rId10"/>
    <p:sldId id="273" r:id="rId11"/>
    <p:sldId id="274" r:id="rId12"/>
    <p:sldId id="275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30/07/15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99290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Optimizing Sensor Data Acquisition for</a:t>
            </a:r>
            <a:br>
              <a:rPr lang="en-IN" dirty="0" smtClean="0"/>
            </a:br>
            <a:r>
              <a:rPr lang="en-IN" dirty="0" smtClean="0"/>
              <a:t>Energy-Efficient Smartphone-based Continuous</a:t>
            </a:r>
            <a:br>
              <a:rPr lang="en-IN" dirty="0" smtClean="0"/>
            </a:br>
            <a:r>
              <a:rPr lang="en-IN" dirty="0" smtClean="0"/>
              <a:t>Event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14800"/>
            <a:ext cx="7406640" cy="21336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                                        By </a:t>
            </a:r>
          </a:p>
          <a:p>
            <a:r>
              <a:rPr lang="en-IN" dirty="0" err="1" smtClean="0"/>
              <a:t>Archan</a:t>
            </a:r>
            <a:r>
              <a:rPr lang="en-IN" dirty="0" smtClean="0"/>
              <a:t> </a:t>
            </a:r>
            <a:r>
              <a:rPr lang="en-IN" dirty="0" err="1" smtClean="0"/>
              <a:t>Misra</a:t>
            </a:r>
            <a:r>
              <a:rPr lang="en-IN" dirty="0" smtClean="0"/>
              <a:t> (School of Information Systems, Singapore Management University) &amp; </a:t>
            </a:r>
          </a:p>
          <a:p>
            <a:endParaRPr lang="en-IN" dirty="0" smtClean="0"/>
          </a:p>
          <a:p>
            <a:r>
              <a:rPr lang="en-IN" dirty="0" err="1" smtClean="0"/>
              <a:t>Lipyeow</a:t>
            </a:r>
            <a:r>
              <a:rPr lang="en-IN" dirty="0" smtClean="0"/>
              <a:t> Limy (Information and Computer Sciences Department, University of Hawai‘i at </a:t>
            </a:r>
            <a:r>
              <a:rPr lang="en-IN" dirty="0" err="1" smtClean="0"/>
              <a:t>M¯anoa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application that seeks to detect an episode where an 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minutes, </a:t>
            </a:r>
            <a:r>
              <a:rPr lang="en-IN" sz="2400" dirty="0" smtClean="0"/>
              <a:t>-- 0.95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being exposed to an ambient temperature (95th percentile over the 10 minute window) of greater than 80F, </a:t>
            </a:r>
            <a:r>
              <a:rPr lang="en-IN" sz="2400" dirty="0" smtClean="0"/>
              <a:t> -- 0.05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exhibiting an AVERAGE heart rate (over a 5 minute window) of &gt; 80 beats/min</a:t>
            </a:r>
            <a:r>
              <a:rPr lang="en-IN" sz="2400" dirty="0" smtClean="0"/>
              <a:t>. = 0.2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441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application that seeks to detect an episode where an 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minutes, </a:t>
            </a:r>
            <a:r>
              <a:rPr lang="en-IN" sz="2400" dirty="0" smtClean="0"/>
              <a:t>-- 0.2nJ/sec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being exposed to an ambient temperature (95th percentile over the 10 minute window) of greater than 80F, </a:t>
            </a:r>
            <a:r>
              <a:rPr lang="en-IN" sz="2400" dirty="0" smtClean="0"/>
              <a:t> -- 0.02nj/sample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exhibiting an AVERAGE heart rate (over a 5 minute window) of &gt; 80 beats/min</a:t>
            </a:r>
            <a:r>
              <a:rPr lang="en-IN" sz="2400" dirty="0" smtClean="0"/>
              <a:t>. = 0.01nJ/Sample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647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application that seeks to detect an episode where an 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minutes, </a:t>
            </a:r>
            <a:r>
              <a:rPr lang="en-IN" sz="2400" dirty="0" smtClean="0"/>
              <a:t>-- 100 sample/sec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being exposed to an ambient temperature (95th percentile over the 10 minute window) of greater than 80F, </a:t>
            </a:r>
            <a:r>
              <a:rPr lang="en-IN" sz="2400" dirty="0" smtClean="0"/>
              <a:t> --5 samples/sec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exhibiting an AVERAGE heart rate (over a 5 minute window) of &gt; 80 beats/min</a:t>
            </a:r>
            <a:r>
              <a:rPr lang="en-IN" sz="2400" dirty="0" smtClean="0"/>
              <a:t>. = 10 samples/sec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403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NAC (Normalized Acquisition Cost) </a:t>
            </a:r>
          </a:p>
          <a:p>
            <a:pPr lvl="1"/>
            <a:r>
              <a:rPr lang="en-IN" dirty="0" smtClean="0"/>
              <a:t>=  Sample rate * Energy/Failure Rate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Trees</a:t>
            </a:r>
            <a:endParaRPr lang="en-IN" dirty="0"/>
          </a:p>
        </p:txBody>
      </p:sp>
      <p:pic>
        <p:nvPicPr>
          <p:cNvPr id="4" name="Content Placeholder 3" descr="eq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7239000" cy="1772048"/>
          </a:xfrm>
        </p:spPr>
      </p:pic>
      <p:pic>
        <p:nvPicPr>
          <p:cNvPr id="5" name="Picture 4" descr="pi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62400"/>
            <a:ext cx="8686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ic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371600"/>
            <a:ext cx="8915400" cy="39624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</a:t>
            </a:r>
            <a:endParaRPr lang="en-IN" dirty="0"/>
          </a:p>
        </p:txBody>
      </p:sp>
      <p:pic>
        <p:nvPicPr>
          <p:cNvPr id="4" name="Content Placeholder 3" descr="algo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09800"/>
            <a:ext cx="7665370" cy="3352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lgo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299" y="914400"/>
            <a:ext cx="7277339" cy="486754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qn3_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71600"/>
            <a:ext cx="7456488" cy="419122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lgo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304800"/>
            <a:ext cx="5611407" cy="6375359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This work explores an approach to reduce the energy footprint of such continuous context-extraction activities, primarily by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b="1" dirty="0" smtClean="0"/>
              <a:t>reducing the volume of sensor data that is transmitted wirelessly over the PAN interface between a </a:t>
            </a:r>
            <a:r>
              <a:rPr lang="en-IN" b="1" dirty="0" err="1" smtClean="0"/>
              <a:t>smartphone</a:t>
            </a:r>
            <a:r>
              <a:rPr lang="en-IN" b="1" dirty="0" smtClean="0"/>
              <a:t> and its attached sensors, without compromising the fidelity of the event processing logic.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More specifically, the authors aim to replace the “push” model of sensor data transmission, where the sensors simply continuously transmit their samples to the </a:t>
            </a:r>
            <a:r>
              <a:rPr lang="en-IN" dirty="0" err="1" smtClean="0"/>
              <a:t>smartphone</a:t>
            </a:r>
            <a:r>
              <a:rPr lang="en-IN" dirty="0" smtClean="0"/>
              <a:t>, with a “phone-controlled dynamic pull” model, where the </a:t>
            </a:r>
            <a:r>
              <a:rPr lang="en-IN" dirty="0" err="1" smtClean="0"/>
              <a:t>smartphone</a:t>
            </a:r>
            <a:r>
              <a:rPr lang="en-IN" dirty="0" smtClean="0"/>
              <a:t> selectively pulls only appropriate subsets of the sensor data streams.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pic>
        <p:nvPicPr>
          <p:cNvPr id="4" name="Content Placeholder 3" descr="pi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00" y="904885"/>
            <a:ext cx="8135200" cy="564831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Accommodate Heterogeneity in Sensor Data Rates, Packet Sizes and Radio Characteristics</a:t>
            </a:r>
          </a:p>
          <a:p>
            <a:r>
              <a:rPr lang="en-US" dirty="0" smtClean="0"/>
              <a:t>Adapt to Dynamic Changes in Query Selectivity Properties</a:t>
            </a:r>
          </a:p>
          <a:p>
            <a:r>
              <a:rPr lang="en-US" dirty="0" smtClean="0"/>
              <a:t>Take into Account other Objectives Besides Energy Minimization</a:t>
            </a:r>
          </a:p>
          <a:p>
            <a:r>
              <a:rPr lang="en-US" dirty="0" smtClean="0"/>
              <a:t>Support Multiple Queries and Heterogeneous Time Window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err="1" smtClean="0"/>
              <a:t>Smartphones</a:t>
            </a:r>
            <a:r>
              <a:rPr lang="en-IN" sz="2400" dirty="0" smtClean="0"/>
              <a:t> already have several on-board sensors (e.g., GPS, accelerometer, compass and microphone)</a:t>
            </a:r>
          </a:p>
          <a:p>
            <a:endParaRPr lang="en-IN" sz="2400" dirty="0" smtClean="0"/>
          </a:p>
          <a:p>
            <a:r>
              <a:rPr lang="en-IN" sz="2400" dirty="0" smtClean="0"/>
              <a:t>But, there are many situations where the </a:t>
            </a:r>
            <a:r>
              <a:rPr lang="en-IN" sz="2400" dirty="0" err="1" smtClean="0"/>
              <a:t>smartphone</a:t>
            </a:r>
            <a:r>
              <a:rPr lang="en-IN" sz="2400" dirty="0" smtClean="0"/>
              <a:t> aggregates data from a variety of other specific external medical (e.g., ECG, EMG, </a:t>
            </a:r>
            <a:r>
              <a:rPr lang="fr-FR" sz="2400" dirty="0" smtClean="0"/>
              <a:t>Sp02) or </a:t>
            </a:r>
            <a:r>
              <a:rPr lang="fr-FR" sz="2400" dirty="0" err="1" smtClean="0"/>
              <a:t>environmental</a:t>
            </a:r>
            <a:r>
              <a:rPr lang="fr-FR" sz="2400" dirty="0" smtClean="0"/>
              <a:t> (e.g., </a:t>
            </a:r>
            <a:r>
              <a:rPr lang="fr-FR" sz="2400" dirty="0" err="1" smtClean="0"/>
              <a:t>temperature</a:t>
            </a:r>
            <a:r>
              <a:rPr lang="fr-FR" sz="2400" dirty="0" smtClean="0"/>
              <a:t>, pollution) </a:t>
            </a:r>
            <a:r>
              <a:rPr lang="fr-FR" sz="2400" dirty="0" err="1" smtClean="0"/>
              <a:t>sensors</a:t>
            </a:r>
            <a:r>
              <a:rPr lang="fr-FR" sz="2400" dirty="0" smtClean="0"/>
              <a:t>, </a:t>
            </a:r>
            <a:r>
              <a:rPr lang="en-IN" sz="2400" dirty="0" smtClean="0"/>
              <a:t>using a Personal Area Network (PAN) technology, such as </a:t>
            </a:r>
            <a:r>
              <a:rPr lang="en-IN" sz="2400" dirty="0" err="1" smtClean="0"/>
              <a:t>BluetoothTM</a:t>
            </a:r>
            <a:r>
              <a:rPr lang="en-IN" sz="2400" dirty="0" smtClean="0"/>
              <a:t>, IEEE 802.15.4 or even </a:t>
            </a:r>
            <a:r>
              <a:rPr lang="en-IN" sz="2400" dirty="0" err="1" smtClean="0"/>
              <a:t>WiFi</a:t>
            </a:r>
            <a:r>
              <a:rPr lang="en-IN" sz="2400" dirty="0" smtClean="0"/>
              <a:t> (IEEE 802.11).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00"/>
            <a:ext cx="9144000" cy="5504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ACQUA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Introducing a new continuous stream processing model called ACQUA (Acquisition Cost-Aware Query Adaptation), </a:t>
            </a:r>
          </a:p>
          <a:p>
            <a:endParaRPr lang="en-IN" dirty="0" smtClean="0"/>
          </a:p>
          <a:p>
            <a:r>
              <a:rPr lang="en-IN" dirty="0" smtClean="0"/>
              <a:t>Which first learns the selectivity properties of different sensor streams and then utilizes such estimated selectivity values to modify the sequence in which the </a:t>
            </a:r>
            <a:r>
              <a:rPr lang="en-IN" dirty="0" err="1" smtClean="0"/>
              <a:t>smartphone</a:t>
            </a:r>
            <a:r>
              <a:rPr lang="en-IN" dirty="0" smtClean="0"/>
              <a:t> acquires data from the sensors.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IEEE 802.11:</a:t>
            </a:r>
            <a:endParaRPr lang="en-IN" dirty="0"/>
          </a:p>
        </p:txBody>
      </p:sp>
      <p:pic>
        <p:nvPicPr>
          <p:cNvPr id="4" name="Content Placeholder 3" descr="eq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76400"/>
            <a:ext cx="7646739" cy="16764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47800" y="3505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Bluetooth</a:t>
            </a:r>
            <a:r>
              <a:rPr kumimoji="0" lang="en-IN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eq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57" y="5181600"/>
            <a:ext cx="7468643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ab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860" y="381000"/>
            <a:ext cx="8144140" cy="5562600"/>
          </a:xfrm>
        </p:spPr>
      </p:pic>
    </p:spTree>
    <p:extLst>
      <p:ext uri="{BB962C8B-B14F-4D97-AF65-F5344CB8AC3E}">
        <p14:creationId xmlns:p14="http://schemas.microsoft.com/office/powerpoint/2010/main" val="330622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348" r="4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92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Consider a hypothetical activity/wellness tracking application that seeks to detect an episode where an individual</a:t>
            </a:r>
          </a:p>
          <a:p>
            <a:endParaRPr lang="en-IN" sz="2400" dirty="0" smtClean="0"/>
          </a:p>
          <a:p>
            <a:r>
              <a:rPr lang="en-IN" sz="2400" dirty="0" smtClean="0"/>
              <a:t>walks for 10 minutes, </a:t>
            </a:r>
          </a:p>
          <a:p>
            <a:endParaRPr lang="en-IN" sz="2400" dirty="0" smtClean="0"/>
          </a:p>
          <a:p>
            <a:r>
              <a:rPr lang="en-IN" sz="2400" dirty="0" smtClean="0"/>
              <a:t>while being exposed to an ambient temperature (95th percentile over the 10 minute window) of greater than 80F, </a:t>
            </a:r>
          </a:p>
          <a:p>
            <a:endParaRPr lang="en-IN" sz="2400" dirty="0" smtClean="0"/>
          </a:p>
          <a:p>
            <a:r>
              <a:rPr lang="en-IN" sz="2400" dirty="0" smtClean="0"/>
              <a:t>while exhibiting an AVERAGE heart rate (over a 5 minute window) of &gt; 80 beats/min.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0"/>
            <a:ext cx="7498080" cy="4800600"/>
          </a:xfrm>
        </p:spPr>
        <p:txBody>
          <a:bodyPr/>
          <a:lstStyle/>
          <a:p>
            <a:r>
              <a:rPr lang="en-IN" dirty="0" smtClean="0"/>
              <a:t>Assume that this application uses an external wrist-worn device, equipped with </a:t>
            </a:r>
          </a:p>
          <a:p>
            <a:r>
              <a:rPr lang="en-IN" dirty="0" smtClean="0"/>
              <a:t>accelerometer (sensor S1, sampling at 100 samples/sec), </a:t>
            </a:r>
          </a:p>
          <a:p>
            <a:r>
              <a:rPr lang="en-IN" dirty="0" smtClean="0"/>
              <a:t>heart rate (S2, sampling at </a:t>
            </a:r>
            <a:r>
              <a:rPr lang="en-IN" dirty="0" smtClean="0"/>
              <a:t>5 sample</a:t>
            </a:r>
            <a:r>
              <a:rPr lang="en-IN" dirty="0" smtClean="0"/>
              <a:t>/sec) and </a:t>
            </a:r>
          </a:p>
          <a:p>
            <a:r>
              <a:rPr lang="en-IN" dirty="0" smtClean="0"/>
              <a:t>temperature (S3, sampling at </a:t>
            </a:r>
            <a:r>
              <a:rPr lang="en-IN" dirty="0" smtClean="0"/>
              <a:t>10</a:t>
            </a:r>
            <a:r>
              <a:rPr lang="en-IN" dirty="0" smtClean="0"/>
              <a:t> </a:t>
            </a:r>
            <a:r>
              <a:rPr lang="en-IN" dirty="0" smtClean="0"/>
              <a:t>sample/sec) sensors.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68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</TotalTime>
  <Words>693</Words>
  <Application>Microsoft Macintosh PowerPoint</Application>
  <PresentationFormat>On-screen Show (4:3)</PresentationFormat>
  <Paragraphs>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Optimizing Sensor Data Acquisition for Energy-Efficient Smartphone-based Continuous Event Processing</vt:lpstr>
      <vt:lpstr>Key Idea</vt:lpstr>
      <vt:lpstr>Introduction</vt:lpstr>
      <vt:lpstr>ACQUA</vt:lpstr>
      <vt:lpstr>IEEE 802.11:</vt:lpstr>
      <vt:lpstr>PowerPoint Presentation</vt:lpstr>
      <vt:lpstr>PowerPoint Presentation</vt:lpstr>
      <vt:lpstr>Query</vt:lpstr>
      <vt:lpstr>PowerPoint Presentation</vt:lpstr>
      <vt:lpstr>Query</vt:lpstr>
      <vt:lpstr>Query</vt:lpstr>
      <vt:lpstr>Query</vt:lpstr>
      <vt:lpstr>Calculation:</vt:lpstr>
      <vt:lpstr>Query Trees</vt:lpstr>
      <vt:lpstr>PowerPoint Presentation</vt:lpstr>
      <vt:lpstr>Algorithm:</vt:lpstr>
      <vt:lpstr>PowerPoint Presentation</vt:lpstr>
      <vt:lpstr>PowerPoint Presentation</vt:lpstr>
      <vt:lpstr>PowerPoint Presentation</vt:lpstr>
      <vt:lpstr>Evaluation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Sensor Data Acquisition for Energy-Efficient Smartphone-based Continuous Event Processing</dc:title>
  <dc:creator>Research</dc:creator>
  <cp:lastModifiedBy>Niloy Ganguly</cp:lastModifiedBy>
  <cp:revision>20</cp:revision>
  <dcterms:created xsi:type="dcterms:W3CDTF">2006-08-16T00:00:00Z</dcterms:created>
  <dcterms:modified xsi:type="dcterms:W3CDTF">2015-07-30T04:53:56Z</dcterms:modified>
</cp:coreProperties>
</file>