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567E-3ECE-439F-A1FE-44572191CB3A}" type="datetimeFigureOut">
              <a:rPr lang="en-US" smtClean="0"/>
              <a:t>20 Jul, 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D1F7-F34B-4E9A-980F-9A1C7B74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B274-B129-4D6A-8440-9C055544F0E1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3412-307A-48D5-98AE-B299A0558DA4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0EE-2D00-4FB3-9290-57900EBF6004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8788-85BB-40DD-94FE-7B1ADBA5FD36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943E-AB32-431A-961A-3965EFB61A3B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2AE6-A0A8-469C-AB72-4F80CBC16F97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C165-9296-4398-8A75-AB4BE69EC59A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8C93-4F0B-4ADB-A24B-444384C391D2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B1DA-AD9D-4631-92F8-10EF414F180B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16C4-6873-45CC-9683-4B86DA1A85EF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DABFBD-A56A-4E0C-A6C0-1DC39F258A9F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354277-6E6E-412D-8567-3F8607BF6DF2}" type="datetime2">
              <a:rPr lang="en-US" smtClean="0"/>
              <a:t>Wednesday, July 20,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14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Information Retrieval (IR)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39384"/>
            <a:ext cx="8077200" cy="89001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Prof. Niloy Ganguly</a:t>
            </a: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Email: niloy@cse.iitkgp.ernet.in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Web: </a:t>
            </a:r>
            <a:r>
              <a:rPr lang="en-US" sz="2400" b="1" dirty="0">
                <a:solidFill>
                  <a:schemeClr val="tx1"/>
                </a:solidFill>
              </a:rPr>
              <a:t>http://www.facweb.iitkgp.ernet.in/~niloy/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228600"/>
            <a:ext cx="8077200" cy="509016"/>
          </a:xfrm>
          <a:prstGeom prst="rect">
            <a:avLst/>
          </a:prstGeom>
        </p:spPr>
        <p:txBody>
          <a:bodyPr vert="horz" lIns="118872" tIns="0" rIns="45720" bIns="0" rtlCol="0" anchor="b">
            <a:normAutofit fontScale="70000" lnSpcReduction="2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/>
              <a:t>Department of Computer Science and Engineering</a:t>
            </a:r>
          </a:p>
          <a:p>
            <a:pPr algn="ctr"/>
            <a:r>
              <a:rPr lang="en-US" sz="2800" b="1" dirty="0" smtClean="0"/>
              <a:t>Indian Institute of Technology Kharagpur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30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Web </a:t>
            </a:r>
            <a:r>
              <a:rPr lang="en-US" dirty="0" smtClean="0"/>
              <a:t>search</a:t>
            </a:r>
          </a:p>
          <a:p>
            <a:pPr lvl="1" algn="just"/>
            <a:r>
              <a:rPr lang="en-US" sz="2400" i="1" dirty="0" smtClean="0"/>
              <a:t>Web search</a:t>
            </a:r>
            <a:r>
              <a:rPr lang="en-US" sz="2400" dirty="0" smtClean="0"/>
              <a:t> refers to finding documents from the World Wide Web by </a:t>
            </a:r>
            <a:r>
              <a:rPr lang="en-US" sz="2400" smtClean="0"/>
              <a:t>users by </a:t>
            </a:r>
            <a:r>
              <a:rPr lang="en-US" sz="2400" dirty="0" smtClean="0"/>
              <a:t>issuing queries to engines.</a:t>
            </a:r>
            <a:endParaRPr lang="en-US" sz="3200" dirty="0"/>
          </a:p>
          <a:p>
            <a:pPr algn="just"/>
            <a:r>
              <a:rPr lang="en-US" dirty="0"/>
              <a:t>Web </a:t>
            </a:r>
            <a:r>
              <a:rPr lang="en-US" dirty="0" smtClean="0"/>
              <a:t>crawling</a:t>
            </a:r>
          </a:p>
          <a:p>
            <a:pPr lvl="1" algn="just"/>
            <a:r>
              <a:rPr lang="en-US" sz="2400" i="1" dirty="0"/>
              <a:t>Web crawling</a:t>
            </a:r>
            <a:r>
              <a:rPr lang="en-US" sz="2400" dirty="0"/>
              <a:t> is the process by which we gather pages from the Web, in order to index them and support a search engine.</a:t>
            </a:r>
            <a:endParaRPr lang="en-US" sz="2400" dirty="0"/>
          </a:p>
          <a:p>
            <a:pPr algn="just"/>
            <a:r>
              <a:rPr lang="en-US" dirty="0"/>
              <a:t>Link </a:t>
            </a:r>
            <a:r>
              <a:rPr lang="en-US" dirty="0" smtClean="0"/>
              <a:t>analysis</a:t>
            </a:r>
          </a:p>
          <a:p>
            <a:pPr lvl="1" algn="just"/>
            <a:r>
              <a:rPr lang="en-US" sz="2400" i="1" dirty="0" smtClean="0"/>
              <a:t>Link </a:t>
            </a:r>
            <a:r>
              <a:rPr lang="en-US" sz="2400" i="1" dirty="0"/>
              <a:t>analysis</a:t>
            </a:r>
            <a:r>
              <a:rPr lang="en-US" sz="2400" dirty="0"/>
              <a:t> </a:t>
            </a:r>
            <a:r>
              <a:rPr lang="en-US" sz="2400" dirty="0" smtClean="0"/>
              <a:t>refers to the study of </a:t>
            </a:r>
            <a:r>
              <a:rPr lang="en-US" sz="2400" dirty="0"/>
              <a:t>hyperlinks and the graph structure of the </a:t>
            </a:r>
            <a:r>
              <a:rPr lang="en-US" sz="2400" dirty="0" smtClean="0"/>
              <a:t>World Wide Web, which has </a:t>
            </a:r>
            <a:r>
              <a:rPr lang="en-US" sz="2400" dirty="0"/>
              <a:t>been instrumental in the development of </a:t>
            </a:r>
            <a:r>
              <a:rPr lang="en-US" sz="2400" dirty="0" smtClean="0"/>
              <a:t>Web </a:t>
            </a:r>
            <a:r>
              <a:rPr lang="en-US" sz="2400" dirty="0"/>
              <a:t>search.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819400"/>
          </a:xfrm>
        </p:spPr>
        <p:txBody>
          <a:bodyPr>
            <a:noAutofit/>
          </a:bodyPr>
          <a:lstStyle/>
          <a:p>
            <a:pPr marL="118872" indent="0" algn="ctr">
              <a:lnSpc>
                <a:spcPct val="150000"/>
              </a:lnSpc>
              <a:buNone/>
            </a:pPr>
            <a:r>
              <a:rPr lang="en-US" sz="8800" b="1" dirty="0" smtClean="0"/>
              <a:t>Questions?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7888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14600"/>
          </a:xfrm>
        </p:spPr>
        <p:txBody>
          <a:bodyPr>
            <a:noAutofit/>
          </a:bodyPr>
          <a:lstStyle/>
          <a:p>
            <a:pPr marL="118872" indent="0" algn="ctr">
              <a:lnSpc>
                <a:spcPct val="150000"/>
              </a:lnSpc>
              <a:buNone/>
            </a:pPr>
            <a:r>
              <a:rPr lang="en-US" sz="8800" b="1" dirty="0" smtClean="0"/>
              <a:t>Thank you!</a:t>
            </a:r>
            <a:endParaRPr lang="en-US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Course code:</a:t>
            </a:r>
            <a:r>
              <a:rPr lang="en-US" dirty="0" smtClean="0"/>
              <a:t> CS60092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Credits (L-T-P):</a:t>
            </a:r>
            <a:r>
              <a:rPr lang="en-US" dirty="0" smtClean="0"/>
              <a:t> 3-0-0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 timings:</a:t>
            </a:r>
            <a:r>
              <a:rPr lang="en-US" sz="2800" dirty="0" smtClean="0"/>
              <a:t> Wednesday 11:30 AM – 12:25 PM, Thursday 10:30 AM – 11:25 AM, Friday 8:30 AM – 10:25 AM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Slot:</a:t>
            </a:r>
            <a:r>
              <a:rPr lang="en-US" dirty="0" smtClean="0"/>
              <a:t> 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Classroom:</a:t>
            </a:r>
            <a:r>
              <a:rPr lang="en-US" dirty="0" smtClean="0"/>
              <a:t> 119, CSE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Faculty office:</a:t>
            </a:r>
            <a:r>
              <a:rPr lang="en-US" dirty="0" smtClean="0"/>
              <a:t> 313, CSE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55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Book:</a:t>
            </a:r>
            <a:r>
              <a:rPr lang="en-US" dirty="0" smtClean="0"/>
              <a:t> </a:t>
            </a:r>
            <a:r>
              <a:rPr lang="en-US" i="1" dirty="0" smtClean="0"/>
              <a:t>“Introduction to Information Retrieval”</a:t>
            </a:r>
            <a:r>
              <a:rPr lang="en-US" dirty="0" smtClean="0"/>
              <a:t>, Christopher Manning, Prabhakar Raghavan and Hinrich Schütze, Cambridge University Press, 2008.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Web Link: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en-US" sz="1600" b="1" dirty="0">
                <a:solidFill>
                  <a:srgbClr val="002060"/>
                </a:solidFill>
                <a:hlinkClick r:id="rId2"/>
              </a:rPr>
              <a:t>://nlp.stanford.edu/IR-book/information-retrieval-book.html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36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Class Test 1: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Mid-semester: </a:t>
            </a:r>
            <a:r>
              <a:rPr lang="en-US" dirty="0" smtClean="0"/>
              <a:t>25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 Test 2: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End-semester: </a:t>
            </a:r>
            <a:r>
              <a:rPr lang="en-US" dirty="0" smtClean="0"/>
              <a:t>50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Internal Assessment: </a:t>
            </a:r>
            <a:r>
              <a:rPr lang="en-US" dirty="0" smtClean="0"/>
              <a:t>10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Attendance: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Maunendra Sankar DeSarkar 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Email: maunendra@cse.iitkgp.ernet.in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Ishani Chakraborty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Email: ishani@cse.iitkgp.ernet.in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Rishiraj Saha Roy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Email: rishiraj@cse.iitkgp.ernet.in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Abhijnan Chakraborty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Email: chakraborty.abhijnan@gmail.com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4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Boolean retrieval model</a:t>
            </a:r>
          </a:p>
          <a:p>
            <a:pPr lvl="1" algn="just"/>
            <a:r>
              <a:rPr lang="en-US" sz="2000" dirty="0"/>
              <a:t>The </a:t>
            </a:r>
            <a:r>
              <a:rPr lang="en-US" sz="2000" i="1" dirty="0"/>
              <a:t>Boolean retrieval model</a:t>
            </a:r>
            <a:r>
              <a:rPr lang="en-US" sz="2000" dirty="0"/>
              <a:t> is a model for information retrieval in which we can pose any query which is in the form of a Boolean expression of terms, that is, in which terms are combined with the operators and, or, and not.</a:t>
            </a:r>
            <a:endParaRPr lang="en-US" dirty="0"/>
          </a:p>
          <a:p>
            <a:pPr algn="just"/>
            <a:r>
              <a:rPr lang="en-US" dirty="0" smtClean="0"/>
              <a:t>Vocabulary and </a:t>
            </a:r>
            <a:r>
              <a:rPr lang="en-US" dirty="0" smtClean="0"/>
              <a:t>posting lists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i="1" dirty="0" smtClean="0"/>
              <a:t>vocabulary</a:t>
            </a:r>
            <a:r>
              <a:rPr lang="en-US" sz="2000" dirty="0" smtClean="0"/>
              <a:t> is a list of terms that the system uses. It stores the occurrence of these terms in a linked data structure called a </a:t>
            </a:r>
            <a:r>
              <a:rPr lang="en-US" sz="2000" i="1" dirty="0" smtClean="0"/>
              <a:t>posting list</a:t>
            </a:r>
            <a:r>
              <a:rPr lang="en-US" sz="2000" dirty="0" smtClean="0"/>
              <a:t>.</a:t>
            </a:r>
            <a:endParaRPr lang="en-US" sz="1800" dirty="0"/>
          </a:p>
          <a:p>
            <a:pPr algn="just"/>
            <a:r>
              <a:rPr lang="en-US" dirty="0" smtClean="0"/>
              <a:t>Indexing</a:t>
            </a:r>
          </a:p>
          <a:p>
            <a:pPr lvl="1" algn="just"/>
            <a:r>
              <a:rPr lang="en-US" sz="2000" i="1" dirty="0" smtClean="0"/>
              <a:t>Indexing</a:t>
            </a:r>
            <a:r>
              <a:rPr lang="en-US" sz="2000" dirty="0" smtClean="0"/>
              <a:t> refers to the storage of data in a memory efficient fashion enabling fast retrieval.</a:t>
            </a: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0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Vector </a:t>
            </a:r>
            <a:r>
              <a:rPr lang="en-US" dirty="0"/>
              <a:t>space model</a:t>
            </a:r>
          </a:p>
          <a:p>
            <a:pPr lvl="1" algn="just"/>
            <a:r>
              <a:rPr lang="en-US" sz="2000" dirty="0"/>
              <a:t>The representation of a set of documents as vectors in a common vector space is known as </a:t>
            </a:r>
            <a:r>
              <a:rPr lang="en-US" sz="2000" dirty="0" smtClean="0"/>
              <a:t>the </a:t>
            </a:r>
            <a:r>
              <a:rPr lang="en-US" sz="2000" i="1" dirty="0" smtClean="0"/>
              <a:t>vector </a:t>
            </a:r>
            <a:r>
              <a:rPr lang="en-US" sz="2000" i="1" dirty="0"/>
              <a:t>space model</a:t>
            </a:r>
            <a:r>
              <a:rPr lang="en-US" sz="2000" dirty="0"/>
              <a:t> and is fundamental to a host of information retrieval operations ranging from scoring documents on a query, document classification and </a:t>
            </a:r>
            <a:r>
              <a:rPr lang="en-US" sz="2000" dirty="0" smtClean="0"/>
              <a:t>clustering</a:t>
            </a:r>
            <a:r>
              <a:rPr lang="en-US" sz="2000" dirty="0"/>
              <a:t>.</a:t>
            </a:r>
            <a:endParaRPr lang="en-US" sz="4000" dirty="0" smtClean="0"/>
          </a:p>
          <a:p>
            <a:pPr algn="just"/>
            <a:r>
              <a:rPr lang="en-US" dirty="0" smtClean="0"/>
              <a:t>IR Evaluation</a:t>
            </a:r>
          </a:p>
          <a:p>
            <a:pPr lvl="1" algn="just"/>
            <a:r>
              <a:rPr lang="en-US" sz="2000" dirty="0"/>
              <a:t>Information retrieval has developed as a highly empirical discipline, requiring careful and thorough </a:t>
            </a:r>
            <a:r>
              <a:rPr lang="en-US" sz="2000" i="1" dirty="0"/>
              <a:t>evaluation</a:t>
            </a:r>
            <a:r>
              <a:rPr lang="en-US" sz="2000" dirty="0"/>
              <a:t> to demonstrate the superior performance of novel techniques on representative document collections.</a:t>
            </a:r>
            <a:endParaRPr lang="en-US" sz="2000" dirty="0"/>
          </a:p>
          <a:p>
            <a:pPr algn="just"/>
            <a:r>
              <a:rPr lang="en-US" sz="4000" dirty="0"/>
              <a:t>Relevance </a:t>
            </a:r>
            <a:r>
              <a:rPr lang="en-US" sz="4000" dirty="0" smtClean="0"/>
              <a:t>feedback</a:t>
            </a:r>
          </a:p>
          <a:p>
            <a:pPr lvl="1" algn="just"/>
            <a:r>
              <a:rPr lang="en-US" sz="2000" dirty="0"/>
              <a:t>The idea of </a:t>
            </a:r>
            <a:r>
              <a:rPr lang="en-US" sz="2000" i="1" dirty="0"/>
              <a:t>relevance feedback</a:t>
            </a:r>
            <a:r>
              <a:rPr lang="en-US" sz="2000" dirty="0"/>
              <a:t> </a:t>
            </a:r>
            <a:r>
              <a:rPr lang="en-US" sz="2000" dirty="0" smtClean="0"/>
              <a:t>is </a:t>
            </a:r>
            <a:r>
              <a:rPr lang="en-US" sz="2000" dirty="0"/>
              <a:t>to involve the user in the retrieval process so as to improve the final result set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55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 algn="just"/>
            <a:r>
              <a:rPr lang="en-US" sz="2400" dirty="0"/>
              <a:t>In </a:t>
            </a:r>
            <a:r>
              <a:rPr lang="en-US" sz="2400" i="1" dirty="0"/>
              <a:t>query </a:t>
            </a:r>
            <a:r>
              <a:rPr lang="en-US" sz="2400" i="1" dirty="0" smtClean="0"/>
              <a:t>expansion</a:t>
            </a:r>
            <a:r>
              <a:rPr lang="en-US" sz="2400" dirty="0" smtClean="0"/>
              <a:t>, </a:t>
            </a:r>
            <a:r>
              <a:rPr lang="en-US" sz="2400" dirty="0"/>
              <a:t>users give additional input on query words or phrases, possibly suggesting additional query terms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dirty="0"/>
              <a:t>Language </a:t>
            </a:r>
            <a:r>
              <a:rPr lang="en-US" dirty="0" smtClean="0"/>
              <a:t>models</a:t>
            </a:r>
          </a:p>
          <a:p>
            <a:pPr lvl="1" algn="just"/>
            <a:r>
              <a:rPr lang="en-US" sz="2400" dirty="0"/>
              <a:t>A </a:t>
            </a:r>
            <a:r>
              <a:rPr lang="en-US" sz="2400" i="1" dirty="0"/>
              <a:t>language model</a:t>
            </a:r>
            <a:r>
              <a:rPr lang="en-US" sz="2400" dirty="0"/>
              <a:t> is a function that puts a probability measure over strings drawn from </a:t>
            </a:r>
            <a:r>
              <a:rPr lang="en-US" sz="2400" dirty="0" smtClean="0"/>
              <a:t>the vocabulary of a language, which can be used to explain generation of sentences and corpora in that language.</a:t>
            </a:r>
            <a:endParaRPr lang="en-US" sz="3200" dirty="0" smtClean="0"/>
          </a:p>
          <a:p>
            <a:pPr algn="just"/>
            <a:r>
              <a:rPr lang="en-US" dirty="0" smtClean="0"/>
              <a:t>Text classification</a:t>
            </a:r>
          </a:p>
          <a:p>
            <a:pPr lvl="1" algn="just"/>
            <a:r>
              <a:rPr lang="en-US" sz="2400" dirty="0" smtClean="0"/>
              <a:t>Categorization of documents into a set of predefined classes is called text </a:t>
            </a:r>
            <a:r>
              <a:rPr lang="en-US" sz="2400" i="1" dirty="0" smtClean="0"/>
              <a:t>classification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08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Support vector </a:t>
            </a:r>
            <a:r>
              <a:rPr lang="en-US" dirty="0" smtClean="0"/>
              <a:t>machines (SVMs)</a:t>
            </a:r>
          </a:p>
          <a:p>
            <a:pPr lvl="1" algn="just"/>
            <a:r>
              <a:rPr lang="en-US" sz="2400" dirty="0" smtClean="0"/>
              <a:t>An </a:t>
            </a:r>
            <a:r>
              <a:rPr lang="en-US" sz="2400" i="1" dirty="0" smtClean="0"/>
              <a:t>SVM</a:t>
            </a:r>
            <a:r>
              <a:rPr lang="en-US" sz="2400" dirty="0" smtClean="0"/>
              <a:t> is </a:t>
            </a:r>
            <a:r>
              <a:rPr lang="en-US" sz="2400" dirty="0"/>
              <a:t>a kind </a:t>
            </a:r>
            <a:r>
              <a:rPr lang="en-US" sz="2400" dirty="0" smtClean="0"/>
              <a:t>of classifier</a:t>
            </a:r>
            <a:r>
              <a:rPr lang="en-US" sz="2400" dirty="0"/>
              <a:t>: it is a </a:t>
            </a:r>
            <a:r>
              <a:rPr lang="en-US" sz="2400" dirty="0" smtClean="0"/>
              <a:t>machine </a:t>
            </a:r>
            <a:r>
              <a:rPr lang="en-US" sz="2400" dirty="0"/>
              <a:t>learning method where the goal is to find a decision boundary between two classes that is maximally far from any point in the training </a:t>
            </a:r>
            <a:r>
              <a:rPr lang="en-US" sz="2400" dirty="0" smtClean="0"/>
              <a:t>data.</a:t>
            </a:r>
            <a:endParaRPr lang="en-US" sz="2400" dirty="0"/>
          </a:p>
          <a:p>
            <a:pPr algn="just"/>
            <a:r>
              <a:rPr lang="en-US" dirty="0" smtClean="0"/>
              <a:t>Clustering</a:t>
            </a:r>
          </a:p>
          <a:p>
            <a:pPr lvl="1" algn="just"/>
            <a:r>
              <a:rPr lang="en-US" sz="2400" i="1" dirty="0" smtClean="0"/>
              <a:t>Clustering</a:t>
            </a:r>
            <a:r>
              <a:rPr lang="en-US" sz="2400" dirty="0" smtClean="0"/>
              <a:t> partitions documents into groups (which are not predefined, like classification) such that documents </a:t>
            </a:r>
            <a:r>
              <a:rPr lang="en-US" sz="2400" dirty="0"/>
              <a:t>within a cluster should be as similar as possible; and documents in one cluster should be as dissimilar as possible from documents in other clusters.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0F0C-FFB3-490C-832F-9B931D9554E0}" type="datetime2">
              <a:rPr lang="en-US" sz="1400" smtClean="0"/>
              <a:t>Wednesday, July 20, 2011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5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</TotalTime>
  <Words>482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Information Retrieval (IR) Day 1</vt:lpstr>
      <vt:lpstr>Course Details</vt:lpstr>
      <vt:lpstr>Study Source</vt:lpstr>
      <vt:lpstr>Evaluation Details</vt:lpstr>
      <vt:lpstr>Teaching Assistants</vt:lpstr>
      <vt:lpstr>Course Overview (1)</vt:lpstr>
      <vt:lpstr>Course Overview (2)</vt:lpstr>
      <vt:lpstr>Course Overview (3)</vt:lpstr>
      <vt:lpstr>Course Overview (4)</vt:lpstr>
      <vt:lpstr>Course Overview (5)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RISHIRAJ</dc:creator>
  <cp:lastModifiedBy>RISHIRAJ</cp:lastModifiedBy>
  <cp:revision>29</cp:revision>
  <dcterms:created xsi:type="dcterms:W3CDTF">2011-07-20T10:56:13Z</dcterms:created>
  <dcterms:modified xsi:type="dcterms:W3CDTF">2011-07-20T14:00:00Z</dcterms:modified>
</cp:coreProperties>
</file>