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B1BB532-218D-4787-AAAB-410FF492F19C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9642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gradFill>
            <a:gsLst>
              <a:gs pos="0">
                <a:srgbClr val="000080"/>
              </a:gs>
              <a:gs pos="100000">
                <a:srgbClr val="FFFFFF"/>
              </a:gs>
            </a:gsLst>
            <a:lin ang="2700000"/>
          </a:gradFill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34CDB3C-000A-4FF8-B3FE-1BCBA18C50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36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46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0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93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9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6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6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Need slide about locking</a:t>
            </a:r>
          </a:p>
        </p:txBody>
      </p:sp>
    </p:spTree>
    <p:extLst>
      <p:ext uri="{BB962C8B-B14F-4D97-AF65-F5344CB8AC3E}">
        <p14:creationId xmlns:p14="http://schemas.microsoft.com/office/powerpoint/2010/main" val="1445479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3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TOE=COMET</a:t>
            </a:r>
          </a:p>
        </p:txBody>
      </p:sp>
    </p:spTree>
    <p:extLst>
      <p:ext uri="{BB962C8B-B14F-4D97-AF65-F5344CB8AC3E}">
        <p14:creationId xmlns:p14="http://schemas.microsoft.com/office/powerpoint/2010/main" val="3414394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21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0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4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40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6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0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0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4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4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9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9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18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More about happens-befoer</a:t>
            </a:r>
          </a:p>
        </p:txBody>
      </p:sp>
    </p:spTree>
    <p:extLst>
      <p:ext uri="{BB962C8B-B14F-4D97-AF65-F5344CB8AC3E}">
        <p14:creationId xmlns:p14="http://schemas.microsoft.com/office/powerpoint/2010/main" val="66070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853C8-93A9-4D27-8A4B-46D7F18F58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C85CE1-2B50-4DA8-978B-0FAF57BF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58120-EAF6-42CC-B24F-06F18989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AEBB26-2DF1-4659-8CC5-9C4B37E3F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EF3757-DF69-482E-A471-8BCB938941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0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D97075-1FBB-4D83-A555-F505F17FB2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7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71B354-FEA2-4787-A260-302CE46BC7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44824E-40E2-4F5E-9ADB-78D3F0AFD5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4A9A0E-8161-4A22-AD0D-6441CADB7B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DDBF41-559C-4BFF-B141-DB8F57F37B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08B3B3-0270-4C4C-83AD-2BAA45235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gradFill>
            <a:gsLst>
              <a:gs pos="0">
                <a:srgbClr val="000080"/>
              </a:gs>
              <a:gs pos="100000">
                <a:srgbClr val="FFFFFF"/>
              </a:gs>
            </a:gsLst>
            <a:lin ang="2700000"/>
          </a:gra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BB5B8BF-BF5F-4189-82E6-8EF64F42C9FC}" type="slidenum"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0000" y="6766560"/>
            <a:ext cx="1011599" cy="6361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en-US" sz="4400" b="0" i="0" u="none" strike="noStrike" kern="1200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991EE7-6E60-49B1-B338-8D726E0E9350}" type="slidenum">
              <a:t>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1519" y="914400"/>
            <a:ext cx="219456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1440" y="1645920"/>
            <a:ext cx="9988560" cy="134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COMET: Code Offload by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Migrating Execution Transparently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49040"/>
            <a:ext cx="10080000" cy="652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TlwgMono" pitchFamily="17"/>
                <a:ea typeface="Droid Sans" pitchFamily="2"/>
                <a:cs typeface="Lohit Hindi" pitchFamily="2"/>
              </a:rPr>
              <a:t>OSDI'12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65200"/>
            <a:ext cx="10058400" cy="145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Mark Gordon, Anoushe Jamshidi,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Scott Mahlke, Z. Morley Mao, and Xu Chen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25920"/>
            <a:ext cx="10058400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University of Michigan, AT&amp;T Labs - Research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931AA2-0C7B-4E55-BF4B-8CAB918441BE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Field DSM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Track dirty fields locally</a:t>
            </a:r>
          </a:p>
          <a:p>
            <a:pPr lvl="0"/>
            <a:r>
              <a:rPr lang="en-US"/>
              <a:t>Need 'happens-before' established?</a:t>
            </a:r>
          </a:p>
          <a:p>
            <a:pPr lvl="1" rtl="0" hangingPunct="0"/>
            <a:r>
              <a:rPr lang="en-US"/>
              <a:t>Transmit dirty fields! (mark fields clean)</a:t>
            </a:r>
          </a:p>
          <a:p>
            <a:pPr lvl="1" rtl="0" hangingPunct="0"/>
            <a:endParaRPr lang="en-US"/>
          </a:p>
          <a:p>
            <a:pPr lvl="0"/>
            <a:r>
              <a:rPr lang="en-US"/>
              <a:t>Not clear it scales well past two endpoints</a:t>
            </a:r>
          </a:p>
          <a:p>
            <a:pPr lvl="1" rtl="0" hangingPunct="0"/>
            <a:r>
              <a:rPr lang="en-US"/>
              <a:t>Not important to our motivation</a:t>
            </a:r>
          </a:p>
          <a:p>
            <a:pPr lvl="1" rtl="0" hangingPunct="0"/>
            <a:r>
              <a:rPr lang="en-US"/>
              <a:t>Use classic cluster DSM on 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B9F2AC-E867-4053-9EBC-9175D796DB5E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Introduction</a:t>
            </a:r>
          </a:p>
          <a:p>
            <a:pPr lvl="0"/>
            <a:r>
              <a:rPr lang="en-US"/>
              <a:t>Distributed Shared Memory</a:t>
            </a:r>
          </a:p>
          <a:p>
            <a:pPr lvl="0"/>
            <a:r>
              <a:rPr lang="en-US" b="1"/>
              <a:t>COMET Design</a:t>
            </a:r>
          </a:p>
          <a:p>
            <a:pPr lvl="0"/>
            <a:r>
              <a:rPr lang="en-US"/>
              <a:t>Evaluation</a:t>
            </a:r>
          </a:p>
          <a:p>
            <a:pPr lvl="0"/>
            <a:r>
              <a:rPr lang="en-US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958867-E516-4E51-9029-A32E87BCA691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VM-synchronization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Used to establish 'happens-before' relation</a:t>
            </a:r>
          </a:p>
          <a:p>
            <a:pPr lvl="0"/>
            <a:r>
              <a:rPr lang="en-US"/>
              <a:t>Directed operation between pusher and puller</a:t>
            </a:r>
          </a:p>
          <a:p>
            <a:pPr lvl="0"/>
            <a:r>
              <a:rPr lang="en-US"/>
              <a:t>Synchronizes</a:t>
            </a:r>
          </a:p>
          <a:p>
            <a:pPr lvl="1" rtl="0" hangingPunct="0"/>
            <a:r>
              <a:rPr lang="en-US"/>
              <a:t>Bytecode sources</a:t>
            </a:r>
          </a:p>
          <a:p>
            <a:pPr lvl="1" rtl="0" hangingPunct="0"/>
            <a:r>
              <a:rPr lang="en-US"/>
              <a:t>Java thread stacks</a:t>
            </a:r>
          </a:p>
          <a:p>
            <a:pPr lvl="1" rtl="0" hangingPunct="0"/>
            <a:r>
              <a:rPr lang="en-US"/>
              <a:t>Java heap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3F52B3-1300-4887-912A-3BC4C4A3055B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Bytecode Update (Step 1 of 3)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Operation begins by sending any new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65320" y="3915720"/>
            <a:ext cx="2670120" cy="2842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2743199" y="4389120"/>
            <a:ext cx="2194560" cy="640080"/>
          </a:xfrm>
          <a:custGeom>
            <a:avLst>
              <a:gd name="f0" fmla="val -977"/>
              <a:gd name="f1" fmla="val 3308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I loaded file xyz.dex</a:t>
            </a:r>
          </a:p>
        </p:txBody>
      </p:sp>
      <p:sp>
        <p:nvSpPr>
          <p:cNvPr id="6" name="Freeform 5"/>
          <p:cNvSpPr/>
          <p:nvPr/>
        </p:nvSpPr>
        <p:spPr>
          <a:xfrm>
            <a:off x="4956120" y="4421880"/>
            <a:ext cx="2450520" cy="548640"/>
          </a:xfrm>
          <a:custGeom>
            <a:avLst>
              <a:gd name="f0" fmla="val 21920"/>
              <a:gd name="f1" fmla="val 4015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I have xyz.dex cached</a:t>
            </a:r>
          </a:p>
        </p:txBody>
      </p:sp>
      <p:sp>
        <p:nvSpPr>
          <p:cNvPr id="7" name="Freeform 6"/>
          <p:cNvSpPr/>
          <p:nvPr/>
        </p:nvSpPr>
        <p:spPr>
          <a:xfrm>
            <a:off x="4956480" y="4421880"/>
            <a:ext cx="2450520" cy="548640"/>
          </a:xfrm>
          <a:custGeom>
            <a:avLst>
              <a:gd name="f0" fmla="val 21920"/>
              <a:gd name="f1" fmla="val 4015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Send xyz.dex</a:t>
            </a:r>
          </a:p>
        </p:txBody>
      </p:sp>
      <p:sp>
        <p:nvSpPr>
          <p:cNvPr id="8" name="Freeform 7"/>
          <p:cNvSpPr/>
          <p:nvPr/>
        </p:nvSpPr>
        <p:spPr>
          <a:xfrm>
            <a:off x="2743199" y="4389120"/>
            <a:ext cx="2194560" cy="640080"/>
          </a:xfrm>
          <a:custGeom>
            <a:avLst>
              <a:gd name="f0" fmla="val -977"/>
              <a:gd name="f1" fmla="val 3308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[xyz.dex]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4479" y="6328080"/>
            <a:ext cx="219456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Pusher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37400" y="6949440"/>
            <a:ext cx="95796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Puller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755000" y="4663440"/>
            <a:ext cx="713880" cy="143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EB753E-132B-4107-855B-48C14CFB5E82}" type="slidenum"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599" y="4572000"/>
            <a:ext cx="713880" cy="14374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359" y="28800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Stack Update (Step 2 of 3)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Next we send over thread stacks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8080" y="3530160"/>
            <a:ext cx="3840479" cy="2682360"/>
            <a:chOff x="568080" y="3530160"/>
            <a:chExt cx="3840479" cy="2682360"/>
          </a:xfrm>
        </p:grpSpPr>
        <p:sp>
          <p:nvSpPr>
            <p:cNvPr id="6" name="Freeform 5"/>
            <p:cNvSpPr/>
            <p:nvPr/>
          </p:nvSpPr>
          <p:spPr>
            <a:xfrm>
              <a:off x="568080" y="3530160"/>
              <a:ext cx="3552480" cy="2682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FE7F5">
                <a:alpha val="50000"/>
              </a:srgbClr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8080" y="3530160"/>
              <a:ext cx="3840479" cy="268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Thread id: 2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job2::run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  pc:5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  registers[42, 555, 0]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workLoop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  pc:6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  registers[0, [obj:9]]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start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  pc:3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  Registers[101, [obj:9]]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65680" y="3915720"/>
            <a:ext cx="2670120" cy="28425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554840" y="6675119"/>
            <a:ext cx="219456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Pusher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37760" y="6949440"/>
            <a:ext cx="95796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Puller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165603699906632 0.0166897327211587 0.214089476850985-0.158259497187446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accel="500" decel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218145954245311-0.149323796761754 0.300006292286145 0.150678280327923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C4D4CB-0D3E-4817-8004-6417FF983C4B}" type="slidenum"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4479" y="4716000"/>
            <a:ext cx="713880" cy="14374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359" y="28800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Heap Update (Step 3 of 3)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Finally send over heap update</a:t>
            </a:r>
          </a:p>
          <a:p>
            <a:pPr lvl="1" rtl="0" hangingPunct="0"/>
            <a:r>
              <a:rPr lang="en-US"/>
              <a:t>We send updates to any changed (or new) field</a:t>
            </a:r>
          </a:p>
          <a:p>
            <a:pPr lvl="1" rtl="0" hangingPunct="0"/>
            <a:r>
              <a:rPr lang="en-US"/>
              <a:t>Only send updates of 'shared' heap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65680" y="3915720"/>
            <a:ext cx="2670120" cy="2842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54840" y="6675119"/>
            <a:ext cx="219456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Pusher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7760" y="6949440"/>
            <a:ext cx="95796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Puller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1519" y="5029200"/>
            <a:ext cx="3383280" cy="1005840"/>
            <a:chOff x="731519" y="5029200"/>
            <a:chExt cx="3383280" cy="1005840"/>
          </a:xfrm>
        </p:grpSpPr>
        <p:sp>
          <p:nvSpPr>
            <p:cNvPr id="9" name="Freeform 8"/>
            <p:cNvSpPr/>
            <p:nvPr/>
          </p:nvSpPr>
          <p:spPr>
            <a:xfrm>
              <a:off x="731519" y="5029200"/>
              <a:ext cx="2743199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FE7F5">
                <a:alpha val="50000"/>
              </a:srgbClr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19" y="5045760"/>
              <a:ext cx="3383280" cy="8679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[obj:2].y = 1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[obj:4].z = [obj:3]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Courier New" pitchFamily="49"/>
                  <a:ea typeface="Droid Sans" pitchFamily="2"/>
                  <a:cs typeface="Lohit Hindi" pitchFamily="2"/>
                </a:rPr>
                <a:t>...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407857142857143-0.00604761904761905 0.217714285714286-0.181428571428571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accel="500" decel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195071428571429-0.211666666666667 0.326571428571429 0.157238095238095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D262D5-D172-4D5B-BE56-474EA39976FA}" type="slidenum"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60160" y="4353840"/>
            <a:ext cx="713880" cy="143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566160" y="4584600"/>
            <a:ext cx="66420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Lock ownership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Annotate with lock ownership flag</a:t>
            </a:r>
          </a:p>
          <a:p>
            <a:pPr lvl="0"/>
            <a:r>
              <a:rPr lang="en-US"/>
              <a:t>Establish 'happens-before' with VM-sync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277439" y="4477680"/>
            <a:ext cx="288720" cy="91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577320" y="4584600"/>
            <a:ext cx="476280" cy="53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577320" y="4569120"/>
            <a:ext cx="662040" cy="55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347400" y="3566160"/>
            <a:ext cx="2670120" cy="284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87360" y="4574879"/>
            <a:ext cx="66420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589519" y="4572000"/>
            <a:ext cx="66204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/>
          <p:nvPr/>
        </p:nvSpPr>
        <p:spPr>
          <a:xfrm>
            <a:off x="4480560" y="4846320"/>
            <a:ext cx="3017520" cy="365760"/>
          </a:xfrm>
          <a:custGeom>
            <a:avLst>
              <a:gd name="f0" fmla="val 18162"/>
              <a:gd name="f1" fmla="val 4906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8321040" y="4480560"/>
            <a:ext cx="1361880" cy="1310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eform 13"/>
          <p:cNvSpPr/>
          <p:nvPr/>
        </p:nvSpPr>
        <p:spPr>
          <a:xfrm>
            <a:off x="4480560" y="4846320"/>
            <a:ext cx="3017520" cy="365760"/>
          </a:xfrm>
          <a:custGeom>
            <a:avLst>
              <a:gd name="f0" fmla="val 3571"/>
              <a:gd name="f1" fmla="val 3929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0528571428571429-0.00404761904761905c-0.00832142857142857-4.76190476190472E-005-0.0166428571428571-0.000904761904761905-0.0248928571428571 0-0.00885892430617995 0.000971541482351659-0.017-0.00347619047619048-0.0256785714285714-0.00333333333333333-0.00853573623823104 0.000140505946308362-0.0171785714285714 0-0.0257142857142857 0q-0.0137142857142857-8.67361737988404E-019-0.0273214285714286 0c-0.00860714285714285 0-0.0171428571428572 0-0.0257142857142857 0-0.00885714285714287 0-0.01775 0-0.0265357142857143 0-0.00885714285714287 0-0.0176785714285715 0-0.0265 0-0.00910714285714287 0-0.01825 0-0.0273571428571429 0-0.00885714285714287 0-0.0177142857142857 0-0.0265357142857143 0-0.00885714285714284 0-0.0177142857142857 0-0.0265357142857143 0-0.00914285714285712 0-0.01825 0-0.0273571428571429 0s-0.01825 0-0.0273214285714286 0c-0.00885714285714284 0-0.0177142857142857 0-0.0265357142857143 0-0.00910714285714287 0-0.01825 0-0.0273571428571429 0-0.00882142857142859 0-0.01775 0-0.0265357142857143 0-0.00942857142857145 0-0.0187857142857143 0-0.0281785714285714 0-0.0099642857142857 0-0.0198928571428571 0-0.0298214285714286 0-0.00964285714285712 0-0.0193928571428572 0-0.0290357142857143 0-0.00885714285714284 0-0.0176785714285715 0-0.0265 0-0.00910714285714287 0-0.0182857142857142 0-0.0273571428571429 0-0.0088571428571429 0-0.0177142857142857 0-0.0265357142857142 0-0.0088571428571429 0-0.0177142857142858 0-0.0265357142857143 0-0.00964285714285717 0-0.0193571428571429 0-0.029 0-0.0088571428571429 0-0.0177499999999999 0.000190476190476191-0.0265357142857142 0-0.00914276458508723-0.000198217118375916-0.01825 8.67361737988404E-019-0.0273571428571429-0.00109523809523809-0.00828595278686095-0.000996480596589772-0.0165714285714286 0-0.0248571428571429 0-0.00832142857142859 0-0.0166071428571428-4.76190476190481E-005-0.0248571428571428 0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660933-5432-4DB5-89BC-0A266E17A9F6}" type="slidenum"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37359" y="4754879"/>
            <a:ext cx="713880" cy="14374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Thread Migration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Thread migration trivial</a:t>
            </a:r>
          </a:p>
          <a:p>
            <a:pPr lvl="1" rtl="0" hangingPunct="0"/>
            <a:r>
              <a:rPr lang="en-US"/>
              <a:t>Push VM-sync</a:t>
            </a:r>
          </a:p>
          <a:p>
            <a:pPr lvl="1" rtl="0" hangingPunct="0"/>
            <a:r>
              <a:rPr lang="en-US"/>
              <a:t>Transfer lock ownership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65680" y="3915720"/>
            <a:ext cx="2670120" cy="2842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54840" y="6675119"/>
            <a:ext cx="219456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Pusher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7760" y="6949440"/>
            <a:ext cx="95796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Puller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72760" y="4846320"/>
            <a:ext cx="1361880" cy="131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891080" y="3566160"/>
            <a:ext cx="288720" cy="64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084040" y="4133880"/>
            <a:ext cx="293400" cy="33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724400" y="4134240"/>
            <a:ext cx="293400" cy="33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048040" y="4114800"/>
            <a:ext cx="426600" cy="35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688399" y="4115159"/>
            <a:ext cx="426600" cy="35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491960" y="3383280"/>
            <a:ext cx="293400" cy="33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132320" y="3383640"/>
            <a:ext cx="293400" cy="33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05-0.002h0.5715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accel="500" decel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0235714285714286-0.00623809523809524 0.535214285714286-0.108857142857143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0660714285714286 0.0128095238095238 0.544285714285714-0.108857142857143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0721428571428571 0.0127619047619048 0.526142857142857-0.108857142857143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B8FE5C-F687-4AAB-88C5-9948F47D201C}" type="slidenum"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Native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Written in C with bindings for Java</a:t>
            </a:r>
          </a:p>
          <a:p>
            <a:pPr lvl="1" rtl="0" hangingPunct="0"/>
            <a:r>
              <a:rPr lang="en-US" sz="2200"/>
              <a:t>Math.sin(), OSFileSystem.write(), VMThread.currentThread()</a:t>
            </a:r>
          </a:p>
          <a:p>
            <a:pPr lvl="0"/>
            <a:r>
              <a:rPr lang="en-US"/>
              <a:t>Native methods exist to</a:t>
            </a:r>
          </a:p>
          <a:p>
            <a:pPr lvl="1" rtl="0" hangingPunct="0"/>
            <a:r>
              <a:rPr lang="en-US"/>
              <a:t>Access device resources (file system, display, etc)</a:t>
            </a:r>
          </a:p>
          <a:p>
            <a:pPr lvl="1" rtl="0" hangingPunct="0"/>
            <a:r>
              <a:rPr lang="en-US"/>
              <a:t>For performance reasons</a:t>
            </a:r>
          </a:p>
          <a:p>
            <a:pPr lvl="1" rtl="0" hangingPunct="0"/>
            <a:r>
              <a:rPr lang="en-US"/>
              <a:t>To work with existing libraries</a:t>
            </a:r>
          </a:p>
          <a:p>
            <a:pPr lvl="0"/>
            <a:r>
              <a:rPr lang="en-US"/>
              <a:t>Not generally safe to run on either endpoint</a:t>
            </a:r>
          </a:p>
          <a:p>
            <a:pPr lvl="1" rtl="0" hangingPunct="0"/>
            <a:r>
              <a:rPr lang="en-US"/>
              <a:t>Manually white list safe native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8941B0-34A0-49CB-A1FE-4BD495E606E8}" type="slidenum"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0" y="5146200"/>
            <a:ext cx="713880" cy="14374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Failure Recovery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VM-synchronization is recovery safe</a:t>
            </a:r>
          </a:p>
          <a:p>
            <a:pPr lvl="0"/>
            <a:r>
              <a:rPr lang="en-US"/>
              <a:t>Always leave enough information on client</a:t>
            </a:r>
          </a:p>
          <a:p>
            <a:pPr lvl="0"/>
            <a:r>
              <a:rPr lang="en-US"/>
              <a:t>If server is lost resume threads running locally!</a:t>
            </a:r>
          </a:p>
          <a:p>
            <a:pPr lvl="0"/>
            <a:r>
              <a:rPr lang="en-US"/>
              <a:t>A few caveats (native methods)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783600" y="4480560"/>
            <a:ext cx="1885680" cy="142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1F741-D512-4836-AD2C-05271AAB74D6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b="1"/>
              <a:t>Introduction</a:t>
            </a:r>
          </a:p>
          <a:p>
            <a:pPr lvl="0"/>
            <a:r>
              <a:rPr lang="en-US"/>
              <a:t>Distributed Shared Memory</a:t>
            </a:r>
          </a:p>
          <a:p>
            <a:pPr lvl="0"/>
            <a:r>
              <a:rPr lang="en-US"/>
              <a:t>COMET Design</a:t>
            </a:r>
          </a:p>
          <a:p>
            <a:pPr lvl="0"/>
            <a:r>
              <a:rPr lang="en-US"/>
              <a:t>Evaluation</a:t>
            </a:r>
          </a:p>
          <a:p>
            <a:pPr lvl="0"/>
            <a:r>
              <a:rPr lang="en-US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39A5D-F9E9-46FF-8998-130DCDAD20AE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Tau-Scheduler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719" y="1737359"/>
            <a:ext cx="596412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Τ</a:t>
            </a: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 = 2 * VM-synchronization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6520" y="2286000"/>
            <a:ext cx="9366120" cy="449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6E7B00-ED7E-4EF2-B5D1-D1F8A2784BF4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Implementation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Built from gingerbread CyanogenMod source</a:t>
            </a:r>
          </a:p>
          <a:p>
            <a:pPr lvl="0"/>
            <a:r>
              <a:rPr lang="en-US"/>
              <a:t>~5000 lines of C code</a:t>
            </a:r>
          </a:p>
          <a:p>
            <a:pPr lvl="0"/>
            <a:r>
              <a:rPr lang="en-US"/>
              <a:t>JIT not included</a:t>
            </a:r>
          </a:p>
        </p:txBody>
      </p:sp>
      <p:sp>
        <p:nvSpPr>
          <p:cNvPr id="4" name="Freeform 3"/>
          <p:cNvSpPr/>
          <p:nvPr/>
        </p:nvSpPr>
        <p:spPr>
          <a:xfrm>
            <a:off x="1463039" y="3383280"/>
            <a:ext cx="8321040" cy="3291839"/>
          </a:xfrm>
          <a:custGeom>
            <a:avLst>
              <a:gd name="f0" fmla="val 3619"/>
              <a:gd name="f1" fmla="val 2322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5880" y="4297680"/>
            <a:ext cx="8569800" cy="1667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Courier New" pitchFamily="49"/>
                <a:ea typeface="Droid Sans" pitchFamily="2"/>
                <a:cs typeface="Lohit Hindi" pitchFamily="2"/>
              </a:rPr>
              <a:t>Engine.c:offMigrateThread()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Courier New" pitchFamily="49"/>
                <a:ea typeface="Droid Sans" pitchFamily="2"/>
                <a:cs typeface="Lohit Hindi" pitchFamily="2"/>
              </a:rPr>
              <a:t>  offWriteU1(self, OFF_ACTION_MIGRATE);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Courier New" pitchFamily="49"/>
                <a:ea typeface="Droid Sans" pitchFamily="2"/>
                <a:cs typeface="Lohit Hindi" pitchFamily="2"/>
              </a:rPr>
              <a:t>  deactivate(self);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Courier New" pitchFamily="49"/>
                <a:ea typeface="Droid Sans" pitchFamily="2"/>
                <a:cs typeface="Lohit Hindi" pitchFamily="2"/>
              </a:rPr>
              <a:t>  offThreadWaitForResume(self);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Courier New" pitchFamily="49"/>
              <a:ea typeface="Droid Sans" pitchFamily="2"/>
              <a:cs typeface="Lohit Hindi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0" y="6122520"/>
            <a:ext cx="713880" cy="143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394A2-CCC2-4E36-93F9-2AC3FECC8445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Introduction</a:t>
            </a:r>
          </a:p>
          <a:p>
            <a:pPr lvl="0"/>
            <a:r>
              <a:rPr lang="en-US"/>
              <a:t>Distributed Shared Memory</a:t>
            </a:r>
          </a:p>
          <a:p>
            <a:pPr lvl="0"/>
            <a:r>
              <a:rPr lang="en-US"/>
              <a:t>COMET Design</a:t>
            </a:r>
          </a:p>
          <a:p>
            <a:pPr lvl="0"/>
            <a:r>
              <a:rPr lang="en-US" b="1"/>
              <a:t>Evaluation</a:t>
            </a:r>
          </a:p>
          <a:p>
            <a:pPr lvl="0"/>
            <a:r>
              <a:rPr lang="en-US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72B428-EA28-42E4-ADD4-8B0844A048E9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Evaluation Setup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Samsung Captivate (1 GHz Hummingbird)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2 x 3.16GHz quad core Xeon X5460 cores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3280" y="4572000"/>
            <a:ext cx="2670120" cy="284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12120" y="2362320"/>
            <a:ext cx="1604880" cy="120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5F8CB9-463F-4910-B705-E9E9A6DE641D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Benchmarks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8 applications from Google Play</a:t>
            </a:r>
          </a:p>
          <a:p>
            <a:pPr lvl="1" rtl="0" hangingPunct="0"/>
            <a:r>
              <a:rPr lang="en-US" sz="2400"/>
              <a:t>Average speed-up of 2.88X on WiFi / 1.28X on 3G</a:t>
            </a:r>
          </a:p>
          <a:p>
            <a:pPr lvl="1" rtl="0" hangingPunct="0"/>
            <a:r>
              <a:rPr lang="en-US" sz="2400"/>
              <a:t>Average energy saving of 1.51X on WiFI / 0.84X on 3G</a:t>
            </a:r>
          </a:p>
          <a:p>
            <a:pPr lvl="1" rtl="0" hangingPunct="0"/>
            <a:endParaRPr lang="en-US" sz="2400"/>
          </a:p>
          <a:p>
            <a:pPr lvl="0"/>
            <a:r>
              <a:rPr lang="en-US"/>
              <a:t>2 computation benchmark applications</a:t>
            </a:r>
          </a:p>
          <a:p>
            <a:pPr lvl="1" rtl="0" hangingPunct="0"/>
            <a:r>
              <a:rPr lang="en-US"/>
              <a:t>10.4X speed-up w/ WiFi on Linpack</a:t>
            </a:r>
          </a:p>
          <a:p>
            <a:pPr lvl="1" rtl="0" hangingPunct="0"/>
            <a:r>
              <a:rPr lang="en-US"/>
              <a:t>500+X speed-up w/ multi-threaded factoring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E25ACD-0416-4F66-BEB3-47F70EB5C72D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Rhino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Java JavaScript Interpreter</a:t>
            </a:r>
          </a:p>
          <a:p>
            <a:pPr lvl="1" rtl="0" hangingPunct="0"/>
            <a:r>
              <a:rPr lang="en-US"/>
              <a:t>Ran with SunSpider JavaScript benchmark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640" y="3252600"/>
            <a:ext cx="8456400" cy="397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6589A9-A0AD-4AFD-9442-C11C7FF72E10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Introduction</a:t>
            </a:r>
          </a:p>
          <a:p>
            <a:pPr lvl="0"/>
            <a:r>
              <a:rPr lang="en-US"/>
              <a:t>Distributed Shared Memory</a:t>
            </a:r>
          </a:p>
          <a:p>
            <a:pPr lvl="0"/>
            <a:r>
              <a:rPr lang="en-US"/>
              <a:t>COMET Design</a:t>
            </a:r>
          </a:p>
          <a:p>
            <a:pPr lvl="0"/>
            <a:r>
              <a:rPr lang="en-US"/>
              <a:t>Evaluation</a:t>
            </a:r>
          </a:p>
          <a:p>
            <a:pPr lvl="0"/>
            <a:r>
              <a:rPr lang="en-US" b="1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ADF49B-F3AB-4A96-B02B-D6A46B71503C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Summary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Offloading+DSM=COMET</a:t>
            </a:r>
          </a:p>
          <a:p>
            <a:pPr lvl="1" rtl="0" hangingPunct="0"/>
            <a:r>
              <a:rPr lang="en-US"/>
              <a:t>Improve computation speed</a:t>
            </a:r>
          </a:p>
          <a:p>
            <a:pPr lvl="1" rtl="0" hangingPunct="0"/>
            <a:r>
              <a:rPr lang="en-US"/>
              <a:t>No programmer effort</a:t>
            </a:r>
          </a:p>
          <a:p>
            <a:pPr lvl="1" rtl="0" hangingPunct="0"/>
            <a:r>
              <a:rPr lang="en-US"/>
              <a:t>Generalize well</a:t>
            </a:r>
          </a:p>
          <a:p>
            <a:pPr lvl="1" rtl="0" hangingPunct="0"/>
            <a:r>
              <a:rPr lang="en-US"/>
              <a:t>Resist network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63440" y="4023360"/>
            <a:ext cx="3950280" cy="246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1EA162-B712-4AAF-94E4-EED33F1DB839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Contributions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Design/Impl. with four simultaneous goals</a:t>
            </a:r>
          </a:p>
          <a:p>
            <a:pPr lvl="1" rtl="0" hangingPunct="0"/>
            <a:r>
              <a:rPr lang="en-US"/>
              <a:t>Fine granularity offloading</a:t>
            </a:r>
          </a:p>
          <a:p>
            <a:pPr lvl="1" rtl="0" hangingPunct="0"/>
            <a:r>
              <a:rPr lang="en-US"/>
              <a:t>Mutli-threading support</a:t>
            </a:r>
          </a:p>
          <a:p>
            <a:pPr lvl="0"/>
            <a:r>
              <a:rPr lang="en-US"/>
              <a:t>Field based DSM coherency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63FB55-0686-44FE-B019-A3764E9D7C3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What is offloading?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Mobile devices</a:t>
            </a:r>
          </a:p>
          <a:p>
            <a:pPr lvl="1" rtl="0" hangingPunct="0"/>
            <a:r>
              <a:rPr lang="en-US"/>
              <a:t>Have limited resources</a:t>
            </a:r>
          </a:p>
          <a:p>
            <a:pPr lvl="1" rtl="0" hangingPunct="0"/>
            <a:r>
              <a:rPr lang="en-US"/>
              <a:t>Are well connected</a:t>
            </a:r>
          </a:p>
          <a:p>
            <a:pPr lvl="0"/>
            <a:r>
              <a:rPr lang="en-US"/>
              <a:t>Can we bring network resources to mobile?</a:t>
            </a:r>
          </a:p>
          <a:p>
            <a:pPr lvl="1" rtl="0" hangingPunct="0"/>
            <a:r>
              <a:rPr lang="en-US"/>
              <a:t>Can a system transparently make this available?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73359" y="5960160"/>
            <a:ext cx="713880" cy="1437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3474720" y="4480560"/>
            <a:ext cx="2535120" cy="2227680"/>
          </a:xfrm>
          <a:custGeom>
            <a:avLst>
              <a:gd name="f0" fmla="val 21081"/>
              <a:gd name="f1" fmla="val 1899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06240" y="4937760"/>
            <a:ext cx="1053720" cy="1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29F2BB-D35B-46AF-B512-4650B8CDF338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Related 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90607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MAUI and CloneCloud</a:t>
            </a:r>
          </a:p>
          <a:p>
            <a:pPr lvl="0"/>
            <a:r>
              <a:rPr lang="en-US"/>
              <a:t>Utilize server resources</a:t>
            </a:r>
          </a:p>
          <a:p>
            <a:pPr lvl="1" rtl="0" hangingPunct="0"/>
            <a:r>
              <a:rPr lang="en-US"/>
              <a:t>Computation, energy, memory, disk</a:t>
            </a:r>
          </a:p>
          <a:p>
            <a:pPr lvl="0"/>
            <a:r>
              <a:rPr lang="en-US"/>
              <a:t>'Capture and migrate' method level offloading</a:t>
            </a:r>
          </a:p>
          <a:p>
            <a:pPr lvl="0"/>
            <a:endParaRPr lang="en-US"/>
          </a:p>
          <a:p>
            <a:pPr lvl="0"/>
            <a:r>
              <a:rPr lang="en-US"/>
              <a:t>Areas for improvement</a:t>
            </a:r>
          </a:p>
          <a:p>
            <a:pPr lvl="1" rtl="0" hangingPunct="0"/>
            <a:r>
              <a:rPr lang="en-US"/>
              <a:t>Thread and synchronization support</a:t>
            </a:r>
          </a:p>
          <a:p>
            <a:pPr lvl="1" rtl="0" hangingPunct="0"/>
            <a:r>
              <a:rPr lang="en-US"/>
              <a:t>Offload part of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DA4C28-4159-400A-B1E3-40D382A9D61A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COMET's Goals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>
              <a:buSzPct val="100000"/>
              <a:buAutoNum type="arabicPeriod"/>
            </a:pPr>
            <a:r>
              <a:rPr lang="en-US"/>
              <a:t>  Improve mobile computation speed</a:t>
            </a:r>
          </a:p>
          <a:p>
            <a:pPr lvl="0">
              <a:buSzPct val="100000"/>
              <a:buAutoNum type="arabicPeriod"/>
            </a:pPr>
            <a:r>
              <a:rPr lang="en-US"/>
              <a:t>  Require no programmer effort</a:t>
            </a:r>
          </a:p>
          <a:p>
            <a:pPr lvl="0">
              <a:buSzPct val="100000"/>
              <a:buAutoNum type="arabicPeriod"/>
            </a:pPr>
            <a:r>
              <a:rPr lang="en-US"/>
              <a:t>  Generalize well with existing applications</a:t>
            </a:r>
          </a:p>
          <a:p>
            <a:pPr lvl="0">
              <a:buSzPct val="100000"/>
              <a:buAutoNum type="arabicPeriod"/>
            </a:pPr>
            <a:r>
              <a:rPr lang="en-US"/>
              <a:t>  Resist network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6440" y="4206600"/>
            <a:ext cx="4748760" cy="264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89BB59-F377-4F32-9ED3-9FAE8F497C78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Introduction</a:t>
            </a:r>
          </a:p>
          <a:p>
            <a:pPr lvl="0"/>
            <a:r>
              <a:rPr lang="en-US" b="1"/>
              <a:t>Distributed Shared Memory</a:t>
            </a:r>
          </a:p>
          <a:p>
            <a:pPr lvl="0"/>
            <a:r>
              <a:rPr lang="en-US"/>
              <a:t>COMET Design</a:t>
            </a:r>
          </a:p>
          <a:p>
            <a:pPr lvl="0"/>
            <a:r>
              <a:rPr lang="en-US"/>
              <a:t>Evaluation</a:t>
            </a:r>
          </a:p>
          <a:p>
            <a:pPr lvl="0"/>
            <a:r>
              <a:rPr lang="en-US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8DBDF3-4562-471E-895B-A655ADA57F4D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Distributed Shared Memory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COMET is offloading + DSM</a:t>
            </a:r>
          </a:p>
          <a:p>
            <a:pPr lvl="1" rtl="0" hangingPunct="0"/>
            <a:r>
              <a:rPr lang="en-US"/>
              <a:t>Offloading bridges computation disparity</a:t>
            </a:r>
          </a:p>
          <a:p>
            <a:pPr lvl="1" rtl="0" hangingPunct="0"/>
            <a:r>
              <a:rPr lang="en-US"/>
              <a:t>DSM provides logically shared address space</a:t>
            </a:r>
          </a:p>
          <a:p>
            <a:pPr lvl="0"/>
            <a:r>
              <a:rPr lang="en-US"/>
              <a:t>DSM usually applied to cluster environments</a:t>
            </a:r>
          </a:p>
          <a:p>
            <a:pPr lvl="1" rtl="0" hangingPunct="0"/>
            <a:r>
              <a:rPr lang="en-US"/>
              <a:t>Low latency, high throughput</a:t>
            </a:r>
          </a:p>
          <a:p>
            <a:pPr lvl="0"/>
            <a:r>
              <a:rPr lang="en-US"/>
              <a:t>Mobile relies on wireless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11880" y="5941080"/>
            <a:ext cx="791640" cy="86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78680" y="5639400"/>
            <a:ext cx="1353240" cy="14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921279" y="5550840"/>
            <a:ext cx="713880" cy="143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5936CB-1A4B-42B3-9632-7636C5C3ED38}" type="slidenum">
              <a:t>8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748600" y="5851800"/>
            <a:ext cx="1097280" cy="457200"/>
          </a:xfrm>
          <a:custGeom>
            <a:avLst>
              <a:gd name="f0" fmla="val -1303"/>
              <a:gd name="f1" fmla="val 34702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X=123</a:t>
            </a:r>
          </a:p>
        </p:txBody>
      </p:sp>
      <p:sp>
        <p:nvSpPr>
          <p:cNvPr id="3" name="Freeform 2"/>
          <p:cNvSpPr/>
          <p:nvPr/>
        </p:nvSpPr>
        <p:spPr>
          <a:xfrm>
            <a:off x="2286000" y="4663440"/>
            <a:ext cx="1280159" cy="548640"/>
          </a:xfrm>
          <a:custGeom>
            <a:avLst>
              <a:gd name="f0" fmla="val 2872"/>
              <a:gd name="f1" fmla="val 30282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X=555</a:t>
            </a:r>
          </a:p>
        </p:txBody>
      </p:sp>
      <p:sp>
        <p:nvSpPr>
          <p:cNvPr id="4" name="Freeform 3"/>
          <p:cNvSpPr/>
          <p:nvPr/>
        </p:nvSpPr>
        <p:spPr>
          <a:xfrm>
            <a:off x="6217919" y="5029200"/>
            <a:ext cx="1280159" cy="548640"/>
          </a:xfrm>
          <a:custGeom>
            <a:avLst>
              <a:gd name="f0" fmla="val 18405"/>
              <a:gd name="f1" fmla="val 2737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X=555</a:t>
            </a:r>
          </a:p>
        </p:txBody>
      </p:sp>
      <p:sp>
        <p:nvSpPr>
          <p:cNvPr id="5" name="Freeform 4"/>
          <p:cNvSpPr/>
          <p:nvPr/>
        </p:nvSpPr>
        <p:spPr>
          <a:xfrm>
            <a:off x="4846320" y="3840479"/>
            <a:ext cx="1280159" cy="548640"/>
          </a:xfrm>
          <a:custGeom>
            <a:avLst>
              <a:gd name="f0" fmla="val 3321"/>
              <a:gd name="f1" fmla="val -3951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X=555</a:t>
            </a:r>
          </a:p>
        </p:txBody>
      </p:sp>
      <p:sp>
        <p:nvSpPr>
          <p:cNvPr id="6" name="Freeform 5"/>
          <p:cNvSpPr/>
          <p:nvPr/>
        </p:nvSpPr>
        <p:spPr>
          <a:xfrm>
            <a:off x="6217560" y="5028840"/>
            <a:ext cx="1280159" cy="548640"/>
          </a:xfrm>
          <a:custGeom>
            <a:avLst>
              <a:gd name="f0" fmla="val 18405"/>
              <a:gd name="f1" fmla="val 2737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EB613D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X=?</a:t>
            </a:r>
          </a:p>
        </p:txBody>
      </p:sp>
      <p:sp>
        <p:nvSpPr>
          <p:cNvPr id="7" name="Freeform 6"/>
          <p:cNvSpPr/>
          <p:nvPr/>
        </p:nvSpPr>
        <p:spPr>
          <a:xfrm>
            <a:off x="4845960" y="3830039"/>
            <a:ext cx="1280159" cy="548640"/>
          </a:xfrm>
          <a:custGeom>
            <a:avLst>
              <a:gd name="f0" fmla="val 3321"/>
              <a:gd name="f1" fmla="val -3951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EB613D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X=?</a:t>
            </a:r>
          </a:p>
        </p:txBody>
      </p:sp>
      <p:sp>
        <p:nvSpPr>
          <p:cNvPr id="8" name="Freeform 7"/>
          <p:cNvSpPr/>
          <p:nvPr/>
        </p:nvSpPr>
        <p:spPr>
          <a:xfrm>
            <a:off x="2285640" y="4663080"/>
            <a:ext cx="1280159" cy="548640"/>
          </a:xfrm>
          <a:custGeom>
            <a:avLst>
              <a:gd name="f0" fmla="val 2872"/>
              <a:gd name="f1" fmla="val 30282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CFE7F5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X=123</a:t>
            </a:r>
          </a:p>
        </p:txBody>
      </p:sp>
      <p:sp>
        <p:nvSpPr>
          <p:cNvPr id="9" name="Title 8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DSM (continued)</a:t>
            </a: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Conventional DSM (Munin)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80159" y="5394960"/>
            <a:ext cx="1353240" cy="14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89120" y="2286000"/>
            <a:ext cx="1353240" cy="14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25000" y="5394960"/>
            <a:ext cx="1353240" cy="14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eform 13"/>
          <p:cNvSpPr/>
          <p:nvPr/>
        </p:nvSpPr>
        <p:spPr>
          <a:xfrm>
            <a:off x="2743199" y="5852160"/>
            <a:ext cx="1097280" cy="457200"/>
          </a:xfrm>
          <a:custGeom>
            <a:avLst>
              <a:gd name="f0" fmla="val -1303"/>
              <a:gd name="f1" fmla="val 34702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EB613D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X=123</a:t>
            </a:r>
          </a:p>
        </p:txBody>
      </p:sp>
      <p:sp>
        <p:nvSpPr>
          <p:cNvPr id="15" name="Freeform 14"/>
          <p:cNvSpPr/>
          <p:nvPr/>
        </p:nvSpPr>
        <p:spPr>
          <a:xfrm>
            <a:off x="3200400" y="5212080"/>
            <a:ext cx="182520" cy="548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8" h="1524" fill="none">
                <a:moveTo>
                  <a:pt x="508" y="1524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566160" y="4297680"/>
            <a:ext cx="1188360" cy="4568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02" h="1270" fill="none">
                <a:moveTo>
                  <a:pt x="0" y="1270"/>
                </a:moveTo>
                <a:lnTo>
                  <a:pt x="3302" y="0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657600" y="5029200"/>
            <a:ext cx="2468519" cy="273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58" h="762" fill="none">
                <a:moveTo>
                  <a:pt x="0" y="0"/>
                </a:moveTo>
                <a:lnTo>
                  <a:pt x="6858" y="762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566160" y="5068080"/>
            <a:ext cx="2468519" cy="273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58" h="762" fill="none">
                <a:moveTo>
                  <a:pt x="6858" y="76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566160" y="4389120"/>
            <a:ext cx="1188360" cy="404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02" h="1124" fill="none">
                <a:moveTo>
                  <a:pt x="3302" y="0"/>
                </a:moveTo>
                <a:lnTo>
                  <a:pt x="0" y="1124"/>
                </a:lnTo>
              </a:path>
            </a:pathLst>
          </a:custGeom>
          <a:noFill/>
          <a:ln w="0">
            <a:solidFill>
              <a:srgbClr val="000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108959" y="5212080"/>
            <a:ext cx="182520" cy="548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8" h="1524" fill="none">
                <a:moveTo>
                  <a:pt x="0" y="0"/>
                </a:moveTo>
                <a:lnTo>
                  <a:pt x="508" y="1524"/>
                </a:lnTo>
              </a:path>
            </a:pathLst>
          </a:custGeom>
          <a:noFill/>
          <a:ln w="0">
            <a:solidFill>
              <a:srgbClr val="000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800" y="6035040"/>
            <a:ext cx="30258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Waited an RTT for a write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rPr>
              <a:t>Read could take RTT also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"/>
                            </p:stCondLst>
                            <p:childTnLst>
                              <p:par>
                                <p:cTn id="52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"/>
                            </p:stCondLst>
                            <p:childTnLst>
                              <p:par>
                                <p:cTn id="5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Mark Gordon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B9EDB-ED04-476A-8094-C5EF5DCF270A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Java Memory Model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90607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Dictates which writes a read can observe</a:t>
            </a:r>
          </a:p>
          <a:p>
            <a:pPr lvl="0"/>
            <a:r>
              <a:rPr lang="en-US"/>
              <a:t>Specifies 'happens-before' partial order</a:t>
            </a:r>
          </a:p>
          <a:p>
            <a:pPr lvl="1" rtl="0" hangingPunct="0"/>
            <a:r>
              <a:rPr lang="en-US"/>
              <a:t>Access in single thread totally ordered</a:t>
            </a:r>
          </a:p>
          <a:p>
            <a:pPr lvl="1" rtl="0" hangingPunct="0"/>
            <a:r>
              <a:rPr lang="en-US"/>
              <a:t>Lazy Release Consistency locking</a:t>
            </a:r>
          </a:p>
          <a:p>
            <a:pPr lvl="1" rtl="0" hangingPunct="0"/>
            <a:endParaRPr lang="en-US"/>
          </a:p>
          <a:p>
            <a:pPr lvl="0"/>
            <a:r>
              <a:rPr lang="en-US" sz="2400"/>
              <a:t>Fundamental memory unit is the field</a:t>
            </a:r>
          </a:p>
          <a:p>
            <a:pPr lvl="1" rtl="0" hangingPunct="0"/>
            <a:r>
              <a:rPr lang="en-US" sz="2000"/>
              <a:t>Known alignment, known width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9360" y="4311360"/>
            <a:ext cx="3291839" cy="287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807</Words>
  <Application>Microsoft Office PowerPoint</Application>
  <PresentationFormat>Custom</PresentationFormat>
  <Paragraphs>248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Calibri</vt:lpstr>
      <vt:lpstr>Courier New</vt:lpstr>
      <vt:lpstr>DejaVu Sans</vt:lpstr>
      <vt:lpstr>Droid Sans</vt:lpstr>
      <vt:lpstr>Liberation Sans</vt:lpstr>
      <vt:lpstr>Liberation Serif</vt:lpstr>
      <vt:lpstr>Lohit Hindi</vt:lpstr>
      <vt:lpstr>StarSymbol</vt:lpstr>
      <vt:lpstr>TlwgMono</vt:lpstr>
      <vt:lpstr>Default</vt:lpstr>
      <vt:lpstr>PowerPoint Presentation</vt:lpstr>
      <vt:lpstr> Overview</vt:lpstr>
      <vt:lpstr> What is offloading?</vt:lpstr>
      <vt:lpstr> Related Work</vt:lpstr>
      <vt:lpstr> COMET's Goals</vt:lpstr>
      <vt:lpstr> Overview</vt:lpstr>
      <vt:lpstr> Distributed Shared Memory</vt:lpstr>
      <vt:lpstr> DSM (continued)</vt:lpstr>
      <vt:lpstr> Java Memory Model</vt:lpstr>
      <vt:lpstr> Field DSM</vt:lpstr>
      <vt:lpstr> Overview</vt:lpstr>
      <vt:lpstr> VM-synchronization</vt:lpstr>
      <vt:lpstr> Bytecode Update (Step 1 of 3)</vt:lpstr>
      <vt:lpstr> Stack Update (Step 2 of 3)</vt:lpstr>
      <vt:lpstr> Heap Update (Step 3 of 3)</vt:lpstr>
      <vt:lpstr> Lock ownership</vt:lpstr>
      <vt:lpstr> Thread Migration</vt:lpstr>
      <vt:lpstr> Native Methods</vt:lpstr>
      <vt:lpstr> Failure Recovery</vt:lpstr>
      <vt:lpstr> Tau-Scheduler</vt:lpstr>
      <vt:lpstr> Implementation</vt:lpstr>
      <vt:lpstr> Overview</vt:lpstr>
      <vt:lpstr> Evaluation Setup</vt:lpstr>
      <vt:lpstr> Benchmarks</vt:lpstr>
      <vt:lpstr> Rhino</vt:lpstr>
      <vt:lpstr> Overview</vt:lpstr>
      <vt:lpstr> Summary</vt:lpstr>
      <vt:lpstr>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msg555</dc:creator>
  <cp:lastModifiedBy>ansuman banerjee</cp:lastModifiedBy>
  <cp:revision>130</cp:revision>
  <dcterms:created xsi:type="dcterms:W3CDTF">2012-09-22T16:51:20Z</dcterms:created>
  <dcterms:modified xsi:type="dcterms:W3CDTF">2014-08-22T02:37:24Z</dcterms:modified>
</cp:coreProperties>
</file>