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82" r:id="rId13"/>
    <p:sldId id="280" r:id="rId14"/>
    <p:sldId id="283" r:id="rId15"/>
    <p:sldId id="266" r:id="rId16"/>
    <p:sldId id="284" r:id="rId17"/>
    <p:sldId id="267" r:id="rId18"/>
    <p:sldId id="268" r:id="rId19"/>
    <p:sldId id="269" r:id="rId20"/>
    <p:sldId id="270" r:id="rId21"/>
    <p:sldId id="274" r:id="rId22"/>
    <p:sldId id="275" r:id="rId23"/>
    <p:sldId id="276" r:id="rId24"/>
    <p:sldId id="277" r:id="rId25"/>
    <p:sldId id="278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12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@cs.berkeley.edu" TargetMode="External"/><Relationship Id="rId3" Type="http://schemas.openxmlformats.org/officeDocument/2006/relationships/image" Target="../media/image25.jpeg"/><Relationship Id="rId7" Type="http://schemas.openxmlformats.org/officeDocument/2006/relationships/hyperlink" Target="mailto:@nq.co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@ncsu.edu" TargetMode="External"/><Relationship Id="rId5" Type="http://schemas.openxmlformats.org/officeDocument/2006/relationships/hyperlink" Target="http://www.pcmag.com/article2/0" TargetMode="External"/><Relationship Id="rId4" Type="http://schemas.openxmlformats.org/officeDocument/2006/relationships/hyperlink" Target="http://en.wikipedia.org/wiki/Zero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7772780" y="1523999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32769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50708" y="3450335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201168" h="201167">
                <a:moveTo>
                  <a:pt x="0" y="100584"/>
                </a:moveTo>
                <a:lnTo>
                  <a:pt x="1507" y="118061"/>
                </a:lnTo>
                <a:lnTo>
                  <a:pt x="4946" y="131875"/>
                </a:lnTo>
                <a:lnTo>
                  <a:pt x="10212" y="144856"/>
                </a:lnTo>
                <a:lnTo>
                  <a:pt x="17161" y="156858"/>
                </a:lnTo>
                <a:lnTo>
                  <a:pt x="25644" y="167735"/>
                </a:lnTo>
                <a:lnTo>
                  <a:pt x="35516" y="177340"/>
                </a:lnTo>
                <a:lnTo>
                  <a:pt x="46631" y="185528"/>
                </a:lnTo>
                <a:lnTo>
                  <a:pt x="58841" y="192151"/>
                </a:lnTo>
                <a:lnTo>
                  <a:pt x="72001" y="197062"/>
                </a:lnTo>
                <a:lnTo>
                  <a:pt x="85964" y="200117"/>
                </a:lnTo>
                <a:lnTo>
                  <a:pt x="100584" y="201168"/>
                </a:lnTo>
                <a:lnTo>
                  <a:pt x="103561" y="201124"/>
                </a:lnTo>
                <a:lnTo>
                  <a:pt x="118061" y="199660"/>
                </a:lnTo>
                <a:lnTo>
                  <a:pt x="131875" y="196221"/>
                </a:lnTo>
                <a:lnTo>
                  <a:pt x="144856" y="190955"/>
                </a:lnTo>
                <a:lnTo>
                  <a:pt x="156858" y="184006"/>
                </a:lnTo>
                <a:lnTo>
                  <a:pt x="167735" y="175523"/>
                </a:lnTo>
                <a:lnTo>
                  <a:pt x="177340" y="165651"/>
                </a:lnTo>
                <a:lnTo>
                  <a:pt x="185528" y="154536"/>
                </a:lnTo>
                <a:lnTo>
                  <a:pt x="192151" y="142326"/>
                </a:lnTo>
                <a:lnTo>
                  <a:pt x="197062" y="129166"/>
                </a:lnTo>
                <a:lnTo>
                  <a:pt x="200117" y="115203"/>
                </a:lnTo>
                <a:lnTo>
                  <a:pt x="201168" y="100584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34933" y="3450335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201168" h="201167">
                <a:moveTo>
                  <a:pt x="0" y="100584"/>
                </a:moveTo>
                <a:lnTo>
                  <a:pt x="1507" y="118061"/>
                </a:lnTo>
                <a:lnTo>
                  <a:pt x="4946" y="131875"/>
                </a:lnTo>
                <a:lnTo>
                  <a:pt x="10212" y="144856"/>
                </a:lnTo>
                <a:lnTo>
                  <a:pt x="17161" y="156858"/>
                </a:lnTo>
                <a:lnTo>
                  <a:pt x="25644" y="167735"/>
                </a:lnTo>
                <a:lnTo>
                  <a:pt x="35516" y="177340"/>
                </a:lnTo>
                <a:lnTo>
                  <a:pt x="46631" y="185528"/>
                </a:lnTo>
                <a:lnTo>
                  <a:pt x="58841" y="192151"/>
                </a:lnTo>
                <a:lnTo>
                  <a:pt x="72001" y="197062"/>
                </a:lnTo>
                <a:lnTo>
                  <a:pt x="85964" y="200117"/>
                </a:lnTo>
                <a:lnTo>
                  <a:pt x="100584" y="201168"/>
                </a:lnTo>
                <a:lnTo>
                  <a:pt x="103561" y="201124"/>
                </a:lnTo>
                <a:lnTo>
                  <a:pt x="118061" y="199660"/>
                </a:lnTo>
                <a:lnTo>
                  <a:pt x="131875" y="196221"/>
                </a:lnTo>
                <a:lnTo>
                  <a:pt x="144856" y="190955"/>
                </a:lnTo>
                <a:lnTo>
                  <a:pt x="156858" y="184006"/>
                </a:lnTo>
                <a:lnTo>
                  <a:pt x="167735" y="175523"/>
                </a:lnTo>
                <a:lnTo>
                  <a:pt x="177340" y="165651"/>
                </a:lnTo>
                <a:lnTo>
                  <a:pt x="185528" y="154536"/>
                </a:lnTo>
                <a:lnTo>
                  <a:pt x="192151" y="142326"/>
                </a:lnTo>
                <a:lnTo>
                  <a:pt x="197062" y="129166"/>
                </a:lnTo>
                <a:lnTo>
                  <a:pt x="200117" y="115203"/>
                </a:lnTo>
                <a:lnTo>
                  <a:pt x="201168" y="100584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9160" y="3450335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201168" h="201167">
                <a:moveTo>
                  <a:pt x="0" y="100584"/>
                </a:moveTo>
                <a:lnTo>
                  <a:pt x="1507" y="118061"/>
                </a:lnTo>
                <a:lnTo>
                  <a:pt x="4946" y="131875"/>
                </a:lnTo>
                <a:lnTo>
                  <a:pt x="10212" y="144856"/>
                </a:lnTo>
                <a:lnTo>
                  <a:pt x="17161" y="156858"/>
                </a:lnTo>
                <a:lnTo>
                  <a:pt x="25644" y="167735"/>
                </a:lnTo>
                <a:lnTo>
                  <a:pt x="35516" y="177340"/>
                </a:lnTo>
                <a:lnTo>
                  <a:pt x="46631" y="185528"/>
                </a:lnTo>
                <a:lnTo>
                  <a:pt x="58841" y="192151"/>
                </a:lnTo>
                <a:lnTo>
                  <a:pt x="72001" y="197062"/>
                </a:lnTo>
                <a:lnTo>
                  <a:pt x="85964" y="200117"/>
                </a:lnTo>
                <a:lnTo>
                  <a:pt x="100584" y="201168"/>
                </a:lnTo>
                <a:lnTo>
                  <a:pt x="103561" y="201124"/>
                </a:lnTo>
                <a:lnTo>
                  <a:pt x="118061" y="199660"/>
                </a:lnTo>
                <a:lnTo>
                  <a:pt x="131875" y="196221"/>
                </a:lnTo>
                <a:lnTo>
                  <a:pt x="144856" y="190955"/>
                </a:lnTo>
                <a:lnTo>
                  <a:pt x="156858" y="184006"/>
                </a:lnTo>
                <a:lnTo>
                  <a:pt x="167735" y="175523"/>
                </a:lnTo>
                <a:lnTo>
                  <a:pt x="177340" y="165651"/>
                </a:lnTo>
                <a:lnTo>
                  <a:pt x="185528" y="154536"/>
                </a:lnTo>
                <a:lnTo>
                  <a:pt x="192151" y="142326"/>
                </a:lnTo>
                <a:lnTo>
                  <a:pt x="197062" y="129166"/>
                </a:lnTo>
                <a:lnTo>
                  <a:pt x="200117" y="115203"/>
                </a:lnTo>
                <a:lnTo>
                  <a:pt x="201168" y="100584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50708" y="3733799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34933" y="3733799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19160" y="3733799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3386" y="3733799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0708" y="4018025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34933" y="4018025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19160" y="4018025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03386" y="4018025"/>
            <a:ext cx="201168" cy="201929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1346"/>
                </a:moveTo>
                <a:lnTo>
                  <a:pt x="1507" y="118823"/>
                </a:lnTo>
                <a:lnTo>
                  <a:pt x="4946" y="132637"/>
                </a:lnTo>
                <a:lnTo>
                  <a:pt x="10212" y="145618"/>
                </a:lnTo>
                <a:lnTo>
                  <a:pt x="17161" y="157620"/>
                </a:lnTo>
                <a:lnTo>
                  <a:pt x="25644" y="168497"/>
                </a:lnTo>
                <a:lnTo>
                  <a:pt x="35516" y="178102"/>
                </a:lnTo>
                <a:lnTo>
                  <a:pt x="46631" y="186290"/>
                </a:lnTo>
                <a:lnTo>
                  <a:pt x="58841" y="192913"/>
                </a:lnTo>
                <a:lnTo>
                  <a:pt x="72001" y="197824"/>
                </a:lnTo>
                <a:lnTo>
                  <a:pt x="85964" y="200879"/>
                </a:lnTo>
                <a:lnTo>
                  <a:pt x="100584" y="201930"/>
                </a:lnTo>
                <a:lnTo>
                  <a:pt x="103561" y="201886"/>
                </a:lnTo>
                <a:lnTo>
                  <a:pt x="118061" y="200422"/>
                </a:lnTo>
                <a:lnTo>
                  <a:pt x="131875" y="196983"/>
                </a:lnTo>
                <a:lnTo>
                  <a:pt x="144856" y="191717"/>
                </a:lnTo>
                <a:lnTo>
                  <a:pt x="156858" y="184768"/>
                </a:lnTo>
                <a:lnTo>
                  <a:pt x="167735" y="176285"/>
                </a:lnTo>
                <a:lnTo>
                  <a:pt x="177340" y="166413"/>
                </a:lnTo>
                <a:lnTo>
                  <a:pt x="185528" y="155298"/>
                </a:lnTo>
                <a:lnTo>
                  <a:pt x="192151" y="143088"/>
                </a:lnTo>
                <a:lnTo>
                  <a:pt x="197062" y="129928"/>
                </a:lnTo>
                <a:lnTo>
                  <a:pt x="200117" y="115965"/>
                </a:lnTo>
                <a:lnTo>
                  <a:pt x="201168" y="101346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86850" y="4018025"/>
            <a:ext cx="201930" cy="201929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101346"/>
                </a:moveTo>
                <a:lnTo>
                  <a:pt x="1628" y="119359"/>
                </a:lnTo>
                <a:lnTo>
                  <a:pt x="5175" y="133093"/>
                </a:lnTo>
                <a:lnTo>
                  <a:pt x="10552" y="145996"/>
                </a:lnTo>
                <a:lnTo>
                  <a:pt x="17610" y="157923"/>
                </a:lnTo>
                <a:lnTo>
                  <a:pt x="26196" y="168730"/>
                </a:lnTo>
                <a:lnTo>
                  <a:pt x="36159" y="178271"/>
                </a:lnTo>
                <a:lnTo>
                  <a:pt x="47349" y="186402"/>
                </a:lnTo>
                <a:lnTo>
                  <a:pt x="59614" y="192978"/>
                </a:lnTo>
                <a:lnTo>
                  <a:pt x="72802" y="197855"/>
                </a:lnTo>
                <a:lnTo>
                  <a:pt x="86763" y="200887"/>
                </a:lnTo>
                <a:lnTo>
                  <a:pt x="101346" y="201930"/>
                </a:lnTo>
                <a:lnTo>
                  <a:pt x="104323" y="201886"/>
                </a:lnTo>
                <a:lnTo>
                  <a:pt x="118823" y="200422"/>
                </a:lnTo>
                <a:lnTo>
                  <a:pt x="132637" y="196983"/>
                </a:lnTo>
                <a:lnTo>
                  <a:pt x="145618" y="191717"/>
                </a:lnTo>
                <a:lnTo>
                  <a:pt x="157620" y="184768"/>
                </a:lnTo>
                <a:lnTo>
                  <a:pt x="168497" y="176285"/>
                </a:lnTo>
                <a:lnTo>
                  <a:pt x="178102" y="166413"/>
                </a:lnTo>
                <a:lnTo>
                  <a:pt x="186290" y="155298"/>
                </a:lnTo>
                <a:lnTo>
                  <a:pt x="192913" y="143088"/>
                </a:lnTo>
                <a:lnTo>
                  <a:pt x="197824" y="129928"/>
                </a:lnTo>
                <a:lnTo>
                  <a:pt x="200879" y="115965"/>
                </a:lnTo>
                <a:lnTo>
                  <a:pt x="201930" y="101346"/>
                </a:lnTo>
                <a:lnTo>
                  <a:pt x="201867" y="97752"/>
                </a:lnTo>
                <a:lnTo>
                  <a:pt x="200327" y="83307"/>
                </a:lnTo>
                <a:lnTo>
                  <a:pt x="196833" y="69519"/>
                </a:lnTo>
                <a:lnTo>
                  <a:pt x="191530" y="56542"/>
                </a:lnTo>
                <a:lnTo>
                  <a:pt x="184563" y="44524"/>
                </a:lnTo>
                <a:lnTo>
                  <a:pt x="176076" y="33619"/>
                </a:lnTo>
                <a:lnTo>
                  <a:pt x="166214" y="23976"/>
                </a:lnTo>
                <a:lnTo>
                  <a:pt x="155121" y="15748"/>
                </a:lnTo>
                <a:lnTo>
                  <a:pt x="142944" y="9085"/>
                </a:lnTo>
                <a:lnTo>
                  <a:pt x="129825" y="4138"/>
                </a:lnTo>
                <a:lnTo>
                  <a:pt x="115911" y="1059"/>
                </a:lnTo>
                <a:lnTo>
                  <a:pt x="101346" y="0"/>
                </a:lnTo>
                <a:lnTo>
                  <a:pt x="97145" y="87"/>
                </a:lnTo>
                <a:lnTo>
                  <a:pt x="82776" y="1726"/>
                </a:lnTo>
                <a:lnTo>
                  <a:pt x="69067" y="5327"/>
                </a:lnTo>
                <a:lnTo>
                  <a:pt x="56166" y="10740"/>
                </a:lnTo>
                <a:lnTo>
                  <a:pt x="44223" y="17816"/>
                </a:lnTo>
                <a:lnTo>
                  <a:pt x="33387" y="26406"/>
                </a:lnTo>
                <a:lnTo>
                  <a:pt x="23808" y="36358"/>
                </a:lnTo>
                <a:lnTo>
                  <a:pt x="15636" y="47525"/>
                </a:lnTo>
                <a:lnTo>
                  <a:pt x="9019" y="59757"/>
                </a:lnTo>
                <a:lnTo>
                  <a:pt x="4108" y="72904"/>
                </a:lnTo>
                <a:lnTo>
                  <a:pt x="1052" y="86817"/>
                </a:lnTo>
                <a:lnTo>
                  <a:pt x="0" y="10134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0708" y="4300727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2108"/>
                </a:moveTo>
                <a:lnTo>
                  <a:pt x="1602" y="120146"/>
                </a:lnTo>
                <a:lnTo>
                  <a:pt x="5096" y="133934"/>
                </a:lnTo>
                <a:lnTo>
                  <a:pt x="10399" y="146911"/>
                </a:lnTo>
                <a:lnTo>
                  <a:pt x="17366" y="158929"/>
                </a:lnTo>
                <a:lnTo>
                  <a:pt x="25853" y="169834"/>
                </a:lnTo>
                <a:lnTo>
                  <a:pt x="35715" y="179477"/>
                </a:lnTo>
                <a:lnTo>
                  <a:pt x="46808" y="187705"/>
                </a:lnTo>
                <a:lnTo>
                  <a:pt x="58985" y="194368"/>
                </a:lnTo>
                <a:lnTo>
                  <a:pt x="72104" y="199315"/>
                </a:lnTo>
                <a:lnTo>
                  <a:pt x="86018" y="202394"/>
                </a:lnTo>
                <a:lnTo>
                  <a:pt x="100584" y="203454"/>
                </a:lnTo>
                <a:lnTo>
                  <a:pt x="104176" y="203390"/>
                </a:lnTo>
                <a:lnTo>
                  <a:pt x="118597" y="201825"/>
                </a:lnTo>
                <a:lnTo>
                  <a:pt x="132331" y="198278"/>
                </a:lnTo>
                <a:lnTo>
                  <a:pt x="145234" y="192901"/>
                </a:lnTo>
                <a:lnTo>
                  <a:pt x="157161" y="185843"/>
                </a:lnTo>
                <a:lnTo>
                  <a:pt x="167968" y="177257"/>
                </a:lnTo>
                <a:lnTo>
                  <a:pt x="177509" y="167294"/>
                </a:lnTo>
                <a:lnTo>
                  <a:pt x="185640" y="156104"/>
                </a:lnTo>
                <a:lnTo>
                  <a:pt x="192216" y="143839"/>
                </a:lnTo>
                <a:lnTo>
                  <a:pt x="197093" y="130651"/>
                </a:lnTo>
                <a:lnTo>
                  <a:pt x="200125" y="116690"/>
                </a:lnTo>
                <a:lnTo>
                  <a:pt x="201168" y="102108"/>
                </a:lnTo>
                <a:lnTo>
                  <a:pt x="201082" y="97846"/>
                </a:lnTo>
                <a:lnTo>
                  <a:pt x="199468" y="83302"/>
                </a:lnTo>
                <a:lnTo>
                  <a:pt x="195920" y="69450"/>
                </a:lnTo>
                <a:lnTo>
                  <a:pt x="190581" y="56435"/>
                </a:lnTo>
                <a:lnTo>
                  <a:pt x="183595" y="44403"/>
                </a:lnTo>
                <a:lnTo>
                  <a:pt x="175105" y="33500"/>
                </a:lnTo>
                <a:lnTo>
                  <a:pt x="165253" y="23873"/>
                </a:lnTo>
                <a:lnTo>
                  <a:pt x="154183" y="15669"/>
                </a:lnTo>
                <a:lnTo>
                  <a:pt x="142038" y="9033"/>
                </a:lnTo>
                <a:lnTo>
                  <a:pt x="128961" y="4112"/>
                </a:lnTo>
                <a:lnTo>
                  <a:pt x="115095" y="1052"/>
                </a:lnTo>
                <a:lnTo>
                  <a:pt x="100583" y="0"/>
                </a:lnTo>
                <a:lnTo>
                  <a:pt x="96379" y="87"/>
                </a:lnTo>
                <a:lnTo>
                  <a:pt x="82038" y="1728"/>
                </a:lnTo>
                <a:lnTo>
                  <a:pt x="68383" y="5335"/>
                </a:lnTo>
                <a:lnTo>
                  <a:pt x="55557" y="10761"/>
                </a:lnTo>
                <a:lnTo>
                  <a:pt x="43705" y="17860"/>
                </a:lnTo>
                <a:lnTo>
                  <a:pt x="32968" y="26485"/>
                </a:lnTo>
                <a:lnTo>
                  <a:pt x="23491" y="36492"/>
                </a:lnTo>
                <a:lnTo>
                  <a:pt x="15416" y="47732"/>
                </a:lnTo>
                <a:lnTo>
                  <a:pt x="8886" y="60060"/>
                </a:lnTo>
                <a:lnTo>
                  <a:pt x="4044" y="73329"/>
                </a:lnTo>
                <a:lnTo>
                  <a:pt x="1035" y="87394"/>
                </a:lnTo>
                <a:lnTo>
                  <a:pt x="0" y="10210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34933" y="4300727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2108"/>
                </a:moveTo>
                <a:lnTo>
                  <a:pt x="1602" y="120146"/>
                </a:lnTo>
                <a:lnTo>
                  <a:pt x="5096" y="133934"/>
                </a:lnTo>
                <a:lnTo>
                  <a:pt x="10399" y="146911"/>
                </a:lnTo>
                <a:lnTo>
                  <a:pt x="17366" y="158929"/>
                </a:lnTo>
                <a:lnTo>
                  <a:pt x="25853" y="169834"/>
                </a:lnTo>
                <a:lnTo>
                  <a:pt x="35715" y="179477"/>
                </a:lnTo>
                <a:lnTo>
                  <a:pt x="46808" y="187705"/>
                </a:lnTo>
                <a:lnTo>
                  <a:pt x="58985" y="194368"/>
                </a:lnTo>
                <a:lnTo>
                  <a:pt x="72104" y="199315"/>
                </a:lnTo>
                <a:lnTo>
                  <a:pt x="86018" y="202394"/>
                </a:lnTo>
                <a:lnTo>
                  <a:pt x="100584" y="203454"/>
                </a:lnTo>
                <a:lnTo>
                  <a:pt x="104176" y="203390"/>
                </a:lnTo>
                <a:lnTo>
                  <a:pt x="118597" y="201825"/>
                </a:lnTo>
                <a:lnTo>
                  <a:pt x="132331" y="198278"/>
                </a:lnTo>
                <a:lnTo>
                  <a:pt x="145234" y="192901"/>
                </a:lnTo>
                <a:lnTo>
                  <a:pt x="157161" y="185843"/>
                </a:lnTo>
                <a:lnTo>
                  <a:pt x="167968" y="177257"/>
                </a:lnTo>
                <a:lnTo>
                  <a:pt x="177509" y="167294"/>
                </a:lnTo>
                <a:lnTo>
                  <a:pt x="185640" y="156104"/>
                </a:lnTo>
                <a:lnTo>
                  <a:pt x="192216" y="143839"/>
                </a:lnTo>
                <a:lnTo>
                  <a:pt x="197093" y="130651"/>
                </a:lnTo>
                <a:lnTo>
                  <a:pt x="200125" y="116690"/>
                </a:lnTo>
                <a:lnTo>
                  <a:pt x="201168" y="102108"/>
                </a:lnTo>
                <a:lnTo>
                  <a:pt x="201082" y="97846"/>
                </a:lnTo>
                <a:lnTo>
                  <a:pt x="199468" y="83302"/>
                </a:lnTo>
                <a:lnTo>
                  <a:pt x="195920" y="69450"/>
                </a:lnTo>
                <a:lnTo>
                  <a:pt x="190581" y="56435"/>
                </a:lnTo>
                <a:lnTo>
                  <a:pt x="183595" y="44403"/>
                </a:lnTo>
                <a:lnTo>
                  <a:pt x="175105" y="33500"/>
                </a:lnTo>
                <a:lnTo>
                  <a:pt x="165253" y="23873"/>
                </a:lnTo>
                <a:lnTo>
                  <a:pt x="154183" y="15669"/>
                </a:lnTo>
                <a:lnTo>
                  <a:pt x="142038" y="9033"/>
                </a:lnTo>
                <a:lnTo>
                  <a:pt x="128961" y="4112"/>
                </a:lnTo>
                <a:lnTo>
                  <a:pt x="115095" y="1052"/>
                </a:lnTo>
                <a:lnTo>
                  <a:pt x="100583" y="0"/>
                </a:lnTo>
                <a:lnTo>
                  <a:pt x="96379" y="87"/>
                </a:lnTo>
                <a:lnTo>
                  <a:pt x="82038" y="1728"/>
                </a:lnTo>
                <a:lnTo>
                  <a:pt x="68383" y="5335"/>
                </a:lnTo>
                <a:lnTo>
                  <a:pt x="55557" y="10761"/>
                </a:lnTo>
                <a:lnTo>
                  <a:pt x="43705" y="17860"/>
                </a:lnTo>
                <a:lnTo>
                  <a:pt x="32968" y="26485"/>
                </a:lnTo>
                <a:lnTo>
                  <a:pt x="23491" y="36492"/>
                </a:lnTo>
                <a:lnTo>
                  <a:pt x="15416" y="47732"/>
                </a:lnTo>
                <a:lnTo>
                  <a:pt x="8886" y="60060"/>
                </a:lnTo>
                <a:lnTo>
                  <a:pt x="4044" y="73329"/>
                </a:lnTo>
                <a:lnTo>
                  <a:pt x="1035" y="87394"/>
                </a:lnTo>
                <a:lnTo>
                  <a:pt x="0" y="10210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9160" y="4300727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2108"/>
                </a:moveTo>
                <a:lnTo>
                  <a:pt x="1602" y="120146"/>
                </a:lnTo>
                <a:lnTo>
                  <a:pt x="5096" y="133934"/>
                </a:lnTo>
                <a:lnTo>
                  <a:pt x="10399" y="146911"/>
                </a:lnTo>
                <a:lnTo>
                  <a:pt x="17366" y="158929"/>
                </a:lnTo>
                <a:lnTo>
                  <a:pt x="25853" y="169834"/>
                </a:lnTo>
                <a:lnTo>
                  <a:pt x="35715" y="179477"/>
                </a:lnTo>
                <a:lnTo>
                  <a:pt x="46808" y="187705"/>
                </a:lnTo>
                <a:lnTo>
                  <a:pt x="58985" y="194368"/>
                </a:lnTo>
                <a:lnTo>
                  <a:pt x="72104" y="199315"/>
                </a:lnTo>
                <a:lnTo>
                  <a:pt x="86018" y="202394"/>
                </a:lnTo>
                <a:lnTo>
                  <a:pt x="100584" y="203454"/>
                </a:lnTo>
                <a:lnTo>
                  <a:pt x="104176" y="203390"/>
                </a:lnTo>
                <a:lnTo>
                  <a:pt x="118597" y="201825"/>
                </a:lnTo>
                <a:lnTo>
                  <a:pt x="132331" y="198278"/>
                </a:lnTo>
                <a:lnTo>
                  <a:pt x="145234" y="192901"/>
                </a:lnTo>
                <a:lnTo>
                  <a:pt x="157161" y="185843"/>
                </a:lnTo>
                <a:lnTo>
                  <a:pt x="167968" y="177257"/>
                </a:lnTo>
                <a:lnTo>
                  <a:pt x="177509" y="167294"/>
                </a:lnTo>
                <a:lnTo>
                  <a:pt x="185640" y="156104"/>
                </a:lnTo>
                <a:lnTo>
                  <a:pt x="192216" y="143839"/>
                </a:lnTo>
                <a:lnTo>
                  <a:pt x="197093" y="130651"/>
                </a:lnTo>
                <a:lnTo>
                  <a:pt x="200125" y="116690"/>
                </a:lnTo>
                <a:lnTo>
                  <a:pt x="201168" y="102108"/>
                </a:lnTo>
                <a:lnTo>
                  <a:pt x="201082" y="97846"/>
                </a:lnTo>
                <a:lnTo>
                  <a:pt x="199468" y="83302"/>
                </a:lnTo>
                <a:lnTo>
                  <a:pt x="195920" y="69450"/>
                </a:lnTo>
                <a:lnTo>
                  <a:pt x="190581" y="56435"/>
                </a:lnTo>
                <a:lnTo>
                  <a:pt x="183595" y="44403"/>
                </a:lnTo>
                <a:lnTo>
                  <a:pt x="175105" y="33500"/>
                </a:lnTo>
                <a:lnTo>
                  <a:pt x="165253" y="23873"/>
                </a:lnTo>
                <a:lnTo>
                  <a:pt x="154183" y="15669"/>
                </a:lnTo>
                <a:lnTo>
                  <a:pt x="142038" y="9033"/>
                </a:lnTo>
                <a:lnTo>
                  <a:pt x="128961" y="4112"/>
                </a:lnTo>
                <a:lnTo>
                  <a:pt x="115095" y="1052"/>
                </a:lnTo>
                <a:lnTo>
                  <a:pt x="100583" y="0"/>
                </a:lnTo>
                <a:lnTo>
                  <a:pt x="96379" y="87"/>
                </a:lnTo>
                <a:lnTo>
                  <a:pt x="82038" y="1728"/>
                </a:lnTo>
                <a:lnTo>
                  <a:pt x="68383" y="5335"/>
                </a:lnTo>
                <a:lnTo>
                  <a:pt x="55557" y="10761"/>
                </a:lnTo>
                <a:lnTo>
                  <a:pt x="43705" y="17860"/>
                </a:lnTo>
                <a:lnTo>
                  <a:pt x="32968" y="26485"/>
                </a:lnTo>
                <a:lnTo>
                  <a:pt x="23491" y="36492"/>
                </a:lnTo>
                <a:lnTo>
                  <a:pt x="15416" y="47732"/>
                </a:lnTo>
                <a:lnTo>
                  <a:pt x="8886" y="60060"/>
                </a:lnTo>
                <a:lnTo>
                  <a:pt x="4044" y="73329"/>
                </a:lnTo>
                <a:lnTo>
                  <a:pt x="1035" y="87394"/>
                </a:lnTo>
                <a:lnTo>
                  <a:pt x="0" y="10210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03386" y="4300727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2108"/>
                </a:moveTo>
                <a:lnTo>
                  <a:pt x="1602" y="120146"/>
                </a:lnTo>
                <a:lnTo>
                  <a:pt x="5096" y="133934"/>
                </a:lnTo>
                <a:lnTo>
                  <a:pt x="10399" y="146911"/>
                </a:lnTo>
                <a:lnTo>
                  <a:pt x="17366" y="158929"/>
                </a:lnTo>
                <a:lnTo>
                  <a:pt x="25853" y="169834"/>
                </a:lnTo>
                <a:lnTo>
                  <a:pt x="35715" y="179477"/>
                </a:lnTo>
                <a:lnTo>
                  <a:pt x="46808" y="187705"/>
                </a:lnTo>
                <a:lnTo>
                  <a:pt x="58985" y="194368"/>
                </a:lnTo>
                <a:lnTo>
                  <a:pt x="72104" y="199315"/>
                </a:lnTo>
                <a:lnTo>
                  <a:pt x="86018" y="202394"/>
                </a:lnTo>
                <a:lnTo>
                  <a:pt x="100584" y="203454"/>
                </a:lnTo>
                <a:lnTo>
                  <a:pt x="104176" y="203390"/>
                </a:lnTo>
                <a:lnTo>
                  <a:pt x="118597" y="201825"/>
                </a:lnTo>
                <a:lnTo>
                  <a:pt x="132331" y="198278"/>
                </a:lnTo>
                <a:lnTo>
                  <a:pt x="145234" y="192901"/>
                </a:lnTo>
                <a:lnTo>
                  <a:pt x="157161" y="185843"/>
                </a:lnTo>
                <a:lnTo>
                  <a:pt x="167968" y="177257"/>
                </a:lnTo>
                <a:lnTo>
                  <a:pt x="177509" y="167294"/>
                </a:lnTo>
                <a:lnTo>
                  <a:pt x="185640" y="156104"/>
                </a:lnTo>
                <a:lnTo>
                  <a:pt x="192216" y="143839"/>
                </a:lnTo>
                <a:lnTo>
                  <a:pt x="197093" y="130651"/>
                </a:lnTo>
                <a:lnTo>
                  <a:pt x="200125" y="116690"/>
                </a:lnTo>
                <a:lnTo>
                  <a:pt x="201168" y="102108"/>
                </a:lnTo>
                <a:lnTo>
                  <a:pt x="201082" y="97846"/>
                </a:lnTo>
                <a:lnTo>
                  <a:pt x="199468" y="83302"/>
                </a:lnTo>
                <a:lnTo>
                  <a:pt x="195920" y="69450"/>
                </a:lnTo>
                <a:lnTo>
                  <a:pt x="190581" y="56435"/>
                </a:lnTo>
                <a:lnTo>
                  <a:pt x="183595" y="44403"/>
                </a:lnTo>
                <a:lnTo>
                  <a:pt x="175105" y="33500"/>
                </a:lnTo>
                <a:lnTo>
                  <a:pt x="165253" y="23873"/>
                </a:lnTo>
                <a:lnTo>
                  <a:pt x="154183" y="15669"/>
                </a:lnTo>
                <a:lnTo>
                  <a:pt x="142038" y="9033"/>
                </a:lnTo>
                <a:lnTo>
                  <a:pt x="128961" y="4112"/>
                </a:lnTo>
                <a:lnTo>
                  <a:pt x="115095" y="1052"/>
                </a:lnTo>
                <a:lnTo>
                  <a:pt x="100583" y="0"/>
                </a:lnTo>
                <a:lnTo>
                  <a:pt x="96379" y="87"/>
                </a:lnTo>
                <a:lnTo>
                  <a:pt x="82038" y="1728"/>
                </a:lnTo>
                <a:lnTo>
                  <a:pt x="68383" y="5335"/>
                </a:lnTo>
                <a:lnTo>
                  <a:pt x="55557" y="10761"/>
                </a:lnTo>
                <a:lnTo>
                  <a:pt x="43705" y="17860"/>
                </a:lnTo>
                <a:lnTo>
                  <a:pt x="32968" y="26485"/>
                </a:lnTo>
                <a:lnTo>
                  <a:pt x="23491" y="36492"/>
                </a:lnTo>
                <a:lnTo>
                  <a:pt x="15416" y="47732"/>
                </a:lnTo>
                <a:lnTo>
                  <a:pt x="8886" y="60060"/>
                </a:lnTo>
                <a:lnTo>
                  <a:pt x="4044" y="73329"/>
                </a:lnTo>
                <a:lnTo>
                  <a:pt x="1035" y="87394"/>
                </a:lnTo>
                <a:lnTo>
                  <a:pt x="0" y="10210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50708" y="4584954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1345"/>
                </a:moveTo>
                <a:lnTo>
                  <a:pt x="1699" y="120151"/>
                </a:lnTo>
                <a:lnTo>
                  <a:pt x="5247" y="134003"/>
                </a:lnTo>
                <a:lnTo>
                  <a:pt x="10586" y="147018"/>
                </a:lnTo>
                <a:lnTo>
                  <a:pt x="17572" y="159050"/>
                </a:lnTo>
                <a:lnTo>
                  <a:pt x="26062" y="169953"/>
                </a:lnTo>
                <a:lnTo>
                  <a:pt x="35914" y="179580"/>
                </a:lnTo>
                <a:lnTo>
                  <a:pt x="46984" y="187784"/>
                </a:lnTo>
                <a:lnTo>
                  <a:pt x="59129" y="194420"/>
                </a:lnTo>
                <a:lnTo>
                  <a:pt x="72206" y="199341"/>
                </a:lnTo>
                <a:lnTo>
                  <a:pt x="86072" y="202401"/>
                </a:lnTo>
                <a:lnTo>
                  <a:pt x="100584" y="203453"/>
                </a:lnTo>
                <a:lnTo>
                  <a:pt x="104788" y="203366"/>
                </a:lnTo>
                <a:lnTo>
                  <a:pt x="119129" y="201725"/>
                </a:lnTo>
                <a:lnTo>
                  <a:pt x="132784" y="198118"/>
                </a:lnTo>
                <a:lnTo>
                  <a:pt x="145610" y="192692"/>
                </a:lnTo>
                <a:lnTo>
                  <a:pt x="157462" y="185593"/>
                </a:lnTo>
                <a:lnTo>
                  <a:pt x="168199" y="176968"/>
                </a:lnTo>
                <a:lnTo>
                  <a:pt x="177676" y="166961"/>
                </a:lnTo>
                <a:lnTo>
                  <a:pt x="185751" y="155721"/>
                </a:lnTo>
                <a:lnTo>
                  <a:pt x="192281" y="143393"/>
                </a:lnTo>
                <a:lnTo>
                  <a:pt x="197123" y="130124"/>
                </a:lnTo>
                <a:lnTo>
                  <a:pt x="200132" y="116059"/>
                </a:lnTo>
                <a:lnTo>
                  <a:pt x="201168" y="101345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4933" y="4584954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1345"/>
                </a:moveTo>
                <a:lnTo>
                  <a:pt x="1699" y="120151"/>
                </a:lnTo>
                <a:lnTo>
                  <a:pt x="5247" y="134003"/>
                </a:lnTo>
                <a:lnTo>
                  <a:pt x="10586" y="147018"/>
                </a:lnTo>
                <a:lnTo>
                  <a:pt x="17572" y="159050"/>
                </a:lnTo>
                <a:lnTo>
                  <a:pt x="26062" y="169953"/>
                </a:lnTo>
                <a:lnTo>
                  <a:pt x="35914" y="179580"/>
                </a:lnTo>
                <a:lnTo>
                  <a:pt x="46984" y="187784"/>
                </a:lnTo>
                <a:lnTo>
                  <a:pt x="59129" y="194420"/>
                </a:lnTo>
                <a:lnTo>
                  <a:pt x="72206" y="199341"/>
                </a:lnTo>
                <a:lnTo>
                  <a:pt x="86072" y="202401"/>
                </a:lnTo>
                <a:lnTo>
                  <a:pt x="100584" y="203453"/>
                </a:lnTo>
                <a:lnTo>
                  <a:pt x="104788" y="203366"/>
                </a:lnTo>
                <a:lnTo>
                  <a:pt x="119129" y="201725"/>
                </a:lnTo>
                <a:lnTo>
                  <a:pt x="132784" y="198118"/>
                </a:lnTo>
                <a:lnTo>
                  <a:pt x="145610" y="192692"/>
                </a:lnTo>
                <a:lnTo>
                  <a:pt x="157462" y="185593"/>
                </a:lnTo>
                <a:lnTo>
                  <a:pt x="168199" y="176968"/>
                </a:lnTo>
                <a:lnTo>
                  <a:pt x="177676" y="166961"/>
                </a:lnTo>
                <a:lnTo>
                  <a:pt x="185751" y="155721"/>
                </a:lnTo>
                <a:lnTo>
                  <a:pt x="192281" y="143393"/>
                </a:lnTo>
                <a:lnTo>
                  <a:pt x="197123" y="130124"/>
                </a:lnTo>
                <a:lnTo>
                  <a:pt x="200132" y="116059"/>
                </a:lnTo>
                <a:lnTo>
                  <a:pt x="201168" y="101345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9160" y="4584954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1345"/>
                </a:moveTo>
                <a:lnTo>
                  <a:pt x="1699" y="120151"/>
                </a:lnTo>
                <a:lnTo>
                  <a:pt x="5247" y="134003"/>
                </a:lnTo>
                <a:lnTo>
                  <a:pt x="10586" y="147018"/>
                </a:lnTo>
                <a:lnTo>
                  <a:pt x="17572" y="159050"/>
                </a:lnTo>
                <a:lnTo>
                  <a:pt x="26062" y="169953"/>
                </a:lnTo>
                <a:lnTo>
                  <a:pt x="35914" y="179580"/>
                </a:lnTo>
                <a:lnTo>
                  <a:pt x="46984" y="187784"/>
                </a:lnTo>
                <a:lnTo>
                  <a:pt x="59129" y="194420"/>
                </a:lnTo>
                <a:lnTo>
                  <a:pt x="72206" y="199341"/>
                </a:lnTo>
                <a:lnTo>
                  <a:pt x="86072" y="202401"/>
                </a:lnTo>
                <a:lnTo>
                  <a:pt x="100584" y="203453"/>
                </a:lnTo>
                <a:lnTo>
                  <a:pt x="104788" y="203366"/>
                </a:lnTo>
                <a:lnTo>
                  <a:pt x="119129" y="201725"/>
                </a:lnTo>
                <a:lnTo>
                  <a:pt x="132784" y="198118"/>
                </a:lnTo>
                <a:lnTo>
                  <a:pt x="145610" y="192692"/>
                </a:lnTo>
                <a:lnTo>
                  <a:pt x="157462" y="185593"/>
                </a:lnTo>
                <a:lnTo>
                  <a:pt x="168199" y="176968"/>
                </a:lnTo>
                <a:lnTo>
                  <a:pt x="177676" y="166961"/>
                </a:lnTo>
                <a:lnTo>
                  <a:pt x="185751" y="155721"/>
                </a:lnTo>
                <a:lnTo>
                  <a:pt x="192281" y="143393"/>
                </a:lnTo>
                <a:lnTo>
                  <a:pt x="197123" y="130124"/>
                </a:lnTo>
                <a:lnTo>
                  <a:pt x="200132" y="116059"/>
                </a:lnTo>
                <a:lnTo>
                  <a:pt x="201168" y="101345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3386" y="4584954"/>
            <a:ext cx="201168" cy="203454"/>
          </a:xfrm>
          <a:custGeom>
            <a:avLst/>
            <a:gdLst/>
            <a:ahLst/>
            <a:cxnLst/>
            <a:rect l="l" t="t" r="r" b="b"/>
            <a:pathLst>
              <a:path w="201168" h="203453">
                <a:moveTo>
                  <a:pt x="0" y="101345"/>
                </a:moveTo>
                <a:lnTo>
                  <a:pt x="1699" y="120151"/>
                </a:lnTo>
                <a:lnTo>
                  <a:pt x="5247" y="134003"/>
                </a:lnTo>
                <a:lnTo>
                  <a:pt x="10586" y="147018"/>
                </a:lnTo>
                <a:lnTo>
                  <a:pt x="17572" y="159050"/>
                </a:lnTo>
                <a:lnTo>
                  <a:pt x="26062" y="169953"/>
                </a:lnTo>
                <a:lnTo>
                  <a:pt x="35914" y="179580"/>
                </a:lnTo>
                <a:lnTo>
                  <a:pt x="46984" y="187784"/>
                </a:lnTo>
                <a:lnTo>
                  <a:pt x="59129" y="194420"/>
                </a:lnTo>
                <a:lnTo>
                  <a:pt x="72206" y="199341"/>
                </a:lnTo>
                <a:lnTo>
                  <a:pt x="86072" y="202401"/>
                </a:lnTo>
                <a:lnTo>
                  <a:pt x="100584" y="203453"/>
                </a:lnTo>
                <a:lnTo>
                  <a:pt x="104788" y="203366"/>
                </a:lnTo>
                <a:lnTo>
                  <a:pt x="119129" y="201725"/>
                </a:lnTo>
                <a:lnTo>
                  <a:pt x="132784" y="198118"/>
                </a:lnTo>
                <a:lnTo>
                  <a:pt x="145610" y="192692"/>
                </a:lnTo>
                <a:lnTo>
                  <a:pt x="157462" y="185593"/>
                </a:lnTo>
                <a:lnTo>
                  <a:pt x="168199" y="176968"/>
                </a:lnTo>
                <a:lnTo>
                  <a:pt x="177676" y="166961"/>
                </a:lnTo>
                <a:lnTo>
                  <a:pt x="185751" y="155721"/>
                </a:lnTo>
                <a:lnTo>
                  <a:pt x="192281" y="143393"/>
                </a:lnTo>
                <a:lnTo>
                  <a:pt x="197123" y="130124"/>
                </a:lnTo>
                <a:lnTo>
                  <a:pt x="200132" y="116059"/>
                </a:lnTo>
                <a:lnTo>
                  <a:pt x="201168" y="101345"/>
                </a:lnTo>
                <a:lnTo>
                  <a:pt x="201105" y="97752"/>
                </a:lnTo>
                <a:lnTo>
                  <a:pt x="199565" y="83307"/>
                </a:lnTo>
                <a:lnTo>
                  <a:pt x="196071" y="69519"/>
                </a:lnTo>
                <a:lnTo>
                  <a:pt x="190768" y="56542"/>
                </a:lnTo>
                <a:lnTo>
                  <a:pt x="183801" y="44524"/>
                </a:lnTo>
                <a:lnTo>
                  <a:pt x="175314" y="33619"/>
                </a:lnTo>
                <a:lnTo>
                  <a:pt x="165452" y="23976"/>
                </a:lnTo>
                <a:lnTo>
                  <a:pt x="154359" y="15748"/>
                </a:lnTo>
                <a:lnTo>
                  <a:pt x="142182" y="9085"/>
                </a:lnTo>
                <a:lnTo>
                  <a:pt x="129063" y="4138"/>
                </a:lnTo>
                <a:lnTo>
                  <a:pt x="115149" y="1059"/>
                </a:lnTo>
                <a:lnTo>
                  <a:pt x="100583" y="0"/>
                </a:lnTo>
                <a:lnTo>
                  <a:pt x="96991" y="63"/>
                </a:lnTo>
                <a:lnTo>
                  <a:pt x="82570" y="1628"/>
                </a:lnTo>
                <a:lnTo>
                  <a:pt x="68836" y="5175"/>
                </a:lnTo>
                <a:lnTo>
                  <a:pt x="55933" y="10552"/>
                </a:lnTo>
                <a:lnTo>
                  <a:pt x="44006" y="17610"/>
                </a:lnTo>
                <a:lnTo>
                  <a:pt x="33199" y="26196"/>
                </a:lnTo>
                <a:lnTo>
                  <a:pt x="23658" y="36159"/>
                </a:lnTo>
                <a:lnTo>
                  <a:pt x="15527" y="47349"/>
                </a:lnTo>
                <a:lnTo>
                  <a:pt x="8951" y="59614"/>
                </a:lnTo>
                <a:lnTo>
                  <a:pt x="4074" y="72802"/>
                </a:lnTo>
                <a:lnTo>
                  <a:pt x="1042" y="86763"/>
                </a:lnTo>
                <a:lnTo>
                  <a:pt x="0" y="10134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6850" y="4584954"/>
            <a:ext cx="201930" cy="203454"/>
          </a:xfrm>
          <a:custGeom>
            <a:avLst/>
            <a:gdLst/>
            <a:ahLst/>
            <a:cxnLst/>
            <a:rect l="l" t="t" r="r" b="b"/>
            <a:pathLst>
              <a:path w="201929" h="203453">
                <a:moveTo>
                  <a:pt x="0" y="101345"/>
                </a:moveTo>
                <a:lnTo>
                  <a:pt x="1827" y="120680"/>
                </a:lnTo>
                <a:lnTo>
                  <a:pt x="5481" y="134454"/>
                </a:lnTo>
                <a:lnTo>
                  <a:pt x="10929" y="147392"/>
                </a:lnTo>
                <a:lnTo>
                  <a:pt x="18023" y="159350"/>
                </a:lnTo>
                <a:lnTo>
                  <a:pt x="26615" y="170183"/>
                </a:lnTo>
                <a:lnTo>
                  <a:pt x="36557" y="179746"/>
                </a:lnTo>
                <a:lnTo>
                  <a:pt x="47702" y="187895"/>
                </a:lnTo>
                <a:lnTo>
                  <a:pt x="59900" y="194485"/>
                </a:lnTo>
                <a:lnTo>
                  <a:pt x="73006" y="199371"/>
                </a:lnTo>
                <a:lnTo>
                  <a:pt x="86870" y="202409"/>
                </a:lnTo>
                <a:lnTo>
                  <a:pt x="101346" y="203453"/>
                </a:lnTo>
                <a:lnTo>
                  <a:pt x="105550" y="203366"/>
                </a:lnTo>
                <a:lnTo>
                  <a:pt x="119891" y="201725"/>
                </a:lnTo>
                <a:lnTo>
                  <a:pt x="133546" y="198118"/>
                </a:lnTo>
                <a:lnTo>
                  <a:pt x="146372" y="192692"/>
                </a:lnTo>
                <a:lnTo>
                  <a:pt x="158224" y="185593"/>
                </a:lnTo>
                <a:lnTo>
                  <a:pt x="168961" y="176968"/>
                </a:lnTo>
                <a:lnTo>
                  <a:pt x="178438" y="166961"/>
                </a:lnTo>
                <a:lnTo>
                  <a:pt x="186513" y="155721"/>
                </a:lnTo>
                <a:lnTo>
                  <a:pt x="193043" y="143393"/>
                </a:lnTo>
                <a:lnTo>
                  <a:pt x="197885" y="130124"/>
                </a:lnTo>
                <a:lnTo>
                  <a:pt x="200894" y="116059"/>
                </a:lnTo>
                <a:lnTo>
                  <a:pt x="201930" y="101345"/>
                </a:lnTo>
                <a:lnTo>
                  <a:pt x="201867" y="97752"/>
                </a:lnTo>
                <a:lnTo>
                  <a:pt x="200327" y="83307"/>
                </a:lnTo>
                <a:lnTo>
                  <a:pt x="196833" y="69519"/>
                </a:lnTo>
                <a:lnTo>
                  <a:pt x="191530" y="56542"/>
                </a:lnTo>
                <a:lnTo>
                  <a:pt x="184563" y="44524"/>
                </a:lnTo>
                <a:lnTo>
                  <a:pt x="176076" y="33619"/>
                </a:lnTo>
                <a:lnTo>
                  <a:pt x="166214" y="23976"/>
                </a:lnTo>
                <a:lnTo>
                  <a:pt x="155121" y="15748"/>
                </a:lnTo>
                <a:lnTo>
                  <a:pt x="142944" y="9085"/>
                </a:lnTo>
                <a:lnTo>
                  <a:pt x="129825" y="4138"/>
                </a:lnTo>
                <a:lnTo>
                  <a:pt x="115911" y="1059"/>
                </a:lnTo>
                <a:lnTo>
                  <a:pt x="101346" y="0"/>
                </a:lnTo>
                <a:lnTo>
                  <a:pt x="97145" y="87"/>
                </a:lnTo>
                <a:lnTo>
                  <a:pt x="82776" y="1726"/>
                </a:lnTo>
                <a:lnTo>
                  <a:pt x="69067" y="5327"/>
                </a:lnTo>
                <a:lnTo>
                  <a:pt x="56166" y="10740"/>
                </a:lnTo>
                <a:lnTo>
                  <a:pt x="44223" y="17816"/>
                </a:lnTo>
                <a:lnTo>
                  <a:pt x="33387" y="26406"/>
                </a:lnTo>
                <a:lnTo>
                  <a:pt x="23808" y="36358"/>
                </a:lnTo>
                <a:lnTo>
                  <a:pt x="15636" y="47525"/>
                </a:lnTo>
                <a:lnTo>
                  <a:pt x="9019" y="59757"/>
                </a:lnTo>
                <a:lnTo>
                  <a:pt x="4108" y="72904"/>
                </a:lnTo>
                <a:lnTo>
                  <a:pt x="1052" y="86817"/>
                </a:lnTo>
                <a:lnTo>
                  <a:pt x="0" y="10134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0708" y="4869180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4933" y="4869180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19160" y="4869180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03386" y="4869180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0708" y="5153406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4933" y="5153406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9160" y="5153406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03386" y="5153406"/>
            <a:ext cx="201168" cy="201930"/>
          </a:xfrm>
          <a:custGeom>
            <a:avLst/>
            <a:gdLst/>
            <a:ahLst/>
            <a:cxnLst/>
            <a:rect l="l" t="t" r="r" b="b"/>
            <a:pathLst>
              <a:path w="201168" h="201929">
                <a:moveTo>
                  <a:pt x="0" y="100583"/>
                </a:moveTo>
                <a:lnTo>
                  <a:pt x="1602" y="118622"/>
                </a:lnTo>
                <a:lnTo>
                  <a:pt x="5096" y="132410"/>
                </a:lnTo>
                <a:lnTo>
                  <a:pt x="10399" y="145387"/>
                </a:lnTo>
                <a:lnTo>
                  <a:pt x="17366" y="157405"/>
                </a:lnTo>
                <a:lnTo>
                  <a:pt x="25853" y="168310"/>
                </a:lnTo>
                <a:lnTo>
                  <a:pt x="35715" y="177953"/>
                </a:lnTo>
                <a:lnTo>
                  <a:pt x="46808" y="186181"/>
                </a:lnTo>
                <a:lnTo>
                  <a:pt x="58985" y="192844"/>
                </a:lnTo>
                <a:lnTo>
                  <a:pt x="72104" y="197791"/>
                </a:lnTo>
                <a:lnTo>
                  <a:pt x="86018" y="200870"/>
                </a:lnTo>
                <a:lnTo>
                  <a:pt x="100584" y="201929"/>
                </a:lnTo>
                <a:lnTo>
                  <a:pt x="104176" y="201866"/>
                </a:lnTo>
                <a:lnTo>
                  <a:pt x="118597" y="200301"/>
                </a:lnTo>
                <a:lnTo>
                  <a:pt x="132331" y="196754"/>
                </a:lnTo>
                <a:lnTo>
                  <a:pt x="145234" y="191377"/>
                </a:lnTo>
                <a:lnTo>
                  <a:pt x="157161" y="184319"/>
                </a:lnTo>
                <a:lnTo>
                  <a:pt x="167968" y="175733"/>
                </a:lnTo>
                <a:lnTo>
                  <a:pt x="177509" y="165770"/>
                </a:lnTo>
                <a:lnTo>
                  <a:pt x="185640" y="154580"/>
                </a:lnTo>
                <a:lnTo>
                  <a:pt x="192216" y="142315"/>
                </a:lnTo>
                <a:lnTo>
                  <a:pt x="197093" y="129127"/>
                </a:lnTo>
                <a:lnTo>
                  <a:pt x="200125" y="115166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4933" y="5437632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201168" h="201167">
                <a:moveTo>
                  <a:pt x="0" y="100583"/>
                </a:moveTo>
                <a:lnTo>
                  <a:pt x="1507" y="118061"/>
                </a:lnTo>
                <a:lnTo>
                  <a:pt x="4946" y="131875"/>
                </a:lnTo>
                <a:lnTo>
                  <a:pt x="10212" y="144856"/>
                </a:lnTo>
                <a:lnTo>
                  <a:pt x="17161" y="156858"/>
                </a:lnTo>
                <a:lnTo>
                  <a:pt x="25644" y="167735"/>
                </a:lnTo>
                <a:lnTo>
                  <a:pt x="35516" y="177340"/>
                </a:lnTo>
                <a:lnTo>
                  <a:pt x="46631" y="185528"/>
                </a:lnTo>
                <a:lnTo>
                  <a:pt x="58841" y="192151"/>
                </a:lnTo>
                <a:lnTo>
                  <a:pt x="72001" y="197062"/>
                </a:lnTo>
                <a:lnTo>
                  <a:pt x="85964" y="200117"/>
                </a:lnTo>
                <a:lnTo>
                  <a:pt x="100584" y="201167"/>
                </a:lnTo>
                <a:lnTo>
                  <a:pt x="103561" y="201124"/>
                </a:lnTo>
                <a:lnTo>
                  <a:pt x="118061" y="199660"/>
                </a:lnTo>
                <a:lnTo>
                  <a:pt x="131875" y="196221"/>
                </a:lnTo>
                <a:lnTo>
                  <a:pt x="144856" y="190955"/>
                </a:lnTo>
                <a:lnTo>
                  <a:pt x="156858" y="184006"/>
                </a:lnTo>
                <a:lnTo>
                  <a:pt x="167735" y="175523"/>
                </a:lnTo>
                <a:lnTo>
                  <a:pt x="177340" y="165651"/>
                </a:lnTo>
                <a:lnTo>
                  <a:pt x="185528" y="154536"/>
                </a:lnTo>
                <a:lnTo>
                  <a:pt x="192151" y="142326"/>
                </a:lnTo>
                <a:lnTo>
                  <a:pt x="197062" y="129166"/>
                </a:lnTo>
                <a:lnTo>
                  <a:pt x="200117" y="115203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03386" y="5437632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201168" h="201167">
                <a:moveTo>
                  <a:pt x="0" y="100583"/>
                </a:moveTo>
                <a:lnTo>
                  <a:pt x="1507" y="118061"/>
                </a:lnTo>
                <a:lnTo>
                  <a:pt x="4946" y="131875"/>
                </a:lnTo>
                <a:lnTo>
                  <a:pt x="10212" y="144856"/>
                </a:lnTo>
                <a:lnTo>
                  <a:pt x="17161" y="156858"/>
                </a:lnTo>
                <a:lnTo>
                  <a:pt x="25644" y="167735"/>
                </a:lnTo>
                <a:lnTo>
                  <a:pt x="35516" y="177340"/>
                </a:lnTo>
                <a:lnTo>
                  <a:pt x="46631" y="185528"/>
                </a:lnTo>
                <a:lnTo>
                  <a:pt x="58841" y="192151"/>
                </a:lnTo>
                <a:lnTo>
                  <a:pt x="72001" y="197062"/>
                </a:lnTo>
                <a:lnTo>
                  <a:pt x="85964" y="200117"/>
                </a:lnTo>
                <a:lnTo>
                  <a:pt x="100584" y="201167"/>
                </a:lnTo>
                <a:lnTo>
                  <a:pt x="103561" y="201124"/>
                </a:lnTo>
                <a:lnTo>
                  <a:pt x="118061" y="199660"/>
                </a:lnTo>
                <a:lnTo>
                  <a:pt x="131875" y="196221"/>
                </a:lnTo>
                <a:lnTo>
                  <a:pt x="144856" y="190955"/>
                </a:lnTo>
                <a:lnTo>
                  <a:pt x="156858" y="184006"/>
                </a:lnTo>
                <a:lnTo>
                  <a:pt x="167735" y="175523"/>
                </a:lnTo>
                <a:lnTo>
                  <a:pt x="177340" y="165651"/>
                </a:lnTo>
                <a:lnTo>
                  <a:pt x="185528" y="154536"/>
                </a:lnTo>
                <a:lnTo>
                  <a:pt x="192151" y="142326"/>
                </a:lnTo>
                <a:lnTo>
                  <a:pt x="197062" y="129166"/>
                </a:lnTo>
                <a:lnTo>
                  <a:pt x="200117" y="115203"/>
                </a:lnTo>
                <a:lnTo>
                  <a:pt x="201168" y="100583"/>
                </a:lnTo>
                <a:lnTo>
                  <a:pt x="201124" y="97606"/>
                </a:lnTo>
                <a:lnTo>
                  <a:pt x="199660" y="83106"/>
                </a:lnTo>
                <a:lnTo>
                  <a:pt x="196221" y="69292"/>
                </a:lnTo>
                <a:lnTo>
                  <a:pt x="190955" y="56311"/>
                </a:lnTo>
                <a:lnTo>
                  <a:pt x="184006" y="44309"/>
                </a:lnTo>
                <a:lnTo>
                  <a:pt x="175523" y="33432"/>
                </a:lnTo>
                <a:lnTo>
                  <a:pt x="165651" y="23827"/>
                </a:lnTo>
                <a:lnTo>
                  <a:pt x="154536" y="15639"/>
                </a:lnTo>
                <a:lnTo>
                  <a:pt x="142326" y="9016"/>
                </a:lnTo>
                <a:lnTo>
                  <a:pt x="129166" y="4105"/>
                </a:lnTo>
                <a:lnTo>
                  <a:pt x="115203" y="1050"/>
                </a:lnTo>
                <a:lnTo>
                  <a:pt x="100583" y="0"/>
                </a:lnTo>
                <a:lnTo>
                  <a:pt x="97606" y="43"/>
                </a:lnTo>
                <a:lnTo>
                  <a:pt x="83106" y="1507"/>
                </a:lnTo>
                <a:lnTo>
                  <a:pt x="69292" y="4946"/>
                </a:lnTo>
                <a:lnTo>
                  <a:pt x="56311" y="10212"/>
                </a:lnTo>
                <a:lnTo>
                  <a:pt x="44309" y="17161"/>
                </a:lnTo>
                <a:lnTo>
                  <a:pt x="33432" y="25644"/>
                </a:lnTo>
                <a:lnTo>
                  <a:pt x="23827" y="35516"/>
                </a:lnTo>
                <a:lnTo>
                  <a:pt x="15639" y="46631"/>
                </a:lnTo>
                <a:lnTo>
                  <a:pt x="9016" y="58841"/>
                </a:lnTo>
                <a:lnTo>
                  <a:pt x="4105" y="72001"/>
                </a:lnTo>
                <a:lnTo>
                  <a:pt x="1050" y="85964"/>
                </a:lnTo>
                <a:lnTo>
                  <a:pt x="0" y="100583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3429000"/>
            <a:ext cx="7010780" cy="1752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746" marR="310414" indent="260623" algn="r">
              <a:lnSpc>
                <a:spcPts val="3840"/>
              </a:lnSpc>
              <a:spcBef>
                <a:spcPts val="312"/>
              </a:spcBef>
            </a:pPr>
            <a:r>
              <a:rPr sz="3200" b="1" spc="0" smtClean="0">
                <a:solidFill>
                  <a:srgbClr val="330065"/>
                </a:solidFill>
                <a:latin typeface="Calibri"/>
                <a:cs typeface="Calibri"/>
              </a:rPr>
              <a:t>RiskRanker</a:t>
            </a:r>
            <a:r>
              <a:rPr sz="3200" b="1" spc="0" dirty="0" smtClean="0">
                <a:solidFill>
                  <a:srgbClr val="330065"/>
                </a:solidFill>
                <a:latin typeface="Calibri"/>
                <a:cs typeface="Calibri"/>
              </a:rPr>
              <a:t>: Scalable and Accurate Zer</a:t>
            </a:r>
            <a:r>
              <a:rPr sz="3200" b="1" spc="4" dirty="0" smtClean="0">
                <a:solidFill>
                  <a:srgbClr val="330065"/>
                </a:solidFill>
                <a:latin typeface="Calibri"/>
                <a:cs typeface="Calibri"/>
              </a:rPr>
              <a:t>o</a:t>
            </a:r>
            <a:r>
              <a:rPr sz="3200" b="1" spc="0" dirty="0" smtClean="0">
                <a:solidFill>
                  <a:srgbClr val="330065"/>
                </a:solidFill>
                <a:latin typeface="Calibri"/>
                <a:cs typeface="Calibri"/>
              </a:rPr>
              <a:t>‐day</a:t>
            </a:r>
            <a:r>
              <a:rPr sz="3200" b="1" spc="-9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3200" b="1" spc="0" dirty="0" smtClean="0">
                <a:solidFill>
                  <a:srgbClr val="330065"/>
                </a:solidFill>
                <a:latin typeface="Calibri"/>
                <a:cs typeface="Calibri"/>
              </a:rPr>
              <a:t>Android Malware Detection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780" y="1523999"/>
            <a:ext cx="1218819" cy="1752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62000" y="3276980"/>
            <a:ext cx="7010780" cy="2742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15003">
              <a:lnSpc>
                <a:spcPct val="101725"/>
              </a:lnSpc>
              <a:spcBef>
                <a:spcPts val="1116"/>
              </a:spcBef>
            </a:pP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72780" y="3276980"/>
            <a:ext cx="1218819" cy="2742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" name="Picture 39" descr="au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43600"/>
            <a:ext cx="9220200" cy="130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352800"/>
            <a:ext cx="51816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45720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524000"/>
            <a:ext cx="4256229" cy="776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First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Order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Analysis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1725"/>
              </a:lnSpc>
              <a:spcBef>
                <a:spcPts val="444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High‐risk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apps found (Table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0" y="1955800"/>
            <a:ext cx="3184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3)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9200" y="6096000"/>
            <a:ext cx="6430492" cy="137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24 High</a:t>
            </a:r>
            <a:r>
              <a:rPr sz="3000" spc="-3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risk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apps</a:t>
            </a:r>
            <a:r>
              <a:rPr sz="3000" spc="-2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using</a:t>
            </a:r>
            <a:r>
              <a:rPr sz="3000" spc="-3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known</a:t>
            </a:r>
            <a:r>
              <a:rPr sz="3000" spc="-6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root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exploits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8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1400" spc="244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Only</a:t>
            </a:r>
            <a:r>
              <a:rPr sz="2000" spc="-3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3 Table</a:t>
            </a:r>
            <a:r>
              <a:rPr sz="2000" spc="-3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1 exploits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use</a:t>
            </a:r>
            <a:r>
              <a:rPr sz="2000" spc="-2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(Exploid,</a:t>
            </a:r>
            <a:r>
              <a:rPr sz="2000" spc="-6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RATC, GingerBreak)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ct val="101725"/>
              </a:lnSpc>
              <a:spcBef>
                <a:spcPts val="434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1400" spc="244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Found</a:t>
            </a:r>
            <a:r>
              <a:rPr sz="2000" spc="-5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some</a:t>
            </a:r>
            <a:r>
              <a:rPr sz="2000" spc="-3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exploits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repackaged</a:t>
            </a:r>
            <a:r>
              <a:rPr sz="2000" spc="-7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into popular</a:t>
            </a:r>
            <a:r>
              <a:rPr sz="2000" spc="-6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legit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apps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ct val="101725"/>
              </a:lnSpc>
              <a:spcBef>
                <a:spcPts val="434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1400" spc="244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System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also</a:t>
            </a:r>
            <a:r>
              <a:rPr sz="2000" spc="-17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detected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legit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(??)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jail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break</a:t>
            </a:r>
            <a:r>
              <a:rPr sz="2000" spc="-41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tool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9" name="Picture 38" descr="breakdow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667000"/>
            <a:ext cx="4267200" cy="3312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1752600"/>
            <a:ext cx="1295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40" y="886840"/>
            <a:ext cx="3219816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Approach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60917"/>
            <a:ext cx="3363500" cy="63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325" spc="375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First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Order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357123">
              <a:lnSpc>
                <a:spcPct val="101725"/>
              </a:lnSpc>
              <a:spcBef>
                <a:spcPts val="278"/>
              </a:spcBef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 </a:t>
            </a:r>
            <a:r>
              <a:rPr sz="1250" spc="232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Detecting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medium‐risk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0691" y="2960433"/>
            <a:ext cx="7148902" cy="300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1730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Look</a:t>
            </a:r>
            <a:r>
              <a:rPr sz="2400" spc="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for</a:t>
            </a:r>
            <a:r>
              <a:rPr sz="2400" spc="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behaviors</a:t>
            </a:r>
            <a:r>
              <a:rPr sz="2400" spc="-4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that</a:t>
            </a:r>
            <a:r>
              <a:rPr sz="2400" spc="-4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result</a:t>
            </a:r>
            <a:r>
              <a:rPr sz="2400" spc="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in</a:t>
            </a:r>
            <a:r>
              <a:rPr sz="2400" spc="-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surreptitious</a:t>
            </a:r>
            <a:r>
              <a:rPr sz="2400" spc="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charges</a:t>
            </a:r>
            <a:endParaRPr sz="1600">
              <a:latin typeface="Calibri"/>
              <a:cs typeface="Calibri"/>
            </a:endParaRPr>
          </a:p>
          <a:p>
            <a:pPr marL="12700" marR="953742">
              <a:lnSpc>
                <a:spcPts val="1953"/>
              </a:lnSpc>
              <a:spcBef>
                <a:spcPts val="263"/>
              </a:spcBef>
            </a:pPr>
            <a:r>
              <a:rPr sz="1600" spc="0" dirty="0" smtClean="0">
                <a:latin typeface="Calibri"/>
                <a:cs typeface="Calibri"/>
              </a:rPr>
              <a:t>Sending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SMS</a:t>
            </a:r>
            <a:r>
              <a:rPr sz="1600" spc="-4" dirty="0" smtClean="0">
                <a:latin typeface="Calibri"/>
                <a:cs typeface="Calibri"/>
              </a:rPr>
              <a:t> t</a:t>
            </a:r>
            <a:r>
              <a:rPr sz="1600" spc="0" dirty="0" smtClean="0">
                <a:latin typeface="Calibri"/>
                <a:cs typeface="Calibri"/>
              </a:rPr>
              <a:t>o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premium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phone numbers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(and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earn malware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authors $$$) </a:t>
            </a:r>
            <a:endParaRPr sz="1600">
              <a:latin typeface="Calibri"/>
              <a:cs typeface="Calibri"/>
            </a:endParaRPr>
          </a:p>
          <a:p>
            <a:pPr marL="12700" marR="953742">
              <a:lnSpc>
                <a:spcPts val="1953"/>
              </a:lnSpc>
              <a:spcBef>
                <a:spcPts val="351"/>
              </a:spcBef>
            </a:pPr>
            <a:r>
              <a:rPr sz="1600" spc="0" dirty="0" smtClean="0">
                <a:latin typeface="Calibri"/>
                <a:cs typeface="Calibri"/>
              </a:rPr>
              <a:t>Need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-4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o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distinguish</a:t>
            </a:r>
            <a:r>
              <a:rPr sz="1600" spc="-1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legitimate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use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of such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functions</a:t>
            </a:r>
            <a:endParaRPr sz="1600">
              <a:latin typeface="Calibri"/>
              <a:cs typeface="Calibri"/>
            </a:endParaRPr>
          </a:p>
          <a:p>
            <a:pPr marL="12700" marR="505212" indent="0">
              <a:lnSpc>
                <a:spcPct val="99995"/>
              </a:lnSpc>
              <a:spcBef>
                <a:spcPts val="376"/>
              </a:spcBef>
            </a:pPr>
            <a:r>
              <a:rPr sz="1600" spc="0" dirty="0" smtClean="0">
                <a:latin typeface="Calibri"/>
                <a:cs typeface="Calibri"/>
              </a:rPr>
              <a:t>Assume legitimate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actions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initiated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actions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which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invoke callbacks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(button press callback)</a:t>
            </a:r>
            <a:endParaRPr sz="1600">
              <a:latin typeface="Calibri"/>
              <a:cs typeface="Calibri"/>
            </a:endParaRPr>
          </a:p>
          <a:p>
            <a:pPr marL="12740" marR="494846" indent="-40">
              <a:lnSpc>
                <a:spcPts val="1920"/>
              </a:lnSpc>
              <a:spcBef>
                <a:spcPts val="441"/>
              </a:spcBef>
            </a:pPr>
            <a:r>
              <a:rPr sz="1600" spc="0" dirty="0" smtClean="0">
                <a:latin typeface="Calibri"/>
                <a:cs typeface="Calibri"/>
              </a:rPr>
              <a:t>Perform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static data‐flow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and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control‐flow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of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Dalvik</a:t>
            </a:r>
            <a:r>
              <a:rPr sz="1600" spc="351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bytecode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-4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o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see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that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money charging</a:t>
            </a:r>
            <a:r>
              <a:rPr sz="1600" spc="-2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operations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trace back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-4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o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callbacks</a:t>
            </a:r>
            <a:endParaRPr sz="1600">
              <a:latin typeface="Calibri"/>
              <a:cs typeface="Calibri"/>
            </a:endParaRPr>
          </a:p>
          <a:p>
            <a:pPr marL="12740" indent="-40">
              <a:lnSpc>
                <a:spcPts val="1920"/>
              </a:lnSpc>
              <a:spcBef>
                <a:spcPts val="384"/>
              </a:spcBef>
            </a:pPr>
            <a:r>
              <a:rPr sz="1600" spc="0" dirty="0" smtClean="0">
                <a:latin typeface="Calibri"/>
                <a:cs typeface="Calibri"/>
              </a:rPr>
              <a:t>Such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analysis</a:t>
            </a:r>
            <a:r>
              <a:rPr sz="1600" spc="-1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complicated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by concurrent operations,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code obfuscation,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reflection,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and actions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initiated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in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external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threads.</a:t>
            </a:r>
            <a:endParaRPr sz="1600">
              <a:latin typeface="Calibri"/>
              <a:cs typeface="Calibri"/>
            </a:endParaRPr>
          </a:p>
          <a:p>
            <a:pPr marL="12700" marR="24507">
              <a:lnSpc>
                <a:spcPct val="101725"/>
              </a:lnSpc>
              <a:spcBef>
                <a:spcPts val="299"/>
              </a:spcBef>
            </a:pPr>
            <a:r>
              <a:rPr sz="1600" spc="-4" dirty="0" smtClean="0">
                <a:latin typeface="Calibri"/>
                <a:cs typeface="Calibri"/>
              </a:rPr>
              <a:t>Minimiz</a:t>
            </a:r>
            <a:r>
              <a:rPr sz="1600" spc="0" dirty="0" smtClean="0">
                <a:latin typeface="Calibri"/>
                <a:cs typeface="Calibri"/>
              </a:rPr>
              <a:t>e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such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issues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by employing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backward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and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forward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slicing.</a:t>
            </a:r>
            <a:endParaRPr sz="1600">
              <a:latin typeface="Calibri"/>
              <a:cs typeface="Calibri"/>
            </a:endParaRPr>
          </a:p>
          <a:p>
            <a:pPr marL="14224" marR="24507">
              <a:lnSpc>
                <a:spcPct val="101725"/>
              </a:lnSpc>
              <a:spcBef>
                <a:spcPts val="350"/>
              </a:spcBef>
            </a:pPr>
            <a:r>
              <a:rPr sz="1200" spc="0" dirty="0" smtClean="0">
                <a:solidFill>
                  <a:srgbClr val="330065"/>
                </a:solidFill>
                <a:latin typeface="Wingdings"/>
                <a:cs typeface="Wingdings"/>
              </a:rPr>
              <a:t></a:t>
            </a:r>
            <a:r>
              <a:rPr sz="12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</a:t>
            </a:r>
            <a:r>
              <a:rPr sz="1200" spc="255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Slicing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is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technique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of identifying</a:t>
            </a:r>
            <a:r>
              <a:rPr sz="1600" spc="-1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reachable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code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or</a:t>
            </a:r>
            <a:r>
              <a:rPr sz="1600" spc="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560" y="2997612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6560" y="3290220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560" y="3582828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6560" y="3875436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560" y="4411884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0" y="4948332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86560" y="5484780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110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1752600"/>
            <a:ext cx="1295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40" y="886840"/>
            <a:ext cx="3219816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Approach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60917"/>
            <a:ext cx="5255260" cy="63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340"/>
              </a:lnSpc>
              <a:spcBef>
                <a:spcPts val="117"/>
              </a:spcBef>
            </a:pPr>
            <a:r>
              <a:rPr sz="3200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3200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3200" spc="375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4400" spc="0" baseline="2482" dirty="0" smtClean="0">
                <a:latin typeface="Calibri"/>
                <a:cs typeface="Calibri"/>
              </a:rPr>
              <a:t>First</a:t>
            </a:r>
            <a:r>
              <a:rPr sz="4400" spc="-9" baseline="2482" dirty="0" smtClean="0">
                <a:latin typeface="Calibri"/>
                <a:cs typeface="Calibri"/>
              </a:rPr>
              <a:t> </a:t>
            </a:r>
            <a:r>
              <a:rPr sz="4400" spc="0" baseline="2482" dirty="0" smtClean="0">
                <a:latin typeface="Calibri"/>
                <a:cs typeface="Calibri"/>
              </a:rPr>
              <a:t>Order</a:t>
            </a:r>
            <a:r>
              <a:rPr sz="4400" spc="-9" baseline="2482" dirty="0" smtClean="0">
                <a:latin typeface="Calibri"/>
                <a:cs typeface="Calibri"/>
              </a:rPr>
              <a:t> </a:t>
            </a:r>
            <a:r>
              <a:rPr sz="4400" spc="0" baseline="2482" dirty="0" smtClean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357123">
              <a:lnSpc>
                <a:spcPct val="101725"/>
              </a:lnSpc>
              <a:spcBef>
                <a:spcPts val="278"/>
              </a:spcBef>
            </a:pPr>
            <a:r>
              <a:rPr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 </a:t>
            </a:r>
            <a:r>
              <a:rPr spc="232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Detecting</a:t>
            </a:r>
            <a:r>
              <a:rPr sz="2800" spc="24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medium‐risk</a:t>
            </a:r>
            <a:r>
              <a:rPr sz="2800" spc="-4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apps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31242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Sources of Ambiguity:</a:t>
            </a:r>
          </a:p>
          <a:p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Class Hierarchy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Possible values each term in a comparison can take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Native Code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Reflection language Feature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685800"/>
            <a:ext cx="1295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40" y="886840"/>
            <a:ext cx="3219816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Approach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60917"/>
            <a:ext cx="3363500" cy="63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325" spc="375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First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Order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357123">
              <a:lnSpc>
                <a:spcPct val="101725"/>
              </a:lnSpc>
              <a:spcBef>
                <a:spcPts val="278"/>
              </a:spcBef>
            </a:pP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560" y="3582828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6560" y="3875436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560" y="4411884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0" y="4948332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86560" y="5484780"/>
            <a:ext cx="153217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endParaRPr sz="1100">
              <a:latin typeface="Wingdings"/>
              <a:cs typeface="Wingdings"/>
            </a:endParaRPr>
          </a:p>
        </p:txBody>
      </p:sp>
      <p:pic>
        <p:nvPicPr>
          <p:cNvPr id="45" name="Picture 44" descr="al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93" y="2667000"/>
            <a:ext cx="5624945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600" y="2209798"/>
            <a:ext cx="3429000" cy="4953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40" y="88684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2292254"/>
            <a:ext cx="4780603" cy="1813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First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Order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Analysis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  <a:p>
            <a:pPr marL="469900" marR="38061">
              <a:lnSpc>
                <a:spcPct val="101725"/>
              </a:lnSpc>
              <a:spcBef>
                <a:spcPts val="444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Mediu</a:t>
            </a:r>
            <a:r>
              <a:rPr sz="2400" spc="4" dirty="0" smtClean="0">
                <a:latin typeface="Calibri"/>
                <a:cs typeface="Calibri"/>
              </a:rPr>
              <a:t>m</a:t>
            </a:r>
            <a:r>
              <a:rPr sz="2400" spc="0" dirty="0" smtClean="0">
                <a:latin typeface="Calibri"/>
                <a:cs typeface="Calibri"/>
              </a:rPr>
              <a:t>‐risk apps found (Table</a:t>
            </a:r>
            <a:endParaRPr sz="2400">
              <a:latin typeface="Calibri"/>
              <a:cs typeface="Calibri"/>
            </a:endParaRPr>
          </a:p>
          <a:p>
            <a:pPr marL="1269949" marR="328516" indent="-342849">
              <a:lnSpc>
                <a:spcPts val="2400"/>
              </a:lnSpc>
              <a:spcBef>
                <a:spcPts val="540"/>
              </a:spcBef>
              <a:tabLst>
                <a:tab pos="1270000" algn="l"/>
              </a:tabLst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-138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000" spc="0" dirty="0" smtClean="0">
                <a:latin typeface="Calibri"/>
                <a:cs typeface="Calibri"/>
              </a:rPr>
              <a:t>2437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apps</a:t>
            </a:r>
            <a:r>
              <a:rPr sz="2000" spc="-2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were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found</a:t>
            </a:r>
            <a:r>
              <a:rPr sz="2000" spc="-53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 send background</a:t>
            </a:r>
            <a:r>
              <a:rPr sz="2000" spc="-9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SMS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1725"/>
              </a:lnSpc>
              <a:spcBef>
                <a:spcPts val="375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1400" spc="244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f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these,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only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1223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distinct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paths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8093" y="2738119"/>
            <a:ext cx="3184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5140" y="4192206"/>
            <a:ext cx="4493983" cy="1559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person</a:t>
            </a:r>
            <a:r>
              <a:rPr sz="3000" spc="-5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manually</a:t>
            </a:r>
            <a:r>
              <a:rPr sz="3000" spc="-5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analyzed</a:t>
            </a:r>
            <a:r>
              <a:rPr sz="3000" spc="-7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these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 2</a:t>
            </a:r>
            <a:endParaRPr sz="2000">
              <a:latin typeface="Calibri"/>
              <a:cs typeface="Calibri"/>
            </a:endParaRPr>
          </a:p>
          <a:p>
            <a:pPr marL="355574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days.</a:t>
            </a:r>
            <a:r>
              <a:rPr sz="3000" spc="-41" baseline="1365" dirty="0" smtClean="0">
                <a:latin typeface="Calibri"/>
                <a:cs typeface="Calibri"/>
              </a:rPr>
              <a:t> </a:t>
            </a:r>
            <a:r>
              <a:rPr sz="3000" spc="-4" baseline="1365" dirty="0" smtClean="0">
                <a:latin typeface="Calibri"/>
                <a:cs typeface="Calibri"/>
              </a:rPr>
              <a:t>O</a:t>
            </a:r>
            <a:r>
              <a:rPr sz="3000" spc="0" baseline="1365" dirty="0" smtClean="0">
                <a:latin typeface="Calibri"/>
                <a:cs typeface="Calibri"/>
              </a:rPr>
              <a:t>f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these,</a:t>
            </a:r>
            <a:r>
              <a:rPr sz="3000" spc="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94 paths</a:t>
            </a:r>
            <a:r>
              <a:rPr sz="3000" spc="-3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were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malicious</a:t>
            </a:r>
            <a:endParaRPr sz="2000">
              <a:latin typeface="Calibri"/>
              <a:cs typeface="Calibri"/>
            </a:endParaRPr>
          </a:p>
          <a:p>
            <a:pPr marL="355549" marR="103594" indent="-342849">
              <a:lnSpc>
                <a:spcPts val="2400"/>
              </a:lnSpc>
              <a:spcBef>
                <a:spcPts val="420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-138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000" spc="0" dirty="0" smtClean="0">
                <a:latin typeface="Calibri"/>
                <a:cs typeface="Calibri"/>
              </a:rPr>
              <a:t>Overall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2437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medium‐</a:t>
            </a:r>
            <a:r>
              <a:rPr sz="2000" spc="4" dirty="0" smtClean="0">
                <a:latin typeface="Calibri"/>
                <a:cs typeface="Calibri"/>
              </a:rPr>
              <a:t>ris</a:t>
            </a:r>
            <a:r>
              <a:rPr sz="2000" spc="0" dirty="0" smtClean="0">
                <a:latin typeface="Calibri"/>
                <a:cs typeface="Calibri"/>
              </a:rPr>
              <a:t>k</a:t>
            </a:r>
            <a:r>
              <a:rPr sz="2000" spc="1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apps,</a:t>
            </a:r>
            <a:r>
              <a:rPr sz="2000" spc="-3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206 were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infected,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including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8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zer</a:t>
            </a:r>
            <a:r>
              <a:rPr sz="2000" spc="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‐day malware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famili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6243637" y="3124199"/>
            <a:ext cx="1346644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3"/>
              </a:spcBef>
            </a:pPr>
            <a:endParaRPr sz="700"/>
          </a:p>
          <a:p>
            <a:pPr>
              <a:lnSpc>
                <a:spcPct val="101725"/>
              </a:lnSpc>
              <a:spcBef>
                <a:spcPts val="3000"/>
              </a:spcBef>
            </a:pPr>
            <a:r>
              <a:rPr sz="1500" spc="0" dirty="0" smtClean="0">
                <a:latin typeface="Calibri"/>
                <a:cs typeface="Calibri"/>
              </a:rPr>
              <a:t>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600" y="3124199"/>
            <a:ext cx="1265681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5410199"/>
            <a:ext cx="181965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8800" y="4114800"/>
            <a:ext cx="1881377" cy="1005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40" y="886840"/>
            <a:ext cx="3219816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Approach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65679"/>
            <a:ext cx="642790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325" spc="0" baseline="5812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561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325" spc="375" baseline="561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Second Order</a:t>
            </a:r>
            <a:r>
              <a:rPr sz="3300" spc="-14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analysis ‐</a:t>
            </a:r>
            <a:r>
              <a:rPr sz="3300" spc="-4" baseline="372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Look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for patterns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common</a:t>
            </a:r>
            <a:endParaRPr sz="2400">
              <a:latin typeface="Calibri"/>
              <a:cs typeface="Calibri"/>
            </a:endParaRPr>
          </a:p>
          <a:p>
            <a:pPr marL="3556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and rare</a:t>
            </a:r>
            <a:r>
              <a:rPr sz="3600" spc="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in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legitimate</a:t>
            </a:r>
            <a:r>
              <a:rPr sz="3600" spc="-1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6037" y="2265679"/>
            <a:ext cx="3339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746" y="2265679"/>
            <a:ext cx="12291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malware,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5036" y="3038348"/>
            <a:ext cx="4599933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Pre‐processing</a:t>
            </a:r>
            <a:endParaRPr sz="1800">
              <a:latin typeface="Calibri"/>
              <a:cs typeface="Calibri"/>
            </a:endParaRPr>
          </a:p>
          <a:p>
            <a:pPr marL="14224" marR="28575">
              <a:lnSpc>
                <a:spcPct val="101725"/>
              </a:lnSpc>
              <a:spcBef>
                <a:spcPts val="228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Look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for secondary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(child)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apps within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host</a:t>
            </a:r>
            <a:r>
              <a:rPr sz="1500" spc="-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app.</a:t>
            </a:r>
            <a:endParaRPr sz="150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  <a:spcBef>
                <a:spcPts val="325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Look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for apk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or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jar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files</a:t>
            </a:r>
            <a:r>
              <a:rPr sz="1500" spc="2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saved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in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assets</a:t>
            </a:r>
            <a:r>
              <a:rPr sz="1500" spc="-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or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res</a:t>
            </a:r>
            <a:r>
              <a:rPr sz="1500" spc="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directorie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564" y="3080190"/>
            <a:ext cx="168937" cy="18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036" y="4245356"/>
            <a:ext cx="3133499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Encrypted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native code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14224" marR="28575">
              <a:lnSpc>
                <a:spcPct val="101725"/>
              </a:lnSpc>
              <a:spcBef>
                <a:spcPts val="228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Hides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signature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of malevolent</a:t>
            </a:r>
            <a:r>
              <a:rPr sz="1500" spc="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  <a:spcBef>
                <a:spcPts val="325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Look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for calls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to</a:t>
            </a:r>
            <a:r>
              <a:rPr sz="1500" spc="-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decryption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routines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564" y="4287198"/>
            <a:ext cx="168937" cy="18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5036" y="5397500"/>
            <a:ext cx="3474830" cy="1077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Unsafe Dalvik</a:t>
            </a:r>
            <a:r>
              <a:rPr sz="2700" spc="-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code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loading</a:t>
            </a:r>
            <a:endParaRPr sz="1800">
              <a:latin typeface="Calibri"/>
              <a:cs typeface="Calibri"/>
            </a:endParaRPr>
          </a:p>
          <a:p>
            <a:pPr marL="14224" marR="28575">
              <a:lnSpc>
                <a:spcPct val="101725"/>
              </a:lnSpc>
              <a:spcBef>
                <a:spcPts val="228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Load</a:t>
            </a:r>
            <a:r>
              <a:rPr sz="1500" spc="-1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malevolent</a:t>
            </a:r>
            <a:r>
              <a:rPr sz="1500" spc="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code at</a:t>
            </a:r>
            <a:r>
              <a:rPr sz="1500" spc="-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runtime</a:t>
            </a:r>
            <a:endParaRPr sz="150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  <a:spcBef>
                <a:spcPts val="325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Bypasses</a:t>
            </a:r>
            <a:r>
              <a:rPr sz="1500" spc="-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discovery</a:t>
            </a:r>
            <a:r>
              <a:rPr sz="1500" spc="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during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static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analysis</a:t>
            </a:r>
            <a:endParaRPr sz="1500">
              <a:latin typeface="Calibri"/>
              <a:cs typeface="Calibri"/>
            </a:endParaRPr>
          </a:p>
          <a:p>
            <a:pPr marL="14224" marR="28575">
              <a:lnSpc>
                <a:spcPct val="101725"/>
              </a:lnSpc>
              <a:spcBef>
                <a:spcPts val="325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Look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for use of DexClassLoader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5439342"/>
            <a:ext cx="168937" cy="18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838200"/>
            <a:ext cx="4572000" cy="2859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40" y="88684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810000"/>
            <a:ext cx="5050637" cy="1136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2555"/>
              </a:lnSpc>
              <a:spcBef>
                <a:spcPts val="127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Second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Order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Analysis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  <a:p>
            <a:pPr marL="434340" algn="ctr">
              <a:lnSpc>
                <a:spcPct val="95825"/>
              </a:lnSpc>
              <a:spcBef>
                <a:spcPts val="568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Medium-risk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apps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found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(Table</a:t>
            </a:r>
            <a:endParaRPr sz="2400">
              <a:latin typeface="Arial"/>
              <a:cs typeface="Arial"/>
            </a:endParaRPr>
          </a:p>
          <a:p>
            <a:pPr marL="895369" marR="435237" algn="ctr">
              <a:lnSpc>
                <a:spcPct val="95825"/>
              </a:lnSpc>
              <a:spcBef>
                <a:spcPts val="585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1400" spc="244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328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apps</a:t>
            </a:r>
            <a:r>
              <a:rPr sz="2000" spc="-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encrypt</a:t>
            </a:r>
            <a:r>
              <a:rPr sz="2000" spc="-8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native</a:t>
            </a:r>
            <a:r>
              <a:rPr sz="2000" spc="-5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6740" y="4241800"/>
            <a:ext cx="3416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5000" y="5257800"/>
            <a:ext cx="6838723" cy="2229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1400" spc="244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4257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apps</a:t>
            </a:r>
            <a:r>
              <a:rPr sz="2000" spc="-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feature</a:t>
            </a:r>
            <a:r>
              <a:rPr sz="2000" spc="-7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dynamic</a:t>
            </a:r>
            <a:r>
              <a:rPr sz="2000" spc="-7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code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loading,</a:t>
            </a:r>
            <a:r>
              <a:rPr sz="2000" spc="-6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1655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contain</a:t>
            </a:r>
            <a:r>
              <a:rPr sz="2000" spc="-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 marR="31111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child</a:t>
            </a:r>
            <a:r>
              <a:rPr sz="2000" spc="-3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package,</a:t>
            </a:r>
            <a:r>
              <a:rPr sz="2000" spc="-8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there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are</a:t>
            </a:r>
            <a:r>
              <a:rPr sz="2000" spc="-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492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apps</a:t>
            </a:r>
            <a:r>
              <a:rPr sz="2000" spc="-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common.</a:t>
            </a:r>
            <a:endParaRPr sz="2000">
              <a:latin typeface="Arial"/>
              <a:cs typeface="Arial"/>
            </a:endParaRPr>
          </a:p>
          <a:p>
            <a:pPr marL="355600" marR="415737" indent="-342900">
              <a:lnSpc>
                <a:spcPct val="100041"/>
              </a:lnSpc>
              <a:spcBef>
                <a:spcPts val="580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-138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000" spc="0" dirty="0" smtClean="0">
                <a:latin typeface="Arial"/>
                <a:cs typeface="Arial"/>
              </a:rPr>
              <a:t>Some</a:t>
            </a:r>
            <a:r>
              <a:rPr sz="2000" spc="-5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are</a:t>
            </a:r>
            <a:r>
              <a:rPr sz="2000" spc="-3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legit.</a:t>
            </a:r>
            <a:r>
              <a:rPr sz="2000" spc="5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These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signatures</a:t>
            </a:r>
            <a:r>
              <a:rPr sz="2000" spc="-9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were</a:t>
            </a:r>
            <a:r>
              <a:rPr sz="2000" spc="-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white</a:t>
            </a:r>
            <a:r>
              <a:rPr sz="2000" spc="-4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listed</a:t>
            </a:r>
            <a:r>
              <a:rPr sz="2000" spc="-4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to reduce</a:t>
            </a:r>
            <a:r>
              <a:rPr sz="2000" spc="-6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</a:t>
            </a:r>
            <a:r>
              <a:rPr sz="2000" spc="-2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number</a:t>
            </a:r>
            <a:r>
              <a:rPr sz="2000" spc="-6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 apps</a:t>
            </a:r>
            <a:r>
              <a:rPr sz="2000" spc="-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being</a:t>
            </a:r>
            <a:r>
              <a:rPr sz="2000" spc="-3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considered.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41"/>
              </a:lnSpc>
              <a:spcBef>
                <a:spcPts val="480"/>
              </a:spcBef>
              <a:tabLst>
                <a:tab pos="355600" algn="l"/>
                <a:tab pos="1460500" algn="l"/>
              </a:tabLst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-138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000" spc="0" dirty="0" smtClean="0">
                <a:latin typeface="Arial"/>
                <a:cs typeface="Arial"/>
              </a:rPr>
              <a:t>They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found</a:t>
            </a:r>
            <a:r>
              <a:rPr sz="2000" spc="-5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one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very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nasty</a:t>
            </a:r>
            <a:r>
              <a:rPr sz="2000" spc="-5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zero-day</a:t>
            </a:r>
            <a:r>
              <a:rPr sz="2000" spc="-8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app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(AnserverBot, removes	mobile</a:t>
            </a:r>
            <a:r>
              <a:rPr sz="2000" spc="-5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security</a:t>
            </a:r>
            <a:r>
              <a:rPr sz="2000" spc="-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software,</a:t>
            </a:r>
            <a:r>
              <a:rPr sz="2000" spc="-9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and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other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things),</a:t>
            </a:r>
            <a:r>
              <a:rPr sz="2000" spc="-8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and released</a:t>
            </a:r>
            <a:r>
              <a:rPr sz="2000" spc="-6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security</a:t>
            </a:r>
            <a:r>
              <a:rPr sz="2000" spc="-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alert.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140" y="886840"/>
            <a:ext cx="4114117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r>
              <a:rPr sz="5850" b="1" spc="24" baseline="350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Prototyping</a:t>
            </a:r>
            <a:r>
              <a:rPr sz="4200" b="1" spc="-14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Evaluation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" y="2256726"/>
            <a:ext cx="7963282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RiskRanker</a:t>
            </a:r>
            <a:r>
              <a:rPr sz="3000" spc="2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implemented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-17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Linux</a:t>
            </a:r>
            <a:r>
              <a:rPr sz="3000" spc="-4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application,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using</a:t>
            </a:r>
            <a:r>
              <a:rPr sz="3000" spc="-3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3.6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K lines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of</a:t>
            </a:r>
            <a:r>
              <a:rPr sz="3000" spc="-2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Python,</a:t>
            </a:r>
            <a:endParaRPr sz="2000">
              <a:latin typeface="Calibri"/>
              <a:cs typeface="Calibri"/>
            </a:endParaRPr>
          </a:p>
          <a:p>
            <a:pPr marL="355523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and</a:t>
            </a:r>
            <a:r>
              <a:rPr sz="3000" spc="-30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8.7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K of</a:t>
            </a:r>
            <a:r>
              <a:rPr sz="3000" spc="-21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Java.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3293046"/>
            <a:ext cx="7428863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Contains</a:t>
            </a:r>
            <a:r>
              <a:rPr sz="3000" spc="-7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high‐risk</a:t>
            </a:r>
            <a:r>
              <a:rPr sz="3000" spc="1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root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exploit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detection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module</a:t>
            </a:r>
            <a:r>
              <a:rPr sz="3000" spc="-5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aware</a:t>
            </a:r>
            <a:r>
              <a:rPr sz="3000" spc="-4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of</a:t>
            </a:r>
            <a:r>
              <a:rPr sz="3000" spc="-21" baseline="2730" dirty="0" smtClean="0"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latin typeface="Calibri"/>
                <a:cs typeface="Calibri"/>
              </a:rPr>
              <a:t>7 </a:t>
            </a:r>
            <a:r>
              <a:rPr sz="3000" spc="0" baseline="2730" dirty="0" smtClean="0">
                <a:latin typeface="Calibri"/>
                <a:cs typeface="Calibri"/>
              </a:rPr>
              <a:t>kinds</a:t>
            </a:r>
            <a:r>
              <a:rPr sz="3000" spc="-2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473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known</a:t>
            </a:r>
            <a:r>
              <a:rPr sz="3000" spc="-5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exploits</a:t>
            </a:r>
            <a:r>
              <a:rPr sz="3000" spc="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(see</a:t>
            </a:r>
            <a:r>
              <a:rPr sz="3000" spc="-8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Table</a:t>
            </a:r>
            <a:r>
              <a:rPr sz="3000" spc="-3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1, which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only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shows</a:t>
            </a:r>
            <a:r>
              <a:rPr sz="3000" spc="-50" baseline="1365" dirty="0" smtClean="0"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latin typeface="Calibri"/>
                <a:cs typeface="Calibri"/>
              </a:rPr>
              <a:t>6</a:t>
            </a:r>
            <a:r>
              <a:rPr sz="3000" spc="0" baseline="1365" dirty="0" smtClean="0">
                <a:latin typeface="Calibri"/>
                <a:cs typeface="Calibri"/>
              </a:rPr>
              <a:t>?).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4329366"/>
            <a:ext cx="621086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Contains</a:t>
            </a:r>
            <a:r>
              <a:rPr sz="3000" spc="-7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medium‐ri</a:t>
            </a:r>
            <a:r>
              <a:rPr sz="3000" spc="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k</a:t>
            </a:r>
            <a:r>
              <a:rPr sz="3000" spc="1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detection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module</a:t>
            </a:r>
            <a:r>
              <a:rPr sz="3000" spc="-57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which scans</a:t>
            </a:r>
            <a:r>
              <a:rPr sz="3000" spc="-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336" y="4673409"/>
            <a:ext cx="2898494" cy="1106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730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Sending</a:t>
            </a:r>
            <a:r>
              <a:rPr sz="2400" spc="-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background</a:t>
            </a:r>
            <a:r>
              <a:rPr sz="2400" spc="-1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SMS</a:t>
            </a:r>
            <a:endParaRPr sz="1600">
              <a:latin typeface="Calibri"/>
              <a:cs typeface="Calibri"/>
            </a:endParaRPr>
          </a:p>
          <a:p>
            <a:pPr marL="12700" marR="30518">
              <a:lnSpc>
                <a:spcPct val="101725"/>
              </a:lnSpc>
              <a:spcBef>
                <a:spcPts val="263"/>
              </a:spcBef>
            </a:pPr>
            <a:r>
              <a:rPr sz="1600" spc="0" dirty="0" smtClean="0">
                <a:latin typeface="Calibri"/>
                <a:cs typeface="Calibri"/>
              </a:rPr>
              <a:t>Making</a:t>
            </a:r>
            <a:r>
              <a:rPr sz="1600" spc="-2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background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phone calls</a:t>
            </a:r>
            <a:endParaRPr sz="1600">
              <a:latin typeface="Calibri"/>
              <a:cs typeface="Calibri"/>
            </a:endParaRPr>
          </a:p>
          <a:p>
            <a:pPr marL="12700" marR="30518">
              <a:lnSpc>
                <a:spcPct val="101725"/>
              </a:lnSpc>
              <a:spcBef>
                <a:spcPts val="350"/>
              </a:spcBef>
            </a:pPr>
            <a:r>
              <a:rPr sz="1600" spc="0" dirty="0" smtClean="0">
                <a:latin typeface="Calibri"/>
                <a:cs typeface="Calibri"/>
              </a:rPr>
              <a:t>Uploading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call</a:t>
            </a:r>
            <a:r>
              <a:rPr sz="1600" spc="-2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logs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50"/>
              </a:spcBef>
            </a:pPr>
            <a:r>
              <a:rPr sz="1600" spc="0" dirty="0" smtClean="0">
                <a:latin typeface="Calibri"/>
                <a:cs typeface="Calibri"/>
              </a:rPr>
              <a:t>Uploading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received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SMS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messages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6" y="4719129"/>
            <a:ext cx="155308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650" spc="0" baseline="2482" dirty="0" smtClean="0">
                <a:solidFill>
                  <a:srgbClr val="659999"/>
                </a:solidFill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136" y="5011737"/>
            <a:ext cx="155308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650" spc="0" baseline="2482" dirty="0" smtClean="0">
                <a:solidFill>
                  <a:srgbClr val="659999"/>
                </a:solidFill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136" y="5304345"/>
            <a:ext cx="155308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650" spc="0" baseline="2482" dirty="0" smtClean="0">
                <a:solidFill>
                  <a:srgbClr val="659999"/>
                </a:solidFill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2136" y="5596953"/>
            <a:ext cx="155308" cy="167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650" spc="0" baseline="2482" dirty="0" smtClean="0">
                <a:solidFill>
                  <a:srgbClr val="659999"/>
                </a:solidFill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289" y="6231318"/>
            <a:ext cx="7067388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Apps</a:t>
            </a:r>
            <a:r>
              <a:rPr sz="3000" spc="-3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were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preprocessed</a:t>
            </a:r>
            <a:r>
              <a:rPr sz="3000" spc="2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and</a:t>
            </a:r>
            <a:r>
              <a:rPr sz="3000" spc="-3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data</a:t>
            </a:r>
            <a:r>
              <a:rPr sz="3000" spc="-2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placed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into MySQL 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1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allow</a:t>
            </a:r>
            <a:r>
              <a:rPr sz="3000" spc="-43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quick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indexing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and</a:t>
            </a:r>
            <a:r>
              <a:rPr sz="3000" spc="-30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lookup.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6277825"/>
            <a:ext cx="184658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40" y="886840"/>
            <a:ext cx="4114117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r>
              <a:rPr sz="5850" b="1" spc="24" baseline="350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Prototyping</a:t>
            </a:r>
            <a:r>
              <a:rPr sz="4200" b="1" spc="-14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Evaluation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260917"/>
            <a:ext cx="8058750" cy="97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48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2325" spc="113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118,318</a:t>
            </a:r>
            <a:r>
              <a:rPr sz="3300" spc="-4" baseline="2482" dirty="0" smtClean="0">
                <a:latin typeface="Calibri"/>
                <a:cs typeface="Calibri"/>
              </a:rPr>
              <a:t> app</a:t>
            </a:r>
            <a:r>
              <a:rPr sz="3300" spc="0" baseline="2482" dirty="0" smtClean="0">
                <a:latin typeface="Calibri"/>
                <a:cs typeface="Calibri"/>
              </a:rPr>
              <a:t>s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were</a:t>
            </a:r>
            <a:r>
              <a:rPr sz="3300" spc="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collected</a:t>
            </a:r>
            <a:r>
              <a:rPr sz="3300" spc="-25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over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2 months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from GooglePlay</a:t>
            </a:r>
            <a:endParaRPr sz="2200">
              <a:latin typeface="Calibri"/>
              <a:cs typeface="Calibri"/>
            </a:endParaRPr>
          </a:p>
          <a:p>
            <a:pPr marL="469899">
              <a:lnSpc>
                <a:spcPts val="2640"/>
              </a:lnSpc>
              <a:spcBef>
                <a:spcPts val="15"/>
              </a:spcBef>
            </a:pPr>
            <a:r>
              <a:rPr sz="3300" spc="0" baseline="1241" dirty="0" smtClean="0">
                <a:latin typeface="Calibri"/>
                <a:cs typeface="Calibri"/>
              </a:rPr>
              <a:t>(49.8%)</a:t>
            </a:r>
            <a:r>
              <a:rPr sz="3300" spc="487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and 14</a:t>
            </a:r>
            <a:r>
              <a:rPr sz="3300" spc="-4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alternate</a:t>
            </a:r>
            <a:r>
              <a:rPr sz="3300" spc="-9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markets.</a:t>
            </a:r>
            <a:r>
              <a:rPr sz="3300" spc="487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Due</a:t>
            </a:r>
            <a:r>
              <a:rPr sz="3300" spc="-9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to overlap</a:t>
            </a:r>
            <a:r>
              <a:rPr sz="3300" spc="-25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in</a:t>
            </a:r>
            <a:r>
              <a:rPr sz="3300" spc="-9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markets, this</a:t>
            </a:r>
            <a:endParaRPr sz="2200">
              <a:latin typeface="Calibri"/>
              <a:cs typeface="Calibri"/>
            </a:endParaRPr>
          </a:p>
          <a:p>
            <a:pPr marL="469927" marR="41948">
              <a:lnSpc>
                <a:spcPts val="2640"/>
              </a:lnSpc>
            </a:pPr>
            <a:r>
              <a:rPr sz="3300" spc="0" baseline="1241" dirty="0" smtClean="0">
                <a:latin typeface="Calibri"/>
                <a:cs typeface="Calibri"/>
              </a:rPr>
              <a:t>came to 104,874</a:t>
            </a:r>
            <a:r>
              <a:rPr sz="3300" spc="-14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distinct</a:t>
            </a:r>
            <a:r>
              <a:rPr sz="3300" spc="-9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apps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3736149"/>
            <a:ext cx="7494338" cy="64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2325" spc="113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RiskRanker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analyzed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apps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4" baseline="2482" dirty="0" smtClean="0">
                <a:latin typeface="Calibri"/>
                <a:cs typeface="Calibri"/>
              </a:rPr>
              <a:t>o</a:t>
            </a:r>
            <a:r>
              <a:rPr sz="3300" spc="0" baseline="2482" dirty="0" smtClean="0">
                <a:latin typeface="Calibri"/>
                <a:cs typeface="Calibri"/>
              </a:rPr>
              <a:t>n a local</a:t>
            </a:r>
            <a:r>
              <a:rPr sz="3300" spc="-1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5 node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cluster,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with</a:t>
            </a:r>
            <a:r>
              <a:rPr sz="3300" spc="-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each</a:t>
            </a:r>
            <a:endParaRPr sz="2200">
              <a:latin typeface="Calibri"/>
              <a:cs typeface="Calibri"/>
            </a:endParaRPr>
          </a:p>
          <a:p>
            <a:pPr marL="469899" marR="41948">
              <a:lnSpc>
                <a:spcPts val="2640"/>
              </a:lnSpc>
              <a:spcBef>
                <a:spcPts val="15"/>
              </a:spcBef>
            </a:pPr>
            <a:r>
              <a:rPr sz="3300" spc="0" baseline="1241" dirty="0" smtClean="0">
                <a:latin typeface="Calibri"/>
                <a:cs typeface="Calibri"/>
              </a:rPr>
              <a:t>node</a:t>
            </a:r>
            <a:r>
              <a:rPr sz="3300" spc="-9" baseline="1241" dirty="0" smtClean="0">
                <a:latin typeface="Calibri"/>
                <a:cs typeface="Calibri"/>
              </a:rPr>
              <a:t> </a:t>
            </a:r>
            <a:r>
              <a:rPr sz="3300" spc="-4" baseline="1241" dirty="0" smtClean="0">
                <a:latin typeface="Calibri"/>
                <a:cs typeface="Calibri"/>
              </a:rPr>
              <a:t>havin</a:t>
            </a:r>
            <a:r>
              <a:rPr sz="3300" spc="0" baseline="1241" dirty="0" smtClean="0">
                <a:latin typeface="Calibri"/>
                <a:cs typeface="Calibri"/>
              </a:rPr>
              <a:t>g</a:t>
            </a:r>
            <a:r>
              <a:rPr sz="3300" spc="-14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8 cores</a:t>
            </a:r>
            <a:r>
              <a:rPr sz="3300" spc="-9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and</a:t>
            </a:r>
            <a:r>
              <a:rPr sz="3300" spc="-14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8GB </a:t>
            </a:r>
            <a:r>
              <a:rPr sz="3300" spc="4" baseline="1241" dirty="0" smtClean="0">
                <a:latin typeface="Calibri"/>
                <a:cs typeface="Calibri"/>
              </a:rPr>
              <a:t>o</a:t>
            </a:r>
            <a:r>
              <a:rPr sz="3300" spc="0" baseline="1241" dirty="0" smtClean="0">
                <a:latin typeface="Calibri"/>
                <a:cs typeface="Calibri"/>
              </a:rPr>
              <a:t>f</a:t>
            </a:r>
            <a:r>
              <a:rPr sz="3300" spc="4" baseline="1241" dirty="0" smtClean="0">
                <a:latin typeface="Calibri"/>
                <a:cs typeface="Calibri"/>
              </a:rPr>
              <a:t> </a:t>
            </a:r>
            <a:r>
              <a:rPr sz="3300" spc="0" baseline="1241" dirty="0" smtClean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876101"/>
            <a:ext cx="7471057" cy="30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2325" spc="113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On this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system,</a:t>
            </a:r>
            <a:r>
              <a:rPr sz="3300" spc="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RiskRanker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could process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3500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apps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per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hour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5680773"/>
            <a:ext cx="5440281" cy="30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2325" spc="113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Collected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apps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were</a:t>
            </a:r>
            <a:r>
              <a:rPr sz="3300" spc="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processed</a:t>
            </a:r>
            <a:r>
              <a:rPr sz="3300" spc="-25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in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30</a:t>
            </a:r>
            <a:r>
              <a:rPr sz="3300" spc="-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hours.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65679"/>
            <a:ext cx="7253922" cy="246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80584" algn="ctr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From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this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collection,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RiskRanker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identified:</a:t>
            </a:r>
            <a:endParaRPr sz="2400">
              <a:latin typeface="Calibri"/>
              <a:cs typeface="Calibri"/>
            </a:endParaRPr>
          </a:p>
          <a:p>
            <a:pPr marL="357123" marR="33808">
              <a:lnSpc>
                <a:spcPct val="101725"/>
              </a:lnSpc>
              <a:spcBef>
                <a:spcPts val="312"/>
              </a:spcBef>
            </a:pPr>
            <a:r>
              <a:rPr sz="140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</a:t>
            </a:r>
            <a:r>
              <a:rPr sz="1400" spc="279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718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malicious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apps</a:t>
            </a:r>
            <a:r>
              <a:rPr sz="2000" spc="-3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from 29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malware</a:t>
            </a:r>
            <a:r>
              <a:rPr sz="2000" spc="-4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famili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357123" marR="33808">
              <a:lnSpc>
                <a:spcPct val="101725"/>
              </a:lnSpc>
              <a:spcBef>
                <a:spcPts val="434"/>
              </a:spcBef>
            </a:pPr>
            <a:r>
              <a:rPr sz="140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</a:t>
            </a:r>
            <a:r>
              <a:rPr sz="1400" spc="279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f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these,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322 were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zer</a:t>
            </a:r>
            <a:r>
              <a:rPr sz="2000" spc="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‐day</a:t>
            </a:r>
            <a:r>
              <a:rPr sz="2000" spc="-7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from 11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new famili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704494" indent="-347370">
              <a:lnSpc>
                <a:spcPts val="2400"/>
              </a:lnSpc>
              <a:spcBef>
                <a:spcPts val="540"/>
              </a:spcBef>
              <a:tabLst>
                <a:tab pos="698500" algn="l"/>
              </a:tabLst>
            </a:pPr>
            <a:r>
              <a:rPr sz="140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400" spc="-1389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	</a:t>
            </a:r>
            <a:r>
              <a:rPr sz="2000" spc="0" dirty="0" smtClean="0">
                <a:latin typeface="Calibri"/>
                <a:cs typeface="Calibri"/>
              </a:rPr>
              <a:t>First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order risk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analysis</a:t>
            </a:r>
            <a:r>
              <a:rPr sz="2000" spc="-3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revealed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220 malware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samples</a:t>
            </a:r>
            <a:r>
              <a:rPr sz="2000" spc="-4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from 25 famili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357123" marR="33808">
              <a:lnSpc>
                <a:spcPct val="101725"/>
              </a:lnSpc>
              <a:spcBef>
                <a:spcPts val="375"/>
              </a:spcBef>
            </a:pPr>
            <a:r>
              <a:rPr sz="140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</a:t>
            </a:r>
            <a:r>
              <a:rPr sz="1400" spc="279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Second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order risk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analysis</a:t>
            </a:r>
            <a:r>
              <a:rPr sz="2000" spc="-3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found</a:t>
            </a:r>
            <a:r>
              <a:rPr sz="2000" spc="-5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499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samples</a:t>
            </a:r>
            <a:r>
              <a:rPr sz="2000" spc="-4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from 6 famili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357124" marR="33808">
              <a:lnSpc>
                <a:spcPct val="101725"/>
              </a:lnSpc>
              <a:spcBef>
                <a:spcPts val="434"/>
              </a:spcBef>
            </a:pPr>
            <a:r>
              <a:rPr sz="140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40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</a:t>
            </a:r>
            <a:r>
              <a:rPr sz="1400" spc="279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Summary</a:t>
            </a:r>
            <a:r>
              <a:rPr sz="2000" spc="-57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results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 Table</a:t>
            </a:r>
            <a:r>
              <a:rPr sz="2000" spc="-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4648200"/>
            <a:ext cx="2177034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3718560"/>
            <a:ext cx="4575810" cy="3368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6134356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Introduction/Motivation: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What was the main problem</a:t>
            </a:r>
            <a:r>
              <a:rPr sz="4200" b="1" spc="-9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addressed?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23007"/>
            <a:ext cx="7924033" cy="153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761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Mobile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devices</a:t>
            </a:r>
            <a:r>
              <a:rPr sz="3600" spc="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have become popular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targets for malware</a:t>
            </a:r>
            <a:endParaRPr sz="2400">
              <a:latin typeface="Calibri"/>
              <a:cs typeface="Calibri"/>
            </a:endParaRPr>
          </a:p>
          <a:p>
            <a:pPr marL="355600" marR="47761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authors, threatening privacy, security, and finances.</a:t>
            </a:r>
            <a:endParaRPr sz="2400">
              <a:latin typeface="Calibri"/>
              <a:cs typeface="Calibri"/>
            </a:endParaRPr>
          </a:p>
          <a:p>
            <a:pPr marL="355599" indent="-342899">
              <a:lnSpc>
                <a:spcPts val="3070"/>
              </a:lnSpc>
              <a:spcBef>
                <a:spcPts val="364"/>
              </a:spcBef>
              <a:tabLst>
                <a:tab pos="355600" algn="l"/>
              </a:tabLst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The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growth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 the number of malicious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and high risk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Android apps has far exceeded</a:t>
            </a:r>
            <a:r>
              <a:rPr sz="2400" spc="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predictions</a:t>
            </a:r>
            <a:r>
              <a:rPr sz="2600" spc="0" dirty="0" smtClean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1904998"/>
            <a:ext cx="7772400" cy="5486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93140" y="88684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3251200"/>
            <a:ext cx="7884312" cy="398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False Negative Measurements</a:t>
            </a:r>
            <a:endParaRPr sz="2400">
              <a:latin typeface="Calibri"/>
              <a:cs typeface="Calibri"/>
            </a:endParaRPr>
          </a:p>
          <a:p>
            <a:pPr marL="469900" marR="43110">
              <a:lnSpc>
                <a:spcPct val="101725"/>
              </a:lnSpc>
              <a:spcBef>
                <a:spcPts val="399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The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authors demonstrated the effectiveness</a:t>
            </a:r>
            <a:r>
              <a:rPr sz="2400" spc="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777240" marR="1490615" algn="ctr">
              <a:lnSpc>
                <a:spcPts val="2880"/>
              </a:lnSpc>
              <a:spcBef>
                <a:spcPts val="144"/>
              </a:spcBef>
            </a:pPr>
            <a:r>
              <a:rPr sz="3600" spc="0" baseline="1137" dirty="0" smtClean="0">
                <a:latin typeface="Calibri"/>
                <a:cs typeface="Calibri"/>
              </a:rPr>
              <a:t>RiskRanker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in</a:t>
            </a:r>
            <a:r>
              <a:rPr sz="3600" spc="-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finding new (zero‐day)</a:t>
            </a:r>
            <a:r>
              <a:rPr sz="3600" spc="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threats.</a:t>
            </a:r>
            <a:endParaRPr sz="2400">
              <a:latin typeface="Calibri"/>
              <a:cs typeface="Calibri"/>
            </a:endParaRPr>
          </a:p>
          <a:p>
            <a:pPr marL="812799" marR="238777" indent="-342899">
              <a:lnSpc>
                <a:spcPts val="2880"/>
              </a:lnSpc>
              <a:spcBef>
                <a:spcPts val="507"/>
              </a:spcBef>
              <a:tabLst>
                <a:tab pos="812800" algn="l"/>
              </a:tabLst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They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then downloaded a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set of known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malware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from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 public contagion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repository (exists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for research?)</a:t>
            </a:r>
            <a:endParaRPr sz="2400">
              <a:latin typeface="Calibri"/>
              <a:cs typeface="Calibri"/>
            </a:endParaRPr>
          </a:p>
          <a:p>
            <a:pPr marL="812799" marR="61538" indent="-342899">
              <a:lnSpc>
                <a:spcPts val="2880"/>
              </a:lnSpc>
              <a:spcBef>
                <a:spcPts val="575"/>
              </a:spcBef>
              <a:tabLst>
                <a:tab pos="812800" algn="l"/>
              </a:tabLst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After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removing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duplicates, the set consisted of 133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apps from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31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families.</a:t>
            </a:r>
            <a:endParaRPr sz="2400">
              <a:latin typeface="Calibri"/>
              <a:cs typeface="Calibri"/>
            </a:endParaRPr>
          </a:p>
          <a:p>
            <a:pPr marL="469900" marR="43110">
              <a:lnSpc>
                <a:spcPct val="101725"/>
              </a:lnSpc>
              <a:spcBef>
                <a:spcPts val="450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RiskRanker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identified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121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 the 133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malevolent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apps.</a:t>
            </a:r>
            <a:endParaRPr sz="2400">
              <a:latin typeface="Calibri"/>
              <a:cs typeface="Calibri"/>
            </a:endParaRPr>
          </a:p>
          <a:p>
            <a:pPr marL="812799" indent="-342899">
              <a:lnSpc>
                <a:spcPts val="2880"/>
              </a:lnSpc>
              <a:spcBef>
                <a:spcPts val="651"/>
              </a:spcBef>
              <a:tabLst>
                <a:tab pos="812800" algn="l"/>
              </a:tabLst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Analysis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determined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that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the detection failures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were out of scope of the detection modules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 RiskRanker.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6" name="Picture 35" descr="tabl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02" y="762000"/>
            <a:ext cx="518069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3814393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Results</a:t>
            </a:r>
            <a:endParaRPr sz="3900">
              <a:latin typeface="Calibri"/>
              <a:cs typeface="Calibri"/>
            </a:endParaRPr>
          </a:p>
          <a:p>
            <a:pPr marL="93472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Verification experiments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65679"/>
            <a:ext cx="7809293" cy="354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Malware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Distribution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Breakdown:</a:t>
            </a:r>
            <a:endParaRPr sz="2400">
              <a:latin typeface="Calibri"/>
              <a:cs typeface="Calibri"/>
            </a:endParaRPr>
          </a:p>
          <a:p>
            <a:pPr marL="469900" marR="43110">
              <a:lnSpc>
                <a:spcPct val="101725"/>
              </a:lnSpc>
              <a:spcBef>
                <a:spcPts val="399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Malware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could be detected in all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 the markets</a:t>
            </a:r>
            <a:endParaRPr sz="2400">
              <a:latin typeface="Calibri"/>
              <a:cs typeface="Calibri"/>
            </a:endParaRPr>
          </a:p>
          <a:p>
            <a:pPr marL="812799" marR="43110">
              <a:lnSpc>
                <a:spcPts val="2880"/>
              </a:lnSpc>
              <a:spcBef>
                <a:spcPts val="144"/>
              </a:spcBef>
            </a:pPr>
            <a:r>
              <a:rPr sz="3600" spc="0" baseline="1137" dirty="0" smtClean="0">
                <a:latin typeface="Calibri"/>
                <a:cs typeface="Calibri"/>
              </a:rPr>
              <a:t>(GooglePlay</a:t>
            </a:r>
            <a:r>
              <a:rPr sz="3600" spc="-1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included)</a:t>
            </a:r>
            <a:endParaRPr sz="2400">
              <a:latin typeface="Calibri"/>
              <a:cs typeface="Calibri"/>
            </a:endParaRPr>
          </a:p>
          <a:p>
            <a:pPr marL="812799" marR="211736" indent="-342899">
              <a:lnSpc>
                <a:spcPts val="2880"/>
              </a:lnSpc>
              <a:spcBef>
                <a:spcPts val="507"/>
              </a:spcBef>
              <a:tabLst>
                <a:tab pos="812800" algn="l"/>
              </a:tabLst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400" spc="-4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one market,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220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apps, or 3%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 their offerings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were infected.</a:t>
            </a:r>
            <a:endParaRPr sz="2400">
              <a:latin typeface="Calibri"/>
              <a:cs typeface="Calibri"/>
            </a:endParaRPr>
          </a:p>
          <a:p>
            <a:pPr marL="469900" marR="43110">
              <a:lnSpc>
                <a:spcPct val="101725"/>
              </a:lnSpc>
              <a:spcBef>
                <a:spcPts val="450"/>
              </a:spcBef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1650" spc="21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4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alternative markets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offered</a:t>
            </a:r>
            <a:r>
              <a:rPr sz="2400" spc="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at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least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90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malware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apps.</a:t>
            </a:r>
            <a:endParaRPr sz="2400">
              <a:latin typeface="Calibri"/>
              <a:cs typeface="Calibri"/>
            </a:endParaRPr>
          </a:p>
          <a:p>
            <a:pPr marL="812799" indent="-342899">
              <a:lnSpc>
                <a:spcPts val="2880"/>
              </a:lnSpc>
              <a:spcBef>
                <a:spcPts val="651"/>
              </a:spcBef>
              <a:tabLst>
                <a:tab pos="812800" algn="l"/>
              </a:tabLst>
            </a:pPr>
            <a:r>
              <a:rPr sz="16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Google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only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had 2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out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52,208</a:t>
            </a:r>
            <a:r>
              <a:rPr sz="2400" spc="-2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apps infected. This </a:t>
            </a:r>
            <a:r>
              <a:rPr sz="2400" spc="4" dirty="0" smtClean="0">
                <a:latin typeface="Calibri"/>
                <a:cs typeface="Calibri"/>
              </a:rPr>
              <a:t>may </a:t>
            </a:r>
            <a:r>
              <a:rPr sz="2400" spc="0" dirty="0" smtClean="0">
                <a:latin typeface="Calibri"/>
                <a:cs typeface="Calibri"/>
              </a:rPr>
              <a:t>be due to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adoption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of GoogleBouncer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(its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approach to cleansing their market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unknown)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977328"/>
            <a:ext cx="649335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solidFill>
                  <a:srgbClr val="330065"/>
                </a:solidFill>
                <a:latin typeface="Calibri"/>
                <a:cs typeface="Calibri"/>
              </a:rPr>
              <a:t>Discussions/Conclusions/Future Work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156523"/>
            <a:ext cx="7968144" cy="4733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55"/>
              </a:lnSpc>
              <a:spcBef>
                <a:spcPts val="147"/>
              </a:spcBef>
            </a:pPr>
            <a:r>
              <a:rPr sz="2925" spc="0" baseline="462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925" spc="0" baseline="445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925" spc="257" baseline="445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4200" spc="0" baseline="2925" dirty="0" smtClean="0">
                <a:latin typeface="Calibri"/>
                <a:cs typeface="Calibri"/>
              </a:rPr>
              <a:t>The authors</a:t>
            </a:r>
            <a:r>
              <a:rPr sz="4200" spc="9" baseline="2925" dirty="0" smtClean="0">
                <a:latin typeface="Calibri"/>
                <a:cs typeface="Calibri"/>
              </a:rPr>
              <a:t> </a:t>
            </a:r>
            <a:r>
              <a:rPr sz="4200" spc="0" baseline="2925" dirty="0" smtClean="0">
                <a:latin typeface="Calibri"/>
                <a:cs typeface="Calibri"/>
              </a:rPr>
              <a:t>found</a:t>
            </a:r>
            <a:r>
              <a:rPr sz="4200" spc="9" baseline="2925" dirty="0" smtClean="0">
                <a:latin typeface="Calibri"/>
                <a:cs typeface="Calibri"/>
              </a:rPr>
              <a:t> </a:t>
            </a:r>
            <a:r>
              <a:rPr sz="4200" spc="0" baseline="2925" dirty="0" smtClean="0">
                <a:latin typeface="Calibri"/>
                <a:cs typeface="Calibri"/>
              </a:rPr>
              <a:t>that their RiskRanker</a:t>
            </a:r>
            <a:r>
              <a:rPr sz="4200" spc="4" baseline="2925" dirty="0" smtClean="0">
                <a:latin typeface="Calibri"/>
                <a:cs typeface="Calibri"/>
              </a:rPr>
              <a:t> </a:t>
            </a:r>
            <a:r>
              <a:rPr sz="4200" spc="0" baseline="2925" dirty="0" smtClean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355564">
              <a:lnSpc>
                <a:spcPts val="3360"/>
              </a:lnSpc>
              <a:spcBef>
                <a:spcPts val="20"/>
              </a:spcBef>
            </a:pPr>
            <a:r>
              <a:rPr sz="4200" spc="-4" baseline="1950" dirty="0" smtClean="0">
                <a:latin typeface="Calibri"/>
                <a:cs typeface="Calibri"/>
              </a:rPr>
              <a:t>detecte</a:t>
            </a:r>
            <a:r>
              <a:rPr sz="4200" spc="0" baseline="1950" dirty="0" smtClean="0">
                <a:latin typeface="Calibri"/>
                <a:cs typeface="Calibri"/>
              </a:rPr>
              <a:t>d</a:t>
            </a:r>
            <a:r>
              <a:rPr sz="4200" spc="9" baseline="1950" dirty="0" smtClean="0">
                <a:latin typeface="Calibri"/>
                <a:cs typeface="Calibri"/>
              </a:rPr>
              <a:t> </a:t>
            </a:r>
            <a:r>
              <a:rPr sz="4200" spc="0" baseline="1950" dirty="0" smtClean="0">
                <a:latin typeface="Calibri"/>
                <a:cs typeface="Calibri"/>
              </a:rPr>
              <a:t>previously</a:t>
            </a:r>
            <a:r>
              <a:rPr sz="4200" spc="-9" baseline="1950" dirty="0" smtClean="0">
                <a:latin typeface="Calibri"/>
                <a:cs typeface="Calibri"/>
              </a:rPr>
              <a:t> </a:t>
            </a:r>
            <a:r>
              <a:rPr sz="4200" spc="0" baseline="1950" dirty="0" smtClean="0">
                <a:latin typeface="Calibri"/>
                <a:cs typeface="Calibri"/>
              </a:rPr>
              <a:t>unknown</a:t>
            </a:r>
            <a:r>
              <a:rPr sz="4200" spc="24" baseline="1950" dirty="0" smtClean="0">
                <a:latin typeface="Calibri"/>
                <a:cs typeface="Calibri"/>
              </a:rPr>
              <a:t> </a:t>
            </a:r>
            <a:r>
              <a:rPr sz="4200" spc="0" baseline="1950" dirty="0" smtClean="0">
                <a:latin typeface="Calibri"/>
                <a:cs typeface="Calibri"/>
              </a:rPr>
              <a:t>malware</a:t>
            </a:r>
            <a:r>
              <a:rPr sz="4200" spc="-19" baseline="1950" dirty="0" smtClean="0">
                <a:latin typeface="Calibri"/>
                <a:cs typeface="Calibri"/>
              </a:rPr>
              <a:t> </a:t>
            </a:r>
            <a:r>
              <a:rPr sz="4200" spc="0" baseline="1950" dirty="0" smtClean="0">
                <a:latin typeface="Calibri"/>
                <a:cs typeface="Calibri"/>
              </a:rPr>
              <a:t>from</a:t>
            </a:r>
            <a:r>
              <a:rPr sz="4200" spc="-9" baseline="1950" dirty="0" smtClean="0">
                <a:latin typeface="Calibri"/>
                <a:cs typeface="Calibri"/>
              </a:rPr>
              <a:t> </a:t>
            </a:r>
            <a:r>
              <a:rPr sz="4200" spc="0" baseline="1950" dirty="0" smtClean="0">
                <a:latin typeface="Calibri"/>
                <a:cs typeface="Calibri"/>
              </a:rPr>
              <a:t>various</a:t>
            </a:r>
            <a:endParaRPr sz="2800">
              <a:latin typeface="Calibri"/>
              <a:cs typeface="Calibri"/>
            </a:endParaRPr>
          </a:p>
          <a:p>
            <a:pPr marL="355564" marR="53378">
              <a:lnSpc>
                <a:spcPts val="3360"/>
              </a:lnSpc>
            </a:pPr>
            <a:r>
              <a:rPr sz="4200" spc="0" baseline="1950" dirty="0" smtClean="0">
                <a:latin typeface="Calibri"/>
                <a:cs typeface="Calibri"/>
              </a:rPr>
              <a:t>stores.</a:t>
            </a:r>
            <a:endParaRPr sz="2800">
              <a:latin typeface="Calibri"/>
              <a:cs typeface="Calibri"/>
            </a:endParaRPr>
          </a:p>
          <a:p>
            <a:pPr marL="355528" marR="234575" indent="-342828">
              <a:lnSpc>
                <a:spcPts val="3360"/>
              </a:lnSpc>
              <a:spcBef>
                <a:spcPts val="592"/>
              </a:spcBef>
              <a:tabLst>
                <a:tab pos="355600" algn="l"/>
              </a:tabLst>
            </a:pPr>
            <a:r>
              <a:rPr sz="19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9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800" spc="0" dirty="0" smtClean="0">
                <a:latin typeface="Calibri"/>
                <a:cs typeface="Calibri"/>
              </a:rPr>
              <a:t>The system, even in a limited prototype stage,</a:t>
            </a:r>
            <a:r>
              <a:rPr sz="2800" spc="-9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was very</a:t>
            </a:r>
            <a:r>
              <a:rPr sz="2800" spc="-9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effective</a:t>
            </a:r>
            <a:endParaRPr sz="2800">
              <a:latin typeface="Calibri"/>
              <a:cs typeface="Calibri"/>
            </a:endParaRPr>
          </a:p>
          <a:p>
            <a:pPr marL="12700" marR="53378">
              <a:lnSpc>
                <a:spcPct val="101725"/>
              </a:lnSpc>
              <a:spcBef>
                <a:spcPts val="526"/>
              </a:spcBef>
            </a:pPr>
            <a:r>
              <a:rPr sz="195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95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950" spc="257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They discuss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some weaknesses:</a:t>
            </a:r>
            <a:endParaRPr sz="2800">
              <a:latin typeface="Calibri"/>
              <a:cs typeface="Calibri"/>
            </a:endParaRPr>
          </a:p>
          <a:p>
            <a:pPr marL="357124" marR="53378">
              <a:lnSpc>
                <a:spcPct val="101725"/>
              </a:lnSpc>
              <a:spcBef>
                <a:spcPts val="520"/>
              </a:spcBef>
            </a:pPr>
            <a:r>
              <a:rPr sz="16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6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</a:t>
            </a:r>
            <a:r>
              <a:rPr sz="1650" spc="254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obfuscation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complicates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path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04595" marR="13312" indent="-347471">
              <a:lnSpc>
                <a:spcPts val="2880"/>
              </a:lnSpc>
              <a:spcBef>
                <a:spcPts val="651"/>
              </a:spcBef>
              <a:tabLst>
                <a:tab pos="698500" algn="l"/>
              </a:tabLst>
            </a:pPr>
            <a:r>
              <a:rPr sz="16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659999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malware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author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could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write their own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crypto routine, </a:t>
            </a:r>
            <a:r>
              <a:rPr sz="2400" spc="-4" dirty="0" smtClean="0">
                <a:latin typeface="Calibri"/>
                <a:cs typeface="Calibri"/>
              </a:rPr>
              <a:t>so </a:t>
            </a:r>
            <a:r>
              <a:rPr sz="2400" spc="0" dirty="0" smtClean="0">
                <a:latin typeface="Calibri"/>
                <a:cs typeface="Calibri"/>
              </a:rPr>
              <a:t>the known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call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used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for detection is skipped.</a:t>
            </a:r>
            <a:endParaRPr sz="2400">
              <a:latin typeface="Calibri"/>
              <a:cs typeface="Calibri"/>
            </a:endParaRPr>
          </a:p>
          <a:p>
            <a:pPr marL="704596" marR="794965" indent="-347472">
              <a:lnSpc>
                <a:spcPts val="2880"/>
              </a:lnSpc>
              <a:spcBef>
                <a:spcPts val="575"/>
              </a:spcBef>
              <a:tabLst>
                <a:tab pos="698500" algn="l"/>
              </a:tabLst>
            </a:pPr>
            <a:r>
              <a:rPr sz="16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659999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Calibri"/>
                <a:cs typeface="Calibri"/>
              </a:rPr>
              <a:t>Can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hide malicious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code as a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large array of innocent looking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bytes.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3733800"/>
            <a:ext cx="5333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3733800"/>
            <a:ext cx="762000" cy="56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40" y="1535683"/>
            <a:ext cx="21978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b="1" spc="0" baseline="3034" dirty="0" smtClean="0">
                <a:solidFill>
                  <a:srgbClr val="330065"/>
                </a:solidFill>
                <a:latin typeface="Calibri"/>
                <a:cs typeface="Calibri"/>
              </a:rPr>
              <a:t>References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649537"/>
            <a:ext cx="458216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50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1650" spc="226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Wiki</a:t>
            </a:r>
            <a:r>
              <a:rPr sz="2400" spc="-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  <a:hlinkClick r:id="rId4"/>
              </a:rPr>
              <a:t>(</a:t>
            </a:r>
            <a:r>
              <a:rPr sz="2400" u="heavy" spc="0" baseline="3413" dirty="0" smtClean="0">
                <a:solidFill>
                  <a:srgbClr val="7D9BE7"/>
                </a:solidFill>
                <a:latin typeface="Calibri"/>
                <a:cs typeface="Calibri"/>
                <a:hlinkClick r:id="rId4"/>
              </a:rPr>
              <a:t>http://en.wikipedia.org/wiki/Zero</a:t>
            </a:r>
            <a:r>
              <a:rPr sz="2400" u="heavy" spc="0" baseline="3413" dirty="0" smtClean="0">
                <a:solidFill>
                  <a:srgbClr val="7D9BE7"/>
                </a:solidFill>
                <a:latin typeface="Calibri"/>
                <a:cs typeface="Calibri"/>
              </a:rPr>
              <a:t>‐day_virus</a:t>
            </a:r>
            <a:r>
              <a:rPr sz="2400" spc="0" baseline="3413" dirty="0" smtClean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3234753"/>
            <a:ext cx="7943580" cy="472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50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 </a:t>
            </a:r>
            <a:r>
              <a:rPr sz="1650" spc="16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u="heavy" spc="0" baseline="3413" dirty="0" smtClean="0">
                <a:solidFill>
                  <a:srgbClr val="7D9BE7"/>
                </a:solidFill>
                <a:latin typeface="Calibri"/>
                <a:cs typeface="Calibri"/>
                <a:hlinkClick r:id="rId5"/>
              </a:rPr>
              <a:t>http://www.pcmag.com/article2/0,2817,2411240,00.asp</a:t>
            </a:r>
            <a:r>
              <a:rPr sz="2400" spc="0" baseline="3413" dirty="0" smtClean="0">
                <a:solidFill>
                  <a:srgbClr val="7D9BE7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,</a:t>
            </a:r>
            <a:r>
              <a:rPr sz="2400" spc="4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Trend Micro Warns </a:t>
            </a:r>
            <a:r>
              <a:rPr sz="2400" b="1" spc="4" baseline="3413" dirty="0" smtClean="0">
                <a:latin typeface="Calibri"/>
                <a:cs typeface="Calibri"/>
              </a:rPr>
              <a:t>o</a:t>
            </a:r>
            <a:r>
              <a:rPr sz="2400" b="1" spc="0" baseline="3413" dirty="0" smtClean="0">
                <a:latin typeface="Calibri"/>
                <a:cs typeface="Calibri"/>
              </a:rPr>
              <a:t>f</a:t>
            </a:r>
            <a:r>
              <a:rPr sz="2400" b="1" spc="4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Increased</a:t>
            </a:r>
            <a:endParaRPr sz="1600">
              <a:latin typeface="Calibri"/>
              <a:cs typeface="Calibri"/>
            </a:endParaRPr>
          </a:p>
          <a:p>
            <a:pPr marL="327640" marR="316481" algn="ctr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 smtClean="0">
                <a:latin typeface="Calibri"/>
                <a:cs typeface="Calibri"/>
              </a:rPr>
              <a:t>Android</a:t>
            </a:r>
            <a:r>
              <a:rPr sz="2400" b="1" spc="9" baseline="1706" dirty="0" smtClean="0"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latin typeface="Calibri"/>
                <a:cs typeface="Calibri"/>
              </a:rPr>
              <a:t>Malware,</a:t>
            </a:r>
            <a:r>
              <a:rPr sz="2400" b="1" spc="-14" baseline="1706" dirty="0" smtClean="0"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latin typeface="Calibri"/>
                <a:cs typeface="Calibri"/>
              </a:rPr>
              <a:t>Stephanie</a:t>
            </a:r>
            <a:r>
              <a:rPr sz="2400" b="1" spc="-9" baseline="1706" dirty="0" smtClean="0"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latin typeface="Calibri"/>
                <a:cs typeface="Calibri"/>
              </a:rPr>
              <a:t>Mlot,</a:t>
            </a:r>
            <a:r>
              <a:rPr sz="2400" b="1" spc="346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For</a:t>
            </a:r>
            <a:r>
              <a:rPr sz="2400" spc="9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malware</a:t>
            </a:r>
            <a:r>
              <a:rPr sz="2400" spc="-4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growth</a:t>
            </a:r>
            <a:r>
              <a:rPr sz="2400" spc="9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figure</a:t>
            </a:r>
            <a:r>
              <a:rPr sz="2400" spc="-4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and</a:t>
            </a:r>
            <a:r>
              <a:rPr sz="2400" spc="-9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broken android</a:t>
            </a:r>
            <a:r>
              <a:rPr sz="2400" spc="-9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art.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649025"/>
            <a:ext cx="6583842" cy="833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50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1650" spc="226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RiskRanker:</a:t>
            </a:r>
            <a:r>
              <a:rPr sz="2400" b="1" spc="-9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Scalable</a:t>
            </a:r>
            <a:r>
              <a:rPr sz="2400" b="1" spc="-24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and Accurate Zer</a:t>
            </a:r>
            <a:r>
              <a:rPr sz="2400" b="1" spc="4" baseline="3413" dirty="0" smtClean="0">
                <a:latin typeface="Calibri"/>
                <a:cs typeface="Calibri"/>
              </a:rPr>
              <a:t>o</a:t>
            </a:r>
            <a:r>
              <a:rPr sz="2400" b="1" spc="0" baseline="3413" dirty="0" smtClean="0">
                <a:latin typeface="Calibri"/>
                <a:cs typeface="Calibri"/>
              </a:rPr>
              <a:t>‐day</a:t>
            </a:r>
            <a:r>
              <a:rPr sz="2400" b="1" spc="-4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Android</a:t>
            </a:r>
            <a:r>
              <a:rPr sz="2400" b="1" spc="9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Malware</a:t>
            </a:r>
            <a:r>
              <a:rPr sz="2400" b="1" spc="-19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Detection</a:t>
            </a:r>
            <a:r>
              <a:rPr sz="2400" b="1" spc="-14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706120" marR="30518">
              <a:lnSpc>
                <a:spcPct val="101725"/>
              </a:lnSpc>
              <a:spcBef>
                <a:spcPts val="148"/>
              </a:spcBef>
            </a:pPr>
            <a:r>
              <a:rPr sz="1100" spc="0" dirty="0" smtClean="0">
                <a:latin typeface="Calibri"/>
                <a:cs typeface="Calibri"/>
              </a:rPr>
              <a:t>Michael</a:t>
            </a:r>
            <a:r>
              <a:rPr sz="1100" spc="-40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Grace</a:t>
            </a:r>
            <a:r>
              <a:rPr sz="1100" spc="-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†,</a:t>
            </a:r>
            <a:r>
              <a:rPr sz="1100" spc="-3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Yajin</a:t>
            </a:r>
            <a:r>
              <a:rPr sz="1100" spc="-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Zhou</a:t>
            </a:r>
            <a:r>
              <a:rPr sz="1100" spc="-37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†,</a:t>
            </a:r>
            <a:r>
              <a:rPr sz="1100" spc="-3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Qiang</a:t>
            </a:r>
            <a:r>
              <a:rPr sz="1100" spc="-3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Zhang</a:t>
            </a:r>
            <a:r>
              <a:rPr sz="1100" spc="-37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,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Shihong</a:t>
            </a:r>
            <a:r>
              <a:rPr sz="1100" spc="-4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Zou</a:t>
            </a:r>
            <a:r>
              <a:rPr sz="1100" spc="-31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,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Xuxian</a:t>
            </a:r>
            <a:r>
              <a:rPr sz="1100" spc="-2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Jiang</a:t>
            </a:r>
            <a:r>
              <a:rPr sz="1100" spc="-32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†</a:t>
            </a:r>
            <a:endParaRPr sz="1100">
              <a:latin typeface="Calibri"/>
              <a:cs typeface="Calibri"/>
            </a:endParaRPr>
          </a:p>
          <a:p>
            <a:pPr marL="706120" marR="30518">
              <a:lnSpc>
                <a:spcPct val="101725"/>
              </a:lnSpc>
              <a:spcBef>
                <a:spcPts val="240"/>
              </a:spcBef>
            </a:pPr>
            <a:r>
              <a:rPr sz="1100" spc="0" dirty="0" smtClean="0">
                <a:latin typeface="Calibri"/>
                <a:cs typeface="Calibri"/>
              </a:rPr>
              <a:t>†North</a:t>
            </a:r>
            <a:r>
              <a:rPr sz="1100" spc="-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Carolina</a:t>
            </a:r>
            <a:r>
              <a:rPr sz="1100" spc="-4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State</a:t>
            </a:r>
            <a:r>
              <a:rPr sz="1100" spc="-33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University</a:t>
            </a:r>
            <a:r>
              <a:rPr sz="1100" spc="-4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NQ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Mobile</a:t>
            </a:r>
            <a:r>
              <a:rPr sz="1100" spc="-3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Security</a:t>
            </a:r>
            <a:r>
              <a:rPr sz="1100" spc="-3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Research</a:t>
            </a:r>
            <a:r>
              <a:rPr sz="1100" spc="-30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Center</a:t>
            </a:r>
            <a:endParaRPr sz="1100">
              <a:latin typeface="Calibri"/>
              <a:cs typeface="Calibri"/>
            </a:endParaRPr>
          </a:p>
          <a:p>
            <a:pPr marL="706106" marR="30518">
              <a:lnSpc>
                <a:spcPct val="101725"/>
              </a:lnSpc>
              <a:spcBef>
                <a:spcPts val="240"/>
              </a:spcBef>
            </a:pPr>
            <a:r>
              <a:rPr sz="1100" spc="0" dirty="0" smtClean="0">
                <a:latin typeface="Calibri"/>
                <a:cs typeface="Calibri"/>
              </a:rPr>
              <a:t>{mcgrace,</a:t>
            </a:r>
            <a:r>
              <a:rPr sz="1100" spc="-38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yajin</a:t>
            </a:r>
            <a:r>
              <a:rPr sz="1100" spc="-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zhou,</a:t>
            </a:r>
            <a:r>
              <a:rPr sz="1100" spc="-2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  <a:hlinkClick r:id="rId6"/>
              </a:rPr>
              <a:t>xjiang4}@ncsu.edu</a:t>
            </a:r>
            <a:r>
              <a:rPr sz="1100" spc="-100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{zhangqiang,</a:t>
            </a:r>
            <a:r>
              <a:rPr sz="1100" spc="-57" dirty="0" smtClean="0">
                <a:latin typeface="Calibri"/>
                <a:cs typeface="Calibri"/>
              </a:rPr>
              <a:t> </a:t>
            </a:r>
            <a:r>
              <a:rPr sz="1100" u="sng" spc="0" dirty="0" smtClean="0">
                <a:solidFill>
                  <a:srgbClr val="7D9BE7"/>
                </a:solidFill>
                <a:latin typeface="Calibri"/>
                <a:cs typeface="Calibri"/>
                <a:hlinkClick r:id="rId7"/>
              </a:rPr>
              <a:t>zoushihong}@nq.com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5746305"/>
            <a:ext cx="5518157" cy="833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703286" algn="ctr">
              <a:lnSpc>
                <a:spcPts val="1730"/>
              </a:lnSpc>
              <a:spcBef>
                <a:spcPts val="86"/>
              </a:spcBef>
            </a:pPr>
            <a:r>
              <a:rPr sz="1650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650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  </a:t>
            </a:r>
            <a:r>
              <a:rPr sz="1650" spc="226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A</a:t>
            </a:r>
            <a:r>
              <a:rPr sz="2400" b="1" spc="4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Survey</a:t>
            </a:r>
            <a:r>
              <a:rPr sz="2400" b="1" spc="24" baseline="3413" dirty="0" smtClean="0">
                <a:latin typeface="Calibri"/>
                <a:cs typeface="Calibri"/>
              </a:rPr>
              <a:t> </a:t>
            </a:r>
            <a:r>
              <a:rPr sz="2400" b="1" spc="4" baseline="3413" dirty="0" smtClean="0">
                <a:latin typeface="Calibri"/>
                <a:cs typeface="Calibri"/>
              </a:rPr>
              <a:t>o</a:t>
            </a:r>
            <a:r>
              <a:rPr sz="2400" b="1" spc="0" baseline="3413" dirty="0" smtClean="0">
                <a:latin typeface="Calibri"/>
                <a:cs typeface="Calibri"/>
              </a:rPr>
              <a:t>f Mobile</a:t>
            </a:r>
            <a:r>
              <a:rPr sz="2400" b="1" spc="-19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Malware</a:t>
            </a:r>
            <a:r>
              <a:rPr sz="2400" b="1" spc="-14" baseline="3413" dirty="0" smtClean="0">
                <a:latin typeface="Calibri"/>
                <a:cs typeface="Calibri"/>
              </a:rPr>
              <a:t> </a:t>
            </a:r>
            <a:r>
              <a:rPr sz="2400" b="1" spc="4" baseline="3413" dirty="0" smtClean="0">
                <a:latin typeface="Calibri"/>
                <a:cs typeface="Calibri"/>
              </a:rPr>
              <a:t>i</a:t>
            </a:r>
            <a:r>
              <a:rPr sz="2400" b="1" spc="0" baseline="3413" dirty="0" smtClean="0">
                <a:latin typeface="Calibri"/>
                <a:cs typeface="Calibri"/>
              </a:rPr>
              <a:t>n the</a:t>
            </a:r>
            <a:r>
              <a:rPr sz="2400" b="1" spc="-9" baseline="3413" dirty="0" smtClean="0"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latin typeface="Calibri"/>
                <a:cs typeface="Calibri"/>
              </a:rPr>
              <a:t>Wild,</a:t>
            </a:r>
            <a:endParaRPr sz="1600">
              <a:latin typeface="Calibri"/>
              <a:cs typeface="Calibri"/>
            </a:endParaRPr>
          </a:p>
          <a:p>
            <a:pPr marL="706120">
              <a:lnSpc>
                <a:spcPct val="101725"/>
              </a:lnSpc>
              <a:spcBef>
                <a:spcPts val="148"/>
              </a:spcBef>
            </a:pPr>
            <a:r>
              <a:rPr sz="1100" spc="0" dirty="0" smtClean="0">
                <a:latin typeface="Calibri"/>
                <a:cs typeface="Calibri"/>
              </a:rPr>
              <a:t>Adrienne</a:t>
            </a:r>
            <a:r>
              <a:rPr sz="1100" spc="-30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Porter</a:t>
            </a:r>
            <a:r>
              <a:rPr sz="1100" spc="-28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Felt,</a:t>
            </a:r>
            <a:r>
              <a:rPr sz="1100" spc="-2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Matthew</a:t>
            </a:r>
            <a:r>
              <a:rPr sz="1100" spc="-41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Finifter,</a:t>
            </a:r>
            <a:r>
              <a:rPr sz="1100" spc="-3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Erika</a:t>
            </a:r>
            <a:r>
              <a:rPr sz="1100" spc="-1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Chin,</a:t>
            </a:r>
            <a:r>
              <a:rPr sz="1100" spc="-22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Steven</a:t>
            </a:r>
            <a:r>
              <a:rPr sz="1100" spc="-2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Hanna,</a:t>
            </a:r>
            <a:r>
              <a:rPr sz="1100" spc="-31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and</a:t>
            </a:r>
            <a:r>
              <a:rPr sz="1100" spc="-21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David</a:t>
            </a:r>
            <a:r>
              <a:rPr sz="1100" spc="-3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Wagner</a:t>
            </a:r>
            <a:endParaRPr sz="1100">
              <a:latin typeface="Calibri"/>
              <a:cs typeface="Calibri"/>
            </a:endParaRPr>
          </a:p>
          <a:p>
            <a:pPr marL="706078" marR="25579">
              <a:lnSpc>
                <a:spcPct val="101725"/>
              </a:lnSpc>
              <a:spcBef>
                <a:spcPts val="240"/>
              </a:spcBef>
            </a:pPr>
            <a:r>
              <a:rPr sz="1100" spc="0" dirty="0" smtClean="0">
                <a:latin typeface="Calibri"/>
                <a:cs typeface="Calibri"/>
              </a:rPr>
              <a:t>University</a:t>
            </a:r>
            <a:r>
              <a:rPr sz="1100" spc="-45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f</a:t>
            </a:r>
            <a:r>
              <a:rPr sz="1100" spc="-1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California,</a:t>
            </a:r>
            <a:r>
              <a:rPr sz="1100" spc="-60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Berkeley</a:t>
            </a:r>
            <a:endParaRPr sz="1100">
              <a:latin typeface="Calibri"/>
              <a:cs typeface="Calibri"/>
            </a:endParaRPr>
          </a:p>
          <a:p>
            <a:pPr marL="706064" marR="25579">
              <a:lnSpc>
                <a:spcPct val="101725"/>
              </a:lnSpc>
              <a:spcBef>
                <a:spcPts val="240"/>
              </a:spcBef>
            </a:pPr>
            <a:r>
              <a:rPr sz="1100" spc="0" dirty="0" smtClean="0">
                <a:latin typeface="Calibri"/>
                <a:cs typeface="Calibri"/>
                <a:hlinkClick r:id="rId8"/>
              </a:rPr>
              <a:t>{apf,finifter,emc,sch,daw}@cs.berkeley.edu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57600" y="1981200"/>
            <a:ext cx="2686555" cy="1485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80"/>
              </a:lnSpc>
              <a:spcBef>
                <a:spcPts val="229"/>
              </a:spcBef>
            </a:pPr>
            <a:r>
              <a:rPr sz="6600" b="1" spc="0" baseline="3103" smtClean="0">
                <a:solidFill>
                  <a:srgbClr val="330065"/>
                </a:solidFill>
                <a:latin typeface="Calibri"/>
                <a:cs typeface="Calibri"/>
              </a:rPr>
              <a:t>Thank</a:t>
            </a:r>
            <a:r>
              <a:rPr sz="6600" b="1" spc="14" baseline="3103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6600" b="1" spc="0" baseline="3103" smtClean="0">
                <a:solidFill>
                  <a:srgbClr val="330065"/>
                </a:solidFill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5" name="Picture 34" descr="bab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14" y="2819400"/>
            <a:ext cx="4873707" cy="3200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40" y="886840"/>
            <a:ext cx="6052837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Introduction/Motivation: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What was the main problem</a:t>
            </a:r>
            <a:r>
              <a:rPr sz="4200" b="1" spc="-14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addressed?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40" y="2290254"/>
            <a:ext cx="7974526" cy="2357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459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From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Wiki:</a:t>
            </a:r>
            <a:endParaRPr sz="2000">
              <a:latin typeface="Calibri"/>
              <a:cs typeface="Calibri"/>
            </a:endParaRPr>
          </a:p>
          <a:p>
            <a:pPr marL="704623" indent="-347499">
              <a:lnSpc>
                <a:spcPts val="2640"/>
              </a:lnSpc>
              <a:spcBef>
                <a:spcPts val="490"/>
              </a:spcBef>
              <a:tabLst>
                <a:tab pos="698500" algn="l"/>
              </a:tabLst>
            </a:pPr>
            <a:r>
              <a:rPr sz="15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550" spc="-1538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15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	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Traditionally,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antiviru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s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software relies upon signatures</a:t>
            </a:r>
            <a:r>
              <a:rPr sz="2200" spc="-1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to identify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malware.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Thi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s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can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be very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effective, but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cannot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defend against</a:t>
            </a:r>
            <a:r>
              <a:rPr sz="2200" spc="-1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malware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unless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samples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have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already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been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obtained, signatures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generated</a:t>
            </a:r>
            <a:r>
              <a:rPr sz="2200" spc="-2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and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updates</a:t>
            </a:r>
            <a:r>
              <a:rPr sz="2200" spc="-1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distributed</a:t>
            </a:r>
            <a:r>
              <a:rPr sz="2200" spc="-25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to users. Because </a:t>
            </a:r>
            <a:r>
              <a:rPr sz="2200" spc="4" dirty="0" smtClean="0">
                <a:solidFill>
                  <a:srgbClr val="006FBF"/>
                </a:solidFill>
                <a:latin typeface="Calibri"/>
                <a:cs typeface="Calibri"/>
              </a:rPr>
              <a:t>o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f</a:t>
            </a:r>
            <a:r>
              <a:rPr sz="2200" spc="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this,</a:t>
            </a:r>
            <a:r>
              <a:rPr sz="2200" spc="-1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signatur</a:t>
            </a:r>
            <a:r>
              <a:rPr sz="2200" spc="4" dirty="0" smtClean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‐based</a:t>
            </a:r>
            <a:r>
              <a:rPr sz="2200" spc="-2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approaches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are</a:t>
            </a:r>
            <a:r>
              <a:rPr sz="2200" spc="-9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not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effective against zer</a:t>
            </a:r>
            <a:r>
              <a:rPr sz="2200" spc="4" dirty="0" smtClean="0">
                <a:solidFill>
                  <a:srgbClr val="006FBF"/>
                </a:solidFill>
                <a:latin typeface="Calibri"/>
                <a:cs typeface="Calibri"/>
              </a:rPr>
              <a:t>o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‐day</a:t>
            </a:r>
            <a:r>
              <a:rPr sz="2200" spc="-4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6FBF"/>
                </a:solidFill>
                <a:latin typeface="Calibri"/>
                <a:cs typeface="Calibri"/>
              </a:rPr>
              <a:t>viruses.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66164" y="5147373"/>
            <a:ext cx="7477162" cy="97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48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</a:t>
            </a:r>
            <a:r>
              <a:rPr sz="2325" spc="23" baseline="374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solidFill>
                  <a:srgbClr val="006FBF"/>
                </a:solidFill>
                <a:latin typeface="Calibri"/>
                <a:cs typeface="Calibri"/>
              </a:rPr>
              <a:t>A Zero</a:t>
            </a:r>
            <a:r>
              <a:rPr sz="3300" spc="-4" baseline="2482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6FBF"/>
                </a:solidFill>
                <a:latin typeface="Calibri"/>
                <a:cs typeface="Calibri"/>
              </a:rPr>
              <a:t>day</a:t>
            </a:r>
            <a:r>
              <a:rPr sz="3300" spc="-4" baseline="2482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6FBF"/>
                </a:solidFill>
                <a:latin typeface="Calibri"/>
                <a:cs typeface="Calibri"/>
              </a:rPr>
              <a:t>virus is</a:t>
            </a:r>
            <a:r>
              <a:rPr sz="3300" spc="-14" baseline="2482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6FBF"/>
                </a:solidFill>
                <a:latin typeface="Calibri"/>
                <a:cs typeface="Calibri"/>
              </a:rPr>
              <a:t>a previously</a:t>
            </a:r>
            <a:r>
              <a:rPr sz="3300" spc="-4" baseline="2482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6FBF"/>
                </a:solidFill>
                <a:latin typeface="Calibri"/>
                <a:cs typeface="Calibri"/>
              </a:rPr>
              <a:t>unknown computer</a:t>
            </a:r>
            <a:r>
              <a:rPr sz="3300" spc="-25" baseline="2482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6FBF"/>
                </a:solidFill>
                <a:latin typeface="Calibri"/>
                <a:cs typeface="Calibri"/>
              </a:rPr>
              <a:t>virus</a:t>
            </a:r>
            <a:r>
              <a:rPr sz="3300" spc="-14" baseline="2482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4" baseline="2482" dirty="0" smtClean="0">
                <a:solidFill>
                  <a:srgbClr val="006FBF"/>
                </a:solidFill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360255">
              <a:lnSpc>
                <a:spcPts val="2640"/>
              </a:lnSpc>
              <a:spcBef>
                <a:spcPts val="15"/>
              </a:spcBef>
            </a:pP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other</a:t>
            </a:r>
            <a:r>
              <a:rPr sz="3300" spc="-9" baseline="1241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malware</a:t>
            </a:r>
            <a:r>
              <a:rPr sz="3300" spc="-9" baseline="1241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for which specific</a:t>
            </a:r>
            <a:r>
              <a:rPr sz="3300" spc="-25" baseline="1241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-4" baseline="1241" dirty="0" smtClean="0">
                <a:solidFill>
                  <a:srgbClr val="006FBF"/>
                </a:solidFill>
                <a:latin typeface="Calibri"/>
                <a:cs typeface="Calibri"/>
              </a:rPr>
              <a:t>antiviru</a:t>
            </a: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s</a:t>
            </a:r>
            <a:r>
              <a:rPr sz="3300" spc="-14" baseline="1241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software signatures</a:t>
            </a:r>
            <a:endParaRPr sz="2200">
              <a:latin typeface="Calibri"/>
              <a:cs typeface="Calibri"/>
            </a:endParaRPr>
          </a:p>
          <a:p>
            <a:pPr marL="360339" marR="41948">
              <a:lnSpc>
                <a:spcPts val="2640"/>
              </a:lnSpc>
            </a:pP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are not</a:t>
            </a:r>
            <a:r>
              <a:rPr sz="3300" spc="-9" baseline="1241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yet</a:t>
            </a:r>
            <a:r>
              <a:rPr sz="3300" spc="14" baseline="1241" dirty="0" smtClean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300" spc="0" baseline="1241" dirty="0" smtClean="0">
                <a:solidFill>
                  <a:srgbClr val="006FBF"/>
                </a:solidFill>
                <a:latin typeface="Calibri"/>
                <a:cs typeface="Calibri"/>
              </a:rPr>
              <a:t>available.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115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9878" y="4038600"/>
            <a:ext cx="187451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91000" y="3581400"/>
            <a:ext cx="228600" cy="27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14800" y="38100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9600" y="3505200"/>
            <a:ext cx="688086" cy="688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6800" y="32766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10200" y="3505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57800" y="35814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8400" y="3429000"/>
            <a:ext cx="228600" cy="27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67000" y="3651504"/>
            <a:ext cx="381000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5000" y="3718560"/>
            <a:ext cx="201929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96000" y="36575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77000" y="35813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72200" y="3200399"/>
            <a:ext cx="314705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8000" y="38861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29400" y="3581399"/>
            <a:ext cx="251459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38800" y="3276600"/>
            <a:ext cx="201929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200" y="2971800"/>
            <a:ext cx="228600" cy="27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34290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1600" y="3200400"/>
            <a:ext cx="188975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2971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8200" y="2971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7200" y="32004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86200" y="35814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4800" y="40386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10200" y="4267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6800" y="4419600"/>
            <a:ext cx="228600" cy="27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91200" y="4572000"/>
            <a:ext cx="188975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8400" y="44195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00800" y="40385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1400" y="4005834"/>
            <a:ext cx="278129" cy="33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29000" y="4267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8200" y="4495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91200" y="4267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38800" y="4267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76600" y="3733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8600" y="4495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57800" y="4495800"/>
            <a:ext cx="278129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1800" y="32003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19600" y="4876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2800" y="41909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1400" y="34290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1102" y="4267199"/>
            <a:ext cx="376427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2800" y="3657599"/>
            <a:ext cx="152400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2400" y="3124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1400" y="3124199"/>
            <a:ext cx="594359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6000" y="3962399"/>
            <a:ext cx="25146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4800" y="42672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25146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4495800"/>
            <a:ext cx="12573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8400" y="4463034"/>
            <a:ext cx="278130" cy="33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5600" y="4343400"/>
            <a:ext cx="12573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76600" y="3200400"/>
            <a:ext cx="25146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000" y="38100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429000"/>
            <a:ext cx="12573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0200" y="40386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6400" y="3810000"/>
            <a:ext cx="188975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4400" y="47244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8800" y="4876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4876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4876799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32766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7200" y="4495800"/>
            <a:ext cx="12572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140" y="886840"/>
            <a:ext cx="6052837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Introduction/Motivation: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What was the main problem</a:t>
            </a:r>
            <a:r>
              <a:rPr sz="4200" b="1" spc="-14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addressed?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1740" y="2299207"/>
            <a:ext cx="73399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Traditional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signature based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latin typeface="Calibri"/>
                <a:cs typeface="Calibri"/>
              </a:rPr>
              <a:t>Reactive</a:t>
            </a:r>
            <a:r>
              <a:rPr sz="3600" b="1" i="1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malware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detection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9038" y="2299207"/>
            <a:ext cx="260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16593" y="2299207"/>
            <a:ext cx="4947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too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4639" y="2664967"/>
            <a:ext cx="6387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slow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9385" y="2664967"/>
            <a:ext cx="3339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0093" y="2664967"/>
            <a:ext cx="10883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respond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7467" y="2664967"/>
            <a:ext cx="3339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7413" y="2664967"/>
            <a:ext cx="5771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1961" y="2664967"/>
            <a:ext cx="3249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4287" y="2664967"/>
            <a:ext cx="6005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3219" y="2664967"/>
            <a:ext cx="8395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threat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9895" y="2664967"/>
            <a:ext cx="14998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generation.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40" y="5347208"/>
            <a:ext cx="2377896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Malw</a:t>
            </a:r>
            <a:r>
              <a:rPr sz="3600" i="1" spc="0" baseline="3413" dirty="0" smtClean="0">
                <a:latin typeface="Calibri"/>
                <a:cs typeface="Calibri"/>
              </a:rPr>
              <a:t>a</a:t>
            </a:r>
            <a:r>
              <a:rPr sz="3600" spc="-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 is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  <a:p>
            <a:pPr marL="3556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operating.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894" y="5347208"/>
            <a:ext cx="18485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detected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3220" y="5347208"/>
            <a:ext cx="25477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has been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installed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7538" y="5347208"/>
            <a:ext cx="5376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40" y="6151879"/>
            <a:ext cx="67774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546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475" spc="0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475" spc="219" baseline="527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GooglePl</a:t>
            </a:r>
            <a:r>
              <a:rPr sz="3600" spc="-3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y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and al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ern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-1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 </a:t>
            </a:r>
            <a:r>
              <a:rPr sz="3600" spc="-29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 </a:t>
            </a:r>
            <a:r>
              <a:rPr sz="3600" spc="4" baseline="3413" dirty="0" smtClean="0">
                <a:latin typeface="Calibri"/>
                <a:cs typeface="Calibri"/>
              </a:rPr>
              <a:t>ma</a:t>
            </a:r>
            <a:r>
              <a:rPr sz="3600" spc="-75" baseline="3413" dirty="0" smtClean="0">
                <a:latin typeface="Calibri"/>
                <a:cs typeface="Calibri"/>
              </a:rPr>
              <a:t>k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di</a:t>
            </a:r>
            <a:r>
              <a:rPr sz="3600" spc="-3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tributing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6682" y="6151879"/>
            <a:ext cx="1145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mal</a:t>
            </a:r>
            <a:r>
              <a:rPr sz="3600" spc="-29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64639" y="6517639"/>
            <a:ext cx="76619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simple.</a:t>
            </a:r>
            <a:r>
              <a:rPr sz="3600" spc="527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(</a:t>
            </a:r>
            <a:r>
              <a:rPr sz="2400" spc="0" baseline="5120" dirty="0" smtClean="0">
                <a:latin typeface="Calibri"/>
                <a:cs typeface="Calibri"/>
              </a:rPr>
              <a:t>Apple</a:t>
            </a:r>
            <a:r>
              <a:rPr sz="2400" spc="-94" baseline="5120" dirty="0" smtClean="0">
                <a:latin typeface="Calibri"/>
                <a:cs typeface="Calibri"/>
              </a:rPr>
              <a:t>’</a:t>
            </a:r>
            <a:r>
              <a:rPr sz="2400" spc="0" baseline="5120" dirty="0" smtClean="0">
                <a:latin typeface="Calibri"/>
                <a:cs typeface="Calibri"/>
              </a:rPr>
              <a:t>s</a:t>
            </a:r>
            <a:r>
              <a:rPr sz="2400" spc="-9" baseline="5120" dirty="0" smtClean="0">
                <a:latin typeface="Calibri"/>
                <a:cs typeface="Calibri"/>
              </a:rPr>
              <a:t> </a:t>
            </a:r>
            <a:r>
              <a:rPr sz="2400" spc="-25" baseline="5120" dirty="0" smtClean="0">
                <a:latin typeface="Calibri"/>
                <a:cs typeface="Calibri"/>
              </a:rPr>
              <a:t>r</a:t>
            </a:r>
            <a:r>
              <a:rPr sz="2400" spc="-4" baseline="5120" dirty="0" smtClean="0">
                <a:latin typeface="Calibri"/>
                <a:cs typeface="Calibri"/>
              </a:rPr>
              <a:t>e</a:t>
            </a:r>
            <a:r>
              <a:rPr sz="2400" spc="4" baseline="5120" dirty="0" smtClean="0">
                <a:latin typeface="Calibri"/>
                <a:cs typeface="Calibri"/>
              </a:rPr>
              <a:t>v</a:t>
            </a:r>
            <a:r>
              <a:rPr sz="2400" spc="0" baseline="5120" dirty="0" smtClean="0">
                <a:latin typeface="Calibri"/>
                <a:cs typeface="Calibri"/>
              </a:rPr>
              <a:t>i</a:t>
            </a:r>
            <a:r>
              <a:rPr sz="2400" spc="-4" baseline="5120" dirty="0" smtClean="0">
                <a:latin typeface="Calibri"/>
                <a:cs typeface="Calibri"/>
              </a:rPr>
              <a:t>e</a:t>
            </a:r>
            <a:r>
              <a:rPr sz="2400" spc="0" baseline="5120" dirty="0" smtClean="0">
                <a:latin typeface="Calibri"/>
                <a:cs typeface="Calibri"/>
              </a:rPr>
              <a:t>w p</a:t>
            </a:r>
            <a:r>
              <a:rPr sz="2400" spc="-25" baseline="5120" dirty="0" smtClean="0">
                <a:latin typeface="Calibri"/>
                <a:cs typeface="Calibri"/>
              </a:rPr>
              <a:t>r</a:t>
            </a:r>
            <a:r>
              <a:rPr sz="2400" spc="0" baseline="5120" dirty="0" smtClean="0">
                <a:latin typeface="Calibri"/>
                <a:cs typeface="Calibri"/>
              </a:rPr>
              <a:t>ocess</a:t>
            </a:r>
            <a:r>
              <a:rPr sz="2400" spc="9" baseline="5120" dirty="0" smtClean="0">
                <a:latin typeface="Calibri"/>
                <a:cs typeface="Calibri"/>
              </a:rPr>
              <a:t> </a:t>
            </a:r>
            <a:r>
              <a:rPr sz="2400" spc="0" baseline="5120" dirty="0" smtClean="0">
                <a:latin typeface="Calibri"/>
                <a:cs typeface="Calibri"/>
              </a:rPr>
              <a:t>has</a:t>
            </a:r>
            <a:r>
              <a:rPr sz="2400" spc="-9" baseline="5120" dirty="0" smtClean="0">
                <a:latin typeface="Calibri"/>
                <a:cs typeface="Calibri"/>
              </a:rPr>
              <a:t> </a:t>
            </a:r>
            <a:r>
              <a:rPr sz="2400" spc="0" baseline="5120" dirty="0" smtClean="0">
                <a:latin typeface="Calibri"/>
                <a:cs typeface="Calibri"/>
              </a:rPr>
              <a:t>p</a:t>
            </a:r>
            <a:r>
              <a:rPr sz="2400" spc="-25" baseline="5120" dirty="0" smtClean="0">
                <a:latin typeface="Calibri"/>
                <a:cs typeface="Calibri"/>
              </a:rPr>
              <a:t>r</a:t>
            </a:r>
            <a:r>
              <a:rPr sz="2400" spc="0" baseline="5120" dirty="0" smtClean="0">
                <a:latin typeface="Calibri"/>
                <a:cs typeface="Calibri"/>
              </a:rPr>
              <a:t>e</a:t>
            </a:r>
            <a:r>
              <a:rPr sz="2400" spc="-14" baseline="5120" dirty="0" smtClean="0">
                <a:latin typeface="Calibri"/>
                <a:cs typeface="Calibri"/>
              </a:rPr>
              <a:t>v</a:t>
            </a:r>
            <a:r>
              <a:rPr sz="2400" spc="0" baseline="5120" dirty="0" smtClean="0">
                <a:latin typeface="Calibri"/>
                <a:cs typeface="Calibri"/>
              </a:rPr>
              <a:t>e</a:t>
            </a:r>
            <a:r>
              <a:rPr sz="2400" spc="-19" baseline="5120" dirty="0" smtClean="0">
                <a:latin typeface="Calibri"/>
                <a:cs typeface="Calibri"/>
              </a:rPr>
              <a:t>nt</a:t>
            </a:r>
            <a:r>
              <a:rPr sz="2400" spc="0" baseline="5120" dirty="0" smtClean="0">
                <a:latin typeface="Calibri"/>
                <a:cs typeface="Calibri"/>
              </a:rPr>
              <a:t>ed </a:t>
            </a:r>
            <a:r>
              <a:rPr sz="2400" spc="9" baseline="5120" dirty="0" smtClean="0">
                <a:latin typeface="Calibri"/>
                <a:cs typeface="Calibri"/>
              </a:rPr>
              <a:t> </a:t>
            </a:r>
            <a:r>
              <a:rPr sz="2400" spc="0" baseline="5120" dirty="0" smtClean="0">
                <a:latin typeface="Calibri"/>
                <a:cs typeface="Calibri"/>
              </a:rPr>
              <a:t>app</a:t>
            </a:r>
            <a:r>
              <a:rPr sz="2400" spc="-25" baseline="5120" dirty="0" smtClean="0">
                <a:latin typeface="Calibri"/>
                <a:cs typeface="Calibri"/>
              </a:rPr>
              <a:t>r</a:t>
            </a:r>
            <a:r>
              <a:rPr sz="2400" spc="0" baseline="5120" dirty="0" smtClean="0">
                <a:latin typeface="Calibri"/>
                <a:cs typeface="Calibri"/>
              </a:rPr>
              <a:t>oving</a:t>
            </a:r>
            <a:r>
              <a:rPr sz="2400" spc="-14" baseline="5120" dirty="0" smtClean="0">
                <a:latin typeface="Calibri"/>
                <a:cs typeface="Calibri"/>
              </a:rPr>
              <a:t> </a:t>
            </a:r>
            <a:r>
              <a:rPr sz="2400" spc="0" baseline="5120" dirty="0" smtClean="0">
                <a:latin typeface="Calibri"/>
                <a:cs typeface="Calibri"/>
              </a:rPr>
              <a:t>mal</a:t>
            </a:r>
            <a:r>
              <a:rPr sz="2400" spc="-14" baseline="5120" dirty="0" smtClean="0">
                <a:latin typeface="Calibri"/>
                <a:cs typeface="Calibri"/>
              </a:rPr>
              <a:t>w</a:t>
            </a:r>
            <a:r>
              <a:rPr sz="2400" spc="0" baseline="5120" dirty="0" smtClean="0">
                <a:latin typeface="Calibri"/>
                <a:cs typeface="Calibri"/>
              </a:rPr>
              <a:t>a</a:t>
            </a:r>
            <a:r>
              <a:rPr sz="2400" spc="-25" baseline="5120" dirty="0" smtClean="0">
                <a:latin typeface="Calibri"/>
                <a:cs typeface="Calibri"/>
              </a:rPr>
              <a:t>r</a:t>
            </a:r>
            <a:r>
              <a:rPr sz="2400" spc="0" baseline="5120" dirty="0" smtClean="0">
                <a:latin typeface="Calibri"/>
                <a:cs typeface="Calibri"/>
              </a:rPr>
              <a:t>e </a:t>
            </a:r>
            <a:r>
              <a:rPr sz="2400" spc="-14" baseline="5120" dirty="0" smtClean="0">
                <a:latin typeface="Calibri"/>
                <a:cs typeface="Calibri"/>
              </a:rPr>
              <a:t>a</a:t>
            </a:r>
            <a:r>
              <a:rPr sz="2400" spc="0" baseline="5120" dirty="0" smtClean="0">
                <a:latin typeface="Calibri"/>
                <a:cs typeface="Calibri"/>
              </a:rPr>
              <a:t>t its</a:t>
            </a:r>
            <a:r>
              <a:rPr sz="2400" spc="-4" baseline="5120" dirty="0" smtClean="0">
                <a:latin typeface="Calibri"/>
                <a:cs typeface="Calibri"/>
              </a:rPr>
              <a:t> </a:t>
            </a:r>
            <a:r>
              <a:rPr sz="2400" spc="-19" baseline="5120" dirty="0" smtClean="0">
                <a:latin typeface="Calibri"/>
                <a:cs typeface="Calibri"/>
              </a:rPr>
              <a:t>st</a:t>
            </a:r>
            <a:r>
              <a:rPr sz="2400" spc="0" baseline="5120" dirty="0" smtClean="0">
                <a:latin typeface="Calibri"/>
                <a:cs typeface="Calibri"/>
              </a:rPr>
              <a:t>o</a:t>
            </a:r>
            <a:r>
              <a:rPr sz="2400" spc="-25" baseline="5120" dirty="0" smtClean="0">
                <a:latin typeface="Calibri"/>
                <a:cs typeface="Calibri"/>
              </a:rPr>
              <a:t>r</a:t>
            </a:r>
            <a:r>
              <a:rPr sz="2400" spc="0" baseline="5120" dirty="0" smtClean="0">
                <a:latin typeface="Calibri"/>
                <a:cs typeface="Calibri"/>
              </a:rPr>
              <a:t>e. </a:t>
            </a:r>
            <a:r>
              <a:rPr sz="2400" spc="19" baseline="5120" dirty="0" smtClean="0">
                <a:latin typeface="Calibri"/>
                <a:cs typeface="Calibri"/>
              </a:rPr>
              <a:t> </a:t>
            </a:r>
            <a:r>
              <a:rPr sz="2400" spc="0" baseline="5120" dirty="0" smtClean="0">
                <a:latin typeface="Calibri"/>
                <a:cs typeface="Calibri"/>
              </a:rPr>
              <a:t>So</a:t>
            </a:r>
            <a:r>
              <a:rPr sz="2400" spc="4" baseline="5120" dirty="0" smtClean="0">
                <a:latin typeface="Calibri"/>
                <a:cs typeface="Calibri"/>
              </a:rPr>
              <a:t> </a:t>
            </a:r>
            <a:r>
              <a:rPr sz="2400" spc="-34" baseline="5120" dirty="0" smtClean="0">
                <a:latin typeface="Calibri"/>
                <a:cs typeface="Calibri"/>
              </a:rPr>
              <a:t>f</a:t>
            </a:r>
            <a:r>
              <a:rPr sz="2400" spc="0" baseline="5120" dirty="0" smtClean="0">
                <a:latin typeface="Calibri"/>
                <a:cs typeface="Calibri"/>
              </a:rPr>
              <a:t>ar</a:t>
            </a:r>
            <a:r>
              <a:rPr sz="3600" spc="0" baseline="3413" dirty="0" smtClean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7800" y="4419600"/>
            <a:ext cx="1447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0" y="4876800"/>
            <a:ext cx="70713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0800" y="51054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76200"/>
                </a:moveTo>
                <a:lnTo>
                  <a:pt x="76200" y="152400"/>
                </a:lnTo>
                <a:lnTo>
                  <a:pt x="76200" y="114300"/>
                </a:lnTo>
                <a:lnTo>
                  <a:pt x="533400" y="114300"/>
                </a:lnTo>
                <a:lnTo>
                  <a:pt x="533400" y="38100"/>
                </a:lnTo>
                <a:lnTo>
                  <a:pt x="76200" y="38100"/>
                </a:lnTo>
                <a:lnTo>
                  <a:pt x="7620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3274" y="5105400"/>
            <a:ext cx="563880" cy="214122"/>
          </a:xfrm>
          <a:custGeom>
            <a:avLst/>
            <a:gdLst/>
            <a:ahLst/>
            <a:cxnLst/>
            <a:rect l="l" t="t" r="r" b="b"/>
            <a:pathLst>
              <a:path w="563880" h="214122">
                <a:moveTo>
                  <a:pt x="81534" y="30479"/>
                </a:moveTo>
                <a:lnTo>
                  <a:pt x="93726" y="25908"/>
                </a:lnTo>
                <a:lnTo>
                  <a:pt x="102870" y="9144"/>
                </a:lnTo>
                <a:lnTo>
                  <a:pt x="81534" y="0"/>
                </a:lnTo>
                <a:lnTo>
                  <a:pt x="81534" y="30479"/>
                </a:lnTo>
                <a:close/>
              </a:path>
              <a:path w="563880" h="214122">
                <a:moveTo>
                  <a:pt x="106680" y="38100"/>
                </a:moveTo>
                <a:lnTo>
                  <a:pt x="563880" y="25908"/>
                </a:lnTo>
                <a:lnTo>
                  <a:pt x="106679" y="25907"/>
                </a:lnTo>
                <a:lnTo>
                  <a:pt x="106680" y="38100"/>
                </a:lnTo>
                <a:close/>
              </a:path>
              <a:path w="563880" h="214122">
                <a:moveTo>
                  <a:pt x="81534" y="30479"/>
                </a:moveTo>
                <a:lnTo>
                  <a:pt x="81534" y="51054"/>
                </a:lnTo>
                <a:lnTo>
                  <a:pt x="538734" y="38100"/>
                </a:lnTo>
                <a:lnTo>
                  <a:pt x="550926" y="51054"/>
                </a:lnTo>
                <a:lnTo>
                  <a:pt x="563880" y="127254"/>
                </a:lnTo>
                <a:lnTo>
                  <a:pt x="563880" y="25908"/>
                </a:lnTo>
                <a:lnTo>
                  <a:pt x="106680" y="38100"/>
                </a:lnTo>
                <a:lnTo>
                  <a:pt x="106680" y="-30479"/>
                </a:lnTo>
                <a:lnTo>
                  <a:pt x="0" y="76200"/>
                </a:lnTo>
                <a:lnTo>
                  <a:pt x="26670" y="67818"/>
                </a:lnTo>
                <a:lnTo>
                  <a:pt x="26670" y="85344"/>
                </a:lnTo>
                <a:lnTo>
                  <a:pt x="81534" y="152400"/>
                </a:lnTo>
                <a:lnTo>
                  <a:pt x="106680" y="183642"/>
                </a:lnTo>
                <a:lnTo>
                  <a:pt x="106679" y="127254"/>
                </a:lnTo>
                <a:lnTo>
                  <a:pt x="93726" y="127254"/>
                </a:lnTo>
                <a:lnTo>
                  <a:pt x="102870" y="144018"/>
                </a:lnTo>
                <a:lnTo>
                  <a:pt x="81534" y="122681"/>
                </a:lnTo>
                <a:lnTo>
                  <a:pt x="35432" y="76581"/>
                </a:lnTo>
                <a:lnTo>
                  <a:pt x="81534" y="30479"/>
                </a:lnTo>
                <a:lnTo>
                  <a:pt x="81534" y="0"/>
                </a:lnTo>
                <a:lnTo>
                  <a:pt x="102870" y="9144"/>
                </a:lnTo>
                <a:lnTo>
                  <a:pt x="93726" y="25908"/>
                </a:lnTo>
                <a:lnTo>
                  <a:pt x="81534" y="30479"/>
                </a:lnTo>
                <a:close/>
              </a:path>
              <a:path w="563880" h="214122">
                <a:moveTo>
                  <a:pt x="538734" y="51053"/>
                </a:moveTo>
                <a:lnTo>
                  <a:pt x="538734" y="102107"/>
                </a:lnTo>
                <a:lnTo>
                  <a:pt x="550926" y="102108"/>
                </a:lnTo>
                <a:lnTo>
                  <a:pt x="538734" y="114300"/>
                </a:lnTo>
                <a:lnTo>
                  <a:pt x="106680" y="114300"/>
                </a:lnTo>
                <a:lnTo>
                  <a:pt x="81534" y="122681"/>
                </a:lnTo>
                <a:lnTo>
                  <a:pt x="102870" y="144018"/>
                </a:lnTo>
                <a:lnTo>
                  <a:pt x="93726" y="127254"/>
                </a:lnTo>
                <a:lnTo>
                  <a:pt x="563880" y="127254"/>
                </a:lnTo>
                <a:lnTo>
                  <a:pt x="550926" y="51054"/>
                </a:lnTo>
                <a:lnTo>
                  <a:pt x="538734" y="38100"/>
                </a:lnTo>
                <a:lnTo>
                  <a:pt x="81534" y="51054"/>
                </a:lnTo>
                <a:lnTo>
                  <a:pt x="538734" y="51053"/>
                </a:lnTo>
                <a:close/>
              </a:path>
              <a:path w="563880" h="214122">
                <a:moveTo>
                  <a:pt x="106680" y="114300"/>
                </a:moveTo>
                <a:lnTo>
                  <a:pt x="538734" y="114300"/>
                </a:lnTo>
                <a:lnTo>
                  <a:pt x="550926" y="102108"/>
                </a:lnTo>
                <a:lnTo>
                  <a:pt x="81534" y="102108"/>
                </a:lnTo>
                <a:lnTo>
                  <a:pt x="81534" y="122681"/>
                </a:lnTo>
                <a:lnTo>
                  <a:pt x="106680" y="114300"/>
                </a:lnTo>
                <a:close/>
              </a:path>
              <a:path w="563880" h="214122">
                <a:moveTo>
                  <a:pt x="26670" y="85344"/>
                </a:moveTo>
                <a:lnTo>
                  <a:pt x="26670" y="67818"/>
                </a:lnTo>
                <a:lnTo>
                  <a:pt x="0" y="76200"/>
                </a:lnTo>
                <a:lnTo>
                  <a:pt x="106680" y="183642"/>
                </a:lnTo>
                <a:lnTo>
                  <a:pt x="81534" y="152400"/>
                </a:lnTo>
                <a:lnTo>
                  <a:pt x="26670" y="85344"/>
                </a:lnTo>
                <a:close/>
              </a:path>
            </a:pathLst>
          </a:custGeom>
          <a:solidFill>
            <a:srgbClr val="949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51054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76200"/>
                </a:moveTo>
                <a:lnTo>
                  <a:pt x="76200" y="152400"/>
                </a:lnTo>
                <a:lnTo>
                  <a:pt x="76200" y="114300"/>
                </a:lnTo>
                <a:lnTo>
                  <a:pt x="533400" y="114300"/>
                </a:lnTo>
                <a:lnTo>
                  <a:pt x="533400" y="38100"/>
                </a:lnTo>
                <a:lnTo>
                  <a:pt x="76200" y="38100"/>
                </a:lnTo>
                <a:lnTo>
                  <a:pt x="7620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0074" y="5105400"/>
            <a:ext cx="563880" cy="214122"/>
          </a:xfrm>
          <a:custGeom>
            <a:avLst/>
            <a:gdLst/>
            <a:ahLst/>
            <a:cxnLst/>
            <a:rect l="l" t="t" r="r" b="b"/>
            <a:pathLst>
              <a:path w="563879" h="214122">
                <a:moveTo>
                  <a:pt x="81534" y="30479"/>
                </a:moveTo>
                <a:lnTo>
                  <a:pt x="93725" y="25908"/>
                </a:lnTo>
                <a:lnTo>
                  <a:pt x="102869" y="9144"/>
                </a:lnTo>
                <a:lnTo>
                  <a:pt x="81533" y="0"/>
                </a:lnTo>
                <a:lnTo>
                  <a:pt x="81534" y="30479"/>
                </a:lnTo>
                <a:close/>
              </a:path>
              <a:path w="563879" h="214122">
                <a:moveTo>
                  <a:pt x="106679" y="38100"/>
                </a:moveTo>
                <a:lnTo>
                  <a:pt x="563879" y="25908"/>
                </a:lnTo>
                <a:lnTo>
                  <a:pt x="106679" y="25907"/>
                </a:lnTo>
                <a:lnTo>
                  <a:pt x="106679" y="38100"/>
                </a:lnTo>
                <a:close/>
              </a:path>
              <a:path w="563879" h="214122">
                <a:moveTo>
                  <a:pt x="81534" y="30479"/>
                </a:moveTo>
                <a:lnTo>
                  <a:pt x="81533" y="51054"/>
                </a:lnTo>
                <a:lnTo>
                  <a:pt x="538733" y="38100"/>
                </a:lnTo>
                <a:lnTo>
                  <a:pt x="550925" y="51054"/>
                </a:lnTo>
                <a:lnTo>
                  <a:pt x="563879" y="127254"/>
                </a:lnTo>
                <a:lnTo>
                  <a:pt x="563879" y="25908"/>
                </a:lnTo>
                <a:lnTo>
                  <a:pt x="106679" y="38100"/>
                </a:lnTo>
                <a:lnTo>
                  <a:pt x="106679" y="-30479"/>
                </a:lnTo>
                <a:lnTo>
                  <a:pt x="0" y="76200"/>
                </a:lnTo>
                <a:lnTo>
                  <a:pt x="26669" y="67818"/>
                </a:lnTo>
                <a:lnTo>
                  <a:pt x="26669" y="85344"/>
                </a:lnTo>
                <a:lnTo>
                  <a:pt x="81533" y="152400"/>
                </a:lnTo>
                <a:lnTo>
                  <a:pt x="106679" y="183642"/>
                </a:lnTo>
                <a:lnTo>
                  <a:pt x="106679" y="127254"/>
                </a:lnTo>
                <a:lnTo>
                  <a:pt x="93725" y="127254"/>
                </a:lnTo>
                <a:lnTo>
                  <a:pt x="102869" y="144018"/>
                </a:lnTo>
                <a:lnTo>
                  <a:pt x="81534" y="122681"/>
                </a:lnTo>
                <a:lnTo>
                  <a:pt x="35432" y="76581"/>
                </a:lnTo>
                <a:lnTo>
                  <a:pt x="81534" y="30479"/>
                </a:lnTo>
                <a:lnTo>
                  <a:pt x="81533" y="0"/>
                </a:lnTo>
                <a:lnTo>
                  <a:pt x="102869" y="9144"/>
                </a:lnTo>
                <a:lnTo>
                  <a:pt x="93725" y="25908"/>
                </a:lnTo>
                <a:lnTo>
                  <a:pt x="81534" y="30479"/>
                </a:lnTo>
                <a:close/>
              </a:path>
              <a:path w="563879" h="214122">
                <a:moveTo>
                  <a:pt x="538734" y="51053"/>
                </a:moveTo>
                <a:lnTo>
                  <a:pt x="538734" y="102107"/>
                </a:lnTo>
                <a:lnTo>
                  <a:pt x="550925" y="102108"/>
                </a:lnTo>
                <a:lnTo>
                  <a:pt x="538733" y="114300"/>
                </a:lnTo>
                <a:lnTo>
                  <a:pt x="106679" y="114300"/>
                </a:lnTo>
                <a:lnTo>
                  <a:pt x="81534" y="122681"/>
                </a:lnTo>
                <a:lnTo>
                  <a:pt x="102869" y="144018"/>
                </a:lnTo>
                <a:lnTo>
                  <a:pt x="93725" y="127254"/>
                </a:lnTo>
                <a:lnTo>
                  <a:pt x="563879" y="127254"/>
                </a:lnTo>
                <a:lnTo>
                  <a:pt x="550925" y="51054"/>
                </a:lnTo>
                <a:lnTo>
                  <a:pt x="538733" y="38100"/>
                </a:lnTo>
                <a:lnTo>
                  <a:pt x="81533" y="51054"/>
                </a:lnTo>
                <a:lnTo>
                  <a:pt x="538734" y="51053"/>
                </a:lnTo>
                <a:close/>
              </a:path>
              <a:path w="563879" h="214122">
                <a:moveTo>
                  <a:pt x="106679" y="114300"/>
                </a:moveTo>
                <a:lnTo>
                  <a:pt x="538733" y="114300"/>
                </a:lnTo>
                <a:lnTo>
                  <a:pt x="550925" y="102108"/>
                </a:lnTo>
                <a:lnTo>
                  <a:pt x="81533" y="102108"/>
                </a:lnTo>
                <a:lnTo>
                  <a:pt x="81534" y="122681"/>
                </a:lnTo>
                <a:lnTo>
                  <a:pt x="106679" y="114300"/>
                </a:lnTo>
                <a:close/>
              </a:path>
              <a:path w="563879" h="214122">
                <a:moveTo>
                  <a:pt x="26669" y="85344"/>
                </a:moveTo>
                <a:lnTo>
                  <a:pt x="26669" y="67818"/>
                </a:lnTo>
                <a:lnTo>
                  <a:pt x="0" y="76200"/>
                </a:lnTo>
                <a:lnTo>
                  <a:pt x="106679" y="183642"/>
                </a:lnTo>
                <a:lnTo>
                  <a:pt x="81533" y="152400"/>
                </a:lnTo>
                <a:lnTo>
                  <a:pt x="26669" y="85344"/>
                </a:lnTo>
                <a:close/>
              </a:path>
            </a:pathLst>
          </a:custGeom>
          <a:solidFill>
            <a:srgbClr val="949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1208" y="3874007"/>
            <a:ext cx="3987546" cy="2539746"/>
          </a:xfrm>
          <a:custGeom>
            <a:avLst/>
            <a:gdLst/>
            <a:ahLst/>
            <a:cxnLst/>
            <a:rect l="l" t="t" r="r" b="b"/>
            <a:pathLst>
              <a:path w="3987545" h="2539746">
                <a:moveTo>
                  <a:pt x="12191" y="0"/>
                </a:moveTo>
                <a:lnTo>
                  <a:pt x="5333" y="0"/>
                </a:lnTo>
                <a:lnTo>
                  <a:pt x="0" y="5334"/>
                </a:lnTo>
                <a:lnTo>
                  <a:pt x="0" y="2526792"/>
                </a:lnTo>
                <a:lnTo>
                  <a:pt x="12192" y="25146"/>
                </a:lnTo>
                <a:lnTo>
                  <a:pt x="3962399" y="25146"/>
                </a:lnTo>
                <a:lnTo>
                  <a:pt x="3962400" y="2526792"/>
                </a:lnTo>
                <a:lnTo>
                  <a:pt x="0" y="2534412"/>
                </a:lnTo>
                <a:lnTo>
                  <a:pt x="5334" y="2539746"/>
                </a:lnTo>
                <a:lnTo>
                  <a:pt x="3982212" y="2539746"/>
                </a:lnTo>
                <a:lnTo>
                  <a:pt x="3987546" y="2534412"/>
                </a:lnTo>
                <a:lnTo>
                  <a:pt x="3987546" y="2526792"/>
                </a:lnTo>
                <a:lnTo>
                  <a:pt x="3974591" y="2514600"/>
                </a:lnTo>
                <a:lnTo>
                  <a:pt x="3974591" y="25146"/>
                </a:lnTo>
                <a:lnTo>
                  <a:pt x="3962400" y="12192"/>
                </a:lnTo>
                <a:lnTo>
                  <a:pt x="25146" y="12192"/>
                </a:lnTo>
                <a:lnTo>
                  <a:pt x="3987546" y="12192"/>
                </a:lnTo>
                <a:lnTo>
                  <a:pt x="3987546" y="5334"/>
                </a:lnTo>
                <a:lnTo>
                  <a:pt x="3982212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5C89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1208" y="6388608"/>
            <a:ext cx="3962400" cy="19812"/>
          </a:xfrm>
          <a:custGeom>
            <a:avLst/>
            <a:gdLst/>
            <a:ahLst/>
            <a:cxnLst/>
            <a:rect l="l" t="t" r="r" b="b"/>
            <a:pathLst>
              <a:path w="3962399" h="19812">
                <a:moveTo>
                  <a:pt x="25146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9812"/>
                </a:lnTo>
                <a:lnTo>
                  <a:pt x="3962400" y="12192"/>
                </a:lnTo>
                <a:lnTo>
                  <a:pt x="25146" y="12192"/>
                </a:lnTo>
                <a:close/>
              </a:path>
            </a:pathLst>
          </a:custGeom>
          <a:solidFill>
            <a:srgbClr val="5C89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1208" y="3899154"/>
            <a:ext cx="3962400" cy="2501646"/>
          </a:xfrm>
          <a:custGeom>
            <a:avLst/>
            <a:gdLst/>
            <a:ahLst/>
            <a:cxnLst/>
            <a:rect l="l" t="t" r="r" b="b"/>
            <a:pathLst>
              <a:path w="3962399" h="2501646">
                <a:moveTo>
                  <a:pt x="3962400" y="2501646"/>
                </a:moveTo>
                <a:lnTo>
                  <a:pt x="3962399" y="2489453"/>
                </a:lnTo>
                <a:lnTo>
                  <a:pt x="25145" y="2489453"/>
                </a:lnTo>
                <a:lnTo>
                  <a:pt x="25145" y="0"/>
                </a:lnTo>
                <a:lnTo>
                  <a:pt x="12192" y="0"/>
                </a:lnTo>
                <a:lnTo>
                  <a:pt x="0" y="2501646"/>
                </a:lnTo>
                <a:lnTo>
                  <a:pt x="12192" y="2489454"/>
                </a:lnTo>
                <a:lnTo>
                  <a:pt x="25146" y="2501646"/>
                </a:lnTo>
                <a:lnTo>
                  <a:pt x="3962400" y="2501646"/>
                </a:lnTo>
                <a:close/>
              </a:path>
            </a:pathLst>
          </a:custGeom>
          <a:solidFill>
            <a:srgbClr val="5C89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6354" y="3886200"/>
            <a:ext cx="3962400" cy="2514600"/>
          </a:xfrm>
          <a:custGeom>
            <a:avLst/>
            <a:gdLst/>
            <a:ahLst/>
            <a:cxnLst/>
            <a:rect l="l" t="t" r="r" b="b"/>
            <a:pathLst>
              <a:path w="3962399" h="2514600">
                <a:moveTo>
                  <a:pt x="0" y="0"/>
                </a:moveTo>
                <a:lnTo>
                  <a:pt x="3937254" y="0"/>
                </a:lnTo>
                <a:lnTo>
                  <a:pt x="3949445" y="12953"/>
                </a:lnTo>
                <a:lnTo>
                  <a:pt x="3949445" y="2502407"/>
                </a:lnTo>
                <a:lnTo>
                  <a:pt x="3962400" y="2514599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C89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200" y="4343400"/>
            <a:ext cx="70713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4953000"/>
            <a:ext cx="70713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4343399"/>
            <a:ext cx="70713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2800" y="4648199"/>
            <a:ext cx="70713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3800" y="5257799"/>
            <a:ext cx="70713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3800" y="4267199"/>
            <a:ext cx="70713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5181599"/>
            <a:ext cx="70713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5334000"/>
            <a:ext cx="58140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1800" y="4343399"/>
            <a:ext cx="58140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1600" y="5181600"/>
            <a:ext cx="70713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5105399"/>
            <a:ext cx="58140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7800" y="3962400"/>
            <a:ext cx="707136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5638800"/>
            <a:ext cx="581406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3200" y="5714999"/>
            <a:ext cx="58140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6400" y="5791200"/>
            <a:ext cx="70713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3800" y="5791199"/>
            <a:ext cx="58140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6052837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Introduction/Motivation: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What was the main problem</a:t>
            </a:r>
            <a:r>
              <a:rPr sz="4200" b="1" spc="-14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addressed?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71204"/>
            <a:ext cx="7934483" cy="194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491">
              <a:lnSpc>
                <a:spcPts val="2745"/>
              </a:lnSpc>
              <a:spcBef>
                <a:spcPts val="137"/>
              </a:spcBef>
            </a:pPr>
            <a:r>
              <a:rPr sz="2700" spc="0" baseline="500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700" spc="0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700" spc="3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The</a:t>
            </a:r>
            <a:r>
              <a:rPr sz="3900" spc="-1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authors</a:t>
            </a:r>
            <a:r>
              <a:rPr sz="3900" spc="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proposed and</a:t>
            </a:r>
            <a:r>
              <a:rPr sz="3900" spc="-3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implemented</a:t>
            </a:r>
            <a:r>
              <a:rPr sz="3900" spc="-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-12" baseline="3150" dirty="0" smtClean="0">
                <a:latin typeface="Calibri"/>
                <a:cs typeface="Calibri"/>
              </a:rPr>
              <a:t> </a:t>
            </a:r>
            <a:r>
              <a:rPr sz="3900" b="1" i="1" spc="0" baseline="3150" dirty="0" smtClean="0">
                <a:latin typeface="Calibri"/>
                <a:cs typeface="Calibri"/>
              </a:rPr>
              <a:t>proactive</a:t>
            </a:r>
            <a:endParaRPr sz="2600">
              <a:latin typeface="Calibri"/>
              <a:cs typeface="Calibri"/>
            </a:endParaRPr>
          </a:p>
          <a:p>
            <a:pPr marL="355567" marR="49491">
              <a:lnSpc>
                <a:spcPts val="3120"/>
              </a:lnSpc>
              <a:spcBef>
                <a:spcPts val="18"/>
              </a:spcBef>
            </a:pPr>
            <a:r>
              <a:rPr sz="3900" spc="0" baseline="1050" dirty="0" smtClean="0">
                <a:latin typeface="Calibri"/>
                <a:cs typeface="Calibri"/>
              </a:rPr>
              <a:t>prototype</a:t>
            </a:r>
            <a:r>
              <a:rPr sz="3900" spc="1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zer</a:t>
            </a:r>
            <a:r>
              <a:rPr sz="3900" spc="-4" baseline="1050" dirty="0" smtClean="0">
                <a:latin typeface="Calibri"/>
                <a:cs typeface="Calibri"/>
              </a:rPr>
              <a:t>o</a:t>
            </a:r>
            <a:r>
              <a:rPr sz="3900" spc="4" baseline="1050" dirty="0" smtClean="0">
                <a:latin typeface="Calibri"/>
                <a:cs typeface="Calibri"/>
              </a:rPr>
              <a:t>‐</a:t>
            </a:r>
            <a:r>
              <a:rPr sz="3900" spc="0" baseline="1050" dirty="0" smtClean="0">
                <a:latin typeface="Calibri"/>
                <a:cs typeface="Calibri"/>
              </a:rPr>
              <a:t>day</a:t>
            </a:r>
            <a:r>
              <a:rPr sz="3900" spc="-35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malware</a:t>
            </a:r>
            <a:r>
              <a:rPr sz="3900" spc="1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detection</a:t>
            </a:r>
            <a:r>
              <a:rPr sz="3900" spc="1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scheme,</a:t>
            </a:r>
            <a:r>
              <a:rPr sz="3900" spc="-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called</a:t>
            </a:r>
            <a:endParaRPr sz="2600">
              <a:latin typeface="Calibri"/>
              <a:cs typeface="Calibri"/>
            </a:endParaRPr>
          </a:p>
          <a:p>
            <a:pPr marL="355599" marR="49491">
              <a:lnSpc>
                <a:spcPts val="3120"/>
              </a:lnSpc>
            </a:pPr>
            <a:r>
              <a:rPr sz="3900" spc="0" baseline="1050" dirty="0" smtClean="0">
                <a:latin typeface="Calibri"/>
                <a:cs typeface="Calibri"/>
              </a:rPr>
              <a:t>RiskRanker,</a:t>
            </a:r>
            <a:r>
              <a:rPr sz="3900" spc="2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which flags malware</a:t>
            </a:r>
            <a:r>
              <a:rPr sz="3900" spc="2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while</a:t>
            </a:r>
            <a:r>
              <a:rPr sz="3900" spc="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it</a:t>
            </a:r>
            <a:r>
              <a:rPr sz="3900" spc="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is still</a:t>
            </a:r>
            <a:r>
              <a:rPr sz="3900" spc="1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at</a:t>
            </a:r>
            <a:r>
              <a:rPr sz="3900" spc="1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355567">
              <a:lnSpc>
                <a:spcPts val="3120"/>
              </a:lnSpc>
            </a:pPr>
            <a:r>
              <a:rPr sz="3900" spc="0" baseline="1050" dirty="0" smtClean="0">
                <a:latin typeface="Calibri"/>
                <a:cs typeface="Calibri"/>
              </a:rPr>
              <a:t>app</a:t>
            </a:r>
            <a:r>
              <a:rPr sz="3900" spc="-3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store.</a:t>
            </a:r>
            <a:r>
              <a:rPr sz="3900" spc="25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Store</a:t>
            </a:r>
            <a:r>
              <a:rPr sz="3900" spc="1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curators</a:t>
            </a:r>
            <a:r>
              <a:rPr sz="3900" spc="1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can</a:t>
            </a:r>
            <a:r>
              <a:rPr sz="3900" spc="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then remove the</a:t>
            </a:r>
            <a:r>
              <a:rPr sz="3900" spc="-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app</a:t>
            </a:r>
            <a:r>
              <a:rPr sz="3900" spc="-3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from</a:t>
            </a:r>
            <a:endParaRPr sz="2600">
              <a:latin typeface="Calibri"/>
              <a:cs typeface="Calibri"/>
            </a:endParaRPr>
          </a:p>
          <a:p>
            <a:pPr marL="355567" marR="49491">
              <a:lnSpc>
                <a:spcPts val="3120"/>
              </a:lnSpc>
            </a:pPr>
            <a:r>
              <a:rPr sz="3900" spc="0" baseline="1050" dirty="0" smtClean="0">
                <a:latin typeface="Calibri"/>
                <a:cs typeface="Calibri"/>
              </a:rPr>
              <a:t>distribution.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886840"/>
            <a:ext cx="7079154" cy="2017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99" marR="47761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Introduction/Motivation:</a:t>
            </a:r>
            <a:endParaRPr sz="3900">
              <a:latin typeface="Calibri"/>
              <a:cs typeface="Calibri"/>
            </a:endParaRPr>
          </a:p>
          <a:p>
            <a:pPr marL="88900" marR="47761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What will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b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e learned?</a:t>
            </a:r>
            <a:endParaRPr sz="2800">
              <a:latin typeface="Calibri"/>
              <a:cs typeface="Calibri"/>
            </a:endParaRPr>
          </a:p>
          <a:p>
            <a:pPr marL="355501" indent="-342801">
              <a:lnSpc>
                <a:spcPts val="3120"/>
              </a:lnSpc>
              <a:spcBef>
                <a:spcPts val="2074"/>
              </a:spcBef>
              <a:tabLst>
                <a:tab pos="355600" algn="l"/>
              </a:tabLst>
            </a:pPr>
            <a:r>
              <a:rPr sz="18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800" spc="-1786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8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authors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wish to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demonstrate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that</a:t>
            </a:r>
            <a:r>
              <a:rPr sz="2600" spc="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2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proactive approach</a:t>
            </a:r>
            <a:r>
              <a:rPr sz="2600" spc="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can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detect zer</a:t>
            </a:r>
            <a:r>
              <a:rPr sz="2600" spc="-4" dirty="0" smtClean="0">
                <a:latin typeface="Calibri"/>
                <a:cs typeface="Calibri"/>
              </a:rPr>
              <a:t>o</a:t>
            </a:r>
            <a:r>
              <a:rPr sz="2600" spc="4" dirty="0" smtClean="0">
                <a:latin typeface="Calibri"/>
                <a:cs typeface="Calibri"/>
              </a:rPr>
              <a:t>‐</a:t>
            </a:r>
            <a:r>
              <a:rPr sz="2600" spc="0" dirty="0" smtClean="0">
                <a:latin typeface="Calibri"/>
                <a:cs typeface="Calibri"/>
              </a:rPr>
              <a:t>day</a:t>
            </a:r>
            <a:r>
              <a:rPr sz="2600" spc="-3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malware.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3499548"/>
            <a:ext cx="7091616" cy="751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745"/>
              </a:lnSpc>
              <a:spcBef>
                <a:spcPts val="137"/>
              </a:spcBef>
            </a:pPr>
            <a:r>
              <a:rPr sz="2700" spc="0" baseline="500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700" spc="0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700" spc="3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Their system does</a:t>
            </a:r>
            <a:r>
              <a:rPr sz="3900" spc="-55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not</a:t>
            </a:r>
            <a:r>
              <a:rPr sz="3900" spc="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require prior</a:t>
            </a:r>
            <a:r>
              <a:rPr sz="3900" spc="1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recognition</a:t>
            </a:r>
            <a:r>
              <a:rPr sz="3900" spc="2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318121" marR="284048" algn="ctr">
              <a:lnSpc>
                <a:spcPts val="3120"/>
              </a:lnSpc>
              <a:spcBef>
                <a:spcPts val="18"/>
              </a:spcBef>
            </a:pPr>
            <a:r>
              <a:rPr sz="3900" spc="0" baseline="1050" dirty="0" smtClean="0">
                <a:latin typeface="Calibri"/>
                <a:cs typeface="Calibri"/>
              </a:rPr>
              <a:t>malware</a:t>
            </a:r>
            <a:r>
              <a:rPr sz="3900" spc="25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threat</a:t>
            </a:r>
            <a:r>
              <a:rPr sz="3900" spc="1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and</a:t>
            </a:r>
            <a:r>
              <a:rPr sz="3900" spc="-3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updating</a:t>
            </a:r>
            <a:r>
              <a:rPr sz="3900" spc="-4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of</a:t>
            </a:r>
            <a:r>
              <a:rPr sz="3900" spc="-21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remote</a:t>
            </a:r>
            <a:r>
              <a:rPr sz="3900" spc="9" baseline="1050" dirty="0" smtClean="0">
                <a:latin typeface="Calibri"/>
                <a:cs typeface="Calibri"/>
              </a:rPr>
              <a:t> </a:t>
            </a:r>
            <a:r>
              <a:rPr sz="3900" spc="0" baseline="1050" dirty="0" smtClean="0">
                <a:latin typeface="Calibri"/>
                <a:cs typeface="Calibri"/>
              </a:rPr>
              <a:t>devices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3994" y="3499548"/>
            <a:ext cx="88154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-12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new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40" y="4846764"/>
            <a:ext cx="7807389" cy="751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2700" spc="0" baseline="500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700" spc="0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700" spc="3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Their system can detect the threat</a:t>
            </a:r>
            <a:r>
              <a:rPr sz="3900" spc="1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while</a:t>
            </a:r>
            <a:r>
              <a:rPr sz="3900" spc="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still</a:t>
            </a:r>
            <a:r>
              <a:rPr sz="3900" spc="1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in the</a:t>
            </a:r>
            <a:r>
              <a:rPr sz="3900" spc="-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app</a:t>
            </a:r>
            <a:endParaRPr sz="2600">
              <a:latin typeface="Calibri"/>
              <a:cs typeface="Calibri"/>
            </a:endParaRPr>
          </a:p>
          <a:p>
            <a:pPr marL="355600" marR="49491">
              <a:lnSpc>
                <a:spcPts val="3120"/>
              </a:lnSpc>
              <a:spcBef>
                <a:spcPts val="18"/>
              </a:spcBef>
            </a:pPr>
            <a:r>
              <a:rPr sz="3900" spc="0" baseline="1050" dirty="0" smtClean="0">
                <a:latin typeface="Calibri"/>
                <a:cs typeface="Calibri"/>
              </a:rPr>
              <a:t>store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5257800"/>
            <a:ext cx="22860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7171050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Related Work: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What else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ha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s been done</a:t>
            </a:r>
            <a:r>
              <a:rPr sz="4200" b="1" spc="-9" baseline="1950" dirty="0" smtClean="0">
                <a:solidFill>
                  <a:srgbClr val="330065"/>
                </a:solidFill>
                <a:latin typeface="Calibri"/>
                <a:cs typeface="Calibri"/>
              </a:rPr>
              <a:t> 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to solve this problem?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71204"/>
            <a:ext cx="7748389" cy="3366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761">
              <a:lnSpc>
                <a:spcPts val="2745"/>
              </a:lnSpc>
              <a:spcBef>
                <a:spcPts val="137"/>
              </a:spcBef>
            </a:pPr>
            <a:r>
              <a:rPr sz="2700" spc="0" baseline="500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700" spc="0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700" spc="3" baseline="483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Reactive</a:t>
            </a:r>
            <a:r>
              <a:rPr sz="3900" spc="1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malware</a:t>
            </a:r>
            <a:r>
              <a:rPr sz="3900" spc="1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detection</a:t>
            </a:r>
            <a:r>
              <a:rPr sz="3900" spc="1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systems</a:t>
            </a:r>
            <a:endParaRPr sz="2600">
              <a:latin typeface="Calibri"/>
              <a:cs typeface="Calibri"/>
            </a:endParaRPr>
          </a:p>
          <a:p>
            <a:pPr marL="355567" indent="-342867">
              <a:lnSpc>
                <a:spcPts val="3120"/>
              </a:lnSpc>
              <a:spcBef>
                <a:spcPts val="568"/>
              </a:spcBef>
              <a:tabLst>
                <a:tab pos="355600" algn="l"/>
              </a:tabLst>
            </a:pPr>
            <a:r>
              <a:rPr sz="18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800" spc="-1786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8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600" spc="0" dirty="0" smtClean="0">
                <a:latin typeface="Calibri"/>
                <a:cs typeface="Calibri"/>
              </a:rPr>
              <a:t>ProfileDroid</a:t>
            </a:r>
            <a:r>
              <a:rPr sz="2600" spc="2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(week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-4" dirty="0" smtClean="0">
                <a:latin typeface="Calibri"/>
                <a:cs typeface="Calibri"/>
              </a:rPr>
              <a:t>1</a:t>
            </a:r>
            <a:r>
              <a:rPr sz="2600" spc="0" dirty="0" smtClean="0">
                <a:latin typeface="Calibri"/>
                <a:cs typeface="Calibri"/>
              </a:rPr>
              <a:t>0</a:t>
            </a:r>
            <a:r>
              <a:rPr sz="2600" spc="-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paper).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Detected various</a:t>
            </a:r>
            <a:r>
              <a:rPr sz="2600" spc="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system calls,</a:t>
            </a:r>
            <a:r>
              <a:rPr sz="2600" spc="2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network</a:t>
            </a:r>
            <a:r>
              <a:rPr sz="2600" spc="1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access,</a:t>
            </a:r>
            <a:r>
              <a:rPr sz="2600" spc="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and</a:t>
            </a:r>
            <a:r>
              <a:rPr sz="2600" spc="-3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resource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utilization. </a:t>
            </a:r>
            <a:r>
              <a:rPr sz="2600" spc="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Could potentially</a:t>
            </a:r>
            <a:r>
              <a:rPr sz="2600" spc="3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detect malware</a:t>
            </a:r>
            <a:r>
              <a:rPr sz="2600" spc="1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in operation.</a:t>
            </a:r>
            <a:endParaRPr sz="2600">
              <a:latin typeface="Calibri"/>
              <a:cs typeface="Calibri"/>
            </a:endParaRPr>
          </a:p>
          <a:p>
            <a:pPr marL="355632" marR="88402" indent="-342932">
              <a:lnSpc>
                <a:spcPts val="3120"/>
              </a:lnSpc>
              <a:spcBef>
                <a:spcPts val="624"/>
              </a:spcBef>
              <a:tabLst>
                <a:tab pos="355600" algn="l"/>
              </a:tabLst>
            </a:pPr>
            <a:r>
              <a:rPr sz="18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800" spc="-1786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8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600" spc="0" dirty="0" smtClean="0">
                <a:latin typeface="Calibri"/>
                <a:cs typeface="Calibri"/>
              </a:rPr>
              <a:t>Stowaway.</a:t>
            </a:r>
            <a:r>
              <a:rPr sz="2600" spc="2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Static</a:t>
            </a:r>
            <a:r>
              <a:rPr sz="2600" spc="2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analysis</a:t>
            </a:r>
            <a:r>
              <a:rPr sz="2600" spc="-67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tool</a:t>
            </a:r>
            <a:r>
              <a:rPr sz="2600" spc="2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to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detect over</a:t>
            </a:r>
            <a:r>
              <a:rPr sz="2600" spc="4" dirty="0" smtClean="0">
                <a:latin typeface="Calibri"/>
                <a:cs typeface="Calibri"/>
              </a:rPr>
              <a:t>‐</a:t>
            </a:r>
            <a:r>
              <a:rPr sz="2600" spc="0" dirty="0" smtClean="0">
                <a:latin typeface="Calibri"/>
                <a:cs typeface="Calibri"/>
              </a:rPr>
              <a:t>privilege access in Droid</a:t>
            </a:r>
            <a:r>
              <a:rPr sz="2600" spc="1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apps.</a:t>
            </a:r>
            <a:endParaRPr sz="2600">
              <a:latin typeface="Calibri"/>
              <a:cs typeface="Calibri"/>
            </a:endParaRPr>
          </a:p>
          <a:p>
            <a:pPr marL="355567" marR="498467" indent="-342867">
              <a:lnSpc>
                <a:spcPts val="3120"/>
              </a:lnSpc>
              <a:spcBef>
                <a:spcPts val="624"/>
              </a:spcBef>
              <a:tabLst>
                <a:tab pos="355600" algn="l"/>
              </a:tabLst>
            </a:pPr>
            <a:r>
              <a:rPr sz="18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800" spc="-1786" dirty="0" smtClean="0">
                <a:solidFill>
                  <a:srgbClr val="330065"/>
                </a:solidFill>
                <a:latin typeface="Wingdings"/>
                <a:cs typeface="Wingdings"/>
              </a:rPr>
              <a:t></a:t>
            </a:r>
            <a:r>
              <a:rPr sz="18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600" spc="0" dirty="0" smtClean="0">
                <a:latin typeface="Calibri"/>
                <a:cs typeface="Calibri"/>
              </a:rPr>
              <a:t>TaintDroid.</a:t>
            </a:r>
            <a:r>
              <a:rPr sz="2600" spc="2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Dynamic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analysis</a:t>
            </a:r>
            <a:r>
              <a:rPr sz="2600" spc="-67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to</a:t>
            </a:r>
            <a:r>
              <a:rPr sz="2600" spc="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detect information leaks</a:t>
            </a:r>
            <a:r>
              <a:rPr sz="2600" spc="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on</a:t>
            </a:r>
            <a:r>
              <a:rPr sz="2600" spc="-27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phones.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908242"/>
            <a:ext cx="9601200" cy="2063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0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endParaRPr sz="3900">
              <a:latin typeface="Calibri"/>
              <a:cs typeface="Calibri"/>
            </a:endParaRPr>
          </a:p>
          <a:p>
            <a:pPr marL="12700" marR="33808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Approach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Design</a:t>
            </a:r>
            <a:endParaRPr sz="2800">
              <a:latin typeface="Calibri"/>
              <a:cs typeface="Calibri"/>
            </a:endParaRPr>
          </a:p>
          <a:p>
            <a:pPr marL="355498" indent="-342798">
              <a:lnSpc>
                <a:spcPts val="2400"/>
              </a:lnSpc>
              <a:spcBef>
                <a:spcPts val="1450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1400" spc="-1389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prototype system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was</a:t>
            </a:r>
            <a:r>
              <a:rPr sz="2000" spc="-3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designed</a:t>
            </a:r>
            <a:r>
              <a:rPr sz="2000" spc="-58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be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scalable,</a:t>
            </a:r>
            <a:r>
              <a:rPr sz="2000" spc="-3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paralizable,</a:t>
            </a:r>
            <a:r>
              <a:rPr sz="2000" spc="-6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and accurately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sift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through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large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number</a:t>
            </a:r>
            <a:r>
              <a:rPr sz="2000" spc="-5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apps</a:t>
            </a:r>
            <a:r>
              <a:rPr sz="2000" spc="-2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from various</a:t>
            </a:r>
            <a:r>
              <a:rPr sz="2000" spc="-4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Android markets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743200"/>
            <a:ext cx="9601200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The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latin typeface="Calibri"/>
                <a:cs typeface="Calibri"/>
              </a:rPr>
              <a:t>goa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3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was</a:t>
            </a:r>
            <a:r>
              <a:rPr sz="3000" spc="-31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o reduce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and</a:t>
            </a:r>
            <a:r>
              <a:rPr sz="3000" spc="-3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rank</a:t>
            </a:r>
            <a:r>
              <a:rPr sz="3000" spc="-2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suspected</a:t>
            </a:r>
            <a:r>
              <a:rPr sz="3000" spc="2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apps</a:t>
            </a:r>
            <a:r>
              <a:rPr sz="3000" spc="-2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by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risk,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from a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large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smtClean="0">
                <a:latin typeface="Calibri"/>
                <a:cs typeface="Calibri"/>
              </a:rPr>
              <a:t>list</a:t>
            </a:r>
            <a:r>
              <a:rPr sz="3000" spc="24" baseline="2730" smtClean="0">
                <a:latin typeface="Calibri"/>
                <a:cs typeface="Calibri"/>
              </a:rPr>
              <a:t> </a:t>
            </a:r>
            <a:r>
              <a:rPr sz="3000" spc="4" baseline="2730" smtClean="0">
                <a:latin typeface="Calibri"/>
                <a:cs typeface="Calibri"/>
              </a:rPr>
              <a:t>to</a:t>
            </a:r>
            <a:r>
              <a:rPr lang="en-US" sz="2000" spc="4" dirty="0">
                <a:latin typeface="Calibri"/>
                <a:cs typeface="Calibri"/>
              </a:rPr>
              <a:t> </a:t>
            </a:r>
            <a:r>
              <a:rPr sz="3000" spc="0" baseline="1365" smtClean="0">
                <a:latin typeface="Calibri"/>
                <a:cs typeface="Calibri"/>
              </a:rPr>
              <a:t>one</a:t>
            </a:r>
            <a:r>
              <a:rPr sz="3000" spc="-30" baseline="1365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that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smtClean="0">
                <a:latin typeface="Calibri"/>
                <a:cs typeface="Calibri"/>
              </a:rPr>
              <a:t>was</a:t>
            </a:r>
            <a:r>
              <a:rPr sz="3000" spc="-31" baseline="1365" smtClean="0">
                <a:latin typeface="Calibri"/>
                <a:cs typeface="Calibri"/>
              </a:rPr>
              <a:t> </a:t>
            </a:r>
            <a:r>
              <a:rPr lang="en-US" sz="3000" spc="-31" baseline="1365" dirty="0" smtClean="0">
                <a:latin typeface="Calibri"/>
                <a:cs typeface="Calibri"/>
              </a:rPr>
              <a:t> </a:t>
            </a:r>
          </a:p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lang="en-US" sz="3000" spc="-31" baseline="1365" dirty="0">
                <a:latin typeface="Calibri"/>
                <a:cs typeface="Calibri"/>
              </a:rPr>
              <a:t> </a:t>
            </a:r>
            <a:r>
              <a:rPr lang="en-US" sz="3000" spc="-31" baseline="1365" dirty="0" smtClean="0">
                <a:latin typeface="Calibri"/>
                <a:cs typeface="Calibri"/>
              </a:rPr>
              <a:t>     </a:t>
            </a:r>
            <a:r>
              <a:rPr sz="3000" spc="0" baseline="1365" smtClean="0">
                <a:latin typeface="Calibri"/>
                <a:cs typeface="Calibri"/>
              </a:rPr>
              <a:t>short</a:t>
            </a:r>
            <a:r>
              <a:rPr sz="3000" spc="9" baseline="1365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enough</a:t>
            </a:r>
            <a:r>
              <a:rPr sz="3000" spc="-71" baseline="1365" dirty="0" smtClean="0">
                <a:latin typeface="Calibri"/>
                <a:cs typeface="Calibri"/>
              </a:rPr>
              <a:t> </a:t>
            </a:r>
            <a:r>
              <a:rPr sz="3000" spc="4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verify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manually.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3429000"/>
            <a:ext cx="4447271" cy="261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57">
              <a:lnSpc>
                <a:spcPts val="2135"/>
              </a:lnSpc>
              <a:spcBef>
                <a:spcPts val="106"/>
              </a:spcBef>
            </a:pPr>
            <a:r>
              <a:rPr sz="2100" spc="0" baseline="4290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100" spc="0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 </a:t>
            </a:r>
            <a:r>
              <a:rPr sz="2100" spc="244" baseline="4141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RiskRanker</a:t>
            </a:r>
            <a:r>
              <a:rPr sz="3000" spc="2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sends</a:t>
            </a:r>
            <a:r>
              <a:rPr sz="3000" spc="-4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apps</a:t>
            </a:r>
            <a:r>
              <a:rPr sz="3000" spc="-2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through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2 sets</a:t>
            </a:r>
            <a:endParaRPr sz="2000">
              <a:latin typeface="Calibri"/>
              <a:cs typeface="Calibri"/>
            </a:endParaRPr>
          </a:p>
          <a:p>
            <a:pPr marL="355549" marR="29157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of</a:t>
            </a:r>
            <a:r>
              <a:rPr sz="3000" spc="-21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analyzers:</a:t>
            </a:r>
            <a:endParaRPr sz="2000">
              <a:latin typeface="Calibri"/>
              <a:cs typeface="Calibri"/>
            </a:endParaRPr>
          </a:p>
          <a:p>
            <a:pPr marL="704573" marR="304683" indent="-347449">
              <a:lnSpc>
                <a:spcPts val="2160"/>
              </a:lnSpc>
              <a:spcBef>
                <a:spcPts val="368"/>
              </a:spcBef>
              <a:tabLst>
                <a:tab pos="698500" algn="l"/>
              </a:tabLst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A set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of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first</a:t>
            </a:r>
            <a:r>
              <a:rPr sz="1800" spc="-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order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modules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evaluate straightforward risks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(malware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not hiding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malicious elements)</a:t>
            </a:r>
            <a:endParaRPr sz="1800">
              <a:latin typeface="Calibri"/>
              <a:cs typeface="Calibri"/>
            </a:endParaRPr>
          </a:p>
          <a:p>
            <a:pPr marL="704596" indent="-347472">
              <a:lnSpc>
                <a:spcPts val="2160"/>
              </a:lnSpc>
              <a:spcBef>
                <a:spcPts val="430"/>
              </a:spcBef>
              <a:tabLst>
                <a:tab pos="698500" algn="l"/>
              </a:tabLst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Calibri"/>
                <a:cs typeface="Calibri"/>
              </a:rPr>
              <a:t>A set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of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second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order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modules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looks for techniques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that indicate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malicious code is being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purposely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hidden 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from detection.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8" name="Picture 37" descr="b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095625"/>
            <a:ext cx="46577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0600" y="60960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60198"/>
                </a:moveTo>
                <a:lnTo>
                  <a:pt x="880" y="70502"/>
                </a:lnTo>
                <a:lnTo>
                  <a:pt x="4951" y="84103"/>
                </a:lnTo>
                <a:lnTo>
                  <a:pt x="11935" y="96116"/>
                </a:lnTo>
                <a:lnTo>
                  <a:pt x="21391" y="106146"/>
                </a:lnTo>
                <a:lnTo>
                  <a:pt x="32881" y="113799"/>
                </a:lnTo>
                <a:lnTo>
                  <a:pt x="45963" y="118681"/>
                </a:lnTo>
                <a:lnTo>
                  <a:pt x="60198" y="120396"/>
                </a:lnTo>
                <a:lnTo>
                  <a:pt x="70502" y="119537"/>
                </a:lnTo>
                <a:lnTo>
                  <a:pt x="84103" y="115554"/>
                </a:lnTo>
                <a:lnTo>
                  <a:pt x="96116" y="108682"/>
                </a:lnTo>
                <a:lnTo>
                  <a:pt x="106146" y="99316"/>
                </a:lnTo>
                <a:lnTo>
                  <a:pt x="113799" y="87850"/>
                </a:lnTo>
                <a:lnTo>
                  <a:pt x="118681" y="74679"/>
                </a:lnTo>
                <a:lnTo>
                  <a:pt x="120396" y="60198"/>
                </a:lnTo>
                <a:lnTo>
                  <a:pt x="119537" y="50085"/>
                </a:lnTo>
                <a:lnTo>
                  <a:pt x="115554" y="36615"/>
                </a:lnTo>
                <a:lnTo>
                  <a:pt x="108682" y="24607"/>
                </a:lnTo>
                <a:lnTo>
                  <a:pt x="99316" y="14502"/>
                </a:lnTo>
                <a:lnTo>
                  <a:pt x="87850" y="6738"/>
                </a:lnTo>
                <a:lnTo>
                  <a:pt x="74679" y="1758"/>
                </a:lnTo>
                <a:lnTo>
                  <a:pt x="60198" y="0"/>
                </a:lnTo>
                <a:lnTo>
                  <a:pt x="50085" y="880"/>
                </a:lnTo>
                <a:lnTo>
                  <a:pt x="36615" y="4951"/>
                </a:lnTo>
                <a:lnTo>
                  <a:pt x="24607" y="11935"/>
                </a:lnTo>
                <a:lnTo>
                  <a:pt x="14502" y="21391"/>
                </a:lnTo>
                <a:lnTo>
                  <a:pt x="6738" y="32881"/>
                </a:lnTo>
                <a:lnTo>
                  <a:pt x="1758" y="45963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9002" y="609600"/>
            <a:ext cx="118872" cy="120396"/>
          </a:xfrm>
          <a:custGeom>
            <a:avLst/>
            <a:gdLst/>
            <a:ahLst/>
            <a:cxnLst/>
            <a:rect l="l" t="t" r="r" b="b"/>
            <a:pathLst>
              <a:path w="118872" h="120396">
                <a:moveTo>
                  <a:pt x="0" y="60198"/>
                </a:moveTo>
                <a:lnTo>
                  <a:pt x="767" y="69958"/>
                </a:lnTo>
                <a:lnTo>
                  <a:pt x="4656" y="83694"/>
                </a:lnTo>
                <a:lnTo>
                  <a:pt x="11457" y="95834"/>
                </a:lnTo>
                <a:lnTo>
                  <a:pt x="20753" y="105976"/>
                </a:lnTo>
                <a:lnTo>
                  <a:pt x="32127" y="113719"/>
                </a:lnTo>
                <a:lnTo>
                  <a:pt x="45160" y="118659"/>
                </a:lnTo>
                <a:lnTo>
                  <a:pt x="59436" y="120396"/>
                </a:lnTo>
                <a:lnTo>
                  <a:pt x="68991" y="119627"/>
                </a:lnTo>
                <a:lnTo>
                  <a:pt x="82492" y="115727"/>
                </a:lnTo>
                <a:lnTo>
                  <a:pt x="94475" y="108889"/>
                </a:lnTo>
                <a:lnTo>
                  <a:pt x="104522" y="99515"/>
                </a:lnTo>
                <a:lnTo>
                  <a:pt x="112215" y="88007"/>
                </a:lnTo>
                <a:lnTo>
                  <a:pt x="117138" y="74767"/>
                </a:lnTo>
                <a:lnTo>
                  <a:pt x="118872" y="60198"/>
                </a:lnTo>
                <a:lnTo>
                  <a:pt x="118104" y="50621"/>
                </a:lnTo>
                <a:lnTo>
                  <a:pt x="114215" y="37023"/>
                </a:lnTo>
                <a:lnTo>
                  <a:pt x="107414" y="24891"/>
                </a:lnTo>
                <a:lnTo>
                  <a:pt x="98118" y="14674"/>
                </a:lnTo>
                <a:lnTo>
                  <a:pt x="86744" y="6820"/>
                </a:lnTo>
                <a:lnTo>
                  <a:pt x="73711" y="1779"/>
                </a:lnTo>
                <a:lnTo>
                  <a:pt x="59436" y="0"/>
                </a:lnTo>
                <a:lnTo>
                  <a:pt x="49880" y="788"/>
                </a:lnTo>
                <a:lnTo>
                  <a:pt x="36379" y="4774"/>
                </a:lnTo>
                <a:lnTo>
                  <a:pt x="24396" y="11725"/>
                </a:lnTo>
                <a:lnTo>
                  <a:pt x="14349" y="21191"/>
                </a:lnTo>
                <a:lnTo>
                  <a:pt x="6656" y="32724"/>
                </a:lnTo>
                <a:lnTo>
                  <a:pt x="1733" y="45876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7404" y="609600"/>
            <a:ext cx="113538" cy="120396"/>
          </a:xfrm>
          <a:custGeom>
            <a:avLst/>
            <a:gdLst/>
            <a:ahLst/>
            <a:cxnLst/>
            <a:rect l="l" t="t" r="r" b="b"/>
            <a:pathLst>
              <a:path w="113538" h="120396">
                <a:moveTo>
                  <a:pt x="0" y="60198"/>
                </a:moveTo>
                <a:lnTo>
                  <a:pt x="429" y="67731"/>
                </a:lnTo>
                <a:lnTo>
                  <a:pt x="3763" y="82015"/>
                </a:lnTo>
                <a:lnTo>
                  <a:pt x="10050" y="94675"/>
                </a:lnTo>
                <a:lnTo>
                  <a:pt x="18874" y="105277"/>
                </a:lnTo>
                <a:lnTo>
                  <a:pt x="29816" y="113387"/>
                </a:lnTo>
                <a:lnTo>
                  <a:pt x="42459" y="118571"/>
                </a:lnTo>
                <a:lnTo>
                  <a:pt x="56388" y="120396"/>
                </a:lnTo>
                <a:lnTo>
                  <a:pt x="64111" y="119869"/>
                </a:lnTo>
                <a:lnTo>
                  <a:pt x="77576" y="116234"/>
                </a:lnTo>
                <a:lnTo>
                  <a:pt x="89474" y="109508"/>
                </a:lnTo>
                <a:lnTo>
                  <a:pt x="99412" y="100116"/>
                </a:lnTo>
                <a:lnTo>
                  <a:pt x="106998" y="88482"/>
                </a:lnTo>
                <a:lnTo>
                  <a:pt x="111837" y="75034"/>
                </a:lnTo>
                <a:lnTo>
                  <a:pt x="113538" y="60198"/>
                </a:lnTo>
                <a:lnTo>
                  <a:pt x="113040" y="52258"/>
                </a:lnTo>
                <a:lnTo>
                  <a:pt x="109609" y="38269"/>
                </a:lnTo>
                <a:lnTo>
                  <a:pt x="103249" y="25758"/>
                </a:lnTo>
                <a:lnTo>
                  <a:pt x="94354" y="15201"/>
                </a:lnTo>
                <a:lnTo>
                  <a:pt x="83317" y="7072"/>
                </a:lnTo>
                <a:lnTo>
                  <a:pt x="70530" y="1847"/>
                </a:lnTo>
                <a:lnTo>
                  <a:pt x="56388" y="0"/>
                </a:lnTo>
                <a:lnTo>
                  <a:pt x="49363" y="467"/>
                </a:lnTo>
                <a:lnTo>
                  <a:pt x="36018" y="4089"/>
                </a:lnTo>
                <a:lnTo>
                  <a:pt x="24164" y="10889"/>
                </a:lnTo>
                <a:lnTo>
                  <a:pt x="14218" y="20384"/>
                </a:lnTo>
                <a:lnTo>
                  <a:pt x="6597" y="32090"/>
                </a:lnTo>
                <a:lnTo>
                  <a:pt x="1718" y="45522"/>
                </a:lnTo>
                <a:lnTo>
                  <a:pt x="0" y="6019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0" y="778001"/>
            <a:ext cx="120396" cy="115062"/>
          </a:xfrm>
          <a:custGeom>
            <a:avLst/>
            <a:gdLst/>
            <a:ahLst/>
            <a:cxnLst/>
            <a:rect l="l" t="t" r="r" b="b"/>
            <a:pathLst>
              <a:path w="120396" h="115062">
                <a:moveTo>
                  <a:pt x="0" y="57911"/>
                </a:moveTo>
                <a:lnTo>
                  <a:pt x="541" y="65477"/>
                </a:lnTo>
                <a:lnTo>
                  <a:pt x="4257" y="78786"/>
                </a:lnTo>
                <a:lnTo>
                  <a:pt x="11098" y="90666"/>
                </a:lnTo>
                <a:lnTo>
                  <a:pt x="20587" y="100676"/>
                </a:lnTo>
                <a:lnTo>
                  <a:pt x="32250" y="108373"/>
                </a:lnTo>
                <a:lnTo>
                  <a:pt x="45611" y="113316"/>
                </a:lnTo>
                <a:lnTo>
                  <a:pt x="60198" y="115061"/>
                </a:lnTo>
                <a:lnTo>
                  <a:pt x="68295" y="114550"/>
                </a:lnTo>
                <a:lnTo>
                  <a:pt x="82441" y="111036"/>
                </a:lnTo>
                <a:lnTo>
                  <a:pt x="94969" y="104563"/>
                </a:lnTo>
                <a:lnTo>
                  <a:pt x="105454" y="95571"/>
                </a:lnTo>
                <a:lnTo>
                  <a:pt x="113471" y="84504"/>
                </a:lnTo>
                <a:lnTo>
                  <a:pt x="118593" y="71803"/>
                </a:lnTo>
                <a:lnTo>
                  <a:pt x="120396" y="57911"/>
                </a:lnTo>
                <a:lnTo>
                  <a:pt x="119792" y="49638"/>
                </a:lnTo>
                <a:lnTo>
                  <a:pt x="116067" y="36212"/>
                </a:lnTo>
                <a:lnTo>
                  <a:pt x="109302" y="24289"/>
                </a:lnTo>
                <a:lnTo>
                  <a:pt x="99915" y="14289"/>
                </a:lnTo>
                <a:lnTo>
                  <a:pt x="88323" y="6629"/>
                </a:lnTo>
                <a:lnTo>
                  <a:pt x="74945" y="1726"/>
                </a:lnTo>
                <a:lnTo>
                  <a:pt x="60198" y="0"/>
                </a:lnTo>
                <a:lnTo>
                  <a:pt x="51708" y="585"/>
                </a:lnTo>
                <a:lnTo>
                  <a:pt x="37849" y="4196"/>
                </a:lnTo>
                <a:lnTo>
                  <a:pt x="25466" y="10742"/>
                </a:lnTo>
                <a:lnTo>
                  <a:pt x="15023" y="19804"/>
                </a:lnTo>
                <a:lnTo>
                  <a:pt x="6987" y="30965"/>
                </a:lnTo>
                <a:lnTo>
                  <a:pt x="1824" y="43806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9002" y="778001"/>
            <a:ext cx="118872" cy="115062"/>
          </a:xfrm>
          <a:custGeom>
            <a:avLst/>
            <a:gdLst/>
            <a:ahLst/>
            <a:cxnLst/>
            <a:rect l="l" t="t" r="r" b="b"/>
            <a:pathLst>
              <a:path w="118872" h="115062">
                <a:moveTo>
                  <a:pt x="0" y="57911"/>
                </a:moveTo>
                <a:lnTo>
                  <a:pt x="451" y="64920"/>
                </a:lnTo>
                <a:lnTo>
                  <a:pt x="3978" y="78362"/>
                </a:lnTo>
                <a:lnTo>
                  <a:pt x="10627" y="90371"/>
                </a:lnTo>
                <a:lnTo>
                  <a:pt x="19949" y="100496"/>
                </a:lnTo>
                <a:lnTo>
                  <a:pt x="31492" y="108287"/>
                </a:lnTo>
                <a:lnTo>
                  <a:pt x="44804" y="113293"/>
                </a:lnTo>
                <a:lnTo>
                  <a:pt x="59436" y="115061"/>
                </a:lnTo>
                <a:lnTo>
                  <a:pt x="66778" y="114623"/>
                </a:lnTo>
                <a:lnTo>
                  <a:pt x="80816" y="111204"/>
                </a:lnTo>
                <a:lnTo>
                  <a:pt x="93313" y="104770"/>
                </a:lnTo>
                <a:lnTo>
                  <a:pt x="103818" y="95773"/>
                </a:lnTo>
                <a:lnTo>
                  <a:pt x="111880" y="84664"/>
                </a:lnTo>
                <a:lnTo>
                  <a:pt x="117049" y="71893"/>
                </a:lnTo>
                <a:lnTo>
                  <a:pt x="118872" y="57911"/>
                </a:lnTo>
                <a:lnTo>
                  <a:pt x="118348" y="50195"/>
                </a:lnTo>
                <a:lnTo>
                  <a:pt x="114727" y="36633"/>
                </a:lnTo>
                <a:lnTo>
                  <a:pt x="108037" y="24581"/>
                </a:lnTo>
                <a:lnTo>
                  <a:pt x="98720" y="14466"/>
                </a:lnTo>
                <a:lnTo>
                  <a:pt x="87219" y="6713"/>
                </a:lnTo>
                <a:lnTo>
                  <a:pt x="73977" y="1749"/>
                </a:lnTo>
                <a:lnTo>
                  <a:pt x="59436" y="0"/>
                </a:lnTo>
                <a:lnTo>
                  <a:pt x="51532" y="508"/>
                </a:lnTo>
                <a:lnTo>
                  <a:pt x="37630" y="4028"/>
                </a:lnTo>
                <a:lnTo>
                  <a:pt x="25263" y="10535"/>
                </a:lnTo>
                <a:lnTo>
                  <a:pt x="14874" y="19603"/>
                </a:lnTo>
                <a:lnTo>
                  <a:pt x="6905" y="30805"/>
                </a:lnTo>
                <a:lnTo>
                  <a:pt x="1800" y="43717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7404" y="778001"/>
            <a:ext cx="113538" cy="115062"/>
          </a:xfrm>
          <a:custGeom>
            <a:avLst/>
            <a:gdLst/>
            <a:ahLst/>
            <a:cxnLst/>
            <a:rect l="l" t="t" r="r" b="b"/>
            <a:pathLst>
              <a:path w="113538" h="115062">
                <a:moveTo>
                  <a:pt x="0" y="57911"/>
                </a:moveTo>
                <a:lnTo>
                  <a:pt x="192" y="62637"/>
                </a:lnTo>
                <a:lnTo>
                  <a:pt x="3123" y="76619"/>
                </a:lnTo>
                <a:lnTo>
                  <a:pt x="9231" y="89156"/>
                </a:lnTo>
                <a:lnTo>
                  <a:pt x="18064" y="99756"/>
                </a:lnTo>
                <a:lnTo>
                  <a:pt x="29169" y="107934"/>
                </a:lnTo>
                <a:lnTo>
                  <a:pt x="42094" y="113198"/>
                </a:lnTo>
                <a:lnTo>
                  <a:pt x="56388" y="115061"/>
                </a:lnTo>
                <a:lnTo>
                  <a:pt x="61808" y="114811"/>
                </a:lnTo>
                <a:lnTo>
                  <a:pt x="75840" y="111694"/>
                </a:lnTo>
                <a:lnTo>
                  <a:pt x="88276" y="105391"/>
                </a:lnTo>
                <a:lnTo>
                  <a:pt x="98689" y="96383"/>
                </a:lnTo>
                <a:lnTo>
                  <a:pt x="106654" y="85148"/>
                </a:lnTo>
                <a:lnTo>
                  <a:pt x="111746" y="72164"/>
                </a:lnTo>
                <a:lnTo>
                  <a:pt x="113538" y="57911"/>
                </a:lnTo>
                <a:lnTo>
                  <a:pt x="113238" y="51898"/>
                </a:lnTo>
                <a:lnTo>
                  <a:pt x="110095" y="37924"/>
                </a:lnTo>
                <a:lnTo>
                  <a:pt x="103862" y="25476"/>
                </a:lnTo>
                <a:lnTo>
                  <a:pt x="94958" y="15008"/>
                </a:lnTo>
                <a:lnTo>
                  <a:pt x="83799" y="6972"/>
                </a:lnTo>
                <a:lnTo>
                  <a:pt x="70803" y="1818"/>
                </a:lnTo>
                <a:lnTo>
                  <a:pt x="56388" y="0"/>
                </a:lnTo>
                <a:lnTo>
                  <a:pt x="51083" y="251"/>
                </a:lnTo>
                <a:lnTo>
                  <a:pt x="37321" y="3377"/>
                </a:lnTo>
                <a:lnTo>
                  <a:pt x="25068" y="9711"/>
                </a:lnTo>
                <a:lnTo>
                  <a:pt x="14765" y="18793"/>
                </a:lnTo>
                <a:lnTo>
                  <a:pt x="6858" y="30161"/>
                </a:lnTo>
                <a:lnTo>
                  <a:pt x="1788" y="43354"/>
                </a:lnTo>
                <a:lnTo>
                  <a:pt x="0" y="57911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5044" y="778001"/>
            <a:ext cx="109728" cy="115062"/>
          </a:xfrm>
          <a:custGeom>
            <a:avLst/>
            <a:gdLst/>
            <a:ahLst/>
            <a:cxnLst/>
            <a:rect l="l" t="t" r="r" b="b"/>
            <a:pathLst>
              <a:path w="109727" h="115062">
                <a:moveTo>
                  <a:pt x="0" y="57911"/>
                </a:moveTo>
                <a:lnTo>
                  <a:pt x="2738" y="75721"/>
                </a:lnTo>
                <a:lnTo>
                  <a:pt x="8571" y="88528"/>
                </a:lnTo>
                <a:lnTo>
                  <a:pt x="17152" y="99373"/>
                </a:lnTo>
                <a:lnTo>
                  <a:pt x="28029" y="107750"/>
                </a:lnTo>
                <a:lnTo>
                  <a:pt x="40750" y="113149"/>
                </a:lnTo>
                <a:lnTo>
                  <a:pt x="54864" y="115061"/>
                </a:lnTo>
                <a:lnTo>
                  <a:pt x="58324" y="114950"/>
                </a:lnTo>
                <a:lnTo>
                  <a:pt x="72147" y="112161"/>
                </a:lnTo>
                <a:lnTo>
                  <a:pt x="84471" y="106007"/>
                </a:lnTo>
                <a:lnTo>
                  <a:pt x="94842" y="96997"/>
                </a:lnTo>
                <a:lnTo>
                  <a:pt x="102811" y="85639"/>
                </a:lnTo>
                <a:lnTo>
                  <a:pt x="107923" y="72441"/>
                </a:lnTo>
                <a:lnTo>
                  <a:pt x="109728" y="57911"/>
                </a:lnTo>
                <a:lnTo>
                  <a:pt x="109582" y="53649"/>
                </a:lnTo>
                <a:lnTo>
                  <a:pt x="106838" y="39254"/>
                </a:lnTo>
                <a:lnTo>
                  <a:pt x="100954" y="26402"/>
                </a:lnTo>
                <a:lnTo>
                  <a:pt x="92371" y="15570"/>
                </a:lnTo>
                <a:lnTo>
                  <a:pt x="81534" y="7240"/>
                </a:lnTo>
                <a:lnTo>
                  <a:pt x="68883" y="1889"/>
                </a:lnTo>
                <a:lnTo>
                  <a:pt x="54864" y="0"/>
                </a:lnTo>
                <a:lnTo>
                  <a:pt x="50805" y="154"/>
                </a:lnTo>
                <a:lnTo>
                  <a:pt x="37126" y="3066"/>
                </a:lnTo>
                <a:lnTo>
                  <a:pt x="24941" y="9303"/>
                </a:lnTo>
                <a:lnTo>
                  <a:pt x="14693" y="18386"/>
                </a:lnTo>
                <a:lnTo>
                  <a:pt x="6825" y="29835"/>
                </a:lnTo>
                <a:lnTo>
                  <a:pt x="1780" y="43170"/>
                </a:lnTo>
                <a:lnTo>
                  <a:pt x="0" y="57911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945641"/>
            <a:ext cx="120396" cy="109728"/>
          </a:xfrm>
          <a:custGeom>
            <a:avLst/>
            <a:gdLst/>
            <a:ahLst/>
            <a:cxnLst/>
            <a:rect l="l" t="t" r="r" b="b"/>
            <a:pathLst>
              <a:path w="120396" h="109728">
                <a:moveTo>
                  <a:pt x="0" y="54864"/>
                </a:moveTo>
                <a:lnTo>
                  <a:pt x="335" y="60675"/>
                </a:lnTo>
                <a:lnTo>
                  <a:pt x="3759" y="73930"/>
                </a:lnTo>
                <a:lnTo>
                  <a:pt x="10475" y="85708"/>
                </a:lnTo>
                <a:lnTo>
                  <a:pt x="19979" y="95592"/>
                </a:lnTo>
                <a:lnTo>
                  <a:pt x="31769" y="103168"/>
                </a:lnTo>
                <a:lnTo>
                  <a:pt x="45343" y="108018"/>
                </a:lnTo>
                <a:lnTo>
                  <a:pt x="60198" y="109728"/>
                </a:lnTo>
                <a:lnTo>
                  <a:pt x="66588" y="109429"/>
                </a:lnTo>
                <a:lnTo>
                  <a:pt x="81152" y="106371"/>
                </a:lnTo>
                <a:lnTo>
                  <a:pt x="94078" y="100344"/>
                </a:lnTo>
                <a:lnTo>
                  <a:pt x="104916" y="91764"/>
                </a:lnTo>
                <a:lnTo>
                  <a:pt x="113215" y="81046"/>
                </a:lnTo>
                <a:lnTo>
                  <a:pt x="118525" y="68607"/>
                </a:lnTo>
                <a:lnTo>
                  <a:pt x="120396" y="54864"/>
                </a:lnTo>
                <a:lnTo>
                  <a:pt x="120069" y="49052"/>
                </a:lnTo>
                <a:lnTo>
                  <a:pt x="116722" y="35797"/>
                </a:lnTo>
                <a:lnTo>
                  <a:pt x="110122" y="24019"/>
                </a:lnTo>
                <a:lnTo>
                  <a:pt x="100719" y="14135"/>
                </a:lnTo>
                <a:lnTo>
                  <a:pt x="88963" y="6559"/>
                </a:lnTo>
                <a:lnTo>
                  <a:pt x="75306" y="1709"/>
                </a:lnTo>
                <a:lnTo>
                  <a:pt x="60198" y="0"/>
                </a:lnTo>
                <a:lnTo>
                  <a:pt x="53936" y="298"/>
                </a:lnTo>
                <a:lnTo>
                  <a:pt x="39549" y="3356"/>
                </a:lnTo>
                <a:lnTo>
                  <a:pt x="26652" y="9383"/>
                </a:lnTo>
                <a:lnTo>
                  <a:pt x="15745" y="17963"/>
                </a:lnTo>
                <a:lnTo>
                  <a:pt x="7333" y="28681"/>
                </a:lnTo>
                <a:lnTo>
                  <a:pt x="1917" y="41120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9002" y="945641"/>
            <a:ext cx="118872" cy="109728"/>
          </a:xfrm>
          <a:custGeom>
            <a:avLst/>
            <a:gdLst/>
            <a:ahLst/>
            <a:cxnLst/>
            <a:rect l="l" t="t" r="r" b="b"/>
            <a:pathLst>
              <a:path w="118872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066" y="109485"/>
                </a:lnTo>
                <a:lnTo>
                  <a:pt x="79516" y="106529"/>
                </a:lnTo>
                <a:lnTo>
                  <a:pt x="92410" y="100548"/>
                </a:lnTo>
                <a:lnTo>
                  <a:pt x="103270" y="91966"/>
                </a:lnTo>
                <a:lnTo>
                  <a:pt x="111619" y="81208"/>
                </a:lnTo>
                <a:lnTo>
                  <a:pt x="116979" y="68699"/>
                </a:lnTo>
                <a:lnTo>
                  <a:pt x="118872" y="54864"/>
                </a:lnTo>
                <a:lnTo>
                  <a:pt x="118607" y="49630"/>
                </a:lnTo>
                <a:lnTo>
                  <a:pt x="115379" y="36235"/>
                </a:lnTo>
                <a:lnTo>
                  <a:pt x="108860" y="24323"/>
                </a:lnTo>
                <a:lnTo>
                  <a:pt x="99529" y="14318"/>
                </a:lnTo>
                <a:lnTo>
                  <a:pt x="87862" y="6647"/>
                </a:lnTo>
                <a:lnTo>
                  <a:pt x="74339" y="1732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47404" y="945641"/>
            <a:ext cx="113538" cy="109728"/>
          </a:xfrm>
          <a:custGeom>
            <a:avLst/>
            <a:gdLst/>
            <a:ahLst/>
            <a:cxnLst/>
            <a:rect l="l" t="t" r="r" b="b"/>
            <a:pathLst>
              <a:path w="113538" h="109728">
                <a:moveTo>
                  <a:pt x="0" y="54864"/>
                </a:moveTo>
                <a:lnTo>
                  <a:pt x="2669" y="71689"/>
                </a:lnTo>
                <a:lnTo>
                  <a:pt x="8622" y="84152"/>
                </a:lnTo>
                <a:lnTo>
                  <a:pt x="17451" y="94649"/>
                </a:lnTo>
                <a:lnTo>
                  <a:pt x="28675" y="102718"/>
                </a:lnTo>
                <a:lnTo>
                  <a:pt x="41814" y="107898"/>
                </a:lnTo>
                <a:lnTo>
                  <a:pt x="56388" y="109728"/>
                </a:lnTo>
                <a:lnTo>
                  <a:pt x="60019" y="109622"/>
                </a:lnTo>
                <a:lnTo>
                  <a:pt x="74489" y="106989"/>
                </a:lnTo>
                <a:lnTo>
                  <a:pt x="87341" y="101156"/>
                </a:lnTo>
                <a:lnTo>
                  <a:pt x="98124" y="92575"/>
                </a:lnTo>
                <a:lnTo>
                  <a:pt x="106386" y="81698"/>
                </a:lnTo>
                <a:lnTo>
                  <a:pt x="111674" y="68977"/>
                </a:lnTo>
                <a:lnTo>
                  <a:pt x="113538" y="54864"/>
                </a:lnTo>
                <a:lnTo>
                  <a:pt x="113429" y="51403"/>
                </a:lnTo>
                <a:lnTo>
                  <a:pt x="110709" y="37580"/>
                </a:lnTo>
                <a:lnTo>
                  <a:pt x="104672" y="25256"/>
                </a:lnTo>
                <a:lnTo>
                  <a:pt x="95769" y="14885"/>
                </a:lnTo>
                <a:lnTo>
                  <a:pt x="84453" y="6916"/>
                </a:lnTo>
                <a:lnTo>
                  <a:pt x="71175" y="1804"/>
                </a:lnTo>
                <a:lnTo>
                  <a:pt x="56388" y="0"/>
                </a:lnTo>
                <a:lnTo>
                  <a:pt x="53458" y="71"/>
                </a:lnTo>
                <a:lnTo>
                  <a:pt x="39127" y="2590"/>
                </a:lnTo>
                <a:lnTo>
                  <a:pt x="26323" y="8369"/>
                </a:lnTo>
                <a:lnTo>
                  <a:pt x="15528" y="16947"/>
                </a:lnTo>
                <a:lnTo>
                  <a:pt x="7221" y="27864"/>
                </a:lnTo>
                <a:lnTo>
                  <a:pt x="1885" y="40656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15044" y="945641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09727" h="109728">
                <a:moveTo>
                  <a:pt x="0" y="54864"/>
                </a:moveTo>
                <a:lnTo>
                  <a:pt x="2302" y="70755"/>
                </a:lnTo>
                <a:lnTo>
                  <a:pt x="7967" y="83502"/>
                </a:lnTo>
                <a:lnTo>
                  <a:pt x="16537" y="94254"/>
                </a:lnTo>
                <a:lnTo>
                  <a:pt x="27531" y="102530"/>
                </a:lnTo>
                <a:lnTo>
                  <a:pt x="40467" y="107848"/>
                </a:lnTo>
                <a:lnTo>
                  <a:pt x="54864" y="109728"/>
                </a:lnTo>
                <a:lnTo>
                  <a:pt x="56495" y="109704"/>
                </a:lnTo>
                <a:lnTo>
                  <a:pt x="70755" y="107425"/>
                </a:lnTo>
                <a:lnTo>
                  <a:pt x="83502" y="101760"/>
                </a:lnTo>
                <a:lnTo>
                  <a:pt x="94254" y="93190"/>
                </a:lnTo>
                <a:lnTo>
                  <a:pt x="102530" y="82196"/>
                </a:lnTo>
                <a:lnTo>
                  <a:pt x="107848" y="69260"/>
                </a:lnTo>
                <a:lnTo>
                  <a:pt x="109728" y="54864"/>
                </a:lnTo>
                <a:lnTo>
                  <a:pt x="109704" y="53232"/>
                </a:lnTo>
                <a:lnTo>
                  <a:pt x="107425" y="38972"/>
                </a:lnTo>
                <a:lnTo>
                  <a:pt x="101760" y="26225"/>
                </a:lnTo>
                <a:lnTo>
                  <a:pt x="93190" y="15473"/>
                </a:lnTo>
                <a:lnTo>
                  <a:pt x="82196" y="7197"/>
                </a:lnTo>
                <a:lnTo>
                  <a:pt x="69260" y="1879"/>
                </a:lnTo>
                <a:lnTo>
                  <a:pt x="54864" y="0"/>
                </a:lnTo>
                <a:lnTo>
                  <a:pt x="53232" y="23"/>
                </a:lnTo>
                <a:lnTo>
                  <a:pt x="38972" y="2302"/>
                </a:lnTo>
                <a:lnTo>
                  <a:pt x="26225" y="7967"/>
                </a:lnTo>
                <a:lnTo>
                  <a:pt x="15473" y="16537"/>
                </a:lnTo>
                <a:lnTo>
                  <a:pt x="7197" y="27531"/>
                </a:lnTo>
                <a:lnTo>
                  <a:pt x="1879" y="40467"/>
                </a:lnTo>
                <a:lnTo>
                  <a:pt x="0" y="54864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83446" y="945641"/>
            <a:ext cx="119634" cy="109728"/>
          </a:xfrm>
          <a:custGeom>
            <a:avLst/>
            <a:gdLst/>
            <a:ahLst/>
            <a:cxnLst/>
            <a:rect l="l" t="t" r="r" b="b"/>
            <a:pathLst>
              <a:path w="119633" h="109728">
                <a:moveTo>
                  <a:pt x="0" y="54864"/>
                </a:moveTo>
                <a:lnTo>
                  <a:pt x="264" y="60097"/>
                </a:lnTo>
                <a:lnTo>
                  <a:pt x="3492" y="73492"/>
                </a:lnTo>
                <a:lnTo>
                  <a:pt x="10011" y="85404"/>
                </a:lnTo>
                <a:lnTo>
                  <a:pt x="19342" y="95409"/>
                </a:lnTo>
                <a:lnTo>
                  <a:pt x="31009" y="103080"/>
                </a:lnTo>
                <a:lnTo>
                  <a:pt x="44532" y="107995"/>
                </a:lnTo>
                <a:lnTo>
                  <a:pt x="59436" y="109728"/>
                </a:lnTo>
                <a:lnTo>
                  <a:pt x="65826" y="109429"/>
                </a:lnTo>
                <a:lnTo>
                  <a:pt x="80390" y="106371"/>
                </a:lnTo>
                <a:lnTo>
                  <a:pt x="93316" y="100344"/>
                </a:lnTo>
                <a:lnTo>
                  <a:pt x="104154" y="91764"/>
                </a:lnTo>
                <a:lnTo>
                  <a:pt x="112453" y="81046"/>
                </a:lnTo>
                <a:lnTo>
                  <a:pt x="117763" y="68607"/>
                </a:lnTo>
                <a:lnTo>
                  <a:pt x="119634" y="54864"/>
                </a:lnTo>
                <a:lnTo>
                  <a:pt x="119307" y="49052"/>
                </a:lnTo>
                <a:lnTo>
                  <a:pt x="115960" y="35797"/>
                </a:lnTo>
                <a:lnTo>
                  <a:pt x="109360" y="24019"/>
                </a:lnTo>
                <a:lnTo>
                  <a:pt x="99957" y="14135"/>
                </a:lnTo>
                <a:lnTo>
                  <a:pt x="88201" y="6559"/>
                </a:lnTo>
                <a:lnTo>
                  <a:pt x="74544" y="1709"/>
                </a:lnTo>
                <a:lnTo>
                  <a:pt x="59436" y="0"/>
                </a:lnTo>
                <a:lnTo>
                  <a:pt x="53805" y="242"/>
                </a:lnTo>
                <a:lnTo>
                  <a:pt x="39355" y="3198"/>
                </a:lnTo>
                <a:lnTo>
                  <a:pt x="26461" y="9179"/>
                </a:lnTo>
                <a:lnTo>
                  <a:pt x="15601" y="17761"/>
                </a:lnTo>
                <a:lnTo>
                  <a:pt x="7252" y="28519"/>
                </a:lnTo>
                <a:lnTo>
                  <a:pt x="1892" y="41028"/>
                </a:lnTo>
                <a:lnTo>
                  <a:pt x="0" y="54864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10600" y="1114044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59435"/>
                </a:moveTo>
                <a:lnTo>
                  <a:pt x="880" y="69740"/>
                </a:lnTo>
                <a:lnTo>
                  <a:pt x="4951" y="83341"/>
                </a:lnTo>
                <a:lnTo>
                  <a:pt x="11935" y="95354"/>
                </a:lnTo>
                <a:lnTo>
                  <a:pt x="21391" y="105384"/>
                </a:lnTo>
                <a:lnTo>
                  <a:pt x="32881" y="113037"/>
                </a:lnTo>
                <a:lnTo>
                  <a:pt x="45963" y="117919"/>
                </a:lnTo>
                <a:lnTo>
                  <a:pt x="60198" y="119633"/>
                </a:lnTo>
                <a:lnTo>
                  <a:pt x="70502" y="118775"/>
                </a:lnTo>
                <a:lnTo>
                  <a:pt x="84103" y="114792"/>
                </a:lnTo>
                <a:lnTo>
                  <a:pt x="96116" y="107920"/>
                </a:lnTo>
                <a:lnTo>
                  <a:pt x="106146" y="98554"/>
                </a:lnTo>
                <a:lnTo>
                  <a:pt x="113799" y="87088"/>
                </a:lnTo>
                <a:lnTo>
                  <a:pt x="118681" y="73917"/>
                </a:lnTo>
                <a:lnTo>
                  <a:pt x="120396" y="59435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5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9002" y="1114044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59435"/>
                </a:moveTo>
                <a:lnTo>
                  <a:pt x="767" y="69196"/>
                </a:lnTo>
                <a:lnTo>
                  <a:pt x="4656" y="82932"/>
                </a:lnTo>
                <a:lnTo>
                  <a:pt x="11457" y="95072"/>
                </a:lnTo>
                <a:lnTo>
                  <a:pt x="20753" y="105214"/>
                </a:lnTo>
                <a:lnTo>
                  <a:pt x="32127" y="112957"/>
                </a:lnTo>
                <a:lnTo>
                  <a:pt x="45160" y="117897"/>
                </a:lnTo>
                <a:lnTo>
                  <a:pt x="59436" y="119633"/>
                </a:lnTo>
                <a:lnTo>
                  <a:pt x="68991" y="118865"/>
                </a:lnTo>
                <a:lnTo>
                  <a:pt x="82492" y="114965"/>
                </a:lnTo>
                <a:lnTo>
                  <a:pt x="94475" y="108127"/>
                </a:lnTo>
                <a:lnTo>
                  <a:pt x="104522" y="98753"/>
                </a:lnTo>
                <a:lnTo>
                  <a:pt x="112215" y="87245"/>
                </a:lnTo>
                <a:lnTo>
                  <a:pt x="117138" y="74005"/>
                </a:lnTo>
                <a:lnTo>
                  <a:pt x="118872" y="59435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7404" y="1114044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59435"/>
                </a:moveTo>
                <a:lnTo>
                  <a:pt x="429" y="66969"/>
                </a:lnTo>
                <a:lnTo>
                  <a:pt x="3763" y="81253"/>
                </a:lnTo>
                <a:lnTo>
                  <a:pt x="10050" y="93913"/>
                </a:lnTo>
                <a:lnTo>
                  <a:pt x="18874" y="104515"/>
                </a:lnTo>
                <a:lnTo>
                  <a:pt x="29816" y="112625"/>
                </a:lnTo>
                <a:lnTo>
                  <a:pt x="42459" y="117809"/>
                </a:lnTo>
                <a:lnTo>
                  <a:pt x="56388" y="119633"/>
                </a:lnTo>
                <a:lnTo>
                  <a:pt x="64111" y="119107"/>
                </a:lnTo>
                <a:lnTo>
                  <a:pt x="77576" y="115472"/>
                </a:lnTo>
                <a:lnTo>
                  <a:pt x="89474" y="108746"/>
                </a:lnTo>
                <a:lnTo>
                  <a:pt x="99412" y="99354"/>
                </a:lnTo>
                <a:lnTo>
                  <a:pt x="106998" y="87720"/>
                </a:lnTo>
                <a:lnTo>
                  <a:pt x="111837" y="74272"/>
                </a:lnTo>
                <a:lnTo>
                  <a:pt x="113538" y="59435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5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5044" y="1114044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59435"/>
                </a:moveTo>
                <a:lnTo>
                  <a:pt x="298" y="65826"/>
                </a:lnTo>
                <a:lnTo>
                  <a:pt x="3356" y="80390"/>
                </a:lnTo>
                <a:lnTo>
                  <a:pt x="9383" y="93316"/>
                </a:lnTo>
                <a:lnTo>
                  <a:pt x="17963" y="104154"/>
                </a:lnTo>
                <a:lnTo>
                  <a:pt x="28681" y="112453"/>
                </a:lnTo>
                <a:lnTo>
                  <a:pt x="41120" y="117763"/>
                </a:lnTo>
                <a:lnTo>
                  <a:pt x="54864" y="119633"/>
                </a:lnTo>
                <a:lnTo>
                  <a:pt x="60675" y="119307"/>
                </a:lnTo>
                <a:lnTo>
                  <a:pt x="73930" y="115960"/>
                </a:lnTo>
                <a:lnTo>
                  <a:pt x="85708" y="109360"/>
                </a:lnTo>
                <a:lnTo>
                  <a:pt x="95592" y="99957"/>
                </a:lnTo>
                <a:lnTo>
                  <a:pt x="103168" y="88201"/>
                </a:lnTo>
                <a:lnTo>
                  <a:pt x="108018" y="74544"/>
                </a:lnTo>
                <a:lnTo>
                  <a:pt x="109728" y="59435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0600" y="1281683"/>
            <a:ext cx="120396" cy="119634"/>
          </a:xfrm>
          <a:custGeom>
            <a:avLst/>
            <a:gdLst/>
            <a:ahLst/>
            <a:cxnLst/>
            <a:rect l="l" t="t" r="r" b="b"/>
            <a:pathLst>
              <a:path w="120396" h="119634">
                <a:moveTo>
                  <a:pt x="0" y="60198"/>
                </a:moveTo>
                <a:lnTo>
                  <a:pt x="788" y="69753"/>
                </a:lnTo>
                <a:lnTo>
                  <a:pt x="4774" y="83254"/>
                </a:lnTo>
                <a:lnTo>
                  <a:pt x="11725" y="95237"/>
                </a:lnTo>
                <a:lnTo>
                  <a:pt x="21191" y="105284"/>
                </a:lnTo>
                <a:lnTo>
                  <a:pt x="32724" y="112977"/>
                </a:lnTo>
                <a:lnTo>
                  <a:pt x="45876" y="117900"/>
                </a:lnTo>
                <a:lnTo>
                  <a:pt x="60198" y="119634"/>
                </a:lnTo>
                <a:lnTo>
                  <a:pt x="69958" y="118866"/>
                </a:lnTo>
                <a:lnTo>
                  <a:pt x="83694" y="114977"/>
                </a:lnTo>
                <a:lnTo>
                  <a:pt x="95834" y="108176"/>
                </a:lnTo>
                <a:lnTo>
                  <a:pt x="105976" y="98880"/>
                </a:lnTo>
                <a:lnTo>
                  <a:pt x="113719" y="87506"/>
                </a:lnTo>
                <a:lnTo>
                  <a:pt x="118659" y="74473"/>
                </a:lnTo>
                <a:lnTo>
                  <a:pt x="120396" y="60198"/>
                </a:lnTo>
                <a:lnTo>
                  <a:pt x="119537" y="49893"/>
                </a:lnTo>
                <a:lnTo>
                  <a:pt x="115554" y="36292"/>
                </a:lnTo>
                <a:lnTo>
                  <a:pt x="108682" y="24279"/>
                </a:lnTo>
                <a:lnTo>
                  <a:pt x="99316" y="14249"/>
                </a:lnTo>
                <a:lnTo>
                  <a:pt x="87850" y="6596"/>
                </a:lnTo>
                <a:lnTo>
                  <a:pt x="74679" y="1714"/>
                </a:lnTo>
                <a:lnTo>
                  <a:pt x="60198" y="0"/>
                </a:lnTo>
                <a:lnTo>
                  <a:pt x="50085" y="858"/>
                </a:lnTo>
                <a:lnTo>
                  <a:pt x="36615" y="4841"/>
                </a:lnTo>
                <a:lnTo>
                  <a:pt x="24607" y="11713"/>
                </a:lnTo>
                <a:lnTo>
                  <a:pt x="14502" y="21079"/>
                </a:lnTo>
                <a:lnTo>
                  <a:pt x="6738" y="32545"/>
                </a:lnTo>
                <a:lnTo>
                  <a:pt x="1758" y="45716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02" y="1281683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7404" y="1281683"/>
            <a:ext cx="113538" cy="119634"/>
          </a:xfrm>
          <a:custGeom>
            <a:avLst/>
            <a:gdLst/>
            <a:ahLst/>
            <a:cxnLst/>
            <a:rect l="l" t="t" r="r" b="b"/>
            <a:pathLst>
              <a:path w="113538" h="119634">
                <a:moveTo>
                  <a:pt x="0" y="60198"/>
                </a:moveTo>
                <a:lnTo>
                  <a:pt x="362" y="66974"/>
                </a:lnTo>
                <a:lnTo>
                  <a:pt x="3599" y="81148"/>
                </a:lnTo>
                <a:lnTo>
                  <a:pt x="9845" y="93777"/>
                </a:lnTo>
                <a:lnTo>
                  <a:pt x="18672" y="104399"/>
                </a:lnTo>
                <a:lnTo>
                  <a:pt x="29655" y="112556"/>
                </a:lnTo>
                <a:lnTo>
                  <a:pt x="42369" y="117788"/>
                </a:lnTo>
                <a:lnTo>
                  <a:pt x="56388" y="119634"/>
                </a:lnTo>
                <a:lnTo>
                  <a:pt x="63544" y="119182"/>
                </a:lnTo>
                <a:lnTo>
                  <a:pt x="77149" y="115655"/>
                </a:lnTo>
                <a:lnTo>
                  <a:pt x="89180" y="109006"/>
                </a:lnTo>
                <a:lnTo>
                  <a:pt x="99235" y="99684"/>
                </a:lnTo>
                <a:lnTo>
                  <a:pt x="106913" y="88141"/>
                </a:lnTo>
                <a:lnTo>
                  <a:pt x="111815" y="74829"/>
                </a:lnTo>
                <a:lnTo>
                  <a:pt x="113538" y="60198"/>
                </a:lnTo>
                <a:lnTo>
                  <a:pt x="113040" y="52100"/>
                </a:lnTo>
                <a:lnTo>
                  <a:pt x="109609" y="37954"/>
                </a:lnTo>
                <a:lnTo>
                  <a:pt x="103249" y="25426"/>
                </a:lnTo>
                <a:lnTo>
                  <a:pt x="94354" y="14941"/>
                </a:lnTo>
                <a:lnTo>
                  <a:pt x="83317" y="6924"/>
                </a:lnTo>
                <a:lnTo>
                  <a:pt x="70530" y="1802"/>
                </a:lnTo>
                <a:lnTo>
                  <a:pt x="56388" y="0"/>
                </a:lnTo>
                <a:lnTo>
                  <a:pt x="49363" y="455"/>
                </a:lnTo>
                <a:lnTo>
                  <a:pt x="36018" y="3996"/>
                </a:lnTo>
                <a:lnTo>
                  <a:pt x="24164" y="10682"/>
                </a:lnTo>
                <a:lnTo>
                  <a:pt x="14218" y="20079"/>
                </a:lnTo>
                <a:lnTo>
                  <a:pt x="6597" y="31753"/>
                </a:lnTo>
                <a:lnTo>
                  <a:pt x="1718" y="45270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5044" y="1281683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4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3446" y="1281683"/>
            <a:ext cx="119634" cy="119634"/>
          </a:xfrm>
          <a:custGeom>
            <a:avLst/>
            <a:gdLst/>
            <a:ahLst/>
            <a:cxnLst/>
            <a:rect l="l" t="t" r="r" b="b"/>
            <a:pathLst>
              <a:path w="119633" h="119634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9196" y="118866"/>
                </a:lnTo>
                <a:lnTo>
                  <a:pt x="82932" y="114977"/>
                </a:lnTo>
                <a:lnTo>
                  <a:pt x="95072" y="108176"/>
                </a:lnTo>
                <a:lnTo>
                  <a:pt x="105214" y="98880"/>
                </a:lnTo>
                <a:lnTo>
                  <a:pt x="112957" y="87506"/>
                </a:lnTo>
                <a:lnTo>
                  <a:pt x="117897" y="74473"/>
                </a:lnTo>
                <a:lnTo>
                  <a:pt x="119634" y="60198"/>
                </a:lnTo>
                <a:lnTo>
                  <a:pt x="118775" y="49893"/>
                </a:lnTo>
                <a:lnTo>
                  <a:pt x="114792" y="36292"/>
                </a:lnTo>
                <a:lnTo>
                  <a:pt x="107920" y="24279"/>
                </a:lnTo>
                <a:lnTo>
                  <a:pt x="98554" y="14249"/>
                </a:lnTo>
                <a:lnTo>
                  <a:pt x="87088" y="6596"/>
                </a:lnTo>
                <a:lnTo>
                  <a:pt x="73917" y="1714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10600" y="1449323"/>
            <a:ext cx="120396" cy="118872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59436"/>
                </a:moveTo>
                <a:lnTo>
                  <a:pt x="788" y="68991"/>
                </a:lnTo>
                <a:lnTo>
                  <a:pt x="4774" y="82492"/>
                </a:lnTo>
                <a:lnTo>
                  <a:pt x="11725" y="94475"/>
                </a:lnTo>
                <a:lnTo>
                  <a:pt x="21191" y="104522"/>
                </a:lnTo>
                <a:lnTo>
                  <a:pt x="32724" y="112215"/>
                </a:lnTo>
                <a:lnTo>
                  <a:pt x="45876" y="117138"/>
                </a:lnTo>
                <a:lnTo>
                  <a:pt x="60198" y="118872"/>
                </a:lnTo>
                <a:lnTo>
                  <a:pt x="69958" y="118104"/>
                </a:lnTo>
                <a:lnTo>
                  <a:pt x="83694" y="114215"/>
                </a:lnTo>
                <a:lnTo>
                  <a:pt x="95834" y="107414"/>
                </a:lnTo>
                <a:lnTo>
                  <a:pt x="105976" y="98118"/>
                </a:lnTo>
                <a:lnTo>
                  <a:pt x="113719" y="86744"/>
                </a:lnTo>
                <a:lnTo>
                  <a:pt x="118659" y="73711"/>
                </a:lnTo>
                <a:lnTo>
                  <a:pt x="120396" y="59436"/>
                </a:lnTo>
                <a:lnTo>
                  <a:pt x="119627" y="49880"/>
                </a:lnTo>
                <a:lnTo>
                  <a:pt x="115727" y="36379"/>
                </a:lnTo>
                <a:lnTo>
                  <a:pt x="108889" y="24396"/>
                </a:lnTo>
                <a:lnTo>
                  <a:pt x="99515" y="14349"/>
                </a:lnTo>
                <a:lnTo>
                  <a:pt x="88007" y="6656"/>
                </a:lnTo>
                <a:lnTo>
                  <a:pt x="74767" y="1733"/>
                </a:lnTo>
                <a:lnTo>
                  <a:pt x="60198" y="0"/>
                </a:lnTo>
                <a:lnTo>
                  <a:pt x="50621" y="767"/>
                </a:lnTo>
                <a:lnTo>
                  <a:pt x="37023" y="4656"/>
                </a:lnTo>
                <a:lnTo>
                  <a:pt x="24891" y="11457"/>
                </a:lnTo>
                <a:lnTo>
                  <a:pt x="14674" y="20753"/>
                </a:lnTo>
                <a:lnTo>
                  <a:pt x="6820" y="32127"/>
                </a:lnTo>
                <a:lnTo>
                  <a:pt x="1779" y="45160"/>
                </a:lnTo>
                <a:lnTo>
                  <a:pt x="0" y="59436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9002" y="1449323"/>
            <a:ext cx="118872" cy="118872"/>
          </a:xfrm>
          <a:custGeom>
            <a:avLst/>
            <a:gdLst/>
            <a:ahLst/>
            <a:cxnLst/>
            <a:rect l="l" t="t" r="r" b="b"/>
            <a:pathLst>
              <a:path w="118872" h="118872">
                <a:moveTo>
                  <a:pt x="0" y="59436"/>
                </a:moveTo>
                <a:lnTo>
                  <a:pt x="681" y="68445"/>
                </a:lnTo>
                <a:lnTo>
                  <a:pt x="4483" y="82079"/>
                </a:lnTo>
                <a:lnTo>
                  <a:pt x="11249" y="94189"/>
                </a:lnTo>
                <a:lnTo>
                  <a:pt x="20553" y="104349"/>
                </a:lnTo>
                <a:lnTo>
                  <a:pt x="31969" y="112133"/>
                </a:lnTo>
                <a:lnTo>
                  <a:pt x="45072" y="117116"/>
                </a:lnTo>
                <a:lnTo>
                  <a:pt x="59436" y="118872"/>
                </a:lnTo>
                <a:lnTo>
                  <a:pt x="68445" y="118190"/>
                </a:lnTo>
                <a:lnTo>
                  <a:pt x="82079" y="114388"/>
                </a:lnTo>
                <a:lnTo>
                  <a:pt x="94189" y="107622"/>
                </a:lnTo>
                <a:lnTo>
                  <a:pt x="104349" y="98318"/>
                </a:lnTo>
                <a:lnTo>
                  <a:pt x="112133" y="86902"/>
                </a:lnTo>
                <a:lnTo>
                  <a:pt x="117116" y="73799"/>
                </a:lnTo>
                <a:lnTo>
                  <a:pt x="118872" y="59436"/>
                </a:lnTo>
                <a:lnTo>
                  <a:pt x="118190" y="50426"/>
                </a:lnTo>
                <a:lnTo>
                  <a:pt x="114388" y="36792"/>
                </a:lnTo>
                <a:lnTo>
                  <a:pt x="107622" y="24682"/>
                </a:lnTo>
                <a:lnTo>
                  <a:pt x="98318" y="14522"/>
                </a:lnTo>
                <a:lnTo>
                  <a:pt x="86902" y="6738"/>
                </a:lnTo>
                <a:lnTo>
                  <a:pt x="73799" y="1755"/>
                </a:lnTo>
                <a:lnTo>
                  <a:pt x="59436" y="0"/>
                </a:lnTo>
                <a:lnTo>
                  <a:pt x="50426" y="681"/>
                </a:lnTo>
                <a:lnTo>
                  <a:pt x="36792" y="4483"/>
                </a:lnTo>
                <a:lnTo>
                  <a:pt x="24682" y="11249"/>
                </a:lnTo>
                <a:lnTo>
                  <a:pt x="14522" y="20553"/>
                </a:lnTo>
                <a:lnTo>
                  <a:pt x="6738" y="31969"/>
                </a:lnTo>
                <a:lnTo>
                  <a:pt x="1755" y="45072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7404" y="1449323"/>
            <a:ext cx="113538" cy="118872"/>
          </a:xfrm>
          <a:custGeom>
            <a:avLst/>
            <a:gdLst/>
            <a:ahLst/>
            <a:cxnLst/>
            <a:rect l="l" t="t" r="r" b="b"/>
            <a:pathLst>
              <a:path w="113538" h="118872">
                <a:moveTo>
                  <a:pt x="0" y="59436"/>
                </a:moveTo>
                <a:lnTo>
                  <a:pt x="362" y="66212"/>
                </a:lnTo>
                <a:lnTo>
                  <a:pt x="3599" y="80386"/>
                </a:lnTo>
                <a:lnTo>
                  <a:pt x="9845" y="93015"/>
                </a:lnTo>
                <a:lnTo>
                  <a:pt x="18672" y="103637"/>
                </a:lnTo>
                <a:lnTo>
                  <a:pt x="29655" y="111794"/>
                </a:lnTo>
                <a:lnTo>
                  <a:pt x="42369" y="117026"/>
                </a:lnTo>
                <a:lnTo>
                  <a:pt x="56388" y="118872"/>
                </a:lnTo>
                <a:lnTo>
                  <a:pt x="63544" y="118420"/>
                </a:lnTo>
                <a:lnTo>
                  <a:pt x="77149" y="114893"/>
                </a:lnTo>
                <a:lnTo>
                  <a:pt x="89180" y="108244"/>
                </a:lnTo>
                <a:lnTo>
                  <a:pt x="99235" y="98922"/>
                </a:lnTo>
                <a:lnTo>
                  <a:pt x="106913" y="87379"/>
                </a:lnTo>
                <a:lnTo>
                  <a:pt x="111815" y="74067"/>
                </a:lnTo>
                <a:lnTo>
                  <a:pt x="113538" y="59436"/>
                </a:lnTo>
                <a:lnTo>
                  <a:pt x="113111" y="52093"/>
                </a:lnTo>
                <a:lnTo>
                  <a:pt x="109773" y="38055"/>
                </a:lnTo>
                <a:lnTo>
                  <a:pt x="103454" y="25558"/>
                </a:lnTo>
                <a:lnTo>
                  <a:pt x="94555" y="15053"/>
                </a:lnTo>
                <a:lnTo>
                  <a:pt x="83477" y="6991"/>
                </a:lnTo>
                <a:lnTo>
                  <a:pt x="70621" y="1822"/>
                </a:lnTo>
                <a:lnTo>
                  <a:pt x="56388" y="0"/>
                </a:lnTo>
                <a:lnTo>
                  <a:pt x="49930" y="384"/>
                </a:lnTo>
                <a:lnTo>
                  <a:pt x="36448" y="3813"/>
                </a:lnTo>
                <a:lnTo>
                  <a:pt x="24462" y="10421"/>
                </a:lnTo>
                <a:lnTo>
                  <a:pt x="14398" y="19747"/>
                </a:lnTo>
                <a:lnTo>
                  <a:pt x="6683" y="31331"/>
                </a:lnTo>
                <a:lnTo>
                  <a:pt x="1741" y="44714"/>
                </a:lnTo>
                <a:lnTo>
                  <a:pt x="0" y="59436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15044" y="1449323"/>
            <a:ext cx="109728" cy="118872"/>
          </a:xfrm>
          <a:custGeom>
            <a:avLst/>
            <a:gdLst/>
            <a:ahLst/>
            <a:cxnLst/>
            <a:rect l="l" t="t" r="r" b="b"/>
            <a:pathLst>
              <a:path w="109727" h="118872">
                <a:moveTo>
                  <a:pt x="0" y="59436"/>
                </a:moveTo>
                <a:lnTo>
                  <a:pt x="242" y="65066"/>
                </a:lnTo>
                <a:lnTo>
                  <a:pt x="3198" y="79516"/>
                </a:lnTo>
                <a:lnTo>
                  <a:pt x="9179" y="92410"/>
                </a:lnTo>
                <a:lnTo>
                  <a:pt x="17761" y="103270"/>
                </a:lnTo>
                <a:lnTo>
                  <a:pt x="28519" y="111619"/>
                </a:lnTo>
                <a:lnTo>
                  <a:pt x="41028" y="116979"/>
                </a:lnTo>
                <a:lnTo>
                  <a:pt x="54864" y="118872"/>
                </a:lnTo>
                <a:lnTo>
                  <a:pt x="60097" y="118607"/>
                </a:lnTo>
                <a:lnTo>
                  <a:pt x="73492" y="115379"/>
                </a:lnTo>
                <a:lnTo>
                  <a:pt x="85404" y="108860"/>
                </a:lnTo>
                <a:lnTo>
                  <a:pt x="95409" y="99529"/>
                </a:lnTo>
                <a:lnTo>
                  <a:pt x="103080" y="87862"/>
                </a:lnTo>
                <a:lnTo>
                  <a:pt x="107995" y="74339"/>
                </a:lnTo>
                <a:lnTo>
                  <a:pt x="109728" y="59436"/>
                </a:lnTo>
                <a:lnTo>
                  <a:pt x="109485" y="53805"/>
                </a:lnTo>
                <a:lnTo>
                  <a:pt x="106529" y="39355"/>
                </a:lnTo>
                <a:lnTo>
                  <a:pt x="100548" y="26461"/>
                </a:lnTo>
                <a:lnTo>
                  <a:pt x="91966" y="15601"/>
                </a:lnTo>
                <a:lnTo>
                  <a:pt x="81208" y="7252"/>
                </a:lnTo>
                <a:lnTo>
                  <a:pt x="68699" y="1892"/>
                </a:lnTo>
                <a:lnTo>
                  <a:pt x="54864" y="0"/>
                </a:lnTo>
                <a:lnTo>
                  <a:pt x="49630" y="264"/>
                </a:lnTo>
                <a:lnTo>
                  <a:pt x="36235" y="3492"/>
                </a:lnTo>
                <a:lnTo>
                  <a:pt x="24323" y="10011"/>
                </a:lnTo>
                <a:lnTo>
                  <a:pt x="14318" y="19342"/>
                </a:lnTo>
                <a:lnTo>
                  <a:pt x="6647" y="31009"/>
                </a:lnTo>
                <a:lnTo>
                  <a:pt x="1732" y="44532"/>
                </a:lnTo>
                <a:lnTo>
                  <a:pt x="0" y="59436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0600" y="1617726"/>
            <a:ext cx="120396" cy="112014"/>
          </a:xfrm>
          <a:custGeom>
            <a:avLst/>
            <a:gdLst/>
            <a:ahLst/>
            <a:cxnLst/>
            <a:rect l="l" t="t" r="r" b="b"/>
            <a:pathLst>
              <a:path w="120396" h="112013">
                <a:moveTo>
                  <a:pt x="0" y="55625"/>
                </a:moveTo>
                <a:lnTo>
                  <a:pt x="467" y="62650"/>
                </a:lnTo>
                <a:lnTo>
                  <a:pt x="4089" y="75995"/>
                </a:lnTo>
                <a:lnTo>
                  <a:pt x="10889" y="87849"/>
                </a:lnTo>
                <a:lnTo>
                  <a:pt x="20384" y="97795"/>
                </a:lnTo>
                <a:lnTo>
                  <a:pt x="32090" y="105416"/>
                </a:lnTo>
                <a:lnTo>
                  <a:pt x="45522" y="110295"/>
                </a:lnTo>
                <a:lnTo>
                  <a:pt x="60198" y="112013"/>
                </a:lnTo>
                <a:lnTo>
                  <a:pt x="67731" y="111584"/>
                </a:lnTo>
                <a:lnTo>
                  <a:pt x="82015" y="108250"/>
                </a:lnTo>
                <a:lnTo>
                  <a:pt x="94675" y="101963"/>
                </a:lnTo>
                <a:lnTo>
                  <a:pt x="105277" y="93139"/>
                </a:lnTo>
                <a:lnTo>
                  <a:pt x="113387" y="82197"/>
                </a:lnTo>
                <a:lnTo>
                  <a:pt x="118571" y="69554"/>
                </a:lnTo>
                <a:lnTo>
                  <a:pt x="120396" y="55625"/>
                </a:lnTo>
                <a:lnTo>
                  <a:pt x="120007" y="49281"/>
                </a:lnTo>
                <a:lnTo>
                  <a:pt x="116562" y="36066"/>
                </a:lnTo>
                <a:lnTo>
                  <a:pt x="109918" y="24261"/>
                </a:lnTo>
                <a:lnTo>
                  <a:pt x="100517" y="14310"/>
                </a:lnTo>
                <a:lnTo>
                  <a:pt x="88802" y="6654"/>
                </a:lnTo>
                <a:lnTo>
                  <a:pt x="75215" y="1737"/>
                </a:lnTo>
                <a:lnTo>
                  <a:pt x="60198" y="0"/>
                </a:lnTo>
                <a:lnTo>
                  <a:pt x="53372" y="366"/>
                </a:lnTo>
                <a:lnTo>
                  <a:pt x="39119" y="3601"/>
                </a:lnTo>
                <a:lnTo>
                  <a:pt x="26351" y="9816"/>
                </a:lnTo>
                <a:lnTo>
                  <a:pt x="15562" y="18568"/>
                </a:lnTo>
                <a:lnTo>
                  <a:pt x="7245" y="29415"/>
                </a:lnTo>
                <a:lnTo>
                  <a:pt x="1893" y="4191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9002" y="1617726"/>
            <a:ext cx="118872" cy="112014"/>
          </a:xfrm>
          <a:custGeom>
            <a:avLst/>
            <a:gdLst/>
            <a:ahLst/>
            <a:cxnLst/>
            <a:rect l="l" t="t" r="r" b="b"/>
            <a:pathLst>
              <a:path w="118872" h="112013">
                <a:moveTo>
                  <a:pt x="0" y="55625"/>
                </a:moveTo>
                <a:lnTo>
                  <a:pt x="384" y="62083"/>
                </a:lnTo>
                <a:lnTo>
                  <a:pt x="3813" y="75565"/>
                </a:lnTo>
                <a:lnTo>
                  <a:pt x="10421" y="87551"/>
                </a:lnTo>
                <a:lnTo>
                  <a:pt x="19747" y="97615"/>
                </a:lnTo>
                <a:lnTo>
                  <a:pt x="31331" y="105330"/>
                </a:lnTo>
                <a:lnTo>
                  <a:pt x="44714" y="110272"/>
                </a:lnTo>
                <a:lnTo>
                  <a:pt x="59436" y="112013"/>
                </a:lnTo>
                <a:lnTo>
                  <a:pt x="66212" y="111651"/>
                </a:lnTo>
                <a:lnTo>
                  <a:pt x="80386" y="108414"/>
                </a:lnTo>
                <a:lnTo>
                  <a:pt x="93015" y="102168"/>
                </a:lnTo>
                <a:lnTo>
                  <a:pt x="103637" y="93341"/>
                </a:lnTo>
                <a:lnTo>
                  <a:pt x="111794" y="82358"/>
                </a:lnTo>
                <a:lnTo>
                  <a:pt x="117026" y="69644"/>
                </a:lnTo>
                <a:lnTo>
                  <a:pt x="118872" y="55625"/>
                </a:lnTo>
                <a:lnTo>
                  <a:pt x="118550" y="49849"/>
                </a:lnTo>
                <a:lnTo>
                  <a:pt x="115219" y="36498"/>
                </a:lnTo>
                <a:lnTo>
                  <a:pt x="108655" y="24562"/>
                </a:lnTo>
                <a:lnTo>
                  <a:pt x="99326" y="14493"/>
                </a:lnTo>
                <a:lnTo>
                  <a:pt x="87701" y="6742"/>
                </a:lnTo>
                <a:lnTo>
                  <a:pt x="74248" y="1760"/>
                </a:lnTo>
                <a:lnTo>
                  <a:pt x="59436" y="0"/>
                </a:lnTo>
                <a:lnTo>
                  <a:pt x="53230" y="303"/>
                </a:lnTo>
                <a:lnTo>
                  <a:pt x="38918" y="3438"/>
                </a:lnTo>
                <a:lnTo>
                  <a:pt x="26157" y="9610"/>
                </a:lnTo>
                <a:lnTo>
                  <a:pt x="15416" y="18366"/>
                </a:lnTo>
                <a:lnTo>
                  <a:pt x="7164" y="29254"/>
                </a:lnTo>
                <a:lnTo>
                  <a:pt x="1869" y="41825"/>
                </a:lnTo>
                <a:lnTo>
                  <a:pt x="0" y="55625"/>
                </a:lnTo>
                <a:close/>
              </a:path>
            </a:pathLst>
          </a:custGeom>
          <a:solidFill>
            <a:srgbClr val="CB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7404" y="1617725"/>
            <a:ext cx="113538" cy="112014"/>
          </a:xfrm>
          <a:custGeom>
            <a:avLst/>
            <a:gdLst/>
            <a:ahLst/>
            <a:cxnLst/>
            <a:rect l="l" t="t" r="r" b="b"/>
            <a:pathLst>
              <a:path w="113538" h="112013">
                <a:moveTo>
                  <a:pt x="0" y="55625"/>
                </a:moveTo>
                <a:lnTo>
                  <a:pt x="147" y="59754"/>
                </a:lnTo>
                <a:lnTo>
                  <a:pt x="2969" y="73798"/>
                </a:lnTo>
                <a:lnTo>
                  <a:pt x="9027" y="86325"/>
                </a:lnTo>
                <a:lnTo>
                  <a:pt x="17860" y="96871"/>
                </a:lnTo>
                <a:lnTo>
                  <a:pt x="29005" y="104976"/>
                </a:lnTo>
                <a:lnTo>
                  <a:pt x="42002" y="110177"/>
                </a:lnTo>
                <a:lnTo>
                  <a:pt x="56388" y="112013"/>
                </a:lnTo>
                <a:lnTo>
                  <a:pt x="61217" y="111821"/>
                </a:lnTo>
                <a:lnTo>
                  <a:pt x="75394" y="108890"/>
                </a:lnTo>
                <a:lnTo>
                  <a:pt x="87968" y="102782"/>
                </a:lnTo>
                <a:lnTo>
                  <a:pt x="98503" y="93949"/>
                </a:lnTo>
                <a:lnTo>
                  <a:pt x="106566" y="82844"/>
                </a:lnTo>
                <a:lnTo>
                  <a:pt x="111722" y="69919"/>
                </a:lnTo>
                <a:lnTo>
                  <a:pt x="113538" y="55625"/>
                </a:lnTo>
                <a:lnTo>
                  <a:pt x="113389" y="51586"/>
                </a:lnTo>
                <a:lnTo>
                  <a:pt x="110560" y="37824"/>
                </a:lnTo>
                <a:lnTo>
                  <a:pt x="104471" y="25487"/>
                </a:lnTo>
                <a:lnTo>
                  <a:pt x="95566" y="15056"/>
                </a:lnTo>
                <a:lnTo>
                  <a:pt x="84288" y="7011"/>
                </a:lnTo>
                <a:lnTo>
                  <a:pt x="71081" y="1832"/>
                </a:lnTo>
                <a:lnTo>
                  <a:pt x="56388" y="0"/>
                </a:lnTo>
                <a:lnTo>
                  <a:pt x="52856" y="107"/>
                </a:lnTo>
                <a:lnTo>
                  <a:pt x="38668" y="2812"/>
                </a:lnTo>
                <a:lnTo>
                  <a:pt x="26004" y="8789"/>
                </a:lnTo>
                <a:lnTo>
                  <a:pt x="15334" y="17549"/>
                </a:lnTo>
                <a:lnTo>
                  <a:pt x="7129" y="28602"/>
                </a:lnTo>
                <a:lnTo>
                  <a:pt x="1860" y="41457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5044" y="1617725"/>
            <a:ext cx="109728" cy="112014"/>
          </a:xfrm>
          <a:custGeom>
            <a:avLst/>
            <a:gdLst/>
            <a:ahLst/>
            <a:cxnLst/>
            <a:rect l="l" t="t" r="r" b="b"/>
            <a:pathLst>
              <a:path w="109727" h="112013">
                <a:moveTo>
                  <a:pt x="0" y="55625"/>
                </a:moveTo>
                <a:lnTo>
                  <a:pt x="2590" y="72886"/>
                </a:lnTo>
                <a:lnTo>
                  <a:pt x="8369" y="85690"/>
                </a:lnTo>
                <a:lnTo>
                  <a:pt x="16947" y="96485"/>
                </a:lnTo>
                <a:lnTo>
                  <a:pt x="27864" y="104792"/>
                </a:lnTo>
                <a:lnTo>
                  <a:pt x="40656" y="110128"/>
                </a:lnTo>
                <a:lnTo>
                  <a:pt x="54864" y="112013"/>
                </a:lnTo>
                <a:lnTo>
                  <a:pt x="57721" y="111939"/>
                </a:lnTo>
                <a:lnTo>
                  <a:pt x="71689" y="109344"/>
                </a:lnTo>
                <a:lnTo>
                  <a:pt x="84152" y="103391"/>
                </a:lnTo>
                <a:lnTo>
                  <a:pt x="94649" y="94562"/>
                </a:lnTo>
                <a:lnTo>
                  <a:pt x="102718" y="83338"/>
                </a:lnTo>
                <a:lnTo>
                  <a:pt x="107898" y="70199"/>
                </a:lnTo>
                <a:lnTo>
                  <a:pt x="109728" y="55625"/>
                </a:lnTo>
                <a:lnTo>
                  <a:pt x="109683" y="53377"/>
                </a:lnTo>
                <a:lnTo>
                  <a:pt x="107283" y="39194"/>
                </a:lnTo>
                <a:lnTo>
                  <a:pt x="101559" y="26446"/>
                </a:lnTo>
                <a:lnTo>
                  <a:pt x="92984" y="15641"/>
                </a:lnTo>
                <a:lnTo>
                  <a:pt x="82029" y="7292"/>
                </a:lnTo>
                <a:lnTo>
                  <a:pt x="69165" y="1908"/>
                </a:lnTo>
                <a:lnTo>
                  <a:pt x="54864" y="0"/>
                </a:lnTo>
                <a:lnTo>
                  <a:pt x="52616" y="45"/>
                </a:lnTo>
                <a:lnTo>
                  <a:pt x="38502" y="2515"/>
                </a:lnTo>
                <a:lnTo>
                  <a:pt x="25898" y="8382"/>
                </a:lnTo>
                <a:lnTo>
                  <a:pt x="15274" y="17138"/>
                </a:lnTo>
                <a:lnTo>
                  <a:pt x="7103" y="28270"/>
                </a:lnTo>
                <a:lnTo>
                  <a:pt x="1854" y="41270"/>
                </a:lnTo>
                <a:lnTo>
                  <a:pt x="0" y="55625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9002" y="1785365"/>
            <a:ext cx="118872" cy="119634"/>
          </a:xfrm>
          <a:custGeom>
            <a:avLst/>
            <a:gdLst/>
            <a:ahLst/>
            <a:cxnLst/>
            <a:rect l="l" t="t" r="r" b="b"/>
            <a:pathLst>
              <a:path w="118872" h="119633">
                <a:moveTo>
                  <a:pt x="0" y="60198"/>
                </a:moveTo>
                <a:lnTo>
                  <a:pt x="681" y="69207"/>
                </a:lnTo>
                <a:lnTo>
                  <a:pt x="4483" y="82841"/>
                </a:lnTo>
                <a:lnTo>
                  <a:pt x="11249" y="94951"/>
                </a:lnTo>
                <a:lnTo>
                  <a:pt x="20553" y="105111"/>
                </a:lnTo>
                <a:lnTo>
                  <a:pt x="31969" y="112895"/>
                </a:lnTo>
                <a:lnTo>
                  <a:pt x="45072" y="117878"/>
                </a:lnTo>
                <a:lnTo>
                  <a:pt x="59436" y="119634"/>
                </a:lnTo>
                <a:lnTo>
                  <a:pt x="68445" y="118952"/>
                </a:lnTo>
                <a:lnTo>
                  <a:pt x="82079" y="115150"/>
                </a:lnTo>
                <a:lnTo>
                  <a:pt x="94189" y="108384"/>
                </a:lnTo>
                <a:lnTo>
                  <a:pt x="104349" y="99080"/>
                </a:lnTo>
                <a:lnTo>
                  <a:pt x="112133" y="87664"/>
                </a:lnTo>
                <a:lnTo>
                  <a:pt x="117116" y="74561"/>
                </a:lnTo>
                <a:lnTo>
                  <a:pt x="118872" y="60198"/>
                </a:lnTo>
                <a:lnTo>
                  <a:pt x="118104" y="50437"/>
                </a:lnTo>
                <a:lnTo>
                  <a:pt x="114215" y="36701"/>
                </a:lnTo>
                <a:lnTo>
                  <a:pt x="107414" y="24561"/>
                </a:lnTo>
                <a:lnTo>
                  <a:pt x="98118" y="14419"/>
                </a:lnTo>
                <a:lnTo>
                  <a:pt x="86744" y="6676"/>
                </a:lnTo>
                <a:lnTo>
                  <a:pt x="73711" y="1736"/>
                </a:lnTo>
                <a:lnTo>
                  <a:pt x="59436" y="0"/>
                </a:lnTo>
                <a:lnTo>
                  <a:pt x="49880" y="768"/>
                </a:lnTo>
                <a:lnTo>
                  <a:pt x="36379" y="4668"/>
                </a:lnTo>
                <a:lnTo>
                  <a:pt x="24396" y="11506"/>
                </a:lnTo>
                <a:lnTo>
                  <a:pt x="14349" y="20880"/>
                </a:lnTo>
                <a:lnTo>
                  <a:pt x="6656" y="32388"/>
                </a:lnTo>
                <a:lnTo>
                  <a:pt x="1733" y="45628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5044" y="1785365"/>
            <a:ext cx="109728" cy="119634"/>
          </a:xfrm>
          <a:custGeom>
            <a:avLst/>
            <a:gdLst/>
            <a:ahLst/>
            <a:cxnLst/>
            <a:rect l="l" t="t" r="r" b="b"/>
            <a:pathLst>
              <a:path w="109727" h="119633">
                <a:moveTo>
                  <a:pt x="0" y="60198"/>
                </a:moveTo>
                <a:lnTo>
                  <a:pt x="242" y="65828"/>
                </a:lnTo>
                <a:lnTo>
                  <a:pt x="3198" y="80278"/>
                </a:lnTo>
                <a:lnTo>
                  <a:pt x="9179" y="93172"/>
                </a:lnTo>
                <a:lnTo>
                  <a:pt x="17761" y="104032"/>
                </a:lnTo>
                <a:lnTo>
                  <a:pt x="28519" y="112381"/>
                </a:lnTo>
                <a:lnTo>
                  <a:pt x="41028" y="117741"/>
                </a:lnTo>
                <a:lnTo>
                  <a:pt x="54864" y="119634"/>
                </a:lnTo>
                <a:lnTo>
                  <a:pt x="60097" y="119369"/>
                </a:lnTo>
                <a:lnTo>
                  <a:pt x="73492" y="116141"/>
                </a:lnTo>
                <a:lnTo>
                  <a:pt x="85404" y="109622"/>
                </a:lnTo>
                <a:lnTo>
                  <a:pt x="95409" y="100291"/>
                </a:lnTo>
                <a:lnTo>
                  <a:pt x="103080" y="88624"/>
                </a:lnTo>
                <a:lnTo>
                  <a:pt x="107995" y="75101"/>
                </a:lnTo>
                <a:lnTo>
                  <a:pt x="109728" y="60198"/>
                </a:lnTo>
                <a:lnTo>
                  <a:pt x="109429" y="53807"/>
                </a:lnTo>
                <a:lnTo>
                  <a:pt x="106371" y="39243"/>
                </a:lnTo>
                <a:lnTo>
                  <a:pt x="100344" y="26317"/>
                </a:lnTo>
                <a:lnTo>
                  <a:pt x="91764" y="15479"/>
                </a:lnTo>
                <a:lnTo>
                  <a:pt x="81046" y="7180"/>
                </a:lnTo>
                <a:lnTo>
                  <a:pt x="68607" y="1870"/>
                </a:lnTo>
                <a:lnTo>
                  <a:pt x="54864" y="0"/>
                </a:lnTo>
                <a:lnTo>
                  <a:pt x="49052" y="326"/>
                </a:lnTo>
                <a:lnTo>
                  <a:pt x="35797" y="3673"/>
                </a:lnTo>
                <a:lnTo>
                  <a:pt x="24019" y="10273"/>
                </a:lnTo>
                <a:lnTo>
                  <a:pt x="14135" y="19676"/>
                </a:lnTo>
                <a:lnTo>
                  <a:pt x="6559" y="31432"/>
                </a:lnTo>
                <a:lnTo>
                  <a:pt x="1709" y="45089"/>
                </a:lnTo>
                <a:lnTo>
                  <a:pt x="0" y="60198"/>
                </a:lnTo>
                <a:close/>
              </a:path>
            </a:pathLst>
          </a:custGeom>
          <a:solidFill>
            <a:srgbClr val="D7D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4419600"/>
            <a:ext cx="3810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40" y="886840"/>
            <a:ext cx="3219816" cy="94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4070"/>
              </a:lnSpc>
              <a:spcBef>
                <a:spcPts val="203"/>
              </a:spcBef>
            </a:pPr>
            <a:r>
              <a:rPr sz="5850" b="1" spc="0" baseline="3500" dirty="0" smtClean="0">
                <a:solidFill>
                  <a:srgbClr val="330065"/>
                </a:solidFill>
                <a:latin typeface="Calibri"/>
                <a:cs typeface="Calibri"/>
              </a:rPr>
              <a:t>Methodology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Approach </a:t>
            </a:r>
            <a:r>
              <a:rPr sz="4200" b="1" spc="4" baseline="1950" dirty="0" smtClean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4200" b="1" spc="0" baseline="1950" dirty="0" smtClean="0">
                <a:solidFill>
                  <a:srgbClr val="330065"/>
                </a:solidFill>
                <a:latin typeface="Calibri"/>
                <a:cs typeface="Calibri"/>
              </a:rPr>
              <a:t>d 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60917"/>
            <a:ext cx="8089189" cy="1961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181">
              <a:lnSpc>
                <a:spcPts val="2340"/>
              </a:lnSpc>
              <a:spcBef>
                <a:spcPts val="117"/>
              </a:spcBef>
            </a:pPr>
            <a:r>
              <a:rPr sz="2325" spc="0" baseline="3875" dirty="0" smtClean="0">
                <a:solidFill>
                  <a:srgbClr val="330065"/>
                </a:solidFill>
                <a:latin typeface="Wingdings"/>
                <a:cs typeface="Wingdings"/>
              </a:rPr>
              <a:t></a:t>
            </a:r>
            <a:r>
              <a:rPr sz="2325" spc="0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 </a:t>
            </a:r>
            <a:r>
              <a:rPr sz="2325" spc="375" baseline="3740" dirty="0" smtClean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First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Order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357123" marR="22181">
              <a:lnSpc>
                <a:spcPct val="101725"/>
              </a:lnSpc>
              <a:spcBef>
                <a:spcPts val="278"/>
              </a:spcBef>
            </a:pPr>
            <a:r>
              <a:rPr sz="1250" spc="0" dirty="0" smtClean="0">
                <a:solidFill>
                  <a:srgbClr val="659999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59999"/>
                </a:solidFill>
                <a:latin typeface="Times New Roman"/>
                <a:cs typeface="Times New Roman"/>
              </a:rPr>
              <a:t>    </a:t>
            </a:r>
            <a:r>
              <a:rPr sz="1250" spc="232" dirty="0" smtClean="0">
                <a:solidFill>
                  <a:srgbClr val="6599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Detecting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hig</a:t>
            </a:r>
            <a:r>
              <a:rPr sz="1800" spc="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‐risk apps</a:t>
            </a:r>
            <a:endParaRPr sz="1800">
              <a:latin typeface="Calibri"/>
              <a:cs typeface="Calibri"/>
            </a:endParaRPr>
          </a:p>
          <a:p>
            <a:pPr marL="1000252" indent="-294132">
              <a:lnSpc>
                <a:spcPts val="1800"/>
              </a:lnSpc>
              <a:spcBef>
                <a:spcPts val="405"/>
              </a:spcBef>
              <a:tabLst>
                <a:tab pos="990600" algn="l"/>
              </a:tabLst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	</a:t>
            </a:r>
            <a:r>
              <a:rPr sz="1500" spc="0" dirty="0" smtClean="0">
                <a:latin typeface="Calibri"/>
                <a:cs typeface="Calibri"/>
              </a:rPr>
              <a:t>Look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for known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exploits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(see</a:t>
            </a:r>
            <a:r>
              <a:rPr sz="1500" spc="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table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1) which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leverage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platform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level</a:t>
            </a:r>
            <a:r>
              <a:rPr sz="1500" spc="1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vulnerabili</a:t>
            </a:r>
            <a:r>
              <a:rPr sz="1500" spc="4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ies</a:t>
            </a:r>
            <a:r>
              <a:rPr sz="1500" spc="3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from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use of native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Android code</a:t>
            </a:r>
            <a:endParaRPr sz="1500">
              <a:latin typeface="Calibri"/>
              <a:cs typeface="Calibri"/>
            </a:endParaRPr>
          </a:p>
          <a:p>
            <a:pPr marL="706120" marR="22181">
              <a:lnSpc>
                <a:spcPct val="101725"/>
              </a:lnSpc>
              <a:spcBef>
                <a:spcPts val="280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Can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reduce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search set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by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finding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presence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of native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code.</a:t>
            </a:r>
            <a:endParaRPr sz="1500">
              <a:latin typeface="Calibri"/>
              <a:cs typeface="Calibri"/>
            </a:endParaRPr>
          </a:p>
          <a:p>
            <a:pPr marL="706120" marR="22181">
              <a:lnSpc>
                <a:spcPct val="101725"/>
              </a:lnSpc>
              <a:spcBef>
                <a:spcPts val="325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Such exploits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bypass</a:t>
            </a:r>
            <a:r>
              <a:rPr sz="1500" spc="-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built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in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security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measures</a:t>
            </a:r>
            <a:endParaRPr sz="1500">
              <a:latin typeface="Calibri"/>
              <a:cs typeface="Calibri"/>
            </a:endParaRPr>
          </a:p>
          <a:p>
            <a:pPr marL="706120" marR="22181">
              <a:lnSpc>
                <a:spcPct val="101725"/>
              </a:lnSpc>
              <a:spcBef>
                <a:spcPts val="325"/>
              </a:spcBef>
            </a:pPr>
            <a:r>
              <a:rPr sz="1050" spc="0" dirty="0" smtClean="0">
                <a:solidFill>
                  <a:srgbClr val="CBCC00"/>
                </a:solidFill>
                <a:latin typeface="Wingdings"/>
                <a:cs typeface="Wingdings"/>
              </a:rPr>
              <a:t></a:t>
            </a:r>
            <a:r>
              <a:rPr sz="1050" spc="0" dirty="0" smtClean="0">
                <a:solidFill>
                  <a:srgbClr val="CBCC00"/>
                </a:solidFill>
                <a:latin typeface="Times New Roman"/>
                <a:cs typeface="Times New Roman"/>
              </a:rPr>
              <a:t>    </a:t>
            </a:r>
            <a:r>
              <a:rPr sz="1050" spc="217" dirty="0" smtClean="0">
                <a:solidFill>
                  <a:srgbClr val="CBCC00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Identify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vulnerability </a:t>
            </a:r>
            <a:r>
              <a:rPr sz="1500" spc="2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specific</a:t>
            </a:r>
            <a:r>
              <a:rPr sz="1500" spc="2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signature of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exploit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(Exploid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utilizing</a:t>
            </a:r>
            <a:r>
              <a:rPr sz="1500" spc="1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init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daemon).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1083</Words>
  <Application>Microsoft Office PowerPoint</Application>
  <PresentationFormat>Custom</PresentationFormat>
  <Paragraphs>231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Soumajit</cp:lastModifiedBy>
  <cp:revision>7</cp:revision>
  <dcterms:modified xsi:type="dcterms:W3CDTF">2014-11-13T03:03:35Z</dcterms:modified>
</cp:coreProperties>
</file>