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2" r:id="rId22"/>
    <p:sldId id="293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CCF78-3C1F-4543-A4B2-FD59A4300867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D601C-B2DB-4E5C-B170-4031627DE7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8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23FDA8-2C0A-46E2-BB6E-D7D09C588D21}" type="slidenum">
              <a:rPr lang="en-US"/>
              <a:pPr/>
              <a:t>17</a:t>
            </a:fld>
            <a:endParaRPr 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3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5441E6-5AEE-401E-A1CB-BB09D5C40D06}" type="slidenum">
              <a:rPr lang="en-US"/>
              <a:pPr/>
              <a:t>18</a:t>
            </a:fld>
            <a:endParaRPr lang="en-US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5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784B0E-E718-4295-B0D4-DC046F31CB2F}" type="slidenum">
              <a:rPr lang="en-US"/>
              <a:pPr/>
              <a:t>19</a:t>
            </a:fld>
            <a:endParaRPr 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74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9A48DD-AB49-4EDC-B80C-8798D1E4583D}" type="slidenum">
              <a:rPr lang="en-US"/>
              <a:pPr/>
              <a:t>20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9133AC-6662-483E-850D-DC54704CAE5E}" type="slidenum">
              <a:rPr lang="en-US"/>
              <a:pPr/>
              <a:t>21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38FD11-E8E3-4F16-A220-2B3E7BB6D7BA}" type="slidenum">
              <a:rPr lang="en-US"/>
              <a:pPr/>
              <a:t>22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0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3E699D-73BB-4C1D-A0C9-226D565D8AE9}" type="slidenum">
              <a:rPr lang="en-US"/>
              <a:pPr/>
              <a:t>23</a:t>
            </a:fld>
            <a:endParaRPr 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8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37D-87FB-4A47-B2CA-CB5E85C2DBF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9C06-8C75-4E6F-8DD6-1795BE5F5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37D-87FB-4A47-B2CA-CB5E85C2DBF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9C06-8C75-4E6F-8DD6-1795BE5F5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37D-87FB-4A47-B2CA-CB5E85C2DBF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9C06-8C75-4E6F-8DD6-1795BE5F5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37D-87FB-4A47-B2CA-CB5E85C2DBF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9C06-8C75-4E6F-8DD6-1795BE5F5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37D-87FB-4A47-B2CA-CB5E85C2DBF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9C06-8C75-4E6F-8DD6-1795BE5F5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37D-87FB-4A47-B2CA-CB5E85C2DBF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9C06-8C75-4E6F-8DD6-1795BE5F5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37D-87FB-4A47-B2CA-CB5E85C2DBF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9C06-8C75-4E6F-8DD6-1795BE5F5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37D-87FB-4A47-B2CA-CB5E85C2DBF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9C06-8C75-4E6F-8DD6-1795BE5F5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37D-87FB-4A47-B2CA-CB5E85C2DBF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9C06-8C75-4E6F-8DD6-1795BE5F5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37D-87FB-4A47-B2CA-CB5E85C2DBF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9C06-8C75-4E6F-8DD6-1795BE5F5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837D-87FB-4A47-B2CA-CB5E85C2DBF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9C06-8C75-4E6F-8DD6-1795BE5F5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837D-87FB-4A47-B2CA-CB5E85C2DBFF}" type="datetimeFigureOut">
              <a:rPr lang="en-US" smtClean="0"/>
              <a:pPr/>
              <a:t>8/21/2014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99C06-8C75-4E6F-8DD6-1795BE5F5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371599"/>
          </a:xfrm>
        </p:spPr>
        <p:txBody>
          <a:bodyPr/>
          <a:lstStyle/>
          <a:p>
            <a:r>
              <a:rPr lang="en-US" dirty="0" smtClean="0"/>
              <a:t>Clone-Cloud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Perpetua" pitchFamily="18" charset="0"/>
              </a:rPr>
              <a:t>Profiler collects data that will be used to construct the cost model</a:t>
            </a:r>
          </a:p>
          <a:p>
            <a:r>
              <a:rPr lang="en-US" dirty="0" smtClean="0">
                <a:latin typeface="Perpetua" pitchFamily="18" charset="0"/>
              </a:rPr>
              <a:t>Currently using randomly chosen set of inputs</a:t>
            </a:r>
          </a:p>
          <a:p>
            <a:pPr lvl="1"/>
            <a:r>
              <a:rPr lang="en-US" dirty="0" smtClean="0">
                <a:latin typeface="Perpetua" pitchFamily="18" charset="0"/>
              </a:rPr>
              <a:t>Future work is to explore symbolic-execution-based techniques since randomly chosen inputs may not explore all execution paths</a:t>
            </a:r>
          </a:p>
          <a:p>
            <a:r>
              <a:rPr lang="en-US" dirty="0" smtClean="0">
                <a:latin typeface="Perpetua" pitchFamily="18" charset="0"/>
              </a:rPr>
              <a:t>Each execution is run once on mobile device and once on the clone in the cloud</a:t>
            </a:r>
          </a:p>
          <a:p>
            <a:r>
              <a:rPr lang="en-US" dirty="0" smtClean="0">
                <a:latin typeface="Perpetua" pitchFamily="18" charset="0"/>
              </a:rPr>
              <a:t>Profiler outputs set of executions S and a “profile tree”, for both mobile device and the clone</a:t>
            </a:r>
          </a:p>
          <a:p>
            <a:r>
              <a:rPr lang="en-US" b="1" dirty="0" smtClean="0">
                <a:latin typeface="Perpetua" pitchFamily="18" charset="0"/>
              </a:rPr>
              <a:t>Example…</a:t>
            </a:r>
          </a:p>
        </p:txBody>
      </p:sp>
    </p:spTree>
    <p:extLst>
      <p:ext uri="{BB962C8B-B14F-4D97-AF65-F5344CB8AC3E}">
        <p14:creationId xmlns:p14="http://schemas.microsoft.com/office/powerpoint/2010/main" val="42070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Profiler-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62200"/>
            <a:ext cx="4707253" cy="2410799"/>
          </a:xfrm>
        </p:spPr>
      </p:pic>
      <p:sp>
        <p:nvSpPr>
          <p:cNvPr id="5" name="TextBox 4"/>
          <p:cNvSpPr txBox="1"/>
          <p:nvPr/>
        </p:nvSpPr>
        <p:spPr>
          <a:xfrm>
            <a:off x="2743200" y="5257800"/>
            <a:ext cx="457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 7: Example of Dynamic Profiler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7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600" dirty="0" smtClean="0"/>
              <a:t>One node for each method invocation</a:t>
            </a:r>
          </a:p>
          <a:p>
            <a:r>
              <a:rPr lang="en-US" sz="2600" dirty="0" smtClean="0"/>
              <a:t>Every non-leaf </a:t>
            </a:r>
            <a:r>
              <a:rPr lang="en-US" sz="2600" dirty="0"/>
              <a:t>node also has a leaf child called its residual </a:t>
            </a:r>
            <a:r>
              <a:rPr lang="en-US" sz="2600" dirty="0" smtClean="0"/>
              <a:t>node</a:t>
            </a:r>
          </a:p>
          <a:p>
            <a:r>
              <a:rPr lang="en-US" sz="2600" dirty="0" smtClean="0"/>
              <a:t>Residual node holds residual cost which represents </a:t>
            </a:r>
            <a:r>
              <a:rPr lang="en-US" sz="2600" dirty="0"/>
              <a:t>the cost of running </a:t>
            </a:r>
            <a:r>
              <a:rPr lang="en-US" sz="2600" dirty="0" smtClean="0"/>
              <a:t>the body </a:t>
            </a:r>
            <a:r>
              <a:rPr lang="en-US" sz="2600" dirty="0"/>
              <a:t>of code excluding the costs of the methods called by </a:t>
            </a:r>
            <a:r>
              <a:rPr lang="en-US" sz="2600" dirty="0" smtClean="0"/>
              <a:t>it</a:t>
            </a:r>
          </a:p>
          <a:p>
            <a:r>
              <a:rPr lang="en-US" sz="2600" dirty="0" smtClean="0"/>
              <a:t>Each edge is annotated with the state size at the time of invocation of the child node, plus the state size at the end of that invocation</a:t>
            </a:r>
          </a:p>
          <a:p>
            <a:pPr lvl="1"/>
            <a:r>
              <a:rPr lang="en-US" sz="2200" dirty="0" smtClean="0"/>
              <a:t>Amount of data that the migrator needs to capture and transmit in both directions if the edge were to be a migration point </a:t>
            </a:r>
            <a:endParaRPr lang="en-US" sz="2200" dirty="0" smtClean="0"/>
          </a:p>
          <a:p>
            <a:r>
              <a:rPr lang="en-US" sz="2600" dirty="0" smtClean="0"/>
              <a:t>Computation cost Cc(</a:t>
            </a:r>
            <a:r>
              <a:rPr lang="en-US" sz="2600" dirty="0" err="1" smtClean="0"/>
              <a:t>i</a:t>
            </a:r>
            <a:r>
              <a:rPr lang="en-US" sz="2600" dirty="0" smtClean="0"/>
              <a:t>, </a:t>
            </a:r>
            <a:r>
              <a:rPr lang="en-US" sz="2600" dirty="0"/>
              <a:t>l</a:t>
            </a:r>
            <a:r>
              <a:rPr lang="en-US" sz="2600" dirty="0" smtClean="0"/>
              <a:t>); l=0 on mobile device and filled from T, l=1 on the clone and filled from T’</a:t>
            </a:r>
          </a:p>
          <a:p>
            <a:r>
              <a:rPr lang="en-US" sz="2600" dirty="0" smtClean="0"/>
              <a:t>Migration cost Cs(</a:t>
            </a:r>
            <a:r>
              <a:rPr lang="en-US" sz="2600" dirty="0" err="1" smtClean="0"/>
              <a:t>i</a:t>
            </a:r>
            <a:r>
              <a:rPr lang="en-US" sz="2600" dirty="0" smtClean="0"/>
              <a:t>); sum of a suspend/resume cost and the transfer cost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245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Perpetua" pitchFamily="18" charset="0"/>
              </a:rPr>
              <a:t>For energy consumption model, we do the energy measurements with off-board equipment.</a:t>
            </a:r>
          </a:p>
          <a:p>
            <a:r>
              <a:rPr lang="en-US" sz="2600" dirty="0">
                <a:latin typeface="Perpetua" pitchFamily="18" charset="0"/>
              </a:rPr>
              <a:t>CPU activity (processing/idle), display </a:t>
            </a:r>
            <a:r>
              <a:rPr lang="en-US" sz="2600" dirty="0" smtClean="0">
                <a:latin typeface="Perpetua" pitchFamily="18" charset="0"/>
              </a:rPr>
              <a:t>state (on/off</a:t>
            </a:r>
            <a:r>
              <a:rPr lang="en-US" sz="2600" dirty="0">
                <a:latin typeface="Perpetua" pitchFamily="18" charset="0"/>
              </a:rPr>
              <a:t>), and network state (transmitting or receiving/idle</a:t>
            </a:r>
            <a:r>
              <a:rPr lang="en-US" sz="2600" dirty="0" smtClean="0">
                <a:latin typeface="Perpetua" pitchFamily="18" charset="0"/>
              </a:rPr>
              <a:t>), and </a:t>
            </a:r>
            <a:r>
              <a:rPr lang="en-US" sz="2600" dirty="0">
                <a:latin typeface="Perpetua" pitchFamily="18" charset="0"/>
              </a:rPr>
              <a:t>translate them to a </a:t>
            </a:r>
            <a:r>
              <a:rPr lang="en-US" sz="2600" dirty="0" smtClean="0">
                <a:latin typeface="Perpetua" pitchFamily="18" charset="0"/>
              </a:rPr>
              <a:t>power value using </a:t>
            </a:r>
            <a:r>
              <a:rPr lang="en-US" sz="2600" dirty="0" err="1" smtClean="0">
                <a:latin typeface="Perpetua" pitchFamily="18" charset="0"/>
              </a:rPr>
              <a:t>func</a:t>
            </a:r>
            <a:r>
              <a:rPr lang="en-US" sz="2600" dirty="0" smtClean="0">
                <a:latin typeface="Perpetua" pitchFamily="18" charset="0"/>
              </a:rPr>
              <a:t> P</a:t>
            </a:r>
          </a:p>
          <a:p>
            <a:r>
              <a:rPr lang="en-US" sz="2600" dirty="0" smtClean="0">
                <a:latin typeface="Perpetua" pitchFamily="18" charset="0"/>
              </a:rPr>
              <a:t>Cc(</a:t>
            </a:r>
            <a:r>
              <a:rPr lang="en-US" sz="2600" dirty="0" err="1" smtClean="0">
                <a:latin typeface="Perpetua" pitchFamily="18" charset="0"/>
              </a:rPr>
              <a:t>i</a:t>
            </a:r>
            <a:r>
              <a:rPr lang="en-US" sz="2600" dirty="0" smtClean="0">
                <a:latin typeface="Perpetua" pitchFamily="18" charset="0"/>
              </a:rPr>
              <a:t>, </a:t>
            </a:r>
            <a:r>
              <a:rPr lang="en-US" sz="2600" dirty="0">
                <a:latin typeface="Perpetua" pitchFamily="18" charset="0"/>
              </a:rPr>
              <a:t>0</a:t>
            </a:r>
            <a:r>
              <a:rPr lang="en-US" sz="2600" dirty="0" smtClean="0">
                <a:latin typeface="Perpetua" pitchFamily="18" charset="0"/>
              </a:rPr>
              <a:t>)=  P(</a:t>
            </a:r>
            <a:r>
              <a:rPr lang="en-US" sz="2600" dirty="0" err="1" smtClean="0">
                <a:latin typeface="Perpetua" pitchFamily="18" charset="0"/>
              </a:rPr>
              <a:t>CPUOn</a:t>
            </a:r>
            <a:r>
              <a:rPr lang="en-US" sz="2600" dirty="0">
                <a:latin typeface="Perpetua" pitchFamily="18" charset="0"/>
              </a:rPr>
              <a:t>,</a:t>
            </a:r>
            <a:r>
              <a:rPr lang="en-US" sz="2600" dirty="0" smtClean="0">
                <a:latin typeface="Perpetua" pitchFamily="18" charset="0"/>
              </a:rPr>
              <a:t> </a:t>
            </a:r>
            <a:r>
              <a:rPr lang="en-US" sz="2600" dirty="0" err="1" smtClean="0">
                <a:latin typeface="Perpetua" pitchFamily="18" charset="0"/>
              </a:rPr>
              <a:t>ScrOn</a:t>
            </a:r>
            <a:r>
              <a:rPr lang="en-US" sz="2600" dirty="0">
                <a:latin typeface="Perpetua" pitchFamily="18" charset="0"/>
              </a:rPr>
              <a:t>,</a:t>
            </a:r>
            <a:r>
              <a:rPr lang="en-US" sz="2600" dirty="0" smtClean="0">
                <a:latin typeface="Perpetua" pitchFamily="18" charset="0"/>
              </a:rPr>
              <a:t> </a:t>
            </a:r>
            <a:r>
              <a:rPr lang="en-US" sz="2600" dirty="0" err="1">
                <a:latin typeface="Perpetua" pitchFamily="18" charset="0"/>
              </a:rPr>
              <a:t>NetIdle</a:t>
            </a:r>
            <a:r>
              <a:rPr lang="en-US" sz="2600" dirty="0" smtClean="0">
                <a:latin typeface="Perpetua" pitchFamily="18" charset="0"/>
              </a:rPr>
              <a:t>)*  </a:t>
            </a:r>
            <a:r>
              <a:rPr lang="en-US" sz="2600" dirty="0">
                <a:latin typeface="Perpetua" pitchFamily="18" charset="0"/>
              </a:rPr>
              <a:t>T[</a:t>
            </a:r>
            <a:r>
              <a:rPr lang="en-US" sz="2600" dirty="0" err="1">
                <a:latin typeface="Perpetua" pitchFamily="18" charset="0"/>
              </a:rPr>
              <a:t>i</a:t>
            </a:r>
            <a:r>
              <a:rPr lang="en-US" sz="2600" dirty="0" smtClean="0">
                <a:latin typeface="Perpetua" pitchFamily="18" charset="0"/>
              </a:rPr>
              <a:t>]</a:t>
            </a:r>
          </a:p>
          <a:p>
            <a:r>
              <a:rPr lang="en-US" sz="2600" dirty="0" smtClean="0">
                <a:latin typeface="Perpetua" pitchFamily="18" charset="0"/>
              </a:rPr>
              <a:t>Cc(i,1)=  P(</a:t>
            </a:r>
            <a:r>
              <a:rPr lang="en-US" sz="2600" dirty="0" err="1" smtClean="0">
                <a:latin typeface="Perpetua" pitchFamily="18" charset="0"/>
              </a:rPr>
              <a:t>CPUIdle</a:t>
            </a:r>
            <a:r>
              <a:rPr lang="en-US" sz="2600" dirty="0">
                <a:latin typeface="Perpetua" pitchFamily="18" charset="0"/>
              </a:rPr>
              <a:t>,</a:t>
            </a:r>
            <a:r>
              <a:rPr lang="en-US" sz="2600" dirty="0" smtClean="0">
                <a:latin typeface="Perpetua" pitchFamily="18" charset="0"/>
              </a:rPr>
              <a:t> </a:t>
            </a:r>
            <a:r>
              <a:rPr lang="en-US" sz="2600" dirty="0" err="1" smtClean="0">
                <a:latin typeface="Perpetua" pitchFamily="18" charset="0"/>
              </a:rPr>
              <a:t>ScrOn</a:t>
            </a:r>
            <a:r>
              <a:rPr lang="en-US" sz="2600" dirty="0">
                <a:latin typeface="Perpetua" pitchFamily="18" charset="0"/>
              </a:rPr>
              <a:t>,</a:t>
            </a:r>
            <a:r>
              <a:rPr lang="en-US" sz="2600" dirty="0" smtClean="0">
                <a:latin typeface="Perpetua" pitchFamily="18" charset="0"/>
              </a:rPr>
              <a:t> </a:t>
            </a:r>
            <a:r>
              <a:rPr lang="en-US" sz="2600" dirty="0" err="1">
                <a:latin typeface="Perpetua" pitchFamily="18" charset="0"/>
              </a:rPr>
              <a:t>NetIdle</a:t>
            </a:r>
            <a:r>
              <a:rPr lang="en-US" sz="2600" dirty="0" smtClean="0">
                <a:latin typeface="Perpetua" pitchFamily="18" charset="0"/>
              </a:rPr>
              <a:t>)</a:t>
            </a:r>
          </a:p>
          <a:p>
            <a:r>
              <a:rPr lang="en-US" sz="2600" dirty="0" smtClean="0">
                <a:latin typeface="Perpetua" pitchFamily="18" charset="0"/>
              </a:rPr>
              <a:t>Cs(</a:t>
            </a:r>
            <a:r>
              <a:rPr lang="en-US" sz="2600" dirty="0" err="1" smtClean="0">
                <a:latin typeface="Perpetua" pitchFamily="18" charset="0"/>
              </a:rPr>
              <a:t>i</a:t>
            </a:r>
            <a:r>
              <a:rPr lang="en-US" sz="2600" dirty="0" smtClean="0">
                <a:latin typeface="Perpetua" pitchFamily="18" charset="0"/>
              </a:rPr>
              <a:t>) = &lt;Cs(</a:t>
            </a:r>
            <a:r>
              <a:rPr lang="en-US" sz="2600" dirty="0" err="1" smtClean="0">
                <a:latin typeface="Perpetua" pitchFamily="18" charset="0"/>
              </a:rPr>
              <a:t>i</a:t>
            </a:r>
            <a:r>
              <a:rPr lang="en-US" sz="2600" dirty="0" smtClean="0">
                <a:latin typeface="Perpetua" pitchFamily="18" charset="0"/>
              </a:rPr>
              <a:t>) value from time model&gt; * P(</a:t>
            </a:r>
            <a:r>
              <a:rPr lang="en-US" sz="2600" dirty="0" err="1" smtClean="0">
                <a:latin typeface="Perpetua" pitchFamily="18" charset="0"/>
              </a:rPr>
              <a:t>CPUOn</a:t>
            </a:r>
            <a:r>
              <a:rPr lang="en-US" sz="2600" dirty="0">
                <a:latin typeface="Perpetua" pitchFamily="18" charset="0"/>
              </a:rPr>
              <a:t>,</a:t>
            </a:r>
            <a:r>
              <a:rPr lang="en-US" sz="2600" dirty="0" smtClean="0">
                <a:latin typeface="Perpetua" pitchFamily="18" charset="0"/>
              </a:rPr>
              <a:t> </a:t>
            </a:r>
            <a:r>
              <a:rPr lang="en-US" sz="2600" dirty="0" err="1" smtClean="0">
                <a:latin typeface="Perpetua" pitchFamily="18" charset="0"/>
              </a:rPr>
              <a:t>ScrOn</a:t>
            </a:r>
            <a:r>
              <a:rPr lang="en-US" sz="2600" dirty="0">
                <a:latin typeface="Perpetua" pitchFamily="18" charset="0"/>
              </a:rPr>
              <a:t>,</a:t>
            </a:r>
            <a:r>
              <a:rPr lang="en-US" sz="2600" dirty="0" smtClean="0">
                <a:latin typeface="Perpetua" pitchFamily="18" charset="0"/>
              </a:rPr>
              <a:t> </a:t>
            </a:r>
            <a:r>
              <a:rPr lang="en-US" sz="2600" dirty="0" err="1">
                <a:latin typeface="Perpetua" pitchFamily="18" charset="0"/>
              </a:rPr>
              <a:t>NetOn</a:t>
            </a:r>
            <a:r>
              <a:rPr lang="en-US" sz="2600" dirty="0">
                <a:latin typeface="Perpetua" pitchFamily="18" charset="0"/>
              </a:rPr>
              <a:t>)</a:t>
            </a:r>
            <a:endParaRPr lang="en-US" sz="2600" dirty="0" smtClean="0">
              <a:latin typeface="Perpetua" pitchFamily="18" charset="0"/>
            </a:endParaRPr>
          </a:p>
          <a:p>
            <a:endParaRPr lang="en-US" sz="2600" dirty="0">
              <a:latin typeface="Perpet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>
                <a:latin typeface="Perpetua" pitchFamily="18" charset="0"/>
              </a:rPr>
              <a:t>It aims at picking up application methods </a:t>
            </a:r>
            <a:r>
              <a:rPr lang="en-US" sz="2600" dirty="0">
                <a:latin typeface="Perpetua" pitchFamily="18" charset="0"/>
              </a:rPr>
              <a:t>to </a:t>
            </a:r>
            <a:r>
              <a:rPr lang="en-US" sz="2600" dirty="0" smtClean="0">
                <a:latin typeface="Perpetua" pitchFamily="18" charset="0"/>
              </a:rPr>
              <a:t>migrate </a:t>
            </a:r>
            <a:r>
              <a:rPr lang="en-US" sz="2600" dirty="0">
                <a:latin typeface="Perpetua" pitchFamily="18" charset="0"/>
              </a:rPr>
              <a:t>to the clone from the mobile device, so </a:t>
            </a:r>
            <a:r>
              <a:rPr lang="en-US" sz="2600" dirty="0" smtClean="0">
                <a:latin typeface="Perpetua" pitchFamily="18" charset="0"/>
              </a:rPr>
              <a:t>as to </a:t>
            </a:r>
            <a:r>
              <a:rPr lang="en-US" sz="2600" dirty="0">
                <a:latin typeface="Perpetua" pitchFamily="18" charset="0"/>
              </a:rPr>
              <a:t>minimize the expected cost of the partitioned </a:t>
            </a:r>
            <a:r>
              <a:rPr lang="en-US" sz="2600" dirty="0" smtClean="0">
                <a:latin typeface="Perpetua" pitchFamily="18" charset="0"/>
              </a:rPr>
              <a:t>application.</a:t>
            </a:r>
          </a:p>
          <a:p>
            <a:pPr>
              <a:buNone/>
            </a:pPr>
            <a:endParaRPr lang="en-US" sz="2600" dirty="0" smtClean="0">
              <a:latin typeface="Perpetua" pitchFamily="18" charset="0"/>
            </a:endParaRPr>
          </a:p>
          <a:p>
            <a:r>
              <a:rPr lang="en-US" sz="2600" dirty="0" smtClean="0">
                <a:latin typeface="Perpetua" pitchFamily="18" charset="0"/>
              </a:rPr>
              <a:t>Decision variable R(m) m= method in the application.</a:t>
            </a:r>
          </a:p>
          <a:p>
            <a:pPr>
              <a:buNone/>
            </a:pPr>
            <a:endParaRPr lang="en-US" sz="2600" dirty="0" smtClean="0">
              <a:latin typeface="Perpetua" pitchFamily="18" charset="0"/>
            </a:endParaRPr>
          </a:p>
          <a:p>
            <a:r>
              <a:rPr lang="en-US" sz="2600" dirty="0" smtClean="0">
                <a:latin typeface="Perpetua" pitchFamily="18" charset="0"/>
              </a:rPr>
              <a:t>R(m)=1 -&gt; </a:t>
            </a:r>
            <a:r>
              <a:rPr lang="en-US" sz="2600" dirty="0" err="1" smtClean="0">
                <a:latin typeface="Perpetua" pitchFamily="18" charset="0"/>
              </a:rPr>
              <a:t>partitioner</a:t>
            </a:r>
            <a:r>
              <a:rPr lang="en-US" sz="2600" dirty="0">
                <a:latin typeface="Perpetua" pitchFamily="18" charset="0"/>
              </a:rPr>
              <a:t> </a:t>
            </a:r>
            <a:r>
              <a:rPr lang="en-US" sz="2600" dirty="0" smtClean="0">
                <a:latin typeface="Perpetua" pitchFamily="18" charset="0"/>
              </a:rPr>
              <a:t>places a migration point at the entry point of the method.</a:t>
            </a:r>
          </a:p>
          <a:p>
            <a:pPr>
              <a:buNone/>
            </a:pPr>
            <a:endParaRPr lang="en-US" sz="2600" dirty="0" smtClean="0">
              <a:latin typeface="Perpetua" pitchFamily="18" charset="0"/>
            </a:endParaRPr>
          </a:p>
          <a:p>
            <a:r>
              <a:rPr lang="en-US" sz="2600" dirty="0" smtClean="0">
                <a:latin typeface="Perpetua" pitchFamily="18" charset="0"/>
              </a:rPr>
              <a:t>But </a:t>
            </a:r>
            <a:r>
              <a:rPr lang="en-US" sz="2600" dirty="0">
                <a:latin typeface="Perpetua" pitchFamily="18" charset="0"/>
              </a:rPr>
              <a:t>n</a:t>
            </a:r>
            <a:r>
              <a:rPr lang="en-US" sz="2600" dirty="0" smtClean="0">
                <a:latin typeface="Perpetua" pitchFamily="18" charset="0"/>
              </a:rPr>
              <a:t>ot </a:t>
            </a:r>
            <a:r>
              <a:rPr lang="en-US" sz="2600" dirty="0">
                <a:latin typeface="Perpetua" pitchFamily="18" charset="0"/>
              </a:rPr>
              <a:t>all partitioning choices for R</a:t>
            </a:r>
            <a:r>
              <a:rPr lang="en-US" sz="2600" dirty="0" smtClean="0">
                <a:latin typeface="Perpetua" pitchFamily="18" charset="0"/>
              </a:rPr>
              <a:t>(.) </a:t>
            </a:r>
            <a:r>
              <a:rPr lang="en-US" sz="2600" dirty="0">
                <a:latin typeface="Perpetua" pitchFamily="18" charset="0"/>
              </a:rPr>
              <a:t>are legal</a:t>
            </a:r>
          </a:p>
        </p:txBody>
      </p:sp>
    </p:spTree>
    <p:extLst>
      <p:ext uri="{BB962C8B-B14F-4D97-AF65-F5344CB8AC3E}">
        <p14:creationId xmlns:p14="http://schemas.microsoft.com/office/powerpoint/2010/main" val="59517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Perpetua" pitchFamily="18" charset="0"/>
              </a:rPr>
              <a:t>Using the decision variables R</a:t>
            </a:r>
            <a:r>
              <a:rPr lang="en-US" sz="2600" dirty="0" smtClean="0">
                <a:latin typeface="Perpetua" pitchFamily="18" charset="0"/>
              </a:rPr>
              <a:t>(.), </a:t>
            </a:r>
            <a:r>
              <a:rPr lang="en-US" sz="2600" dirty="0">
                <a:latin typeface="Perpetua" pitchFamily="18" charset="0"/>
              </a:rPr>
              <a:t>the auxiliary </a:t>
            </a:r>
            <a:r>
              <a:rPr lang="en-US" sz="2600" dirty="0" smtClean="0">
                <a:latin typeface="Perpetua" pitchFamily="18" charset="0"/>
              </a:rPr>
              <a:t>decision variables </a:t>
            </a:r>
            <a:r>
              <a:rPr lang="en-US" sz="2600" dirty="0">
                <a:latin typeface="Perpetua" pitchFamily="18" charset="0"/>
              </a:rPr>
              <a:t>L</a:t>
            </a:r>
            <a:r>
              <a:rPr lang="en-US" sz="2600" dirty="0" smtClean="0">
                <a:latin typeface="Perpetua" pitchFamily="18" charset="0"/>
              </a:rPr>
              <a:t>(.), </a:t>
            </a:r>
            <a:r>
              <a:rPr lang="en-US" sz="2600" dirty="0">
                <a:latin typeface="Perpetua" pitchFamily="18" charset="0"/>
              </a:rPr>
              <a:t>the method sets V</a:t>
            </a:r>
            <a:r>
              <a:rPr lang="en-US" sz="2600" baseline="-25000" dirty="0">
                <a:latin typeface="Perpetua" pitchFamily="18" charset="0"/>
              </a:rPr>
              <a:t>M</a:t>
            </a:r>
            <a:r>
              <a:rPr lang="en-US" sz="2600" dirty="0">
                <a:latin typeface="Perpetua" pitchFamily="18" charset="0"/>
              </a:rPr>
              <a:t> and </a:t>
            </a:r>
            <a:r>
              <a:rPr lang="en-US" sz="2600" dirty="0" err="1">
                <a:latin typeface="Perpetua" pitchFamily="18" charset="0"/>
              </a:rPr>
              <a:t>V</a:t>
            </a:r>
            <a:r>
              <a:rPr lang="en-US" sz="2600" baseline="-25000" dirty="0" err="1">
                <a:latin typeface="Perpetua" pitchFamily="18" charset="0"/>
              </a:rPr>
              <a:t>NatC</a:t>
            </a:r>
            <a:r>
              <a:rPr lang="en-US" sz="2600" dirty="0">
                <a:latin typeface="Perpetua" pitchFamily="18" charset="0"/>
              </a:rPr>
              <a:t> for all </a:t>
            </a:r>
            <a:r>
              <a:rPr lang="en-US" sz="2600" dirty="0" smtClean="0">
                <a:latin typeface="Perpetua" pitchFamily="18" charset="0"/>
              </a:rPr>
              <a:t>classes C </a:t>
            </a:r>
            <a:r>
              <a:rPr lang="en-US" sz="2600" dirty="0">
                <a:latin typeface="Perpetua" pitchFamily="18" charset="0"/>
              </a:rPr>
              <a:t>defined during static analysis, and the relations I, DC </a:t>
            </a:r>
            <a:r>
              <a:rPr lang="en-US" sz="2600" dirty="0" smtClean="0">
                <a:latin typeface="Perpetua" pitchFamily="18" charset="0"/>
              </a:rPr>
              <a:t>and TC</a:t>
            </a:r>
            <a:endParaRPr lang="en-US" sz="2600" dirty="0">
              <a:latin typeface="Perpetu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962400"/>
            <a:ext cx="4754897" cy="17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a partition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cost of a legal </a:t>
                </a:r>
                <a:r>
                  <a:rPr lang="en-US" dirty="0"/>
                  <a:t>partition R</a:t>
                </a:r>
                <a:r>
                  <a:rPr lang="en-US" dirty="0" smtClean="0"/>
                  <a:t>(.) </a:t>
                </a:r>
                <a:r>
                  <a:rPr lang="en-US" dirty="0"/>
                  <a:t>of execution </a:t>
                </a:r>
                <a:r>
                  <a:rPr lang="en-US" dirty="0" smtClean="0"/>
                  <a:t>E is given by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Optimization </a:t>
                </a:r>
                <a:r>
                  <a:rPr lang="en-US" dirty="0"/>
                  <a:t>objective is to choose R() so as to </a:t>
                </a:r>
                <a:r>
                  <a:rPr lang="en-US" dirty="0" smtClean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ε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/>
                    </m:nary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C(E)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504" b="-2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73" y="2895600"/>
            <a:ext cx="4278454" cy="163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/>
              <a:t>Distributed Execution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418550"/>
            <a:ext cx="8045280" cy="5593547"/>
          </a:xfrm>
          <a:ln/>
        </p:spPr>
        <p:txBody>
          <a:bodyPr>
            <a:normAutofit/>
          </a:bodyPr>
          <a:lstStyle/>
          <a:p>
            <a:pPr marL="391686" indent="-292325">
              <a:buSzPct val="45000"/>
              <a:buNone/>
              <a:tabLst>
                <a:tab pos="391686" algn="l"/>
                <a:tab pos="493928" algn="l"/>
                <a:tab pos="908654" algn="l"/>
                <a:tab pos="1323380" algn="l"/>
                <a:tab pos="1738106" algn="l"/>
                <a:tab pos="2152832" algn="l"/>
                <a:tab pos="2567558" algn="l"/>
                <a:tab pos="2982284" algn="l"/>
                <a:tab pos="3397011" algn="l"/>
                <a:tab pos="3811737" algn="l"/>
                <a:tab pos="4226463" algn="l"/>
                <a:tab pos="4641189" algn="l"/>
                <a:tab pos="5055915" algn="l"/>
                <a:tab pos="5470641" algn="l"/>
                <a:tab pos="5885367" algn="l"/>
                <a:tab pos="6300093" algn="l"/>
                <a:tab pos="6714820" algn="l"/>
                <a:tab pos="7129546" algn="l"/>
                <a:tab pos="7544272" algn="l"/>
                <a:tab pos="7958998" algn="l"/>
                <a:tab pos="8373724" algn="l"/>
              </a:tabLst>
            </a:pPr>
            <a:r>
              <a:rPr lang="en-US" sz="2600" b="1" dirty="0">
                <a:latin typeface="Perpetua" pitchFamily="18" charset="0"/>
              </a:rPr>
              <a:t>Two unique features of </a:t>
            </a:r>
            <a:r>
              <a:rPr lang="en-US" sz="2600" b="1" dirty="0" err="1">
                <a:latin typeface="Perpetua" pitchFamily="18" charset="0"/>
              </a:rPr>
              <a:t>CloneCloud</a:t>
            </a:r>
            <a:r>
              <a:rPr lang="en-US" sz="2600" b="1" dirty="0">
                <a:latin typeface="Perpetua" pitchFamily="18" charset="0"/>
              </a:rPr>
              <a:t> </a:t>
            </a:r>
          </a:p>
          <a:p>
            <a:pPr marL="391686" indent="-292325">
              <a:buSzPct val="45000"/>
              <a:buNone/>
              <a:tabLst>
                <a:tab pos="391686" algn="l"/>
                <a:tab pos="493928" algn="l"/>
                <a:tab pos="908654" algn="l"/>
                <a:tab pos="1323380" algn="l"/>
                <a:tab pos="1738106" algn="l"/>
                <a:tab pos="2152832" algn="l"/>
                <a:tab pos="2567558" algn="l"/>
                <a:tab pos="2982284" algn="l"/>
                <a:tab pos="3397011" algn="l"/>
                <a:tab pos="3811737" algn="l"/>
                <a:tab pos="4226463" algn="l"/>
                <a:tab pos="4641189" algn="l"/>
                <a:tab pos="5055915" algn="l"/>
                <a:tab pos="5470641" algn="l"/>
                <a:tab pos="5885367" algn="l"/>
                <a:tab pos="6300093" algn="l"/>
                <a:tab pos="6714820" algn="l"/>
                <a:tab pos="7129546" algn="l"/>
                <a:tab pos="7544272" algn="l"/>
                <a:tab pos="7958998" algn="l"/>
                <a:tab pos="8373724" algn="l"/>
              </a:tabLst>
            </a:pPr>
            <a:endParaRPr lang="en-US" sz="2600" b="1" dirty="0">
              <a:latin typeface="Perpetua" pitchFamily="18" charset="0"/>
            </a:endParaRPr>
          </a:p>
          <a:p>
            <a:pPr marL="391686" indent="-292325">
              <a:buSzPct val="45000"/>
              <a:buFont typeface="Wingdings" charset="2"/>
              <a:buChar char=""/>
              <a:tabLst>
                <a:tab pos="391686" algn="l"/>
                <a:tab pos="493928" algn="l"/>
                <a:tab pos="908654" algn="l"/>
                <a:tab pos="1323380" algn="l"/>
                <a:tab pos="1738106" algn="l"/>
                <a:tab pos="2152832" algn="l"/>
                <a:tab pos="2567558" algn="l"/>
                <a:tab pos="2982284" algn="l"/>
                <a:tab pos="3397011" algn="l"/>
                <a:tab pos="3811737" algn="l"/>
                <a:tab pos="4226463" algn="l"/>
                <a:tab pos="4641189" algn="l"/>
                <a:tab pos="5055915" algn="l"/>
                <a:tab pos="5470641" algn="l"/>
                <a:tab pos="5885367" algn="l"/>
                <a:tab pos="6300093" algn="l"/>
                <a:tab pos="6714820" algn="l"/>
                <a:tab pos="7129546" algn="l"/>
                <a:tab pos="7544272" algn="l"/>
                <a:tab pos="7958998" algn="l"/>
                <a:tab pos="8373724" algn="l"/>
              </a:tabLst>
            </a:pPr>
            <a:r>
              <a:rPr lang="en-US" sz="2600" b="1" dirty="0">
                <a:latin typeface="Perpetua" pitchFamily="18" charset="0"/>
              </a:rPr>
              <a:t>Thread granularity migration</a:t>
            </a:r>
            <a:r>
              <a:rPr lang="en-US" sz="2600" dirty="0">
                <a:latin typeface="Perpetua" pitchFamily="18" charset="0"/>
              </a:rPr>
              <a:t>:</a:t>
            </a:r>
          </a:p>
          <a:p>
            <a:pPr marL="391686" indent="-292325">
              <a:buSzPct val="45000"/>
              <a:buNone/>
              <a:tabLst>
                <a:tab pos="391686" algn="l"/>
                <a:tab pos="493928" algn="l"/>
                <a:tab pos="908654" algn="l"/>
                <a:tab pos="1323380" algn="l"/>
                <a:tab pos="1738106" algn="l"/>
                <a:tab pos="2152832" algn="l"/>
                <a:tab pos="2567558" algn="l"/>
                <a:tab pos="2982284" algn="l"/>
                <a:tab pos="3397011" algn="l"/>
                <a:tab pos="3811737" algn="l"/>
                <a:tab pos="4226463" algn="l"/>
                <a:tab pos="4641189" algn="l"/>
                <a:tab pos="5055915" algn="l"/>
                <a:tab pos="5470641" algn="l"/>
                <a:tab pos="5885367" algn="l"/>
                <a:tab pos="6300093" algn="l"/>
                <a:tab pos="6714820" algn="l"/>
                <a:tab pos="7129546" algn="l"/>
                <a:tab pos="7544272" algn="l"/>
                <a:tab pos="7958998" algn="l"/>
                <a:tab pos="8373724" algn="l"/>
              </a:tabLst>
            </a:pPr>
            <a:r>
              <a:rPr lang="en-US" sz="2600" dirty="0">
                <a:latin typeface="Perpetua" pitchFamily="18" charset="0"/>
              </a:rPr>
              <a:t>migration operates at the granularity of a thread</a:t>
            </a:r>
          </a:p>
          <a:p>
            <a:pPr marL="391686" indent="-292325">
              <a:buSzPct val="45000"/>
              <a:buNone/>
              <a:tabLst>
                <a:tab pos="391686" algn="l"/>
                <a:tab pos="493928" algn="l"/>
                <a:tab pos="908654" algn="l"/>
                <a:tab pos="1323380" algn="l"/>
                <a:tab pos="1738106" algn="l"/>
                <a:tab pos="2152832" algn="l"/>
                <a:tab pos="2567558" algn="l"/>
                <a:tab pos="2982284" algn="l"/>
                <a:tab pos="3397011" algn="l"/>
                <a:tab pos="3811737" algn="l"/>
                <a:tab pos="4226463" algn="l"/>
                <a:tab pos="4641189" algn="l"/>
                <a:tab pos="5055915" algn="l"/>
                <a:tab pos="5470641" algn="l"/>
                <a:tab pos="5885367" algn="l"/>
                <a:tab pos="6300093" algn="l"/>
                <a:tab pos="6714820" algn="l"/>
                <a:tab pos="7129546" algn="l"/>
                <a:tab pos="7544272" algn="l"/>
                <a:tab pos="7958998" algn="l"/>
                <a:tab pos="8373724" algn="l"/>
              </a:tabLst>
            </a:pPr>
            <a:endParaRPr lang="en-US" sz="2600" b="1" dirty="0">
              <a:latin typeface="Perpetua" pitchFamily="18" charset="0"/>
            </a:endParaRPr>
          </a:p>
          <a:p>
            <a:pPr marL="391686" indent="-292325">
              <a:buSzPct val="45000"/>
              <a:buFont typeface="Wingdings" charset="2"/>
              <a:buChar char=""/>
              <a:tabLst>
                <a:tab pos="391686" algn="l"/>
                <a:tab pos="493928" algn="l"/>
                <a:tab pos="908654" algn="l"/>
                <a:tab pos="1323380" algn="l"/>
                <a:tab pos="1738106" algn="l"/>
                <a:tab pos="2152832" algn="l"/>
                <a:tab pos="2567558" algn="l"/>
                <a:tab pos="2982284" algn="l"/>
                <a:tab pos="3397011" algn="l"/>
                <a:tab pos="3811737" algn="l"/>
                <a:tab pos="4226463" algn="l"/>
                <a:tab pos="4641189" algn="l"/>
                <a:tab pos="5055915" algn="l"/>
                <a:tab pos="5470641" algn="l"/>
                <a:tab pos="5885367" algn="l"/>
                <a:tab pos="6300093" algn="l"/>
                <a:tab pos="6714820" algn="l"/>
                <a:tab pos="7129546" algn="l"/>
                <a:tab pos="7544272" algn="l"/>
                <a:tab pos="7958998" algn="l"/>
                <a:tab pos="8373724" algn="l"/>
              </a:tabLst>
            </a:pPr>
            <a:r>
              <a:rPr lang="en-US" sz="2600" b="1" dirty="0">
                <a:latin typeface="Perpetua" pitchFamily="18" charset="0"/>
              </a:rPr>
              <a:t>Native-Everywhere: </a:t>
            </a:r>
          </a:p>
          <a:p>
            <a:pPr marL="391686" indent="-292325">
              <a:buSzPct val="45000"/>
              <a:buNone/>
              <a:tabLst>
                <a:tab pos="391686" algn="l"/>
                <a:tab pos="493928" algn="l"/>
                <a:tab pos="908654" algn="l"/>
                <a:tab pos="1323380" algn="l"/>
                <a:tab pos="1738106" algn="l"/>
                <a:tab pos="2152832" algn="l"/>
                <a:tab pos="2567558" algn="l"/>
                <a:tab pos="2982284" algn="l"/>
                <a:tab pos="3397011" algn="l"/>
                <a:tab pos="3811737" algn="l"/>
                <a:tab pos="4226463" algn="l"/>
                <a:tab pos="4641189" algn="l"/>
                <a:tab pos="5055915" algn="l"/>
                <a:tab pos="5470641" algn="l"/>
                <a:tab pos="5885367" algn="l"/>
                <a:tab pos="6300093" algn="l"/>
                <a:tab pos="6714820" algn="l"/>
                <a:tab pos="7129546" algn="l"/>
                <a:tab pos="7544272" algn="l"/>
                <a:tab pos="7958998" algn="l"/>
                <a:tab pos="8373724" algn="l"/>
              </a:tabLst>
            </a:pPr>
            <a:r>
              <a:rPr lang="en-US" sz="2600" dirty="0">
                <a:latin typeface="Perpetua" pitchFamily="18" charset="0"/>
              </a:rPr>
              <a:t>enables migrated threads to use native </a:t>
            </a:r>
            <a:r>
              <a:rPr lang="en-US" sz="2600" dirty="0" smtClean="0">
                <a:latin typeface="Perpetua" pitchFamily="18" charset="0"/>
              </a:rPr>
              <a:t>non-virtualized </a:t>
            </a:r>
            <a:r>
              <a:rPr lang="en-US" sz="2600" dirty="0">
                <a:latin typeface="Perpetua" pitchFamily="18" charset="0"/>
              </a:rPr>
              <a:t>hardware(GPUs, Cryptographic 	accelerators etc.)</a:t>
            </a:r>
          </a:p>
          <a:p>
            <a:pPr marL="1175057" lvl="2" indent="-259204">
              <a:buSzPct val="45000"/>
              <a:buNone/>
              <a:tabLst>
                <a:tab pos="391686" algn="l"/>
                <a:tab pos="493928" algn="l"/>
                <a:tab pos="908654" algn="l"/>
                <a:tab pos="1323380" algn="l"/>
                <a:tab pos="1738106" algn="l"/>
                <a:tab pos="2152832" algn="l"/>
                <a:tab pos="2567558" algn="l"/>
                <a:tab pos="2982284" algn="l"/>
                <a:tab pos="3397011" algn="l"/>
                <a:tab pos="3811737" algn="l"/>
                <a:tab pos="4226463" algn="l"/>
                <a:tab pos="4641189" algn="l"/>
                <a:tab pos="5055915" algn="l"/>
                <a:tab pos="5470641" algn="l"/>
                <a:tab pos="5885367" algn="l"/>
                <a:tab pos="6300093" algn="l"/>
                <a:tab pos="6714820" algn="l"/>
                <a:tab pos="7129546" algn="l"/>
                <a:tab pos="7544272" algn="l"/>
                <a:tab pos="7958998" algn="l"/>
                <a:tab pos="8373724" algn="l"/>
              </a:tabLst>
            </a:pPr>
            <a:endParaRPr lang="en-US" sz="2600" dirty="0">
              <a:latin typeface="Perpetu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6481" y="273629"/>
            <a:ext cx="8228160" cy="11449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Migration Overview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81" y="1425750"/>
            <a:ext cx="9142560" cy="5031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/>
              <a:t>Suspend and capture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>
            <a:normAutofit/>
          </a:bodyPr>
          <a:lstStyle/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600" dirty="0">
                <a:latin typeface="Perpetua" pitchFamily="18" charset="0"/>
              </a:rPr>
              <a:t>Thread </a:t>
            </a:r>
            <a:r>
              <a:rPr lang="en-US" sz="2600" dirty="0" err="1">
                <a:latin typeface="Perpetua" pitchFamily="18" charset="0"/>
              </a:rPr>
              <a:t>migrator</a:t>
            </a:r>
            <a:r>
              <a:rPr lang="en-US" sz="2600" dirty="0">
                <a:latin typeface="Perpetua" pitchFamily="18" charset="0"/>
              </a:rPr>
              <a:t> suspends migrant thread</a:t>
            </a:r>
          </a:p>
          <a:p>
            <a:pPr marL="390246" indent="-293764"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endParaRPr lang="en-US" sz="2600" dirty="0">
              <a:latin typeface="Perpetua" pitchFamily="18" charset="0"/>
            </a:endParaRPr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600" dirty="0">
                <a:latin typeface="Perpetua" pitchFamily="18" charset="0"/>
              </a:rPr>
              <a:t>Captures its state, passes it to node manager</a:t>
            </a:r>
          </a:p>
          <a:p>
            <a:pPr marL="390246" indent="-293764"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endParaRPr lang="en-US" sz="2600" dirty="0">
              <a:latin typeface="Perpetua" pitchFamily="18" charset="0"/>
            </a:endParaRPr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600" dirty="0">
                <a:latin typeface="Perpetua" pitchFamily="18" charset="0"/>
              </a:rPr>
              <a:t>Node manager transfers the capture to clone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Perpetua" pitchFamily="18" charset="0"/>
              </a:rPr>
              <a:t>With the increasing use of mobile devices, mobile applications with richer functionalities are becoming ubiquitous</a:t>
            </a:r>
          </a:p>
          <a:p>
            <a:r>
              <a:rPr lang="en-US" dirty="0" smtClean="0">
                <a:latin typeface="Perpetua" pitchFamily="18" charset="0"/>
              </a:rPr>
              <a:t>But mobile devices are limited by their resources for computing and power consumption</a:t>
            </a:r>
          </a:p>
          <a:p>
            <a:r>
              <a:rPr lang="en-US" dirty="0" smtClean="0">
                <a:latin typeface="Perpetua" pitchFamily="18" charset="0"/>
              </a:rPr>
              <a:t>Cloud – the place for abundant resources</a:t>
            </a:r>
          </a:p>
          <a:p>
            <a:r>
              <a:rPr lang="en-US" dirty="0" smtClean="0">
                <a:latin typeface="Perpetua" pitchFamily="18" charset="0"/>
              </a:rPr>
              <a:t>Clouds provide opportunity to do huge computations quickly and accurately</a:t>
            </a:r>
          </a:p>
          <a:p>
            <a:pPr marL="0" indent="0">
              <a:buNone/>
            </a:pPr>
            <a:r>
              <a:rPr lang="en-US" dirty="0">
                <a:latin typeface="Perpetua" pitchFamily="18" charset="0"/>
              </a:rPr>
              <a:t>	</a:t>
            </a:r>
            <a:endParaRPr lang="en-US" dirty="0" smtClean="0">
              <a:latin typeface="Perpetu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Perpetua" pitchFamily="18" charset="0"/>
              </a:rPr>
              <a:t>      </a:t>
            </a:r>
            <a:r>
              <a:rPr lang="en-US" b="1" dirty="0" smtClean="0">
                <a:latin typeface="Perpetua" pitchFamily="18" charset="0"/>
              </a:rPr>
              <a:t>So why not use cloud for mobile computations??</a:t>
            </a:r>
            <a:endParaRPr lang="en-US" dirty="0" smtClean="0">
              <a:latin typeface="Perpetua" pitchFamily="18" charset="0"/>
            </a:endParaRPr>
          </a:p>
          <a:p>
            <a:endParaRPr lang="en-US" dirty="0">
              <a:latin typeface="Perpet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/>
              <a:t>Resume and Merge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4617125"/>
          </a:xfrm>
          <a:ln/>
        </p:spPr>
        <p:txBody>
          <a:bodyPr>
            <a:normAutofit/>
          </a:bodyPr>
          <a:lstStyle/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600" dirty="0">
                <a:latin typeface="Perpetua" pitchFamily="18" charset="0"/>
              </a:rPr>
              <a:t>Clone's thread </a:t>
            </a:r>
            <a:r>
              <a:rPr lang="en-US" sz="2600" dirty="0" err="1">
                <a:latin typeface="Perpetua" pitchFamily="18" charset="0"/>
              </a:rPr>
              <a:t>migrator</a:t>
            </a:r>
            <a:r>
              <a:rPr lang="en-US" sz="2600" dirty="0">
                <a:latin typeface="Perpetua" pitchFamily="18" charset="0"/>
              </a:rPr>
              <a:t> captures and  packages the thread state</a:t>
            </a:r>
          </a:p>
          <a:p>
            <a:pPr marL="390246" indent="-293764"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endParaRPr lang="en-US" sz="2600" dirty="0">
              <a:latin typeface="Perpetua" pitchFamily="18" charset="0"/>
            </a:endParaRPr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600" dirty="0">
                <a:latin typeface="Perpetua" pitchFamily="18" charset="0"/>
              </a:rPr>
              <a:t>Node manager transfers the capture back to the mobile device</a:t>
            </a:r>
          </a:p>
          <a:p>
            <a:pPr marL="390246" indent="-293764"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endParaRPr lang="en-US" sz="2600" dirty="0">
              <a:latin typeface="Perpetua" pitchFamily="18" charset="0"/>
            </a:endParaRPr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600" dirty="0">
                <a:latin typeface="Perpetua" pitchFamily="18" charset="0"/>
              </a:rPr>
              <a:t> </a:t>
            </a:r>
            <a:r>
              <a:rPr lang="en-US" sz="2600" dirty="0" err="1">
                <a:latin typeface="Perpetua" pitchFamily="18" charset="0"/>
              </a:rPr>
              <a:t>M</a:t>
            </a:r>
            <a:r>
              <a:rPr lang="en-US" sz="2600" dirty="0" err="1" smtClean="0">
                <a:latin typeface="Perpetua" pitchFamily="18" charset="0"/>
              </a:rPr>
              <a:t>igrator</a:t>
            </a:r>
            <a:r>
              <a:rPr lang="en-US" sz="2600" dirty="0" smtClean="0">
                <a:latin typeface="Perpetua" pitchFamily="18" charset="0"/>
              </a:rPr>
              <a:t> </a:t>
            </a:r>
            <a:r>
              <a:rPr lang="en-US" sz="2600" dirty="0">
                <a:latin typeface="Perpetua" pitchFamily="18" charset="0"/>
              </a:rPr>
              <a:t>in the original process is given the capture for resumption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6481" y="273629"/>
            <a:ext cx="8228160" cy="7215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Evaluation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81" y="1078674"/>
            <a:ext cx="9142560" cy="5121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6481" y="273629"/>
            <a:ext cx="8228160" cy="11449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5268" rIns="0" bIns="0" anchor="ctr"/>
          <a:lstStyle/>
          <a:p>
            <a:pPr algn="ctr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Evaluation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81" y="1244291"/>
            <a:ext cx="9142560" cy="51053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/>
              <a:t>Conclusion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>
            <a:normAutofit fontScale="92500"/>
          </a:bodyPr>
          <a:lstStyle/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600" dirty="0">
                <a:latin typeface="Perpetua" pitchFamily="18" charset="0"/>
              </a:rPr>
              <a:t>A design that achieves basic augmented execution of mobile applications on the </a:t>
            </a:r>
            <a:r>
              <a:rPr lang="en-US" sz="2600" dirty="0" smtClean="0">
                <a:latin typeface="Perpetua" pitchFamily="18" charset="0"/>
              </a:rPr>
              <a:t>cloud</a:t>
            </a:r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endParaRPr lang="en-US" sz="2600" dirty="0">
              <a:latin typeface="Perpetua" pitchFamily="18" charset="0"/>
            </a:endParaRPr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600" dirty="0">
                <a:latin typeface="Perpetua" pitchFamily="18" charset="0"/>
              </a:rPr>
              <a:t>Prototype delivers up to 20x speed up and 20x energy </a:t>
            </a:r>
            <a:r>
              <a:rPr lang="en-US" sz="2600" dirty="0" smtClean="0">
                <a:latin typeface="Perpetua" pitchFamily="18" charset="0"/>
              </a:rPr>
              <a:t>reduction</a:t>
            </a:r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endParaRPr lang="en-US" sz="2600" dirty="0">
              <a:latin typeface="Perpetua" pitchFamily="18" charset="0"/>
            </a:endParaRPr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600" dirty="0">
                <a:latin typeface="Perpetua" pitchFamily="18" charset="0"/>
              </a:rPr>
              <a:t>Programmer involvement is </a:t>
            </a:r>
            <a:r>
              <a:rPr lang="en-US" sz="2600">
                <a:latin typeface="Perpetua" pitchFamily="18" charset="0"/>
              </a:rPr>
              <a:t>not </a:t>
            </a:r>
            <a:r>
              <a:rPr lang="en-US" sz="2600" smtClean="0">
                <a:latin typeface="Perpetua" pitchFamily="18" charset="0"/>
              </a:rPr>
              <a:t>required</a:t>
            </a:r>
          </a:p>
          <a:p>
            <a:pPr marL="390246" indent="-293764">
              <a:buSzPct val="45000"/>
              <a:buNone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600" smtClean="0">
                <a:latin typeface="Perpetua" pitchFamily="18" charset="0"/>
              </a:rPr>
              <a:t> </a:t>
            </a:r>
            <a:endParaRPr lang="en-US" sz="2600" dirty="0">
              <a:latin typeface="Perpetua" pitchFamily="18" charset="0"/>
            </a:endParaRPr>
          </a:p>
          <a:p>
            <a:pPr marL="390246" indent="-293764"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sz="2600" dirty="0">
                <a:latin typeface="Perpetua" pitchFamily="18" charset="0"/>
              </a:rPr>
              <a:t>Opens up a path for a rich research agenda in hybrid mobile-cloud systems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CloneCloud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latin typeface="Perpetua" pitchFamily="18" charset="0"/>
              </a:rPr>
              <a:t>CloneCloud</a:t>
            </a:r>
            <a:r>
              <a:rPr lang="en-US" sz="2600" dirty="0" smtClean="0">
                <a:latin typeface="Perpetua" pitchFamily="18" charset="0"/>
              </a:rPr>
              <a:t> envisions at an architecture that uses cloud to do computations that consume resources badly on mobiles.</a:t>
            </a:r>
          </a:p>
          <a:p>
            <a:r>
              <a:rPr lang="en-US" sz="2600" dirty="0" smtClean="0">
                <a:latin typeface="Perpetua" pitchFamily="18" charset="0"/>
              </a:rPr>
              <a:t>It uses the “connectivity” abilities of the mobile devices as a substitute for computational abilities.</a:t>
            </a:r>
          </a:p>
          <a:p>
            <a:r>
              <a:rPr lang="en-US" sz="2600" dirty="0">
                <a:latin typeface="Perpetua" pitchFamily="18" charset="0"/>
              </a:rPr>
              <a:t>It believes in the intuition that “as long as execution on the cloud is </a:t>
            </a:r>
            <a:r>
              <a:rPr lang="en-US" sz="2600" dirty="0" smtClean="0">
                <a:latin typeface="Perpetua" pitchFamily="18" charset="0"/>
              </a:rPr>
              <a:t>significantly faster </a:t>
            </a:r>
            <a:r>
              <a:rPr lang="en-US" sz="2600" dirty="0">
                <a:latin typeface="Perpetua" pitchFamily="18" charset="0"/>
              </a:rPr>
              <a:t>than execution on the mobile </a:t>
            </a:r>
            <a:r>
              <a:rPr lang="en-US" sz="2600" dirty="0" smtClean="0">
                <a:latin typeface="Perpetua" pitchFamily="18" charset="0"/>
              </a:rPr>
              <a:t>device, </a:t>
            </a:r>
            <a:r>
              <a:rPr lang="en-US" sz="2600" dirty="0">
                <a:latin typeface="Perpetua" pitchFamily="18" charset="0"/>
              </a:rPr>
              <a:t>paying the cost for sending </a:t>
            </a:r>
            <a:r>
              <a:rPr lang="en-US" sz="2600" dirty="0" smtClean="0">
                <a:latin typeface="Perpetua" pitchFamily="18" charset="0"/>
              </a:rPr>
              <a:t>the relevant </a:t>
            </a:r>
            <a:r>
              <a:rPr lang="en-US" sz="2600" dirty="0">
                <a:latin typeface="Perpetua" pitchFamily="18" charset="0"/>
              </a:rPr>
              <a:t>data and code from the device to the cloud and </a:t>
            </a:r>
            <a:r>
              <a:rPr lang="en-US" sz="2600" dirty="0" smtClean="0">
                <a:latin typeface="Perpetua" pitchFamily="18" charset="0"/>
              </a:rPr>
              <a:t>back may </a:t>
            </a:r>
            <a:r>
              <a:rPr lang="en-US" sz="2600" dirty="0">
                <a:latin typeface="Perpetua" pitchFamily="18" charset="0"/>
              </a:rPr>
              <a:t>be worth it</a:t>
            </a:r>
            <a:r>
              <a:rPr lang="en-US" sz="2600" dirty="0" smtClean="0">
                <a:latin typeface="Perpetua" pitchFamily="18" charset="0"/>
              </a:rPr>
              <a:t>.”</a:t>
            </a:r>
          </a:p>
          <a:p>
            <a:r>
              <a:rPr lang="en-US" sz="2600" dirty="0" smtClean="0">
                <a:latin typeface="Perpetua" pitchFamily="18" charset="0"/>
              </a:rPr>
              <a:t>It aims at finding the right spots in an application automatically where the execution can be partitioned and migrated to the cloud.</a:t>
            </a:r>
            <a:endParaRPr lang="en-US" sz="2600" dirty="0">
              <a:latin typeface="Perpet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0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CloneCloud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Perpetua" pitchFamily="18" charset="0"/>
              </a:rPr>
              <a:t>This model is primarily applicable to application layer VMs (virtual machines) since the instruction sets in it are </a:t>
            </a:r>
            <a:r>
              <a:rPr lang="en-US" sz="2600" dirty="0" err="1" smtClean="0">
                <a:latin typeface="Perpetua" pitchFamily="18" charset="0"/>
              </a:rPr>
              <a:t>bytecodes</a:t>
            </a:r>
            <a:r>
              <a:rPr lang="en-US" sz="2600" dirty="0" smtClean="0">
                <a:latin typeface="Perpetua" pitchFamily="18" charset="0"/>
              </a:rPr>
              <a:t> and hence provide hardware and OS independence</a:t>
            </a:r>
          </a:p>
          <a:p>
            <a:r>
              <a:rPr lang="en-US" sz="2600" dirty="0" smtClean="0">
                <a:latin typeface="Perpetua" pitchFamily="18" charset="0"/>
              </a:rPr>
              <a:t>It exhibits opportunistic but conservative consistency</a:t>
            </a:r>
          </a:p>
          <a:p>
            <a:r>
              <a:rPr lang="en-US" sz="2600" dirty="0" smtClean="0">
                <a:latin typeface="Perpetua" pitchFamily="18" charset="0"/>
              </a:rPr>
              <a:t>The partitioning component for finding migration points uses – </a:t>
            </a:r>
            <a:r>
              <a:rPr lang="en-US" sz="2600" b="1" dirty="0" smtClean="0">
                <a:latin typeface="Perpetua" pitchFamily="18" charset="0"/>
              </a:rPr>
              <a:t>static analysis </a:t>
            </a:r>
            <a:r>
              <a:rPr lang="en-US" sz="2600" dirty="0" smtClean="0">
                <a:latin typeface="Perpetua" pitchFamily="18" charset="0"/>
              </a:rPr>
              <a:t>to find the constraints and the </a:t>
            </a:r>
            <a:r>
              <a:rPr lang="en-US" sz="2600" b="1" dirty="0" smtClean="0">
                <a:latin typeface="Perpetua" pitchFamily="18" charset="0"/>
              </a:rPr>
              <a:t>dynamic profiling </a:t>
            </a:r>
            <a:r>
              <a:rPr lang="en-US" sz="2600" dirty="0" smtClean="0">
                <a:latin typeface="Perpetua" pitchFamily="18" charset="0"/>
              </a:rPr>
              <a:t>for building the cost model for execution and migration</a:t>
            </a:r>
          </a:p>
          <a:p>
            <a:r>
              <a:rPr lang="en-US" sz="2600" dirty="0" smtClean="0">
                <a:latin typeface="Perpetua" pitchFamily="18" charset="0"/>
              </a:rPr>
              <a:t>It finally uses an optimizer that uses the above constraints and cost models to derive the partitions</a:t>
            </a:r>
            <a:endParaRPr lang="en-US" sz="2600" dirty="0">
              <a:latin typeface="Perpet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Perpetua" pitchFamily="18" charset="0"/>
              </a:rPr>
              <a:t>The partitioning mechanism yields the partitions in the application that are optimal at execution time and energy consumption</a:t>
            </a:r>
          </a:p>
          <a:p>
            <a:r>
              <a:rPr lang="en-US" sz="2600" dirty="0" smtClean="0">
                <a:latin typeface="Perpetua" pitchFamily="18" charset="0"/>
              </a:rPr>
              <a:t>It is run multiple time under different conditions and objective functions – stores all partitions in a database</a:t>
            </a:r>
          </a:p>
          <a:p>
            <a:r>
              <a:rPr lang="en-US" sz="2600" dirty="0" smtClean="0">
                <a:latin typeface="Perpetua" pitchFamily="18" charset="0"/>
              </a:rPr>
              <a:t>At run time, the execution picks a partition among these and modifies the executable before invocation</a:t>
            </a:r>
          </a:p>
          <a:p>
            <a:r>
              <a:rPr lang="en-US" sz="2600" dirty="0" smtClean="0">
                <a:latin typeface="Perpetua" pitchFamily="18" charset="0"/>
              </a:rPr>
              <a:t>It has three components – static analyzer, dynamic profiler and optimization solver</a:t>
            </a:r>
          </a:p>
          <a:p>
            <a:endParaRPr lang="en-US" sz="2600" dirty="0">
              <a:latin typeface="Perpet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pic>
        <p:nvPicPr>
          <p:cNvPr id="9" name="Content Placeholder 8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7258" y="1915047"/>
            <a:ext cx="7049484" cy="3896269"/>
          </a:xfrm>
        </p:spPr>
      </p:pic>
      <p:sp>
        <p:nvSpPr>
          <p:cNvPr id="10" name="TextBox 9"/>
          <p:cNvSpPr txBox="1"/>
          <p:nvPr/>
        </p:nvSpPr>
        <p:spPr>
          <a:xfrm>
            <a:off x="1828800" y="5257800"/>
            <a:ext cx="457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 5: Partitioning Analysis Framework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86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Perpetua" pitchFamily="18" charset="0"/>
              </a:rPr>
              <a:t>The static analyzer identifies the legal partitions of the application executable according to a set of </a:t>
            </a:r>
            <a:r>
              <a:rPr lang="en-US" sz="2600" b="1" dirty="0" smtClean="0">
                <a:latin typeface="Perpetua" pitchFamily="18" charset="0"/>
              </a:rPr>
              <a:t>constraints</a:t>
            </a:r>
            <a:endParaRPr lang="en-US" sz="2600" dirty="0" smtClean="0">
              <a:latin typeface="Perpetua" pitchFamily="18" charset="0"/>
            </a:endParaRPr>
          </a:p>
          <a:p>
            <a:r>
              <a:rPr lang="en-US" sz="2600" dirty="0" smtClean="0">
                <a:latin typeface="Perpetua" pitchFamily="18" charset="0"/>
              </a:rPr>
              <a:t>Migration is restricted to the method entry and exit points</a:t>
            </a:r>
          </a:p>
          <a:p>
            <a:r>
              <a:rPr lang="en-US" sz="2600" dirty="0" smtClean="0">
                <a:latin typeface="Perpetua" pitchFamily="18" charset="0"/>
              </a:rPr>
              <a:t>Two more restrictions for simplicity</a:t>
            </a:r>
          </a:p>
          <a:p>
            <a:pPr lvl="1"/>
            <a:r>
              <a:rPr lang="en-US" sz="2600" dirty="0" smtClean="0">
                <a:latin typeface="Perpetua" pitchFamily="18" charset="0"/>
              </a:rPr>
              <a:t>Migration is allowed only at the boundaries of application methods but not core system library methods</a:t>
            </a:r>
          </a:p>
          <a:p>
            <a:pPr lvl="1"/>
            <a:r>
              <a:rPr lang="en-US" sz="2600" dirty="0" smtClean="0">
                <a:latin typeface="Perpetua" pitchFamily="18" charset="0"/>
              </a:rPr>
              <a:t>Migration is allowed at the VM-layer method boundaries but not native method boundaries</a:t>
            </a:r>
          </a:p>
          <a:p>
            <a:r>
              <a:rPr lang="en-US" sz="2600" b="1" dirty="0" smtClean="0">
                <a:latin typeface="Perpetua" pitchFamily="18" charset="0"/>
              </a:rPr>
              <a:t>Example…</a:t>
            </a:r>
          </a:p>
        </p:txBody>
      </p:sp>
    </p:spTree>
    <p:extLst>
      <p:ext uri="{BB962C8B-B14F-4D97-AF65-F5344CB8AC3E}">
        <p14:creationId xmlns:p14="http://schemas.microsoft.com/office/powerpoint/2010/main" val="23369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Analyzer -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36" y="1676401"/>
            <a:ext cx="4831128" cy="3444590"/>
          </a:xfrm>
        </p:spPr>
      </p:pic>
      <p:sp>
        <p:nvSpPr>
          <p:cNvPr id="5" name="TextBox 4"/>
          <p:cNvSpPr txBox="1"/>
          <p:nvPr/>
        </p:nvSpPr>
        <p:spPr>
          <a:xfrm>
            <a:off x="2133600" y="5334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 6: Flow Diagram in a Static Analyzer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1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Analyzer -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 smtClean="0">
                <a:latin typeface="Perpetua" pitchFamily="18" charset="0"/>
              </a:rPr>
              <a:t>Three properties of any legal partition</a:t>
            </a:r>
          </a:p>
          <a:p>
            <a:pPr lvl="1"/>
            <a:r>
              <a:rPr lang="en-US" sz="2600" dirty="0">
                <a:latin typeface="Perpetua" pitchFamily="18" charset="0"/>
              </a:rPr>
              <a:t>Methods that access specific features of a </a:t>
            </a:r>
            <a:r>
              <a:rPr lang="en-US" sz="2600" dirty="0" smtClean="0">
                <a:latin typeface="Perpetua" pitchFamily="18" charset="0"/>
              </a:rPr>
              <a:t>machine must </a:t>
            </a:r>
            <a:r>
              <a:rPr lang="en-US" sz="2600" dirty="0">
                <a:latin typeface="Perpetua" pitchFamily="18" charset="0"/>
              </a:rPr>
              <a:t>be pinned to the </a:t>
            </a:r>
            <a:r>
              <a:rPr lang="en-US" sz="2600" dirty="0" smtClean="0">
                <a:latin typeface="Perpetua" pitchFamily="18" charset="0"/>
              </a:rPr>
              <a:t>machine [V</a:t>
            </a:r>
            <a:r>
              <a:rPr lang="en-US" sz="2600" baseline="-25000" dirty="0" smtClean="0">
                <a:latin typeface="Perpetua" pitchFamily="18" charset="0"/>
              </a:rPr>
              <a:t>M</a:t>
            </a:r>
            <a:r>
              <a:rPr lang="en-US" sz="2600" dirty="0" smtClean="0">
                <a:latin typeface="Perpetua" pitchFamily="18" charset="0"/>
              </a:rPr>
              <a:t>]</a:t>
            </a:r>
          </a:p>
          <a:p>
            <a:pPr lvl="2"/>
            <a:r>
              <a:rPr lang="en-US" sz="2200" dirty="0" smtClean="0">
                <a:latin typeface="Perpetua" pitchFamily="18" charset="0"/>
              </a:rPr>
              <a:t>Static analysis marks the declaration of such methods with a special annotation M</a:t>
            </a:r>
          </a:p>
          <a:p>
            <a:pPr lvl="2"/>
            <a:r>
              <a:rPr lang="en-US" sz="2200" dirty="0" smtClean="0">
                <a:latin typeface="Perpetua" pitchFamily="18" charset="0"/>
              </a:rPr>
              <a:t>Done once for each platform, not repeated for each application</a:t>
            </a:r>
            <a:endParaRPr lang="en-US" sz="2200" dirty="0" smtClean="0">
              <a:latin typeface="Perpetua" pitchFamily="18" charset="0"/>
            </a:endParaRPr>
          </a:p>
          <a:p>
            <a:pPr lvl="1"/>
            <a:endParaRPr lang="en-US" sz="2600" dirty="0" smtClean="0">
              <a:latin typeface="Perpetua" pitchFamily="18" charset="0"/>
            </a:endParaRPr>
          </a:p>
          <a:p>
            <a:pPr lvl="1"/>
            <a:r>
              <a:rPr lang="en-US" sz="2600" dirty="0">
                <a:latin typeface="Perpetua" pitchFamily="18" charset="0"/>
              </a:rPr>
              <a:t>Methods that share native state must be </a:t>
            </a:r>
            <a:r>
              <a:rPr lang="en-US" sz="2600" dirty="0" smtClean="0">
                <a:latin typeface="Perpetua" pitchFamily="18" charset="0"/>
              </a:rPr>
              <a:t>collocated at </a:t>
            </a:r>
            <a:r>
              <a:rPr lang="en-US" sz="2600" dirty="0">
                <a:latin typeface="Perpetua" pitchFamily="18" charset="0"/>
              </a:rPr>
              <a:t>the same </a:t>
            </a:r>
            <a:r>
              <a:rPr lang="en-US" sz="2600" dirty="0">
                <a:latin typeface="Perpetua" pitchFamily="18" charset="0"/>
              </a:rPr>
              <a:t>machine [</a:t>
            </a:r>
            <a:r>
              <a:rPr lang="en-US" sz="2600" dirty="0" err="1" smtClean="0">
                <a:latin typeface="Perpetua" pitchFamily="18" charset="0"/>
              </a:rPr>
              <a:t>V</a:t>
            </a:r>
            <a:r>
              <a:rPr lang="en-US" sz="2600" baseline="-25000" dirty="0" err="1" smtClean="0">
                <a:latin typeface="Perpetua" pitchFamily="18" charset="0"/>
              </a:rPr>
              <a:t>Natc</a:t>
            </a:r>
            <a:r>
              <a:rPr lang="en-US" sz="2600" dirty="0" smtClean="0">
                <a:latin typeface="Perpetua" pitchFamily="18" charset="0"/>
              </a:rPr>
              <a:t>]</a:t>
            </a:r>
          </a:p>
          <a:p>
            <a:pPr lvl="2"/>
            <a:r>
              <a:rPr lang="en-US" sz="2200" dirty="0" smtClean="0">
                <a:latin typeface="Perpetua" pitchFamily="18" charset="0"/>
              </a:rPr>
              <a:t>When an image processing class has initialize, detect and </a:t>
            </a:r>
            <a:r>
              <a:rPr lang="en-US" sz="2200" dirty="0" err="1" smtClean="0">
                <a:latin typeface="Perpetua" pitchFamily="18" charset="0"/>
              </a:rPr>
              <a:t>fetchresult</a:t>
            </a:r>
            <a:r>
              <a:rPr lang="en-US" sz="2200" dirty="0" smtClean="0">
                <a:latin typeface="Perpetua" pitchFamily="18" charset="0"/>
              </a:rPr>
              <a:t> methods that access native state, they need to be collocated</a:t>
            </a:r>
            <a:endParaRPr lang="en-US" sz="2200" dirty="0" smtClean="0">
              <a:latin typeface="Perpetua" pitchFamily="18" charset="0"/>
            </a:endParaRPr>
          </a:p>
          <a:p>
            <a:pPr lvl="1">
              <a:buNone/>
            </a:pPr>
            <a:endParaRPr lang="en-US" sz="2600" dirty="0" smtClean="0">
              <a:latin typeface="Perpetua" pitchFamily="18" charset="0"/>
            </a:endParaRPr>
          </a:p>
          <a:p>
            <a:pPr lvl="1"/>
            <a:r>
              <a:rPr lang="en-US" sz="2600" dirty="0">
                <a:latin typeface="Perpetua" pitchFamily="18" charset="0"/>
              </a:rPr>
              <a:t>Prevent nested </a:t>
            </a:r>
            <a:r>
              <a:rPr lang="en-US" sz="2600" dirty="0" smtClean="0">
                <a:latin typeface="Perpetua" pitchFamily="18" charset="0"/>
              </a:rPr>
              <a:t>migration</a:t>
            </a:r>
          </a:p>
          <a:p>
            <a:pPr lvl="2"/>
            <a:r>
              <a:rPr lang="en-US" sz="2200" dirty="0" smtClean="0">
                <a:latin typeface="Perpetua" pitchFamily="18" charset="0"/>
              </a:rPr>
              <a:t>Static analysis of the control flow graph to identify the set of methods called directly by a method (DC) and transitively (TC)</a:t>
            </a:r>
            <a:endParaRPr lang="en-US" sz="2200" dirty="0">
              <a:latin typeface="Perpet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1082</Words>
  <Application>Microsoft Office PowerPoint</Application>
  <PresentationFormat>On-screen Show (4:3)</PresentationFormat>
  <Paragraphs>125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Droid Sans Fallback</vt:lpstr>
      <vt:lpstr>Perpetua</vt:lpstr>
      <vt:lpstr>Wingdings</vt:lpstr>
      <vt:lpstr>Office Theme</vt:lpstr>
      <vt:lpstr>Clone-Cloud</vt:lpstr>
      <vt:lpstr>Motivation</vt:lpstr>
      <vt:lpstr>CloneCloud</vt:lpstr>
      <vt:lpstr>CloneCloud</vt:lpstr>
      <vt:lpstr>Partitioning</vt:lpstr>
      <vt:lpstr>Partitioning</vt:lpstr>
      <vt:lpstr>Static Analyzer</vt:lpstr>
      <vt:lpstr>Static Analyzer - example</vt:lpstr>
      <vt:lpstr>Static Analyzer - constraints</vt:lpstr>
      <vt:lpstr>Dynamic Profiler</vt:lpstr>
      <vt:lpstr>Dynamic Profiler- example</vt:lpstr>
      <vt:lpstr>Profile tree</vt:lpstr>
      <vt:lpstr>Dynamic Profiler</vt:lpstr>
      <vt:lpstr>Optimization Solver</vt:lpstr>
      <vt:lpstr>Optimization problem</vt:lpstr>
      <vt:lpstr>Cost of a partition</vt:lpstr>
      <vt:lpstr>Distributed Execution</vt:lpstr>
      <vt:lpstr>PowerPoint Presentation</vt:lpstr>
      <vt:lpstr>Suspend and capture </vt:lpstr>
      <vt:lpstr>Resume and Merge 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Cloud Computing: A Comparison of Application Models</dc:title>
  <dc:creator>Prashant</dc:creator>
  <cp:lastModifiedBy>ansuman banerjee</cp:lastModifiedBy>
  <cp:revision>28</cp:revision>
  <dcterms:created xsi:type="dcterms:W3CDTF">2012-06-05T18:30:41Z</dcterms:created>
  <dcterms:modified xsi:type="dcterms:W3CDTF">2014-08-21T16:46:55Z</dcterms:modified>
</cp:coreProperties>
</file>