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6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DA33A77F-2A7D-4707-A35D-A6CD6E1963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A3DB1E-C4D7-4393-A28B-2C73940F5FE7}" type="slidenum">
              <a:rPr lang="en-IN"/>
              <a:pPr/>
              <a:t>1</a:t>
            </a:fld>
            <a:endParaRPr lang="en-IN"/>
          </a:p>
        </p:txBody>
      </p:sp>
      <p:sp>
        <p:nvSpPr>
          <p:cNvPr id="307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5DB6A68-0300-4900-A404-B13D9925A80F}" type="slidenum">
              <a:rPr lang="en-IN"/>
              <a:pPr/>
              <a:t>10</a:t>
            </a:fld>
            <a:endParaRPr lang="en-IN"/>
          </a:p>
        </p:txBody>
      </p:sp>
      <p:sp>
        <p:nvSpPr>
          <p:cNvPr id="399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AF68AE5-BE06-4094-B609-BCE632D593FA}" type="slidenum">
              <a:rPr lang="en-IN"/>
              <a:pPr/>
              <a:t>11</a:t>
            </a:fld>
            <a:endParaRPr lang="en-IN"/>
          </a:p>
        </p:txBody>
      </p:sp>
      <p:sp>
        <p:nvSpPr>
          <p:cNvPr id="409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65EB5FE-5B53-4120-A5AC-1D9E4DBAF2F9}" type="slidenum">
              <a:rPr lang="en-IN"/>
              <a:pPr/>
              <a:t>12</a:t>
            </a:fld>
            <a:endParaRPr lang="en-IN"/>
          </a:p>
        </p:txBody>
      </p:sp>
      <p:sp>
        <p:nvSpPr>
          <p:cNvPr id="419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DB7026E-5DA7-4375-96D2-FEAD4484A2FA}" type="slidenum">
              <a:rPr lang="en-IN"/>
              <a:pPr/>
              <a:t>13</a:t>
            </a:fld>
            <a:endParaRPr lang="en-IN"/>
          </a:p>
        </p:txBody>
      </p:sp>
      <p:sp>
        <p:nvSpPr>
          <p:cNvPr id="430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2856EE-2E3A-4654-A528-2CF17F92D67C}" type="slidenum">
              <a:rPr lang="en-IN"/>
              <a:pPr/>
              <a:t>14</a:t>
            </a:fld>
            <a:endParaRPr lang="en-IN"/>
          </a:p>
        </p:txBody>
      </p:sp>
      <p:sp>
        <p:nvSpPr>
          <p:cNvPr id="440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9D9A00B-9430-4E45-AA21-08AF7240B3E0}" type="slidenum">
              <a:rPr lang="en-IN"/>
              <a:pPr/>
              <a:t>15</a:t>
            </a:fld>
            <a:endParaRPr lang="en-IN"/>
          </a:p>
        </p:txBody>
      </p:sp>
      <p:sp>
        <p:nvSpPr>
          <p:cNvPr id="450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842BFE-897C-40AF-80C2-6EB6B202050F}" type="slidenum">
              <a:rPr lang="en-IN"/>
              <a:pPr/>
              <a:t>16</a:t>
            </a:fld>
            <a:endParaRPr lang="en-IN"/>
          </a:p>
        </p:txBody>
      </p:sp>
      <p:sp>
        <p:nvSpPr>
          <p:cNvPr id="4608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E59871-78DC-4FE6-AA4C-EBEB398E3CFE}" type="slidenum">
              <a:rPr lang="en-IN"/>
              <a:pPr/>
              <a:t>17</a:t>
            </a:fld>
            <a:endParaRPr lang="en-IN"/>
          </a:p>
        </p:txBody>
      </p:sp>
      <p:sp>
        <p:nvSpPr>
          <p:cNvPr id="471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FC5698-73AC-4576-9B48-B69D83BA3352}" type="slidenum">
              <a:rPr lang="en-IN"/>
              <a:pPr/>
              <a:t>18</a:t>
            </a:fld>
            <a:endParaRPr lang="en-IN"/>
          </a:p>
        </p:txBody>
      </p:sp>
      <p:sp>
        <p:nvSpPr>
          <p:cNvPr id="4813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E59EAAF-E7BC-47FD-A28A-7C53B674DF28}" type="slidenum">
              <a:rPr lang="en-IN"/>
              <a:pPr/>
              <a:t>19</a:t>
            </a:fld>
            <a:endParaRPr lang="en-IN"/>
          </a:p>
        </p:txBody>
      </p:sp>
      <p:sp>
        <p:nvSpPr>
          <p:cNvPr id="4915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9DADCD4-0A1B-436B-B5F3-0B663F3B43BF}" type="slidenum">
              <a:rPr lang="en-IN"/>
              <a:pPr/>
              <a:t>2</a:t>
            </a:fld>
            <a:endParaRPr lang="en-IN"/>
          </a:p>
        </p:txBody>
      </p:sp>
      <p:sp>
        <p:nvSpPr>
          <p:cNvPr id="317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C90BED-8C3B-4492-9EC4-DAAB0A32A864}" type="slidenum">
              <a:rPr lang="en-IN"/>
              <a:pPr/>
              <a:t>20</a:t>
            </a:fld>
            <a:endParaRPr lang="en-IN"/>
          </a:p>
        </p:txBody>
      </p:sp>
      <p:sp>
        <p:nvSpPr>
          <p:cNvPr id="5017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318F1FE-59DE-4B0F-9521-9E171C7ED76C}" type="slidenum">
              <a:rPr lang="en-IN"/>
              <a:pPr/>
              <a:t>3</a:t>
            </a:fld>
            <a:endParaRPr lang="en-IN"/>
          </a:p>
        </p:txBody>
      </p:sp>
      <p:sp>
        <p:nvSpPr>
          <p:cNvPr id="327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0BAE45-B55C-4F1B-9481-7BE7B710DA72}" type="slidenum">
              <a:rPr lang="en-IN"/>
              <a:pPr/>
              <a:t>4</a:t>
            </a:fld>
            <a:endParaRPr lang="en-IN"/>
          </a:p>
        </p:txBody>
      </p:sp>
      <p:sp>
        <p:nvSpPr>
          <p:cNvPr id="337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42B7500-E423-4805-9953-64246567D600}" type="slidenum">
              <a:rPr lang="en-IN"/>
              <a:pPr/>
              <a:t>5</a:t>
            </a:fld>
            <a:endParaRPr lang="en-IN"/>
          </a:p>
        </p:txBody>
      </p:sp>
      <p:sp>
        <p:nvSpPr>
          <p:cNvPr id="348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60A438-AB81-4510-932E-AE70409954DE}" type="slidenum">
              <a:rPr lang="en-IN"/>
              <a:pPr/>
              <a:t>6</a:t>
            </a:fld>
            <a:endParaRPr lang="en-IN"/>
          </a:p>
        </p:txBody>
      </p:sp>
      <p:sp>
        <p:nvSpPr>
          <p:cNvPr id="358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FAD77F6-62CE-44C8-AC23-1E8BD4B0FE53}" type="slidenum">
              <a:rPr lang="en-IN"/>
              <a:pPr/>
              <a:t>7</a:t>
            </a:fld>
            <a:endParaRPr lang="en-IN"/>
          </a:p>
        </p:txBody>
      </p:sp>
      <p:sp>
        <p:nvSpPr>
          <p:cNvPr id="368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A8A327-C11A-4BB2-80D5-CB9707980F1E}" type="slidenum">
              <a:rPr lang="en-IN"/>
              <a:pPr/>
              <a:t>8</a:t>
            </a:fld>
            <a:endParaRPr lang="en-IN"/>
          </a:p>
        </p:txBody>
      </p:sp>
      <p:sp>
        <p:nvSpPr>
          <p:cNvPr id="378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EE1182-7128-4072-91A4-64CF9ECBF093}" type="slidenum">
              <a:rPr lang="en-IN"/>
              <a:pPr/>
              <a:t>9</a:t>
            </a:fld>
            <a:endParaRPr lang="en-IN"/>
          </a:p>
        </p:txBody>
      </p:sp>
      <p:sp>
        <p:nvSpPr>
          <p:cNvPr id="389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15816" y="1558455"/>
            <a:ext cx="231854" cy="23183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6350" y="1482725"/>
            <a:ext cx="69850" cy="6985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79298" y="396721"/>
            <a:ext cx="8165306" cy="1622810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79298" y="2039353"/>
            <a:ext cx="8165306" cy="1931917"/>
          </a:xfrm>
        </p:spPr>
        <p:txBody>
          <a:bodyPr tIns="0"/>
          <a:lstStyle>
            <a:lvl1pPr marL="30238" indent="0" algn="l">
              <a:buNone/>
              <a:defRPr sz="29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13839C-6A33-4628-B34F-92256E4C53B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95B22-2FC2-4BC3-9498-AF378192AFF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0469" y="302739"/>
            <a:ext cx="2016125" cy="6450223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078" y="302740"/>
            <a:ext cx="6132380" cy="6450223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BFF3D-7D10-4A04-A3B7-EF3E2AD8926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00729-04C9-45CE-A343-DF1A680504C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C25A1-FF26-4F24-81CF-874687155F6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6188" y="0"/>
            <a:ext cx="7561262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519363" y="0"/>
            <a:ext cx="84137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94833" y="3102637"/>
            <a:ext cx="231854" cy="23183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54300" y="3027363"/>
            <a:ext cx="71438" cy="6985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498" y="2866377"/>
            <a:ext cx="7056438" cy="2519892"/>
          </a:xfrm>
        </p:spPr>
        <p:txBody>
          <a:bodyPr anchor="t"/>
          <a:lstStyle>
            <a:lvl1pPr algn="l">
              <a:lnSpc>
                <a:spcPts val="4960"/>
              </a:lnSpc>
              <a:buNone/>
              <a:defRPr sz="44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2498" y="1175949"/>
            <a:ext cx="7056438" cy="1664178"/>
          </a:xfrm>
        </p:spPr>
        <p:txBody>
          <a:bodyPr anchor="b"/>
          <a:lstStyle>
            <a:lvl1pPr marL="20159" indent="0">
              <a:lnSpc>
                <a:spcPts val="2535"/>
              </a:lnSpc>
              <a:spcBef>
                <a:spcPts val="0"/>
              </a:spcBef>
              <a:buNone/>
              <a:defRPr sz="22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25711C-8A02-4BC2-A18B-4598D72F239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58" y="302387"/>
            <a:ext cx="8266113" cy="1259946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2658" y="1679928"/>
            <a:ext cx="4032250" cy="514057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521" y="1679928"/>
            <a:ext cx="4032250" cy="514057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0881F-493F-45BC-8125-CFF3D102829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5688315"/>
            <a:ext cx="9072563" cy="1259946"/>
          </a:xfrm>
        </p:spPr>
        <p:txBody>
          <a:bodyPr/>
          <a:lstStyle>
            <a:lvl1pPr algn="ctr">
              <a:defRPr sz="50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361866"/>
            <a:ext cx="4435475" cy="70557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0556" indent="0" algn="l">
              <a:lnSpc>
                <a:spcPct val="100000"/>
              </a:lnSpc>
              <a:spcBef>
                <a:spcPts val="110"/>
              </a:spcBef>
              <a:buNone/>
              <a:defRPr sz="2100" b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41119" y="361866"/>
            <a:ext cx="4435475" cy="70557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0556" indent="0" algn="l">
              <a:lnSpc>
                <a:spcPct val="100000"/>
              </a:lnSpc>
              <a:spcBef>
                <a:spcPts val="110"/>
              </a:spcBef>
              <a:buNone/>
              <a:defRPr sz="2100" b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068513"/>
            <a:ext cx="4435475" cy="453580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33416" indent="-302383">
              <a:lnSpc>
                <a:spcPct val="100000"/>
              </a:lnSpc>
              <a:spcBef>
                <a:spcPts val="772"/>
              </a:spcBef>
              <a:defRPr sz="2600"/>
            </a:lvl1pPr>
            <a:lvl2pPr>
              <a:lnSpc>
                <a:spcPct val="100000"/>
              </a:lnSpc>
              <a:spcBef>
                <a:spcPts val="772"/>
              </a:spcBef>
              <a:defRPr sz="2200"/>
            </a:lvl2pPr>
            <a:lvl3pPr>
              <a:lnSpc>
                <a:spcPct val="100000"/>
              </a:lnSpc>
              <a:spcBef>
                <a:spcPts val="772"/>
              </a:spcBef>
              <a:defRPr sz="2000"/>
            </a:lvl3pPr>
            <a:lvl4pPr>
              <a:lnSpc>
                <a:spcPct val="100000"/>
              </a:lnSpc>
              <a:spcBef>
                <a:spcPts val="772"/>
              </a:spcBef>
              <a:defRPr sz="1800"/>
            </a:lvl4pPr>
            <a:lvl5pPr>
              <a:lnSpc>
                <a:spcPct val="100000"/>
              </a:lnSpc>
              <a:spcBef>
                <a:spcPts val="772"/>
              </a:spcBef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1068513"/>
            <a:ext cx="4435475" cy="453580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33416" indent="-302383">
              <a:lnSpc>
                <a:spcPct val="100000"/>
              </a:lnSpc>
              <a:spcBef>
                <a:spcPts val="772"/>
              </a:spcBef>
              <a:defRPr sz="2600"/>
            </a:lvl1pPr>
            <a:lvl2pPr>
              <a:lnSpc>
                <a:spcPct val="100000"/>
              </a:lnSpc>
              <a:spcBef>
                <a:spcPts val="772"/>
              </a:spcBef>
              <a:defRPr sz="2200"/>
            </a:lvl2pPr>
            <a:lvl3pPr>
              <a:lnSpc>
                <a:spcPct val="100000"/>
              </a:lnSpc>
              <a:spcBef>
                <a:spcPts val="772"/>
              </a:spcBef>
              <a:defRPr sz="2000"/>
            </a:lvl3pPr>
            <a:lvl4pPr>
              <a:lnSpc>
                <a:spcPct val="100000"/>
              </a:lnSpc>
              <a:spcBef>
                <a:spcPts val="772"/>
              </a:spcBef>
              <a:defRPr sz="1800"/>
            </a:lvl4pPr>
            <a:lvl5pPr>
              <a:lnSpc>
                <a:spcPct val="100000"/>
              </a:lnSpc>
              <a:spcBef>
                <a:spcPts val="772"/>
              </a:spcBef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E2DFB5-0EB0-4473-A3A0-FE83DB9A6F1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58" y="302387"/>
            <a:ext cx="8266113" cy="1259946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C66FC-1253-471F-961B-A542D57B494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9188" y="0"/>
            <a:ext cx="8961437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119188" y="0"/>
            <a:ext cx="80962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B2C9B8-D015-45BE-B279-C2DFD8B95E3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38958"/>
            <a:ext cx="4200260" cy="1280945"/>
          </a:xfrm>
          <a:ln>
            <a:noFill/>
          </a:ln>
        </p:spPr>
        <p:txBody>
          <a:bodyPr anchor="b"/>
          <a:lstStyle>
            <a:lvl1pPr algn="l">
              <a:lnSpc>
                <a:spcPts val="2205"/>
              </a:lnSpc>
              <a:buNone/>
              <a:defRPr sz="24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4031" y="1550917"/>
            <a:ext cx="4200260" cy="769967"/>
          </a:xfrm>
        </p:spPr>
        <p:txBody>
          <a:bodyPr/>
          <a:lstStyle>
            <a:lvl1pPr marL="50397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4031" y="2351900"/>
            <a:ext cx="8988557" cy="4401061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13ABA5C-2D09-4F86-9401-33143C6283A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0052" y="1175950"/>
            <a:ext cx="5040313" cy="5039783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0794" tIns="302383" rIns="100794" bIns="50397">
            <a:normAutofit/>
          </a:bodyPr>
          <a:lstStyle>
            <a:extLst/>
          </a:lstStyle>
          <a:p>
            <a:pPr indent="-312462" hangingPunct="1">
              <a:lnSpc>
                <a:spcPts val="3307"/>
              </a:lnSpc>
              <a:spcBef>
                <a:spcPts val="661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5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438150" y="1052513"/>
            <a:ext cx="755650" cy="22542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516563" y="1031875"/>
            <a:ext cx="715962" cy="22542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894" y="1175950"/>
            <a:ext cx="3024188" cy="2183906"/>
          </a:xfrm>
        </p:spPr>
        <p:txBody>
          <a:bodyPr anchor="b">
            <a:noAutofit/>
          </a:bodyPr>
          <a:lstStyle>
            <a:lvl1pPr algn="l">
              <a:buNone/>
              <a:defRPr sz="23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24057" y="1259949"/>
            <a:ext cx="4872302" cy="3874120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302383">
            <a:normAutofit/>
          </a:bodyPr>
          <a:lstStyle>
            <a:lvl1pPr marL="0" indent="0" algn="l" eaLnBrk="1" latinLnBrk="0" hangingPunct="1">
              <a:buNone/>
              <a:defRPr sz="35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057" y="5291772"/>
            <a:ext cx="4872302" cy="839964"/>
          </a:xfrm>
        </p:spPr>
        <p:txBody>
          <a:bodyPr anchor="ctr"/>
          <a:lstStyle>
            <a:lvl1pPr marL="0" indent="0" algn="l">
              <a:lnSpc>
                <a:spcPts val="1764"/>
              </a:lnSpc>
              <a:spcBef>
                <a:spcPts val="0"/>
              </a:spcBef>
              <a:buNone/>
              <a:defRPr sz="1500">
                <a:solidFill>
                  <a:srgbClr val="777777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35537A-CB26-41CB-8DE4-BCF37FD7C7E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900113" y="-900113"/>
            <a:ext cx="1808163" cy="1806576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5738" y="23813"/>
            <a:ext cx="1876425" cy="1876425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01614" y="1163027"/>
            <a:ext cx="1241025" cy="1215439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16013" y="0"/>
            <a:ext cx="8964612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82738" y="303213"/>
            <a:ext cx="8266112" cy="1258887"/>
          </a:xfrm>
          <a:prstGeom prst="rect">
            <a:avLst/>
          </a:prstGeom>
        </p:spPr>
        <p:txBody>
          <a:bodyPr lIns="100794" tIns="50397" rIns="100794" bIns="50397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582738" y="1595438"/>
            <a:ext cx="826611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948113" y="6950075"/>
            <a:ext cx="2352675" cy="525463"/>
          </a:xfrm>
          <a:prstGeom prst="rect">
            <a:avLst/>
          </a:prstGeom>
        </p:spPr>
        <p:txBody>
          <a:bodyPr lIns="100794" tIns="50397" rIns="100794" bIns="50397" anchor="b"/>
          <a:lstStyle>
            <a:lvl1pPr algn="r" eaLnBrk="1" latinLnBrk="0" hangingPunct="1">
              <a:defRPr kumimoji="0" sz="13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300788" y="6950075"/>
            <a:ext cx="3192462" cy="525463"/>
          </a:xfrm>
          <a:prstGeom prst="rect">
            <a:avLst/>
          </a:prstGeom>
        </p:spPr>
        <p:txBody>
          <a:bodyPr lIns="100794" tIns="50397" rIns="100794" bIns="50397" anchor="b"/>
          <a:lstStyle>
            <a:lvl1pPr eaLnBrk="1" latinLnBrk="0" hangingPunct="1">
              <a:defRPr kumimoji="0" sz="13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496425" y="6950075"/>
            <a:ext cx="503238" cy="525463"/>
          </a:xfrm>
          <a:prstGeom prst="rect">
            <a:avLst/>
          </a:prstGeom>
        </p:spPr>
        <p:txBody>
          <a:bodyPr lIns="100794" tIns="50397" rIns="100794" bIns="50397" anchor="b"/>
          <a:lstStyle>
            <a:lvl1pPr algn="ctr" eaLnBrk="1" latinLnBrk="0" hangingPunct="1">
              <a:defRPr kumimoji="0" sz="13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E4D661-DB31-4FE7-979E-9C11EC2DC56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119188" y="0"/>
            <a:ext cx="80962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1" r:id="rId2"/>
    <p:sldLayoutId id="2147483687" r:id="rId3"/>
    <p:sldLayoutId id="2147483682" r:id="rId4"/>
    <p:sldLayoutId id="2147483688" r:id="rId5"/>
    <p:sldLayoutId id="2147483683" r:id="rId6"/>
    <p:sldLayoutId id="2147483689" r:id="rId7"/>
    <p:sldLayoutId id="2147483690" r:id="rId8"/>
    <p:sldLayoutId id="2147483691" r:id="rId9"/>
    <p:sldLayoutId id="2147483684" r:id="rId10"/>
    <p:sldLayoutId id="2147483685" r:id="rId11"/>
    <p:sldLayoutId id="214748369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7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401638" indent="-311150" algn="l" rtl="0" fontAlgn="base">
        <a:spcBef>
          <a:spcPts val="663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261938" algn="l" rtl="0" fontAlgn="base">
        <a:spcBef>
          <a:spcPts val="6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976313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088" indent="-190500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338" indent="-200025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663106" indent="-201589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1894933" indent="-201589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116681" indent="-201589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8507" indent="-201589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325563" y="2493963"/>
            <a:ext cx="8286750" cy="1874837"/>
          </a:xfrm>
        </p:spPr>
        <p:txBody>
          <a:bodyPr tIns="38808"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 err="1">
                <a:solidFill>
                  <a:schemeClr val="tx2">
                    <a:satMod val="130000"/>
                  </a:schemeClr>
                </a:solidFill>
              </a:rPr>
              <a:t>EndRE</a:t>
            </a: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: </a:t>
            </a:r>
            <a:r>
              <a:rPr lang="en-IN" dirty="0" smtClean="0">
                <a:solidFill>
                  <a:schemeClr val="tx2">
                    <a:satMod val="130000"/>
                  </a:schemeClr>
                </a:solidFill>
              </a:rPr>
              <a:t> An </a:t>
            </a: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End-System Redundancy Elimination Service</a:t>
            </a:r>
            <a:br>
              <a:rPr lang="en-IN" dirty="0">
                <a:solidFill>
                  <a:schemeClr val="tx2">
                    <a:satMod val="130000"/>
                  </a:schemeClr>
                </a:solidFill>
              </a:rPr>
            </a:b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111250" y="301625"/>
            <a:ext cx="8462963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MAXP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1111250" y="1768475"/>
            <a:ext cx="8261350" cy="4384675"/>
          </a:xfrm>
        </p:spPr>
        <p:txBody>
          <a:bodyPr>
            <a:normAutofit fontScale="92500"/>
          </a:bodyPr>
          <a:lstStyle/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markers are chosen as bytes that are local-maxima over each region of p bytes of the data block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Once the marker byte is chosen, an efficient hash function such as Jenkins Hash can be used to compute the fingerprint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By increasing p, fewer maxima-based markers need to be identified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111250" y="301625"/>
            <a:ext cx="8462963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FIXED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1111250" y="1768475"/>
            <a:ext cx="8261350" cy="4384675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A content-agnostic approach.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Select every p</a:t>
            </a:r>
            <a:r>
              <a:rPr lang="en-IN" sz="2000" smtClean="0"/>
              <a:t>th</a:t>
            </a:r>
            <a:r>
              <a:rPr lang="en-IN" smtClean="0"/>
              <a:t> byte as a marker. (incurs no computational cost)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Once markers are chosen, S/p fingerprints are computed using Jenkins Hash as in MAXP.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111250" y="301625"/>
            <a:ext cx="8462963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SAMPLEBYTE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111250" y="1768475"/>
            <a:ext cx="8261350" cy="4384675"/>
          </a:xfrm>
        </p:spPr>
        <p:txBody>
          <a:bodyPr>
            <a:normAutofit lnSpcReduction="10000"/>
          </a:bodyPr>
          <a:lstStyle/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uses a 256-entry lookup table with a few predefined positions set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a byte is chosen as a marker if the corresponding entry in the lookup table is set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fingerprint is computed using Jenkins Hash </a:t>
            </a:r>
            <a:r>
              <a:rPr lang="en-IN" dirty="0" smtClean="0"/>
              <a:t>, </a:t>
            </a:r>
            <a:r>
              <a:rPr lang="en-IN" dirty="0"/>
              <a:t>and p/2 bytes of content are skipped before the process repeats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111250" y="301625"/>
            <a:ext cx="8462963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SAMPLEBYTE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2263" y="2030413"/>
            <a:ext cx="6691312" cy="386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182688" y="2481263"/>
            <a:ext cx="8464550" cy="1262062"/>
          </a:xfrm>
        </p:spPr>
        <p:txBody>
          <a:bodyPr tIns="38808"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Matching and Encoding: Optimizing</a:t>
            </a:r>
            <a:br>
              <a:rPr lang="en-IN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Storage and Client Computation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111250" y="301625"/>
            <a:ext cx="8462963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Matching and encoding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1182688" y="1768475"/>
            <a:ext cx="8189912" cy="4384675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Accomplished in two ways-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Chunk match: data that repeat in full across data blocks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Max-Match: maximal matches around fingerprints that are repeated across data blocks</a:t>
            </a:r>
          </a:p>
          <a:p>
            <a:pPr marL="863600" lvl="1" indent="-323850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 smtClean="0"/>
          </a:p>
          <a:p>
            <a:pPr marL="863600" lvl="1" indent="-323850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111250" y="301625"/>
            <a:ext cx="8462963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Chunk match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9938" y="1350963"/>
            <a:ext cx="7113587" cy="438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1611313" y="5851525"/>
            <a:ext cx="81438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IN"/>
              <a:t>Chunk-hashes from payloads of future data blocks are looked up in the Chunk-hash store to identify if one or more chunks have been encountered earlier. </a:t>
            </a:r>
          </a:p>
          <a:p>
            <a:pPr>
              <a:buFont typeface="Arial" charset="0"/>
              <a:buChar char="•"/>
            </a:pPr>
            <a:endParaRPr lang="en-IN"/>
          </a:p>
          <a:p>
            <a:pPr>
              <a:buFont typeface="Arial" charset="0"/>
              <a:buChar char="•"/>
            </a:pPr>
            <a:r>
              <a:rPr lang="en-IN"/>
              <a:t>Once matching chunks are identified, they are replaced by meta-data.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111250" y="301625"/>
            <a:ext cx="8462963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 err="1">
                <a:solidFill>
                  <a:schemeClr val="tx2">
                    <a:satMod val="130000"/>
                  </a:schemeClr>
                </a:solidFill>
              </a:rPr>
              <a:t>EndRE</a:t>
            </a: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 optimization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111250" y="1768475"/>
            <a:ext cx="8261350" cy="5297488"/>
          </a:xfrm>
        </p:spPr>
        <p:txBody>
          <a:bodyPr>
            <a:normAutofit fontScale="77500" lnSpcReduction="20000"/>
          </a:bodyPr>
          <a:lstStyle/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Offloads all storage management and computation to </a:t>
            </a:r>
            <a:r>
              <a:rPr lang="en-IN" dirty="0" smtClean="0"/>
              <a:t>servers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IN" dirty="0"/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Client simply maintains a fixed-size circular FIFO log of data </a:t>
            </a:r>
            <a:r>
              <a:rPr lang="en-IN" dirty="0" smtClean="0"/>
              <a:t>blocks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IN" dirty="0"/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For each matching chunk, the server encodes and sends a four-byte &lt;offset, length&gt; </a:t>
            </a:r>
            <a:r>
              <a:rPr lang="en-IN" dirty="0" err="1"/>
              <a:t>tuple</a:t>
            </a:r>
            <a:r>
              <a:rPr lang="en-IN" dirty="0"/>
              <a:t> of the chunk in the client’s </a:t>
            </a:r>
            <a:r>
              <a:rPr lang="en-IN" dirty="0" smtClean="0"/>
              <a:t>cache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IN" dirty="0"/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The client “de-references</a:t>
            </a:r>
            <a:r>
              <a:rPr lang="en-IN" dirty="0" smtClean="0"/>
              <a:t>” the </a:t>
            </a:r>
            <a:r>
              <a:rPr lang="en-IN" dirty="0"/>
              <a:t>offsets sent by the server and reconstructs the com-pressed regions from local cache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IN" dirty="0"/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111250" y="301625"/>
            <a:ext cx="8462963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</a:rPr>
              <a:t>Drawbacks of chunk match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1111250" y="1768475"/>
            <a:ext cx="8261350" cy="4384675"/>
          </a:xfrm>
        </p:spPr>
        <p:txBody>
          <a:bodyPr/>
          <a:lstStyle/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can only detect exact matches in the chunks computed for a data block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 smtClean="0"/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could miss redundancies that span contiguous portions of neighboring chunks or redundancies that only span portions of chunks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182688" y="136525"/>
            <a:ext cx="8462962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Max-Match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1313" y="1208088"/>
            <a:ext cx="7675562" cy="444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1254125" y="5708650"/>
            <a:ext cx="85725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IN"/>
              <a:t>For each matching fingerprint, the corresponding matching data block is retrieved from the cache and the match region is expanded byte-by-byte in both directions to obtain the </a:t>
            </a:r>
            <a:r>
              <a:rPr lang="en-IN" i="1"/>
              <a:t>maximal region of redundant bytes.</a:t>
            </a:r>
          </a:p>
          <a:p>
            <a:pPr>
              <a:buFont typeface="Arial" charset="0"/>
              <a:buChar char="•"/>
            </a:pPr>
            <a:endParaRPr lang="en-IN" i="1"/>
          </a:p>
          <a:p>
            <a:pPr>
              <a:buFont typeface="Arial" charset="0"/>
              <a:buChar char="•"/>
            </a:pPr>
            <a:r>
              <a:rPr lang="en-IN"/>
              <a:t>Matched regions are then encoded with &lt;offset, length&gt; tuples.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182688" y="301625"/>
            <a:ext cx="8391525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defRPr/>
            </a:pP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1211263" y="1708150"/>
            <a:ext cx="8869362" cy="4384675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Identify and remove redundancy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Implemented either at IP or socket layer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Accomplished in two steps: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Fingerprinting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Matching and encoding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1111250" y="301625"/>
            <a:ext cx="8462963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 err="1">
                <a:solidFill>
                  <a:schemeClr val="tx2">
                    <a:satMod val="130000"/>
                  </a:schemeClr>
                </a:solidFill>
              </a:rPr>
              <a:t>EndRE</a:t>
            </a: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 optimization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1254125" y="1768475"/>
            <a:ext cx="8118475" cy="4384675"/>
          </a:xfrm>
        </p:spPr>
        <p:txBody>
          <a:bodyPr>
            <a:normAutofit fontScale="92500"/>
          </a:bodyPr>
          <a:lstStyle/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significantly limit fingerprint store maintenance overhead for all four </a:t>
            </a:r>
            <a:r>
              <a:rPr lang="en-IN" dirty="0" smtClean="0"/>
              <a:t>algorithms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IN" dirty="0"/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optimize the representation of the fingerprint hash table to limit storage needs</a:t>
            </a:r>
          </a:p>
          <a:p>
            <a:pPr marL="863600" lvl="1" indent="-323850" fontAlgn="auto">
              <a:spcBef>
                <a:spcPts val="606"/>
              </a:spcBef>
              <a:spcAft>
                <a:spcPts val="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fingerprint table is a contiguous set of offsets, indexed by the fingerprint hash value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111250" y="279400"/>
            <a:ext cx="7602538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Fingerprinting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1211263" y="1779588"/>
            <a:ext cx="8869362" cy="4384675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 smtClean="0"/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Selecting a few “representative regions” for.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the current block of data handed down 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by application(s) 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182688" y="301625"/>
            <a:ext cx="8391525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Matching and encoding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1111250" y="1768475"/>
            <a:ext cx="8261350" cy="4384675"/>
          </a:xfrm>
        </p:spPr>
        <p:txBody>
          <a:bodyPr>
            <a:normAutofit fontScale="92500" lnSpcReduction="10000"/>
          </a:bodyPr>
          <a:lstStyle/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Approaches for identification of redundant content (given representative regions have been identified)</a:t>
            </a:r>
          </a:p>
          <a:p>
            <a:pPr marL="863600" lvl="1" indent="-323850" fontAlgn="auto">
              <a:spcBef>
                <a:spcPts val="606"/>
              </a:spcBef>
              <a:spcAft>
                <a:spcPts val="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Chunk-Match</a:t>
            </a:r>
          </a:p>
          <a:p>
            <a:pPr marL="863600" lvl="1" indent="-323850" fontAlgn="auto">
              <a:spcBef>
                <a:spcPts val="606"/>
              </a:spcBef>
              <a:spcAft>
                <a:spcPts val="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Max-Match</a:t>
            </a:r>
          </a:p>
          <a:p>
            <a:pPr marL="863600" lvl="1" indent="-323850" fontAlgn="auto">
              <a:spcBef>
                <a:spcPts val="606"/>
              </a:spcBef>
              <a:spcAft>
                <a:spcPts val="0"/>
              </a:spcAft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IN" dirty="0"/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These two approaches differ in the trade-off </a:t>
            </a:r>
            <a:r>
              <a:rPr lang="en-IN" dirty="0" smtClean="0"/>
              <a:t>between </a:t>
            </a:r>
            <a:r>
              <a:rPr lang="en-IN" dirty="0"/>
              <a:t>the memory overhead imposed on the server </a:t>
            </a:r>
            <a:r>
              <a:rPr lang="en-IN" dirty="0" smtClean="0"/>
              <a:t>and the </a:t>
            </a:r>
            <a:r>
              <a:rPr lang="en-IN" dirty="0"/>
              <a:t>effectiveness of RE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687513" y="2851150"/>
            <a:ext cx="8393112" cy="1874838"/>
          </a:xfrm>
        </p:spPr>
        <p:txBody>
          <a:bodyPr tIns="38808"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Fingerprinting: Balancing Server</a:t>
            </a:r>
            <a:br>
              <a:rPr lang="en-IN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Computation with Effectiveness</a:t>
            </a:r>
            <a:br>
              <a:rPr lang="en-IN" dirty="0">
                <a:solidFill>
                  <a:schemeClr val="tx2">
                    <a:satMod val="130000"/>
                  </a:schemeClr>
                </a:solidFill>
              </a:rPr>
            </a:b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111250" y="301625"/>
            <a:ext cx="8462963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Notation and terminology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1111250" y="1768475"/>
            <a:ext cx="8261350" cy="4384675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Data block(S): certain amount of data handed down by an application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w(S&gt;&gt;w) represent the size of the minimum redundant string (contiguous bytes) that is to be identified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Number of potential candidates?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 smtClean="0"/>
          </a:p>
        </p:txBody>
      </p:sp>
      <p:pic>
        <p:nvPicPr>
          <p:cNvPr id="14340" name="Picture 5" descr="wind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1438" y="5351463"/>
            <a:ext cx="56388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1182688" y="350838"/>
            <a:ext cx="8189912" cy="6929437"/>
          </a:xfrm>
        </p:spPr>
        <p:txBody>
          <a:bodyPr>
            <a:normAutofit fontScale="92500" lnSpcReduction="20000"/>
          </a:bodyPr>
          <a:lstStyle/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1/p representative candidates are chosen</a:t>
            </a:r>
            <a:r>
              <a:rPr lang="en-IN" dirty="0" smtClean="0"/>
              <a:t>. P is varied based on load.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IN" dirty="0"/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Markers : </a:t>
            </a:r>
            <a:r>
              <a:rPr lang="en-IN" dirty="0" smtClean="0"/>
              <a:t>The </a:t>
            </a:r>
            <a:r>
              <a:rPr lang="en-IN" dirty="0"/>
              <a:t>first byte of these chosen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 smtClean="0"/>
              <a:t>   candidate strings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IN" dirty="0"/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Chunks: </a:t>
            </a:r>
            <a:r>
              <a:rPr lang="en-IN" dirty="0" smtClean="0"/>
              <a:t>The </a:t>
            </a:r>
            <a:r>
              <a:rPr lang="en-IN" dirty="0"/>
              <a:t>string of bytes between two </a:t>
            </a:r>
            <a:r>
              <a:rPr lang="en-IN" dirty="0" smtClean="0"/>
              <a:t>markers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IN" dirty="0"/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Fingerprints</a:t>
            </a:r>
            <a:r>
              <a:rPr lang="en-IN" dirty="0" smtClean="0"/>
              <a:t>: a </a:t>
            </a:r>
            <a:r>
              <a:rPr lang="en-IN" dirty="0"/>
              <a:t>pseudo-random hash of fixed w-byte strings beginning at each </a:t>
            </a:r>
            <a:r>
              <a:rPr lang="en-IN" dirty="0" smtClean="0"/>
              <a:t>marker</a:t>
            </a:r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IN" dirty="0"/>
          </a:p>
          <a:p>
            <a:pPr marL="431800" indent="-323850" fontAlgn="auto">
              <a:spcBef>
                <a:spcPts val="661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/>
              <a:t>Chunk-hashes:  hashes of the variable sized </a:t>
            </a:r>
            <a:r>
              <a:rPr lang="en-IN" dirty="0" smtClean="0"/>
              <a:t>chunks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111250" y="301625"/>
            <a:ext cx="8462963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Fingerprinting algorithms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1039813" y="1768475"/>
            <a:ext cx="8332787" cy="4384675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MODP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MAXP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FIXED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mtClean="0"/>
              <a:t>SAMPLEBYTE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111250" y="301625"/>
            <a:ext cx="8462963" cy="1262063"/>
          </a:xfrm>
        </p:spPr>
        <p:txBody>
          <a:bodyPr tIns="38808"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MODP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97625" y="2279650"/>
            <a:ext cx="3500438" cy="3429000"/>
          </a:xfrm>
        </p:spPr>
        <p:txBody>
          <a:bodyPr tIns="22932"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N" sz="2600" smtClean="0"/>
              <a:t>Marker identification and fingerprinting both handled by same hash function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N" sz="2600" smtClean="0"/>
              <a:t>per block computational cost is independent of the sampling period, p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1922463"/>
            <a:ext cx="5426075" cy="414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</TotalTime>
  <Words>632</Words>
  <PresentationFormat>Custom</PresentationFormat>
  <Paragraphs>104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Times New Roman</vt:lpstr>
      <vt:lpstr>Gill Sans MT</vt:lpstr>
      <vt:lpstr>Wingdings 2</vt:lpstr>
      <vt:lpstr>Verdana</vt:lpstr>
      <vt:lpstr>DejaVu Sans</vt:lpstr>
      <vt:lpstr>Wingdings</vt:lpstr>
      <vt:lpstr>Symbol</vt:lpstr>
      <vt:lpstr>Solstice</vt:lpstr>
      <vt:lpstr>EndRE:  An End-System Redundancy Elimination Service </vt:lpstr>
      <vt:lpstr>Slide 2</vt:lpstr>
      <vt:lpstr>Fingerprinting</vt:lpstr>
      <vt:lpstr>Matching and encoding</vt:lpstr>
      <vt:lpstr>Fingerprinting: Balancing Server Computation with Effectiveness </vt:lpstr>
      <vt:lpstr>Notation and terminology </vt:lpstr>
      <vt:lpstr>Slide 7</vt:lpstr>
      <vt:lpstr>Fingerprinting algorithms</vt:lpstr>
      <vt:lpstr>MODP</vt:lpstr>
      <vt:lpstr>MAXP</vt:lpstr>
      <vt:lpstr>FIXED</vt:lpstr>
      <vt:lpstr>SAMPLEBYTE</vt:lpstr>
      <vt:lpstr>SAMPLEBYTE</vt:lpstr>
      <vt:lpstr>Matching and Encoding: Optimizing Storage and Client Computation</vt:lpstr>
      <vt:lpstr>Matching and encoding</vt:lpstr>
      <vt:lpstr>Chunk match</vt:lpstr>
      <vt:lpstr>EndRE optimization</vt:lpstr>
      <vt:lpstr>Drawbacks of chunk match</vt:lpstr>
      <vt:lpstr>Max-Match</vt:lpstr>
      <vt:lpstr>EndRE optimization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EndRE:  An End-System Redundancy Elimination Service </dc:title>
  <dc:creator>sandipan </dc:creator>
  <cp:lastModifiedBy>Niloy</cp:lastModifiedBy>
  <cp:revision>19</cp:revision>
  <cp:lastPrinted>1601-01-01T00:00:00Z</cp:lastPrinted>
  <dcterms:created xsi:type="dcterms:W3CDTF">2014-08-06T14:18:32Z</dcterms:created>
  <dcterms:modified xsi:type="dcterms:W3CDTF">2014-08-08T08:41:06Z</dcterms:modified>
</cp:coreProperties>
</file>