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0EFDA-6122-44BC-8BEC-6A712D93D7C5}" type="datetimeFigureOut">
              <a:rPr lang="en-US" smtClean="0"/>
              <a:pPr/>
              <a:t>8/28/2014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AB7DF-3D7C-4CD8-9E11-D38E20A3C87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 idx="4294967295"/>
          </p:nvPr>
        </p:nvSpPr>
        <p:spPr>
          <a:xfrm>
            <a:off x="5257800" y="457200"/>
            <a:ext cx="3886200" cy="1828800"/>
          </a:xfrm>
        </p:spPr>
        <p:txBody>
          <a:bodyPr anchor="b"/>
          <a:lstStyle/>
          <a:p>
            <a:pPr algn="ctr"/>
            <a:r>
              <a:rPr lang="en-US" sz="4000" b="1" dirty="0" smtClean="0">
                <a:latin typeface="Lucida Bright" charset="0"/>
              </a:rPr>
              <a:t>RADAR:</a:t>
            </a:r>
            <a:br>
              <a:rPr lang="en-US" sz="4000" b="1" dirty="0" smtClean="0">
                <a:latin typeface="Lucida Bright" charset="0"/>
              </a:rPr>
            </a:br>
            <a:r>
              <a:rPr lang="en-US" sz="2000" b="1" dirty="0" smtClean="0">
                <a:latin typeface="Lucida Bright" charset="0"/>
              </a:rPr>
              <a:t>An In-Building </a:t>
            </a:r>
            <a:r>
              <a:rPr lang="en-US" sz="2000" b="1" dirty="0" err="1" smtClean="0">
                <a:latin typeface="Lucida Bright" charset="0"/>
              </a:rPr>
              <a:t>RF</a:t>
            </a:r>
            <a:r>
              <a:rPr lang="en-US" sz="2000" b="1" dirty="0" smtClean="0">
                <a:latin typeface="Lucida Bright" charset="0"/>
              </a:rPr>
              <a:t>-based User Location and Tracking System</a:t>
            </a:r>
          </a:p>
        </p:txBody>
      </p:sp>
      <p:pic>
        <p:nvPicPr>
          <p:cNvPr id="4" name="Picture 3" descr="IMG_3857a_KaBOOM-at-KSC_Ken-Krem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228600"/>
            <a:ext cx="3962400" cy="3193694"/>
          </a:xfrm>
          <a:prstGeom prst="rect">
            <a:avLst/>
          </a:prstGeom>
        </p:spPr>
      </p:pic>
      <p:pic>
        <p:nvPicPr>
          <p:cNvPr id="5" name="Picture 4" descr="Iran-radar-system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3657600"/>
            <a:ext cx="4473857" cy="29098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1447800" y="4495800"/>
            <a:ext cx="7696200" cy="990600"/>
          </a:xfrm>
        </p:spPr>
        <p:txBody>
          <a:bodyPr/>
          <a:lstStyle/>
          <a:p>
            <a:pPr algn="ctr"/>
            <a:r>
              <a:rPr lang="en-US" sz="4800" b="1" smtClean="0">
                <a:latin typeface="Lucida Bright" charset="0"/>
              </a:rPr>
              <a:t>Model 1: Empirical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Lucida Bright" charset="0"/>
              </a:rPr>
              <a:t>The Empirical Method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Lucida Bright" charset="0"/>
              </a:rPr>
              <a:t>Empirical</a:t>
            </a:r>
          </a:p>
          <a:p>
            <a:pPr lvl="2"/>
            <a:r>
              <a:rPr lang="en-US" dirty="0" smtClean="0">
                <a:latin typeface="Lucida Bright" charset="0"/>
              </a:rPr>
              <a:t>Use the data points gathered from off-line phase to construct search space for </a:t>
            </a:r>
            <a:r>
              <a:rPr lang="en-US" dirty="0" err="1" smtClean="0">
                <a:latin typeface="Lucida Bright" charset="0"/>
              </a:rPr>
              <a:t>NNSS</a:t>
            </a:r>
            <a:endParaRPr lang="en-US" dirty="0" smtClean="0">
              <a:latin typeface="Lucida Bright" charset="0"/>
            </a:endParaRPr>
          </a:p>
          <a:p>
            <a:pPr lvl="2"/>
            <a:endParaRPr lang="en-US" dirty="0" smtClean="0">
              <a:latin typeface="Lucida Bright" charset="0"/>
            </a:endParaRPr>
          </a:p>
          <a:p>
            <a:r>
              <a:rPr lang="en-US" dirty="0" smtClean="0">
                <a:latin typeface="Lucida Bright" charset="0"/>
              </a:rPr>
              <a:t>Nearest Neighbor (</a:t>
            </a:r>
            <a:r>
              <a:rPr lang="en-US" dirty="0" err="1" smtClean="0">
                <a:latin typeface="Lucida Bright" charset="0"/>
              </a:rPr>
              <a:t>NNSS</a:t>
            </a:r>
            <a:r>
              <a:rPr lang="en-US" dirty="0" smtClean="0">
                <a:latin typeface="Lucida Bright" charset="0"/>
              </a:rPr>
              <a:t>)</a:t>
            </a:r>
          </a:p>
          <a:p>
            <a:pPr lvl="2"/>
            <a:r>
              <a:rPr lang="en-US" dirty="0" smtClean="0">
                <a:latin typeface="Lucida Bright" charset="0"/>
              </a:rPr>
              <a:t>User sends SS and t</a:t>
            </a:r>
          </a:p>
          <a:p>
            <a:pPr lvl="2"/>
            <a:r>
              <a:rPr lang="en-US" dirty="0" smtClean="0">
                <a:latin typeface="Lucida Bright" charset="0"/>
              </a:rPr>
              <a:t>Search previous data for (</a:t>
            </a:r>
            <a:r>
              <a:rPr lang="en-US" dirty="0" err="1" smtClean="0">
                <a:latin typeface="Lucida Bright" charset="0"/>
              </a:rPr>
              <a:t>x,y,d</a:t>
            </a:r>
            <a:r>
              <a:rPr lang="en-US" dirty="0" smtClean="0">
                <a:latin typeface="Lucida Bright" charset="0"/>
              </a:rPr>
              <a:t>) that corresponds</a:t>
            </a:r>
          </a:p>
        </p:txBody>
      </p:sp>
      <p:sp>
        <p:nvSpPr>
          <p:cNvPr id="26628" name="Rectangle 5"/>
          <p:cNvSpPr>
            <a:spLocks/>
          </p:cNvSpPr>
          <p:nvPr/>
        </p:nvSpPr>
        <p:spPr bwMode="auto">
          <a:xfrm>
            <a:off x="1066800" y="6324600"/>
            <a:ext cx="685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981200" lvl="4" indent="-381000">
              <a:spcBef>
                <a:spcPts val="400"/>
              </a:spcBef>
              <a:buClr>
                <a:srgbClr val="A5AB81"/>
              </a:buClr>
              <a:buSzPct val="65000"/>
            </a:pPr>
            <a:r>
              <a:rPr lang="en-US" sz="2000" dirty="0">
                <a:ea typeface="ＭＳ Ｐゴシック" charset="-128"/>
              </a:rPr>
              <a:t>assumes user is stationary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>
          <a:xfrm>
            <a:off x="1066799" y="228600"/>
            <a:ext cx="7699375" cy="990600"/>
          </a:xfrm>
        </p:spPr>
        <p:txBody>
          <a:bodyPr/>
          <a:lstStyle/>
          <a:p>
            <a:r>
              <a:rPr lang="en-US" dirty="0" smtClean="0">
                <a:latin typeface="Lucida Bright" charset="0"/>
              </a:rPr>
              <a:t>Location Estimate Error</a:t>
            </a:r>
          </a:p>
        </p:txBody>
      </p:sp>
      <p:pic>
        <p:nvPicPr>
          <p:cNvPr id="27651" name="Picture 9"/>
          <p:cNvPicPr>
            <a:picLocks noChangeAspect="1" noChangeArrowheads="1"/>
          </p:cNvPicPr>
          <p:nvPr/>
        </p:nvPicPr>
        <p:blipFill>
          <a:blip r:embed="rId3"/>
          <a:srcRect l="16875" t="49001" r="51250" b="17999"/>
          <a:stretch>
            <a:fillRect/>
          </a:stretch>
        </p:blipFill>
        <p:spPr bwMode="auto">
          <a:xfrm>
            <a:off x="1143000" y="1600200"/>
            <a:ext cx="7162800" cy="463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Rectangle 10"/>
          <p:cNvSpPr>
            <a:spLocks/>
          </p:cNvSpPr>
          <p:nvPr/>
        </p:nvSpPr>
        <p:spPr bwMode="auto">
          <a:xfrm>
            <a:off x="1066800" y="6019800"/>
            <a:ext cx="6629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3" indent="-228600" algn="ctr">
              <a:spcBef>
                <a:spcPts val="400"/>
              </a:spcBef>
              <a:buClr>
                <a:srgbClr val="A5AB81"/>
              </a:buClr>
              <a:buFont typeface="Wingdings" charset="2"/>
              <a:buNone/>
            </a:pPr>
            <a:r>
              <a:rPr lang="en-US" sz="2000">
                <a:solidFill>
                  <a:schemeClr val="folHlink"/>
                </a:solidFill>
                <a:ea typeface="ＭＳ Ｐゴシック" charset="-128"/>
              </a:rPr>
              <a:t>Figure 3: CDF of error distance for different location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>
          <a:xfrm>
            <a:off x="1066799" y="228600"/>
            <a:ext cx="7699375" cy="990600"/>
          </a:xfrm>
        </p:spPr>
        <p:txBody>
          <a:bodyPr/>
          <a:lstStyle/>
          <a:p>
            <a:r>
              <a:rPr lang="en-US" dirty="0" smtClean="0">
                <a:latin typeface="Lucida Bright" charset="0"/>
              </a:rPr>
              <a:t>Multiple Nearest Neighbors</a:t>
            </a:r>
          </a:p>
        </p:txBody>
      </p:sp>
      <p:pic>
        <p:nvPicPr>
          <p:cNvPr id="28675" name="Picture 6"/>
          <p:cNvPicPr>
            <a:picLocks noChangeAspect="1" noChangeArrowheads="1"/>
          </p:cNvPicPr>
          <p:nvPr/>
        </p:nvPicPr>
        <p:blipFill>
          <a:blip r:embed="rId3"/>
          <a:srcRect l="58125" t="64999" r="18750" b="12000"/>
          <a:stretch>
            <a:fillRect/>
          </a:stretch>
        </p:blipFill>
        <p:spPr bwMode="auto">
          <a:xfrm>
            <a:off x="1143000" y="2895600"/>
            <a:ext cx="3124200" cy="1942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Rectangle 7"/>
          <p:cNvSpPr>
            <a:spLocks/>
          </p:cNvSpPr>
          <p:nvPr/>
        </p:nvSpPr>
        <p:spPr bwMode="auto">
          <a:xfrm>
            <a:off x="1066800" y="12192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</a:pPr>
            <a:r>
              <a:rPr lang="en-US" sz="2900" dirty="0"/>
              <a:t>Do not limit to just nearest data point (neighbor)</a:t>
            </a:r>
          </a:p>
          <a:p>
            <a:pPr lvl="2" indent="-228600"/>
            <a:r>
              <a:rPr lang="en-US" dirty="0">
                <a:ea typeface="ＭＳ Ｐゴシック" charset="-128"/>
              </a:rPr>
              <a:t>Expand to k neighbors</a:t>
            </a:r>
          </a:p>
          <a:p>
            <a:pPr lvl="2" indent="-228600">
              <a:buFont typeface="Wingdings" charset="2"/>
              <a:buNone/>
            </a:pPr>
            <a:endParaRPr lang="en-US" dirty="0">
              <a:ea typeface="ＭＳ Ｐゴシック" charset="-128"/>
            </a:endParaRPr>
          </a:p>
        </p:txBody>
      </p:sp>
      <p:sp>
        <p:nvSpPr>
          <p:cNvPr id="28677" name="Rectangle 8"/>
          <p:cNvSpPr>
            <a:spLocks/>
          </p:cNvSpPr>
          <p:nvPr/>
        </p:nvSpPr>
        <p:spPr bwMode="auto">
          <a:xfrm>
            <a:off x="-381000" y="4953000"/>
            <a:ext cx="472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3" indent="-228600" algn="ctr">
              <a:spcBef>
                <a:spcPts val="400"/>
              </a:spcBef>
              <a:buClr>
                <a:srgbClr val="A5AB81"/>
              </a:buClr>
              <a:buFont typeface="Wingdings" charset="2"/>
              <a:buNone/>
            </a:pPr>
            <a:r>
              <a:rPr lang="en-US" sz="2000" dirty="0">
                <a:solidFill>
                  <a:srgbClr val="FF0000"/>
                </a:solidFill>
                <a:ea typeface="ＭＳ Ｐゴシック" charset="-128"/>
              </a:rPr>
              <a:t>Figure 4: Example of how multiple nearest neighbors can be more accurate (k=3)</a:t>
            </a:r>
          </a:p>
        </p:txBody>
      </p:sp>
      <p:sp>
        <p:nvSpPr>
          <p:cNvPr id="28678" name="Rectangle 10"/>
          <p:cNvSpPr>
            <a:spLocks/>
          </p:cNvSpPr>
          <p:nvPr/>
        </p:nvSpPr>
        <p:spPr bwMode="auto">
          <a:xfrm>
            <a:off x="5029200" y="4953000"/>
            <a:ext cx="3962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</a:pPr>
            <a:r>
              <a:rPr lang="en-US" sz="2900" dirty="0"/>
              <a:t>May not work well</a:t>
            </a:r>
          </a:p>
          <a:p>
            <a:pPr lvl="2" indent="-228600"/>
            <a:r>
              <a:rPr lang="en-US" dirty="0">
                <a:ea typeface="ＭＳ Ｐゴシック" charset="-128"/>
              </a:rPr>
              <a:t>Next closest “neighbors” may be same (</a:t>
            </a:r>
            <a:r>
              <a:rPr lang="en-US" dirty="0" err="1">
                <a:ea typeface="ＭＳ Ｐゴシック" charset="-128"/>
              </a:rPr>
              <a:t>x,y</a:t>
            </a:r>
            <a:r>
              <a:rPr lang="en-US" dirty="0">
                <a:ea typeface="ＭＳ Ｐゴシック" charset="-128"/>
              </a:rPr>
              <a:t>) but different d</a:t>
            </a:r>
          </a:p>
          <a:p>
            <a:pPr lvl="2" indent="-228600"/>
            <a:r>
              <a:rPr lang="en-US" dirty="0">
                <a:ea typeface="ＭＳ Ｐゴシック" charset="-128"/>
              </a:rPr>
              <a:t>Small k </a:t>
            </a:r>
            <a:r>
              <a:rPr lang="en-US" dirty="0">
                <a:ea typeface="ＭＳ Ｐゴシック" charset="-128"/>
                <a:sym typeface="Wingdings" charset="2"/>
              </a:rPr>
              <a:t> &lt;</a:t>
            </a:r>
            <a:r>
              <a:rPr lang="en-US" dirty="0" err="1">
                <a:ea typeface="ＭＳ Ｐゴシック" charset="-128"/>
                <a:sym typeface="Wingdings" charset="2"/>
              </a:rPr>
              <a:t>2m</a:t>
            </a:r>
            <a:r>
              <a:rPr lang="en-US" dirty="0">
                <a:ea typeface="ＭＳ Ｐゴシック" charset="-128"/>
                <a:sym typeface="Wingdings" charset="2"/>
              </a:rPr>
              <a:t> change</a:t>
            </a:r>
          </a:p>
          <a:p>
            <a:pPr lvl="2" indent="-228600"/>
            <a:r>
              <a:rPr lang="en-US" dirty="0">
                <a:ea typeface="ＭＳ Ｐゴシック" charset="-128"/>
                <a:sym typeface="Wingdings" charset="2"/>
              </a:rPr>
              <a:t>Big k  bad </a:t>
            </a:r>
            <a:r>
              <a:rPr lang="en-US" dirty="0" smtClean="0">
                <a:ea typeface="ＭＳ Ｐゴシック" charset="-128"/>
                <a:sym typeface="Wingdings" charset="2"/>
              </a:rPr>
              <a:t>estimate</a:t>
            </a:r>
            <a:endParaRPr lang="en-US" dirty="0">
              <a:ea typeface="ＭＳ Ｐゴシック" charset="-128"/>
            </a:endParaRPr>
          </a:p>
        </p:txBody>
      </p:sp>
      <p:pic>
        <p:nvPicPr>
          <p:cNvPr id="7" name="Picture 6" descr="radar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752600"/>
            <a:ext cx="4167588" cy="3034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>
          <a:xfrm>
            <a:off x="1066799" y="228600"/>
            <a:ext cx="7699375" cy="990600"/>
          </a:xfrm>
        </p:spPr>
        <p:txBody>
          <a:bodyPr/>
          <a:lstStyle/>
          <a:p>
            <a:r>
              <a:rPr lang="en-US" dirty="0" smtClean="0">
                <a:latin typeface="Lucida Bright" charset="0"/>
              </a:rPr>
              <a:t>Number of Data Points</a:t>
            </a:r>
          </a:p>
        </p:txBody>
      </p:sp>
      <p:pic>
        <p:nvPicPr>
          <p:cNvPr id="29699" name="Picture 5"/>
          <p:cNvPicPr>
            <a:picLocks noChangeAspect="1" noChangeArrowheads="1"/>
          </p:cNvPicPr>
          <p:nvPr/>
        </p:nvPicPr>
        <p:blipFill>
          <a:blip r:embed="rId3"/>
          <a:srcRect l="53751" t="20000" r="10001" b="34000"/>
          <a:stretch>
            <a:fillRect/>
          </a:stretch>
        </p:blipFill>
        <p:spPr bwMode="auto">
          <a:xfrm>
            <a:off x="3200400" y="1600200"/>
            <a:ext cx="5943600" cy="471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Rectangle 6"/>
          <p:cNvSpPr>
            <a:spLocks/>
          </p:cNvSpPr>
          <p:nvPr/>
        </p:nvSpPr>
        <p:spPr bwMode="auto">
          <a:xfrm>
            <a:off x="1295400" y="6172200"/>
            <a:ext cx="876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3" indent="-228600" algn="ctr">
              <a:spcBef>
                <a:spcPts val="400"/>
              </a:spcBef>
              <a:buClr>
                <a:srgbClr val="A5AB81"/>
              </a:buClr>
              <a:buFont typeface="Wingdings" charset="2"/>
              <a:buNone/>
            </a:pPr>
            <a:r>
              <a:rPr lang="en-US" sz="2000">
                <a:solidFill>
                  <a:schemeClr val="folHlink"/>
                </a:solidFill>
                <a:ea typeface="ＭＳ Ｐゴシック" charset="-128"/>
              </a:rPr>
              <a:t>Figure 6: Error Distance as a function of data points</a:t>
            </a:r>
          </a:p>
        </p:txBody>
      </p:sp>
      <p:sp>
        <p:nvSpPr>
          <p:cNvPr id="29701" name="Rectangle 7"/>
          <p:cNvSpPr>
            <a:spLocks/>
          </p:cNvSpPr>
          <p:nvPr/>
        </p:nvSpPr>
        <p:spPr bwMode="auto">
          <a:xfrm>
            <a:off x="990600" y="1752600"/>
            <a:ext cx="2438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</a:pPr>
            <a:r>
              <a:rPr lang="en-US" sz="2900" dirty="0"/>
              <a:t>Accuracy of 40 points ~= that of 70 points</a:t>
            </a:r>
          </a:p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</a:pPr>
            <a:r>
              <a:rPr lang="en-US" sz="2900" dirty="0"/>
              <a:t>Also better if points are uniformly distributed</a:t>
            </a:r>
          </a:p>
        </p:txBody>
      </p:sp>
      <p:sp>
        <p:nvSpPr>
          <p:cNvPr id="29702" name="Rectangle 8"/>
          <p:cNvSpPr>
            <a:spLocks/>
          </p:cNvSpPr>
          <p:nvPr/>
        </p:nvSpPr>
        <p:spPr bwMode="auto">
          <a:xfrm>
            <a:off x="0" y="6477000"/>
            <a:ext cx="563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981200" lvl="4" indent="-381000">
              <a:spcBef>
                <a:spcPts val="400"/>
              </a:spcBef>
              <a:buClr>
                <a:srgbClr val="A5AB81"/>
              </a:buClr>
              <a:buSzPct val="65000"/>
            </a:pPr>
            <a:r>
              <a:rPr lang="en-US" sz="2000" dirty="0">
                <a:ea typeface="ＭＳ Ｐゴシック" charset="-128"/>
              </a:rPr>
              <a:t>x-axis scaled logarithmically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Lucida Bright" charset="0"/>
              </a:rPr>
              <a:t>Tracking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latin typeface="Lucida Bright" charset="0"/>
              </a:rPr>
              <a:t>4 SS samples/second</a:t>
            </a:r>
          </a:p>
          <a:p>
            <a:r>
              <a:rPr lang="en-US" smtClean="0">
                <a:latin typeface="Lucida Bright" charset="0"/>
              </a:rPr>
              <a:t>Sliding window of 10 samples to compute mean SS</a:t>
            </a:r>
          </a:p>
          <a:p>
            <a:r>
              <a:rPr lang="en-US" smtClean="0">
                <a:latin typeface="Lucida Bright" charset="0"/>
              </a:rPr>
              <a:t>19% worse than that of stationary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 idx="4294967295"/>
          </p:nvPr>
        </p:nvSpPr>
        <p:spPr>
          <a:xfrm>
            <a:off x="1066799" y="228600"/>
            <a:ext cx="7699375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Lucida Bright" charset="0"/>
              </a:rPr>
              <a:t>Limitations of Empirical Method</a:t>
            </a:r>
          </a:p>
        </p:txBody>
      </p:sp>
      <p:sp>
        <p:nvSpPr>
          <p:cNvPr id="31747" name="Rectangle 8"/>
          <p:cNvSpPr>
            <a:spLocks/>
          </p:cNvSpPr>
          <p:nvPr/>
        </p:nvSpPr>
        <p:spPr bwMode="auto">
          <a:xfrm>
            <a:off x="1066800" y="1676400"/>
            <a:ext cx="7696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</a:pPr>
            <a:r>
              <a:rPr lang="en-US" sz="2900" dirty="0"/>
              <a:t>Long time to gather all the empirical data</a:t>
            </a:r>
          </a:p>
          <a:p>
            <a:pPr lvl="2" indent="-228600"/>
            <a:r>
              <a:rPr lang="en-US" dirty="0">
                <a:ea typeface="ＭＳ Ｐゴシック" charset="-128"/>
              </a:rPr>
              <a:t>1 floor</a:t>
            </a:r>
            <a:r>
              <a:rPr lang="en-US" sz="2400" dirty="0">
                <a:ea typeface="ＭＳ Ｐゴシック" charset="-128"/>
              </a:rPr>
              <a:t>*</a:t>
            </a:r>
            <a:r>
              <a:rPr lang="en-US" dirty="0">
                <a:ea typeface="ＭＳ Ｐゴシック" charset="-128"/>
              </a:rPr>
              <a:t>= (70 locations) · (4 directions) · (20 samples)</a:t>
            </a:r>
          </a:p>
          <a:p>
            <a:pPr lvl="2" indent="-228600"/>
            <a:r>
              <a:rPr lang="en-US" dirty="0">
                <a:ea typeface="ＭＳ Ｐゴシック" charset="-128"/>
              </a:rPr>
              <a:t>No one wants to collect all that data for a whole office building</a:t>
            </a:r>
          </a:p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</a:pPr>
            <a:r>
              <a:rPr lang="en-US" sz="2900" dirty="0"/>
              <a:t>If BS moves, have to recollect all the data</a:t>
            </a:r>
          </a:p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</a:pPr>
            <a:endParaRPr lang="en-US" sz="2900" dirty="0"/>
          </a:p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</a:pPr>
            <a:endParaRPr lang="en-US" sz="2900" dirty="0"/>
          </a:p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</a:pPr>
            <a:endParaRPr lang="en-US" sz="2900" dirty="0"/>
          </a:p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</a:pPr>
            <a:endParaRPr lang="en-US" sz="2900" dirty="0"/>
          </a:p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None/>
            </a:pPr>
            <a:r>
              <a:rPr lang="en-US" sz="1600" dirty="0"/>
              <a:t>~=*1000 square meters</a:t>
            </a:r>
          </a:p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</a:pP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xfrm>
            <a:off x="1447800" y="4495800"/>
            <a:ext cx="76962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smtClean="0">
                <a:latin typeface="Lucida Bright" charset="0"/>
              </a:rPr>
              <a:t>Model 2: Radio Propagation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 idx="4294967295"/>
          </p:nvPr>
        </p:nvSpPr>
        <p:spPr>
          <a:xfrm>
            <a:off x="1066799" y="228600"/>
            <a:ext cx="7699375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Lucida Bright" charset="0"/>
              </a:rPr>
              <a:t>The Radio Propagation Method</a:t>
            </a:r>
          </a:p>
        </p:txBody>
      </p:sp>
      <p:sp>
        <p:nvSpPr>
          <p:cNvPr id="33795" name="Rectangle 7"/>
          <p:cNvSpPr>
            <a:spLocks/>
          </p:cNvSpPr>
          <p:nvPr/>
        </p:nvSpPr>
        <p:spPr bwMode="auto">
          <a:xfrm>
            <a:off x="1066800" y="1676400"/>
            <a:ext cx="7696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</a:pPr>
            <a:r>
              <a:rPr lang="en-US" sz="2900" dirty="0"/>
              <a:t>Create a search space for </a:t>
            </a:r>
            <a:r>
              <a:rPr lang="en-US" sz="2900" dirty="0" err="1"/>
              <a:t>NNSS</a:t>
            </a:r>
            <a:r>
              <a:rPr lang="en-US" sz="2900" dirty="0"/>
              <a:t> (to be used in the same way as before)</a:t>
            </a:r>
          </a:p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</a:pPr>
            <a:r>
              <a:rPr lang="en-US" sz="2900" dirty="0"/>
              <a:t>Reduce dependency on empirical data</a:t>
            </a:r>
          </a:p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</a:pPr>
            <a:r>
              <a:rPr lang="en-US" sz="2900" dirty="0"/>
              <a:t>How?</a:t>
            </a:r>
            <a:endParaRPr lang="en-US" sz="3600" dirty="0"/>
          </a:p>
          <a:p>
            <a:pPr lvl="2" indent="-228600"/>
            <a:r>
              <a:rPr lang="en-US" sz="2400" dirty="0">
                <a:ea typeface="ＭＳ Ｐゴシック" charset="-128"/>
              </a:rPr>
              <a:t>Model of indoor signal propagation</a:t>
            </a:r>
          </a:p>
          <a:p>
            <a:pPr lvl="2" indent="-228600"/>
            <a:r>
              <a:rPr lang="en-US" sz="2400" dirty="0">
                <a:ea typeface="ＭＳ Ｐゴシック" charset="-128"/>
              </a:rPr>
              <a:t>Compute (theoretically) SS data (similar to empirical) for locations (</a:t>
            </a:r>
            <a:r>
              <a:rPr lang="en-US" sz="2400" dirty="0" err="1">
                <a:ea typeface="ＭＳ Ｐゴシック" charset="-128"/>
              </a:rPr>
              <a:t>x,y</a:t>
            </a:r>
            <a:r>
              <a:rPr lang="en-US" sz="2400" dirty="0">
                <a:ea typeface="ＭＳ Ｐゴシック" charset="-128"/>
              </a:rPr>
              <a:t>) spaced uniformly along the </a:t>
            </a:r>
            <a:r>
              <a:rPr lang="en-US" sz="2400" dirty="0" smtClean="0">
                <a:ea typeface="ＭＳ Ｐゴシック" charset="-128"/>
              </a:rPr>
              <a:t>floor</a:t>
            </a:r>
          </a:p>
          <a:p>
            <a:pPr lvl="2" indent="-228600"/>
            <a:endParaRPr lang="en-US" sz="2400" dirty="0">
              <a:ea typeface="ＭＳ Ｐゴシック" charset="-128"/>
            </a:endParaRPr>
          </a:p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</a:pPr>
            <a:r>
              <a:rPr lang="en-US" sz="2900" dirty="0"/>
              <a:t>Performance of method dependent of accuracy of model</a:t>
            </a:r>
          </a:p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</a:pPr>
            <a:endParaRPr lang="en-US" sz="2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Lucida Bright" charset="0"/>
              </a:rPr>
              <a:t>Challenges to Create Model</a:t>
            </a:r>
          </a:p>
        </p:txBody>
      </p:sp>
      <p:sp>
        <p:nvSpPr>
          <p:cNvPr id="34819" name="Rectangle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Lucida Bright" charset="0"/>
              </a:rPr>
              <a:t>Have to account for free-space loss / loss due to obstructions</a:t>
            </a:r>
          </a:p>
          <a:p>
            <a:endParaRPr lang="en-US" dirty="0" smtClean="0">
              <a:latin typeface="Lucida Bright" charset="0"/>
            </a:endParaRPr>
          </a:p>
          <a:p>
            <a:r>
              <a:rPr lang="en-US" dirty="0" smtClean="0">
                <a:latin typeface="Lucida Bright" charset="0"/>
              </a:rPr>
              <a:t>Multipath Phenomenon</a:t>
            </a:r>
          </a:p>
          <a:p>
            <a:pPr lvl="2"/>
            <a:r>
              <a:rPr lang="en-US" dirty="0" smtClean="0">
                <a:latin typeface="Lucida Bright" charset="0"/>
              </a:rPr>
              <a:t>Signal arrives at user through multiple paths</a:t>
            </a:r>
          </a:p>
          <a:p>
            <a:pPr lvl="2"/>
            <a:r>
              <a:rPr lang="en-US" dirty="0" smtClean="0">
                <a:latin typeface="Lucida Bright" charset="0"/>
              </a:rPr>
              <a:t>Depends on layout of building, construction material, number/type of objects in the building</a:t>
            </a:r>
          </a:p>
          <a:p>
            <a:pPr lvl="2"/>
            <a:endParaRPr lang="en-US" dirty="0" smtClean="0">
              <a:latin typeface="Lucida Bright" charset="0"/>
            </a:endParaRPr>
          </a:p>
          <a:p>
            <a:r>
              <a:rPr lang="en-US" dirty="0" smtClean="0">
                <a:latin typeface="Lucida Bright" charset="0"/>
              </a:rPr>
              <a:t>Each building is different</a:t>
            </a:r>
          </a:p>
          <a:p>
            <a:endParaRPr lang="en-US" dirty="0" smtClean="0">
              <a:latin typeface="Lucida Bright" charset="0"/>
            </a:endParaRPr>
          </a:p>
          <a:p>
            <a:r>
              <a:rPr lang="en-US" dirty="0" smtClean="0">
                <a:latin typeface="Lucida Bright" charset="0"/>
              </a:rPr>
              <a:t>If a wall (etc) moves, has to be recalculated</a:t>
            </a:r>
          </a:p>
          <a:p>
            <a:pPr>
              <a:buFont typeface="Wingdings" charset="2"/>
              <a:buNone/>
            </a:pPr>
            <a:endParaRPr lang="en-US" dirty="0" smtClean="0">
              <a:latin typeface="Lucida Br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1447800" y="4495800"/>
            <a:ext cx="7696200" cy="990600"/>
          </a:xfrm>
        </p:spPr>
        <p:txBody>
          <a:bodyPr/>
          <a:lstStyle/>
          <a:p>
            <a:pPr algn="ctr"/>
            <a:r>
              <a:rPr lang="en-US" sz="4800" b="1" smtClean="0">
                <a:latin typeface="Lucida Bright" charset="0"/>
              </a:rPr>
              <a:t>The Idea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Lucida Bright" charset="0"/>
              </a:rPr>
              <a:t>Chosen Model</a:t>
            </a:r>
          </a:p>
        </p:txBody>
      </p:sp>
      <p:sp>
        <p:nvSpPr>
          <p:cNvPr id="35843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1066800" y="1600200"/>
            <a:ext cx="76962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Floor Attenuation Factor propagation models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Accommodates different building layouts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Accounts for large-scale path loss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Adaptations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Do not care about attenuation due to floors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Instead focus on walls</a:t>
            </a:r>
          </a:p>
          <a:p>
            <a:pPr lvl="4">
              <a:lnSpc>
                <a:spcPct val="90000"/>
              </a:lnSpc>
            </a:pPr>
            <a:r>
              <a:rPr lang="en-US" dirty="0" smtClean="0"/>
              <a:t>Esp. between transmitter and receiver</a:t>
            </a:r>
          </a:p>
          <a:p>
            <a:pPr lvl="4">
              <a:lnSpc>
                <a:spcPct val="90000"/>
              </a:lnSpc>
            </a:pPr>
            <a:r>
              <a:rPr lang="en-US" dirty="0" smtClean="0"/>
              <a:t>Wall Attenuation Factor (</a:t>
            </a:r>
            <a:r>
              <a:rPr lang="en-US" dirty="0" err="1" smtClean="0"/>
              <a:t>WAF</a:t>
            </a:r>
            <a:r>
              <a:rPr lang="en-US" dirty="0" smtClean="0"/>
              <a:t>)</a:t>
            </a:r>
          </a:p>
          <a:p>
            <a:pPr lvl="4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Testing “suggests that the entire system can be relocated to a different part of the building, but the same parameter values can be used”</a:t>
            </a:r>
          </a:p>
          <a:p>
            <a:pPr lvl="4">
              <a:lnSpc>
                <a:spcPct val="90000"/>
              </a:lnSpc>
            </a:pPr>
            <a:endParaRPr lang="en-US" dirty="0" smtClean="0">
              <a:latin typeface="Lucida Br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eqn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4953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Lucida Bright" charset="0"/>
              </a:rPr>
              <a:t>Propagation Model v. Empirical</a:t>
            </a:r>
          </a:p>
        </p:txBody>
      </p:sp>
      <p:sp>
        <p:nvSpPr>
          <p:cNvPr id="36867" name="Rectangle 5"/>
          <p:cNvSpPr>
            <a:spLocks noGrp="1"/>
          </p:cNvSpPr>
          <p:nvPr>
            <p:ph type="body" idx="1"/>
          </p:nvPr>
        </p:nvSpPr>
        <p:spPr>
          <a:xfrm>
            <a:off x="990600" y="1676400"/>
            <a:ext cx="2282825" cy="4525963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Lucida Bright" charset="0"/>
              </a:rPr>
              <a:t>Not as good as empirical</a:t>
            </a:r>
          </a:p>
          <a:p>
            <a:r>
              <a:rPr lang="en-US" dirty="0" smtClean="0">
                <a:latin typeface="Lucida Bright" charset="0"/>
              </a:rPr>
              <a:t>Better than Strongest BS and Random Methods</a:t>
            </a:r>
          </a:p>
        </p:txBody>
      </p:sp>
      <p:pic>
        <p:nvPicPr>
          <p:cNvPr id="36868" name="Picture 6"/>
          <p:cNvPicPr>
            <a:picLocks noChangeAspect="1" noChangeArrowheads="1"/>
          </p:cNvPicPr>
          <p:nvPr/>
        </p:nvPicPr>
        <p:blipFill>
          <a:blip r:embed="rId3"/>
          <a:srcRect l="53125" t="17000" r="11874" b="50000"/>
          <a:stretch>
            <a:fillRect/>
          </a:stretch>
        </p:blipFill>
        <p:spPr bwMode="auto">
          <a:xfrm>
            <a:off x="3581400" y="1676400"/>
            <a:ext cx="5562600" cy="395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Rectangle 7"/>
          <p:cNvSpPr>
            <a:spLocks/>
          </p:cNvSpPr>
          <p:nvPr/>
        </p:nvSpPr>
        <p:spPr bwMode="auto">
          <a:xfrm>
            <a:off x="914400" y="5638800"/>
            <a:ext cx="876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3" indent="-228600" algn="ctr">
              <a:spcBef>
                <a:spcPts val="400"/>
              </a:spcBef>
              <a:buClr>
                <a:srgbClr val="A5AB81"/>
              </a:buClr>
              <a:buFont typeface="Wingdings" charset="2"/>
              <a:buNone/>
            </a:pPr>
            <a:r>
              <a:rPr lang="en-US" sz="2000">
                <a:solidFill>
                  <a:schemeClr val="folHlink"/>
                </a:solidFill>
                <a:ea typeface="ＭＳ Ｐゴシック" charset="-128"/>
              </a:rPr>
              <a:t>Figure 9: Predicted verses measured signal strength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Lucida Bright" charset="0"/>
              </a:rPr>
              <a:t>Overview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Lucida Bright" charset="0"/>
              </a:rPr>
              <a:t>Main Goal:</a:t>
            </a:r>
          </a:p>
          <a:p>
            <a:pPr lvl="2"/>
            <a:r>
              <a:rPr lang="en-US" dirty="0" smtClean="0">
                <a:latin typeface="Lucida Bright" charset="0"/>
              </a:rPr>
              <a:t>Locate/Track users INSIDE a building</a:t>
            </a:r>
          </a:p>
          <a:p>
            <a:pPr lvl="2"/>
            <a:endParaRPr lang="en-US" dirty="0" smtClean="0">
              <a:latin typeface="Lucida Bright" charset="0"/>
            </a:endParaRPr>
          </a:p>
          <a:p>
            <a:r>
              <a:rPr lang="en-US" dirty="0" smtClean="0">
                <a:latin typeface="Lucida Bright" charset="0"/>
              </a:rPr>
              <a:t>Method:</a:t>
            </a:r>
          </a:p>
          <a:p>
            <a:pPr lvl="2"/>
            <a:r>
              <a:rPr lang="en-US" dirty="0" smtClean="0">
                <a:latin typeface="Lucida Bright" charset="0"/>
              </a:rPr>
              <a:t>Recording/Processing signal strength</a:t>
            </a:r>
          </a:p>
          <a:p>
            <a:pPr lvl="2"/>
            <a:r>
              <a:rPr lang="en-US" dirty="0" smtClean="0">
                <a:latin typeface="Lucida Bright" charset="0"/>
              </a:rPr>
              <a:t>Overlapping Coverage </a:t>
            </a:r>
            <a:r>
              <a:rPr lang="en-US" dirty="0" smtClean="0">
                <a:latin typeface="Lucida Bright" charset="0"/>
                <a:sym typeface="Wingdings" charset="2"/>
              </a:rPr>
              <a:t> triangulation</a:t>
            </a:r>
          </a:p>
          <a:p>
            <a:pPr lvl="2"/>
            <a:endParaRPr lang="en-US" dirty="0" smtClean="0">
              <a:latin typeface="Lucida Bright" charset="0"/>
            </a:endParaRPr>
          </a:p>
          <a:p>
            <a:r>
              <a:rPr lang="en-US" dirty="0" smtClean="0">
                <a:latin typeface="Lucida Bright" charset="0"/>
              </a:rPr>
              <a:t>Motivation:</a:t>
            </a:r>
          </a:p>
          <a:p>
            <a:pPr lvl="2"/>
            <a:r>
              <a:rPr lang="en-US" dirty="0" smtClean="0">
                <a:latin typeface="Lucida Bright" charset="0"/>
              </a:rPr>
              <a:t>Location aware services/applications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Lucida Bright" charset="0"/>
              </a:rPr>
              <a:t>Previous Work</a:t>
            </a:r>
          </a:p>
        </p:txBody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Lucida Bright" charset="0"/>
              </a:rPr>
              <a:t>Focused on </a:t>
            </a:r>
            <a:r>
              <a:rPr lang="en-US" dirty="0" err="1" smtClean="0">
                <a:latin typeface="Lucida Bright" charset="0"/>
              </a:rPr>
              <a:t>IR</a:t>
            </a:r>
            <a:endParaRPr lang="en-US" dirty="0" smtClean="0">
              <a:latin typeface="Lucida Bright" charset="0"/>
            </a:endParaRPr>
          </a:p>
          <a:p>
            <a:pPr lvl="2"/>
            <a:r>
              <a:rPr lang="en-US" dirty="0" smtClean="0">
                <a:latin typeface="Lucida Bright" charset="0"/>
              </a:rPr>
              <a:t>Limited range</a:t>
            </a:r>
          </a:p>
          <a:p>
            <a:pPr lvl="2"/>
            <a:r>
              <a:rPr lang="en-US" dirty="0" smtClean="0">
                <a:latin typeface="Lucida Bright" charset="0"/>
              </a:rPr>
              <a:t>Does not allow for traditional transmitting of data (aka limited to just locating people)</a:t>
            </a:r>
          </a:p>
          <a:p>
            <a:pPr lvl="2"/>
            <a:r>
              <a:rPr lang="en-US" dirty="0" smtClean="0">
                <a:latin typeface="Lucida Bright" charset="0"/>
              </a:rPr>
              <a:t>Scales poorly</a:t>
            </a:r>
          </a:p>
          <a:p>
            <a:pPr lvl="2"/>
            <a:r>
              <a:rPr lang="en-US" dirty="0" smtClean="0">
                <a:latin typeface="Lucida Bright" charset="0"/>
              </a:rPr>
              <a:t>Installation/maintenance limitations</a:t>
            </a:r>
          </a:p>
          <a:p>
            <a:pPr lvl="2"/>
            <a:endParaRPr lang="en-US" dirty="0" smtClean="0">
              <a:latin typeface="Lucida Bright" charset="0"/>
            </a:endParaRPr>
          </a:p>
          <a:p>
            <a:r>
              <a:rPr lang="en-US" dirty="0" smtClean="0">
                <a:latin typeface="Lucida Bright" charset="0"/>
              </a:rPr>
              <a:t>Authors argue that </a:t>
            </a:r>
            <a:r>
              <a:rPr lang="en-US" dirty="0" err="1" smtClean="0">
                <a:latin typeface="Lucida Bright" charset="0"/>
              </a:rPr>
              <a:t>RF</a:t>
            </a:r>
            <a:r>
              <a:rPr lang="en-US" dirty="0" smtClean="0">
                <a:latin typeface="Lucida Bright" charset="0"/>
              </a:rPr>
              <a:t> solves problems above 		</a:t>
            </a:r>
          </a:p>
          <a:p>
            <a:r>
              <a:rPr lang="en-US" sz="1600" dirty="0" smtClean="0">
                <a:latin typeface="Lucida Bright" charset="0"/>
              </a:rPr>
              <a:t>(range, scalability, deployment, maintenance)</a:t>
            </a:r>
          </a:p>
          <a:p>
            <a:pPr lvl="2"/>
            <a:endParaRPr lang="en-US" dirty="0" smtClean="0">
              <a:latin typeface="Lucida Bright" charset="0"/>
            </a:endParaRPr>
          </a:p>
          <a:p>
            <a:pPr lvl="3">
              <a:buClr>
                <a:schemeClr val="accent1"/>
              </a:buClr>
              <a:buFont typeface="Wingdings" charset="2"/>
              <a:buChar char="n"/>
            </a:pPr>
            <a:endParaRPr lang="en-US" dirty="0" smtClean="0">
              <a:latin typeface="Lucida Bright" charset="0"/>
            </a:endParaRPr>
          </a:p>
          <a:p>
            <a:pPr lvl="2"/>
            <a:endParaRPr lang="en-US" dirty="0" smtClean="0">
              <a:latin typeface="Lucida Br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1447800" y="4495800"/>
            <a:ext cx="7696200" cy="990600"/>
          </a:xfrm>
        </p:spPr>
        <p:txBody>
          <a:bodyPr/>
          <a:lstStyle/>
          <a:p>
            <a:pPr algn="ctr"/>
            <a:r>
              <a:rPr lang="en-US" sz="4800" b="1" smtClean="0">
                <a:latin typeface="Lucida Bright" charset="0"/>
              </a:rPr>
              <a:t>Testing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2"/>
          <p:cNvSpPr>
            <a:spLocks noGrp="1"/>
          </p:cNvSpPr>
          <p:nvPr>
            <p:ph type="title" idx="4294967295"/>
          </p:nvPr>
        </p:nvSpPr>
        <p:spPr>
          <a:xfrm>
            <a:off x="1066799" y="228600"/>
            <a:ext cx="7699375" cy="990600"/>
          </a:xfrm>
        </p:spPr>
        <p:txBody>
          <a:bodyPr/>
          <a:lstStyle/>
          <a:p>
            <a:r>
              <a:rPr lang="en-US" dirty="0" smtClean="0">
                <a:latin typeface="Lucida Bright" charset="0"/>
              </a:rPr>
              <a:t>Building Floor Layout</a:t>
            </a:r>
          </a:p>
        </p:txBody>
      </p:sp>
      <p:pic>
        <p:nvPicPr>
          <p:cNvPr id="2150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1523999"/>
            <a:ext cx="2971800" cy="533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Rectangle 10"/>
          <p:cNvSpPr>
            <a:spLocks/>
          </p:cNvSpPr>
          <p:nvPr/>
        </p:nvSpPr>
        <p:spPr bwMode="auto">
          <a:xfrm>
            <a:off x="990600" y="1447800"/>
            <a:ext cx="4495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</a:pPr>
            <a:r>
              <a:rPr lang="en-US" sz="2900" dirty="0"/>
              <a:t>Figure Notation</a:t>
            </a:r>
          </a:p>
          <a:p>
            <a:pPr lvl="2" indent="-228600"/>
            <a:r>
              <a:rPr lang="en-US" dirty="0">
                <a:ea typeface="ＭＳ Ｐゴシック" charset="-128"/>
              </a:rPr>
              <a:t>Black Dots = locations where empirical signal strength info was collected</a:t>
            </a:r>
          </a:p>
          <a:p>
            <a:pPr lvl="2" indent="-228600"/>
            <a:r>
              <a:rPr lang="en-US" dirty="0">
                <a:ea typeface="ＭＳ Ｐゴシック" charset="-128"/>
              </a:rPr>
              <a:t>Large Stars = Base Stations (BS)</a:t>
            </a:r>
          </a:p>
          <a:p>
            <a:pPr lvl="2" indent="-228600"/>
            <a:r>
              <a:rPr lang="en-US" dirty="0">
                <a:ea typeface="ＭＳ Ｐゴシック" charset="-128"/>
              </a:rPr>
              <a:t>Orientation – North (up); East (right)</a:t>
            </a:r>
          </a:p>
          <a:p>
            <a:pPr lvl="2" indent="-228600"/>
            <a:endParaRPr lang="en-US" dirty="0">
              <a:ea typeface="ＭＳ Ｐゴシック" charset="-128"/>
            </a:endParaRPr>
          </a:p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</a:pPr>
            <a:r>
              <a:rPr lang="en-US" sz="2900" dirty="0"/>
              <a:t>Ranges</a:t>
            </a:r>
          </a:p>
          <a:p>
            <a:pPr lvl="2" indent="-228600"/>
            <a:r>
              <a:rPr lang="en-US" dirty="0">
                <a:ea typeface="ＭＳ Ｐゴシック" charset="-128"/>
              </a:rPr>
              <a:t>Open along hallways w/ base stations (</a:t>
            </a:r>
            <a:r>
              <a:rPr lang="en-US" dirty="0" err="1">
                <a:ea typeface="ＭＳ Ｐゴシック" charset="-128"/>
              </a:rPr>
              <a:t>200m</a:t>
            </a:r>
            <a:r>
              <a:rPr lang="en-US" dirty="0">
                <a:ea typeface="ＭＳ Ｐゴシック" charset="-128"/>
              </a:rPr>
              <a:t>)</a:t>
            </a:r>
          </a:p>
          <a:p>
            <a:pPr lvl="2" indent="-228600"/>
            <a:r>
              <a:rPr lang="en-US" dirty="0">
                <a:ea typeface="ＭＳ Ｐゴシック" charset="-128"/>
              </a:rPr>
              <a:t>Closes elsewhere (</a:t>
            </a:r>
            <a:r>
              <a:rPr lang="en-US" dirty="0" err="1">
                <a:ea typeface="ＭＳ Ｐゴシック" charset="-128"/>
              </a:rPr>
              <a:t>25m</a:t>
            </a:r>
            <a:r>
              <a:rPr lang="en-US" dirty="0">
                <a:ea typeface="ＭＳ Ｐゴシック" charset="-128"/>
              </a:rPr>
              <a:t>)</a:t>
            </a:r>
          </a:p>
          <a:p>
            <a:pPr lvl="2" indent="-228600"/>
            <a:r>
              <a:rPr lang="en-US" dirty="0">
                <a:ea typeface="ＭＳ Ｐゴシック" charset="-128"/>
              </a:rPr>
              <a:t>Base stations overlap in parts and cover the entire floor</a:t>
            </a:r>
          </a:p>
        </p:txBody>
      </p:sp>
      <p:sp>
        <p:nvSpPr>
          <p:cNvPr id="21509" name="Oval 11"/>
          <p:cNvSpPr>
            <a:spLocks noChangeArrowheads="1"/>
          </p:cNvSpPr>
          <p:nvPr/>
        </p:nvSpPr>
        <p:spPr bwMode="auto">
          <a:xfrm>
            <a:off x="6477000" y="2743200"/>
            <a:ext cx="304800" cy="3048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Oval 12"/>
          <p:cNvSpPr>
            <a:spLocks noChangeArrowheads="1"/>
          </p:cNvSpPr>
          <p:nvPr/>
        </p:nvSpPr>
        <p:spPr bwMode="auto">
          <a:xfrm>
            <a:off x="7543800" y="4038600"/>
            <a:ext cx="304800" cy="304800"/>
          </a:xfrm>
          <a:prstGeom prst="ellips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Oval 13"/>
          <p:cNvSpPr>
            <a:spLocks noChangeArrowheads="1"/>
          </p:cNvSpPr>
          <p:nvPr/>
        </p:nvSpPr>
        <p:spPr bwMode="auto">
          <a:xfrm>
            <a:off x="7239000" y="6019800"/>
            <a:ext cx="304800" cy="304800"/>
          </a:xfrm>
          <a:prstGeom prst="ellips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Rectangle 14"/>
          <p:cNvSpPr>
            <a:spLocks/>
          </p:cNvSpPr>
          <p:nvPr/>
        </p:nvSpPr>
        <p:spPr bwMode="auto">
          <a:xfrm>
            <a:off x="2971800" y="6096000"/>
            <a:ext cx="3124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3" indent="-228600" algn="ctr">
              <a:spcBef>
                <a:spcPts val="400"/>
              </a:spcBef>
              <a:buClr>
                <a:srgbClr val="A5AB81"/>
              </a:buClr>
              <a:buFont typeface="Wingdings" charset="2"/>
              <a:buNone/>
            </a:pPr>
            <a:endParaRPr lang="en-US" sz="2000">
              <a:solidFill>
                <a:schemeClr val="folHlink"/>
              </a:solidFill>
              <a:ea typeface="ＭＳ Ｐゴシック" charset="-128"/>
            </a:endParaRPr>
          </a:p>
        </p:txBody>
      </p:sp>
      <p:sp>
        <p:nvSpPr>
          <p:cNvPr id="21513" name="TextBox 8"/>
          <p:cNvSpPr txBox="1">
            <a:spLocks noChangeArrowheads="1"/>
          </p:cNvSpPr>
          <p:nvPr/>
        </p:nvSpPr>
        <p:spPr bwMode="auto">
          <a:xfrm>
            <a:off x="5791200" y="990600"/>
            <a:ext cx="2781300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3">
              <a:buFont typeface="Wingdings" charset="2"/>
              <a:buNone/>
            </a:pPr>
            <a:r>
              <a:rPr lang="en-US" sz="2000">
                <a:solidFill>
                  <a:srgbClr val="FF0000"/>
                </a:solidFill>
                <a:ea typeface="ＭＳ Ｐゴシック" charset="-128"/>
              </a:rPr>
              <a:t>Figure 1: Floor Layout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Lucida Bright" charset="0"/>
              </a:rPr>
              <a:t>Information Collected</a:t>
            </a:r>
          </a:p>
        </p:txBody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latin typeface="Lucida Bright" charset="0"/>
              </a:rPr>
              <a:t>Use signal information</a:t>
            </a:r>
          </a:p>
          <a:p>
            <a:pPr lvl="2"/>
            <a:r>
              <a:rPr lang="en-US" smtClean="0">
                <a:latin typeface="Lucida Bright" charset="0"/>
              </a:rPr>
              <a:t>Off-Line Phase</a:t>
            </a:r>
          </a:p>
          <a:p>
            <a:pPr lvl="3"/>
            <a:r>
              <a:rPr lang="en-US" smtClean="0">
                <a:latin typeface="Lucida Bright" charset="0"/>
              </a:rPr>
              <a:t>Construct/validate models for signal propagation</a:t>
            </a:r>
          </a:p>
          <a:p>
            <a:pPr lvl="2"/>
            <a:r>
              <a:rPr lang="en-US" smtClean="0">
                <a:latin typeface="Lucida Bright" charset="0"/>
              </a:rPr>
              <a:t>Real-Time Phase</a:t>
            </a:r>
          </a:p>
          <a:p>
            <a:pPr lvl="3"/>
            <a:r>
              <a:rPr lang="en-US" smtClean="0">
                <a:latin typeface="Lucida Bright" charset="0"/>
              </a:rPr>
              <a:t>Infer location of user</a:t>
            </a:r>
          </a:p>
          <a:p>
            <a:pPr lvl="3"/>
            <a:endParaRPr lang="en-US" smtClean="0">
              <a:latin typeface="Lucida Bright" charset="0"/>
            </a:endParaRPr>
          </a:p>
          <a:p>
            <a:r>
              <a:rPr lang="en-US" smtClean="0">
                <a:latin typeface="Lucida Bright" charset="0"/>
              </a:rPr>
              <a:t>Information Passed</a:t>
            </a:r>
          </a:p>
          <a:p>
            <a:pPr lvl="2"/>
            <a:r>
              <a:rPr lang="en-US" smtClean="0">
                <a:latin typeface="Lucida Bright" charset="0"/>
              </a:rPr>
              <a:t>Signal strength (SS)</a:t>
            </a:r>
          </a:p>
          <a:p>
            <a:pPr lvl="2"/>
            <a:r>
              <a:rPr lang="en-US" smtClean="0">
                <a:latin typeface="Lucida Bright" charset="0"/>
              </a:rPr>
              <a:t>Signal-to-noise ratio (SNR)</a:t>
            </a:r>
          </a:p>
          <a:p>
            <a:pPr lvl="2"/>
            <a:r>
              <a:rPr lang="en-US" smtClean="0">
                <a:latin typeface="Lucida Bright" charset="0"/>
              </a:rPr>
              <a:t>SS is a stronger function of location; therefore authors do not use SNR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Lucida Bright" charset="0"/>
              </a:rPr>
              <a:t>Collection Process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Lucida Bright" charset="0"/>
              </a:rPr>
              <a:t>Synchronize clocks on mobile host (MH) &amp; BS</a:t>
            </a:r>
          </a:p>
          <a:p>
            <a:endParaRPr lang="en-US" dirty="0" smtClean="0">
              <a:latin typeface="Lucida Bright" charset="0"/>
            </a:endParaRPr>
          </a:p>
          <a:p>
            <a:r>
              <a:rPr lang="en-US" dirty="0" smtClean="0">
                <a:latin typeface="Lucida Bright" charset="0"/>
              </a:rPr>
              <a:t>MH broadcasts </a:t>
            </a:r>
            <a:r>
              <a:rPr lang="en-US" dirty="0" err="1" smtClean="0">
                <a:latin typeface="Lucida Bright" charset="0"/>
              </a:rPr>
              <a:t>UDP</a:t>
            </a:r>
            <a:r>
              <a:rPr lang="en-US" dirty="0" smtClean="0">
                <a:latin typeface="Lucida Bright" charset="0"/>
              </a:rPr>
              <a:t> packets</a:t>
            </a:r>
          </a:p>
          <a:p>
            <a:endParaRPr lang="en-US" dirty="0" smtClean="0">
              <a:latin typeface="Lucida Bright" charset="0"/>
            </a:endParaRPr>
          </a:p>
          <a:p>
            <a:r>
              <a:rPr lang="en-US" dirty="0" smtClean="0">
                <a:latin typeface="Lucida Bright" charset="0"/>
              </a:rPr>
              <a:t>BS records SS at (t, x, y, d)</a:t>
            </a:r>
          </a:p>
          <a:p>
            <a:pPr lvl="2"/>
            <a:r>
              <a:rPr lang="en-US" dirty="0" smtClean="0">
                <a:latin typeface="Lucida Bright" charset="0"/>
              </a:rPr>
              <a:t>Time stamp (t); direction user is facing (d); location (</a:t>
            </a:r>
            <a:r>
              <a:rPr lang="en-US" dirty="0" err="1" smtClean="0">
                <a:latin typeface="Lucida Bright" charset="0"/>
              </a:rPr>
              <a:t>x,y</a:t>
            </a:r>
            <a:r>
              <a:rPr lang="en-US" dirty="0" smtClean="0">
                <a:latin typeface="Lucida Bright" charset="0"/>
              </a:rPr>
              <a:t>)</a:t>
            </a:r>
          </a:p>
          <a:p>
            <a:pPr lvl="2"/>
            <a:r>
              <a:rPr lang="en-US" dirty="0" smtClean="0">
                <a:latin typeface="Lucida Bright" charset="0"/>
              </a:rPr>
              <a:t>If off-line, user indicates location by clicking map on floor</a:t>
            </a:r>
          </a:p>
          <a:p>
            <a:pPr lvl="2"/>
            <a:r>
              <a:rPr lang="en-US" dirty="0" smtClean="0">
                <a:latin typeface="Lucida Bright" charset="0"/>
              </a:rPr>
              <a:t>Signal strength varies w/</a:t>
            </a:r>
            <a:r>
              <a:rPr lang="en-US" dirty="0" err="1" smtClean="0">
                <a:latin typeface="Lucida Bright" charset="0"/>
              </a:rPr>
              <a:t>i</a:t>
            </a:r>
            <a:r>
              <a:rPr lang="en-US" dirty="0" smtClean="0">
                <a:latin typeface="Lucida Bright" charset="0"/>
              </a:rPr>
              <a:t> a single location based on d</a:t>
            </a:r>
          </a:p>
          <a:p>
            <a:pPr lvl="2"/>
            <a:endParaRPr lang="en-US" dirty="0" smtClean="0">
              <a:latin typeface="Lucida Bright" charset="0"/>
            </a:endParaRPr>
          </a:p>
          <a:p>
            <a:r>
              <a:rPr lang="en-US" dirty="0" smtClean="0">
                <a:latin typeface="Lucida Bright" charset="0"/>
              </a:rPr>
              <a:t>Offline phase: SS in each of the 4 </a:t>
            </a:r>
            <a:r>
              <a:rPr lang="en-US" dirty="0" err="1" smtClean="0">
                <a:latin typeface="Lucida Bright" charset="0"/>
              </a:rPr>
              <a:t>d’s</a:t>
            </a:r>
            <a:r>
              <a:rPr lang="en-US" dirty="0" smtClean="0">
                <a:latin typeface="Lucida Bright" charset="0"/>
              </a:rPr>
              <a:t> at 70 (</a:t>
            </a:r>
            <a:r>
              <a:rPr lang="en-US" dirty="0" err="1" smtClean="0">
                <a:latin typeface="Lucida Bright" charset="0"/>
              </a:rPr>
              <a:t>x,y</a:t>
            </a:r>
            <a:r>
              <a:rPr lang="en-US" dirty="0" smtClean="0">
                <a:latin typeface="Lucida Bright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>
          <a:xfrm>
            <a:off x="990599" y="228600"/>
            <a:ext cx="7775575" cy="990600"/>
          </a:xfrm>
        </p:spPr>
        <p:txBody>
          <a:bodyPr/>
          <a:lstStyle/>
          <a:p>
            <a:r>
              <a:rPr lang="en-US" dirty="0" smtClean="0">
                <a:latin typeface="Lucida Bright" charset="0"/>
              </a:rPr>
              <a:t>Signal Strength</a:t>
            </a:r>
          </a:p>
        </p:txBody>
      </p:sp>
      <p:pic>
        <p:nvPicPr>
          <p:cNvPr id="24579" name="Picture 6"/>
          <p:cNvPicPr>
            <a:picLocks noChangeAspect="1" noChangeArrowheads="1"/>
          </p:cNvPicPr>
          <p:nvPr/>
        </p:nvPicPr>
        <p:blipFill>
          <a:blip r:embed="rId3"/>
          <a:srcRect l="14375" t="37000" r="50624" b="25000"/>
          <a:stretch>
            <a:fillRect/>
          </a:stretch>
        </p:blipFill>
        <p:spPr bwMode="auto">
          <a:xfrm>
            <a:off x="3733800" y="1524000"/>
            <a:ext cx="5410200" cy="377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Rectangle 7"/>
          <p:cNvSpPr>
            <a:spLocks/>
          </p:cNvSpPr>
          <p:nvPr/>
        </p:nvSpPr>
        <p:spPr bwMode="auto">
          <a:xfrm>
            <a:off x="3124200" y="5562600"/>
            <a:ext cx="6019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3" indent="-228600" algn="ctr">
              <a:spcBef>
                <a:spcPts val="400"/>
              </a:spcBef>
              <a:buClr>
                <a:srgbClr val="A5AB81"/>
              </a:buClr>
              <a:buFont typeface="Wingdings" charset="2"/>
              <a:buNone/>
            </a:pPr>
            <a:r>
              <a:rPr lang="en-US" sz="2000">
                <a:solidFill>
                  <a:srgbClr val="FF0000"/>
                </a:solidFill>
                <a:ea typeface="ＭＳ Ｐゴシック" charset="-128"/>
              </a:rPr>
              <a:t>Figure 2: Signal strength recorded at the BS as the user walks around the floor.</a:t>
            </a:r>
          </a:p>
        </p:txBody>
      </p:sp>
      <p:sp>
        <p:nvSpPr>
          <p:cNvPr id="24581" name="Rectangle 9"/>
          <p:cNvSpPr>
            <a:spLocks/>
          </p:cNvSpPr>
          <p:nvPr/>
        </p:nvSpPr>
        <p:spPr bwMode="auto">
          <a:xfrm>
            <a:off x="1143000" y="1676400"/>
            <a:ext cx="2209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</a:pPr>
            <a:r>
              <a:rPr lang="en-US" sz="2900" dirty="0" smtClean="0"/>
              <a:t>Why?</a:t>
            </a:r>
          </a:p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</a:pPr>
            <a:r>
              <a:rPr lang="en-US" dirty="0" smtClean="0">
                <a:ea typeface="ＭＳ Ｐゴシック" charset="-128"/>
              </a:rPr>
              <a:t>Need  accurate </a:t>
            </a:r>
            <a:r>
              <a:rPr lang="en-US" dirty="0">
                <a:ea typeface="ＭＳ Ｐゴシック" charset="-128"/>
              </a:rPr>
              <a:t>SS to help determine location</a:t>
            </a:r>
          </a:p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</a:pPr>
            <a:r>
              <a:rPr lang="en-US" sz="2900" dirty="0" smtClean="0"/>
              <a:t>How?</a:t>
            </a:r>
          </a:p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</a:pPr>
            <a:r>
              <a:rPr lang="en-US" dirty="0" smtClean="0">
                <a:ea typeface="ＭＳ Ｐゴシック" charset="-128"/>
              </a:rPr>
              <a:t>Stronger </a:t>
            </a:r>
            <a:r>
              <a:rPr lang="en-US" dirty="0">
                <a:ea typeface="ＭＳ Ｐゴシック" charset="-128"/>
              </a:rPr>
              <a:t>signal = closer to </a:t>
            </a:r>
            <a:r>
              <a:rPr lang="en-US" dirty="0" smtClean="0">
                <a:ea typeface="ＭＳ Ｐゴシック" charset="-128"/>
              </a:rPr>
              <a:t>BS Modeling </a:t>
            </a:r>
            <a:r>
              <a:rPr lang="en-US" dirty="0">
                <a:ea typeface="ＭＳ Ｐゴシック" charset="-128"/>
              </a:rPr>
              <a:t>(see next slide)</a:t>
            </a:r>
          </a:p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</a:pPr>
            <a:endParaRPr lang="en-US" sz="2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</TotalTime>
  <Words>742</Words>
  <Application>Microsoft Office PowerPoint</Application>
  <PresentationFormat>On-screen Show (4:3)</PresentationFormat>
  <Paragraphs>135</Paragraphs>
  <Slides>22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Solstice</vt:lpstr>
      <vt:lpstr>RADAR: An In-Building RF-based User Location and Tracking System</vt:lpstr>
      <vt:lpstr>The Idea</vt:lpstr>
      <vt:lpstr>Overview</vt:lpstr>
      <vt:lpstr>Previous Work</vt:lpstr>
      <vt:lpstr>Testing Process</vt:lpstr>
      <vt:lpstr>Building Floor Layout</vt:lpstr>
      <vt:lpstr>Information Collected</vt:lpstr>
      <vt:lpstr>Collection Process</vt:lpstr>
      <vt:lpstr>Signal Strength</vt:lpstr>
      <vt:lpstr>Model 1: Empirical</vt:lpstr>
      <vt:lpstr>The Empirical Method</vt:lpstr>
      <vt:lpstr>Location Estimate Error</vt:lpstr>
      <vt:lpstr>Multiple Nearest Neighbors</vt:lpstr>
      <vt:lpstr>Number of Data Points</vt:lpstr>
      <vt:lpstr>Tracking</vt:lpstr>
      <vt:lpstr>Limitations of Empirical Method</vt:lpstr>
      <vt:lpstr>Model 2: Radio Propagation</vt:lpstr>
      <vt:lpstr>The Radio Propagation Method</vt:lpstr>
      <vt:lpstr>Challenges to Create Model</vt:lpstr>
      <vt:lpstr>Chosen Model</vt:lpstr>
      <vt:lpstr>Slide 21</vt:lpstr>
      <vt:lpstr>Propagation Model v. Empirical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RADAR: An In-Building RF-based User Location and Tracking System</dc:title>
  <dc:creator>Soumajit</dc:creator>
  <cp:lastModifiedBy>Soumajit</cp:lastModifiedBy>
  <cp:revision>3</cp:revision>
  <dcterms:created xsi:type="dcterms:W3CDTF">2006-08-16T00:00:00Z</dcterms:created>
  <dcterms:modified xsi:type="dcterms:W3CDTF">2014-08-27T19:37:44Z</dcterms:modified>
</cp:coreProperties>
</file>