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80" r:id="rId11"/>
    <p:sldId id="296" r:id="rId12"/>
    <p:sldId id="297" r:id="rId13"/>
    <p:sldId id="298" r:id="rId14"/>
    <p:sldId id="299" r:id="rId15"/>
    <p:sldId id="300" r:id="rId16"/>
    <p:sldId id="266" r:id="rId17"/>
    <p:sldId id="301" r:id="rId18"/>
    <p:sldId id="267" r:id="rId19"/>
    <p:sldId id="302" r:id="rId20"/>
    <p:sldId id="303" r:id="rId21"/>
    <p:sldId id="281" r:id="rId22"/>
    <p:sldId id="304" r:id="rId23"/>
    <p:sldId id="305" r:id="rId24"/>
    <p:sldId id="306" r:id="rId25"/>
    <p:sldId id="307" r:id="rId26"/>
    <p:sldId id="268" r:id="rId27"/>
    <p:sldId id="275" r:id="rId28"/>
    <p:sldId id="270" r:id="rId29"/>
    <p:sldId id="282" r:id="rId30"/>
    <p:sldId id="283" r:id="rId31"/>
    <p:sldId id="284" r:id="rId32"/>
    <p:sldId id="285" r:id="rId33"/>
    <p:sldId id="271" r:id="rId34"/>
    <p:sldId id="273" r:id="rId35"/>
    <p:sldId id="274" r:id="rId36"/>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61"/>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a:lvl1pPr>
          </a:lstStyle>
          <a:p>
            <a:fld id="{DF745241-59C7-4ACF-9135-6FD0BF27F6EE}" type="datetime1">
              <a:rPr lang="en-US"/>
              <a:pPr/>
              <a:t>11/2/2014</a:t>
            </a:fld>
            <a:endParaRPr lang="en-US" sz="1200"/>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Notes Placeholder 4"/>
          <p:cNvSpPr>
            <a:spLocks noGrp="1" noRot="1" noChangeAspect="1" noChangeArrowheads="1"/>
          </p:cNvSpPr>
          <p:nvPr/>
        </p:nvSpPr>
        <p:spPr bwMode="auto">
          <a:xfrm>
            <a:off x="685800" y="4343400"/>
            <a:ext cx="5486400" cy="4114800"/>
          </a:xfrm>
          <a:prstGeom prst="rect">
            <a:avLst/>
          </a:prstGeom>
          <a:noFill/>
          <a:ln w="9525">
            <a:noFill/>
            <a:miter lim="800000"/>
            <a:headEnd/>
            <a:tailEnd/>
          </a:ln>
        </p:spPr>
        <p:txBody>
          <a:bodyPr anchor="ctr"/>
          <a:lstStyle/>
          <a:p>
            <a:pPr defTabSz="0" eaLnBrk="0" hangingPunct="0">
              <a:spcBef>
                <a:spcPct val="30000"/>
              </a:spcBef>
              <a:buFontTx/>
              <a:buNone/>
            </a:pPr>
            <a:r>
              <a:rPr lang="en-US" altLang="zh-CN" sz="1200"/>
              <a:t>Click to edit Master text styles</a:t>
            </a:r>
          </a:p>
          <a:p>
            <a:pPr defTabSz="0" eaLnBrk="0" hangingPunct="0">
              <a:spcBef>
                <a:spcPct val="30000"/>
              </a:spcBef>
              <a:buFontTx/>
              <a:buNone/>
            </a:pPr>
            <a:r>
              <a:rPr lang="en-US" altLang="zh-CN" sz="1200"/>
              <a:t>Second level</a:t>
            </a:r>
          </a:p>
          <a:p>
            <a:pPr defTabSz="0" eaLnBrk="0" hangingPunct="0">
              <a:spcBef>
                <a:spcPct val="30000"/>
              </a:spcBef>
              <a:buFontTx/>
              <a:buNone/>
            </a:pPr>
            <a:r>
              <a:rPr lang="en-US" altLang="zh-CN" sz="1200"/>
              <a:t>Third level</a:t>
            </a:r>
          </a:p>
          <a:p>
            <a:pPr defTabSz="0" eaLnBrk="0" hangingPunct="0">
              <a:spcBef>
                <a:spcPct val="30000"/>
              </a:spcBef>
              <a:buFontTx/>
              <a:buNone/>
            </a:pPr>
            <a:r>
              <a:rPr lang="en-US" altLang="zh-CN" sz="1200"/>
              <a:t>Fourth level</a:t>
            </a:r>
          </a:p>
          <a:p>
            <a:pPr defTabSz="0" eaLnBrk="0" hangingPunct="0">
              <a:spcBef>
                <a:spcPct val="30000"/>
              </a:spcBef>
              <a:buFontTx/>
              <a:buNone/>
            </a:pPr>
            <a:r>
              <a:rPr lang="en-US" altLang="zh-CN" sz="120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a:lvl1pPr>
          </a:lstStyle>
          <a:p>
            <a:fld id="{65055372-4C31-45F7-BE79-A11100A3ACE3}" type="slidenum">
              <a:rPr lang="en-US"/>
              <a:pPr/>
              <a:t>‹#›</a:t>
            </a:fld>
            <a:endParaRPr 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Slide Image Placeholder 1"/>
          <p:cNvSpPr>
            <a:spLocks noGrp="1" noRot="1" noChangeAspect="1" noChangeArrowheads="1"/>
          </p:cNvSpPr>
          <p:nvPr>
            <p:ph type="sldImg" idx="4294967295"/>
          </p:nvPr>
        </p:nvSpPr>
        <p:spPr>
          <a:xfrm>
            <a:off x="2147483647" y="2147483647"/>
            <a:ext cx="332874938" cy="249658188"/>
          </a:xfrm>
          <a:ln/>
        </p:spPr>
      </p:sp>
      <p:sp>
        <p:nvSpPr>
          <p:cNvPr id="4099" name="Notes Placeholder 2"/>
          <p:cNvSpPr>
            <a:spLocks noGrp="1" noRot="1" noChangeAspect="1" noChangeArrowheads="1"/>
          </p:cNvSpPr>
          <p:nvPr>
            <p:ph type="body" idx="1"/>
          </p:nvPr>
        </p:nvSpPr>
        <p:spPr bwMode="auto">
          <a:xfrm>
            <a:off x="457200" y="1600200"/>
            <a:ext cx="7620000" cy="4800600"/>
          </a:xfrm>
          <a:prstGeom prst="rect">
            <a:avLst/>
          </a:prstGeom>
          <a:noFill/>
          <a:ln>
            <a:miter lim="800000"/>
            <a:headEnd/>
            <a:tailEnd/>
          </a:ln>
        </p:spPr>
        <p:txBody>
          <a:bodyPr/>
          <a:lstStyle/>
          <a:p>
            <a:r>
              <a:rPr lang="en-US"/>
              <a:t>1.TagSense: a mobile</a:t>
            </a:r>
            <a:endParaRPr lang="en-US" altLang="en-US"/>
          </a:p>
          <a:p>
            <a:r>
              <a:rPr lang="en-US"/>
              <a:t>phone based collaborative system that senses the people, activity, and context in a picture, and merges them carefully to</a:t>
            </a:r>
            <a:endParaRPr lang="en-US" altLang="en-US"/>
          </a:p>
          <a:p>
            <a:r>
              <a:rPr lang="en-US"/>
              <a:t>create tags on-the-ﬂy.</a:t>
            </a:r>
            <a:endParaRPr lang="en-US" altLang="en-US"/>
          </a:p>
          <a:p>
            <a:r>
              <a:rPr lang="en-US"/>
              <a:t>2. TagSense is an attempt</a:t>
            </a:r>
            <a:endParaRPr lang="en-US" altLang="en-US"/>
          </a:p>
          <a:p>
            <a:r>
              <a:rPr lang="en-US"/>
              <a:t>to embrace additional dimensions of sensing</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Slide Number Placeholder 3"/>
          <p:cNvSpPr>
            <a:spLocks noGrp="1"/>
          </p:cNvSpPr>
          <p:nvPr>
            <p:ph type="sldNum" sz="quarter" idx="10"/>
          </p:nvPr>
        </p:nvSpPr>
        <p:spPr/>
        <p:txBody>
          <a:bodyPr/>
          <a:lstStyle>
            <a:lvl1pPr>
              <a:defRPr/>
            </a:lvl1pPr>
          </a:lstStyle>
          <a:p>
            <a:fld id="{6CDF28DA-4253-440B-B7B9-AC2DC4BB4178}" type="slidenum">
              <a:rPr lang="en-US" altLang="en-US"/>
              <a:pPr/>
              <a:t>‹#›</a:t>
            </a:fld>
            <a:endParaRPr lang="en-US">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Date Placeholder 5"/>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fld id="{52760030-F08F-43DB-B10C-4A46CE3C69E7}" type="slidenum">
              <a:rPr lang="en-US" altLang="en-US"/>
              <a:pPr/>
              <a:t>‹#›</a:t>
            </a:fld>
            <a:endParaRPr lang="en-US">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Date Placeholder 5"/>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72200" y="274638"/>
            <a:ext cx="1905000" cy="61261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55626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fld id="{C8361554-B84C-419C-AAC7-CFA3A2BCB0D6}" type="slidenum">
              <a:rPr lang="en-US" altLang="en-US"/>
              <a:pPr/>
              <a:t>‹#›</a:t>
            </a:fld>
            <a:endParaRPr lang="en-US">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Date Placeholder 5"/>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3733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343400" y="1600200"/>
            <a:ext cx="37338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343400" y="4076700"/>
            <a:ext cx="37338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0"/>
          </p:nvPr>
        </p:nvSpPr>
        <p:spPr>
          <a:xfrm>
            <a:off x="8531225" y="5648325"/>
            <a:ext cx="549275" cy="396875"/>
          </a:xfrm>
        </p:spPr>
        <p:txBody>
          <a:bodyPr/>
          <a:lstStyle>
            <a:lvl1pPr>
              <a:defRPr/>
            </a:lvl1pPr>
          </a:lstStyle>
          <a:p>
            <a:fld id="{DE9B742B-4456-4A2F-BAD5-0C0F2F0A4CCF}" type="slidenum">
              <a:rPr lang="en-US" altLang="en-US"/>
              <a:pPr/>
              <a:t>‹#›</a:t>
            </a:fld>
            <a:endParaRPr lang="en-US">
              <a:solidFill>
                <a:schemeClr val="tx1"/>
              </a:solidFill>
            </a:endParaRPr>
          </a:p>
        </p:txBody>
      </p:sp>
      <p:sp>
        <p:nvSpPr>
          <p:cNvPr id="7" name="Footer Placeholder 6"/>
          <p:cNvSpPr>
            <a:spLocks noGrp="1"/>
          </p:cNvSpPr>
          <p:nvPr>
            <p:ph type="ftr" sz="quarter" idx="11"/>
          </p:nvPr>
        </p:nvSpPr>
        <p:spPr>
          <a:xfrm rot="16200000">
            <a:off x="7587456" y="4048919"/>
            <a:ext cx="2366963" cy="365125"/>
          </a:xfrm>
        </p:spPr>
        <p:txBody>
          <a:bodyPr/>
          <a:lstStyle>
            <a:lvl1pPr>
              <a:defRPr/>
            </a:lvl1pPr>
          </a:lstStyle>
          <a:p>
            <a:endParaRPr lang="en-US"/>
          </a:p>
        </p:txBody>
      </p:sp>
      <p:sp>
        <p:nvSpPr>
          <p:cNvPr id="8" name="Date Placeholder 7"/>
          <p:cNvSpPr>
            <a:spLocks noGrp="1"/>
          </p:cNvSpPr>
          <p:nvPr>
            <p:ph type="dt" sz="half" idx="12"/>
          </p:nvPr>
        </p:nvSpPr>
        <p:spPr>
          <a:xfrm rot="16200000">
            <a:off x="7551738" y="1646237"/>
            <a:ext cx="2438400" cy="365125"/>
          </a:xfrm>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fld id="{6132B761-C179-4EA1-AD39-84C0D43BF883}" type="slidenum">
              <a:rPr lang="en-US" altLang="en-US"/>
              <a:pPr/>
              <a:t>‹#›</a:t>
            </a:fld>
            <a:endParaRPr lang="en-US">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Date Placeholder 5"/>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F503E88-00D8-46F5-AFFD-0F1FEE0A4ABE}" type="slidenum">
              <a:rPr lang="en-US" altLang="en-US"/>
              <a:pPr/>
              <a:t>‹#›</a:t>
            </a:fld>
            <a:endParaRPr lang="en-US">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Date Placeholder 5"/>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343400" y="16002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fld id="{C6210F3A-FEF5-4798-AEEF-E70620508F39}" type="slidenum">
              <a:rPr lang="en-US" altLang="en-US"/>
              <a:pPr/>
              <a:t>‹#›</a:t>
            </a:fld>
            <a:endParaRPr lang="en-US">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Date Placeholder 6"/>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fld id="{BFEFC36D-6BAB-4822-9D51-4F32EA934C05}" type="slidenum">
              <a:rPr lang="en-US" altLang="en-US"/>
              <a:pPr/>
              <a:t>‹#›</a:t>
            </a:fld>
            <a:endParaRPr lang="en-US">
              <a:solidFill>
                <a:schemeClr val="tx1"/>
              </a:solidFill>
            </a:endParaRPr>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Date Placeholder 8"/>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fld id="{44EC23D8-3079-4C6E-BAB4-F7C170B7BEB9}" type="slidenum">
              <a:rPr lang="en-US" altLang="en-US"/>
              <a:pPr/>
              <a:t>‹#›</a:t>
            </a:fld>
            <a:endParaRPr lang="en-US">
              <a:solidFill>
                <a:schemeClr val="tx1"/>
              </a:solidFill>
            </a:endParaRPr>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Date Placeholder 4"/>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E0A7501-E7D5-4AC9-8321-7C11E1C717F6}" type="slidenum">
              <a:rPr lang="en-US" altLang="en-US"/>
              <a:pPr/>
              <a:t>‹#›</a:t>
            </a:fld>
            <a:endParaRPr lang="en-US">
              <a:solidFill>
                <a:schemeClr val="tx1"/>
              </a:solidFill>
            </a:endParaRPr>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Date Placeholder 3"/>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CEB6C64-2C09-4FD4-80FB-8AFAF73F11D1}" type="slidenum">
              <a:rPr lang="en-US" altLang="en-US"/>
              <a:pPr/>
              <a:t>‹#›</a:t>
            </a:fld>
            <a:endParaRPr lang="en-US">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Date Placeholder 6"/>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65C0316-BDE3-4918-97E6-A750FE348B0F}" type="slidenum">
              <a:rPr lang="en-US" altLang="en-US"/>
              <a:pPr/>
              <a:t>‹#›</a:t>
            </a:fld>
            <a:endParaRPr lang="en-US">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Date Placeholder 6"/>
          <p:cNvSpPr>
            <a:spLocks noGrp="1"/>
          </p:cNvSpPr>
          <p:nvPr>
            <p:ph type="dt" sz="half" idx="12"/>
          </p:nvPr>
        </p:nvSpPr>
        <p:spPr/>
        <p:txBody>
          <a:bodyPr/>
          <a:lstStyle>
            <a:lvl1pPr>
              <a:defRPr/>
            </a:lvl1pPr>
          </a:lstStyle>
          <a:p>
            <a:fld id="{106BE620-7240-4B0D-BC9C-B96DF9B371A1}" type="datetime1">
              <a:rPr lang="en-US" altLang="en-US"/>
              <a:pPr/>
              <a:t>11/2/2014</a:t>
            </a:fld>
            <a:endParaRPr 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FFFFFF"/>
            </a:gs>
            <a:gs pos="75000">
              <a:srgbClr val="FFFFFF"/>
            </a:gs>
            <a:gs pos="100000">
              <a:srgbClr val="D9D9D9"/>
            </a:gs>
          </a:gsLst>
          <a:path path="rect">
            <a:fillToRect l="100000" t="50000" b="50000"/>
          </a:path>
        </a:gra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7620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sym typeface="Cambria" pitchFamily="18" charset="0"/>
              </a:rPr>
              <a:t>Click to edit Master title style</a:t>
            </a:r>
          </a:p>
        </p:txBody>
      </p:sp>
      <p:sp>
        <p:nvSpPr>
          <p:cNvPr id="1027" name="Text Placeholder 2"/>
          <p:cNvSpPr>
            <a:spLocks noGrp="1" noChangeArrowheads="1"/>
          </p:cNvSpPr>
          <p:nvPr>
            <p:ph type="body" idx="1"/>
          </p:nvPr>
        </p:nvSpPr>
        <p:spPr bwMode="auto">
          <a:xfrm>
            <a:off x="457200" y="1600200"/>
            <a:ext cx="7620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sym typeface="Calibri" pitchFamily="34" charset="0"/>
              </a:rPr>
              <a:t>Click to edit Master text styles</a:t>
            </a:r>
          </a:p>
          <a:p>
            <a:pPr lvl="1"/>
            <a:r>
              <a:rPr lang="en-US" altLang="zh-CN" smtClean="0">
                <a:sym typeface="Calibri" pitchFamily="34" charset="0"/>
              </a:rPr>
              <a:t>Second level</a:t>
            </a:r>
          </a:p>
          <a:p>
            <a:pPr lvl="2"/>
            <a:r>
              <a:rPr lang="en-US" altLang="zh-CN" smtClean="0">
                <a:sym typeface="Calibri" pitchFamily="34" charset="0"/>
              </a:rPr>
              <a:t>Third level</a:t>
            </a:r>
          </a:p>
          <a:p>
            <a:pPr lvl="3"/>
            <a:r>
              <a:rPr lang="en-US" altLang="zh-CN" smtClean="0">
                <a:sym typeface="Calibri" pitchFamily="34" charset="0"/>
              </a:rPr>
              <a:t>Fourth level</a:t>
            </a:r>
          </a:p>
          <a:p>
            <a:pPr lvl="4"/>
            <a:r>
              <a:rPr lang="en-US" altLang="zh-CN" smtClean="0">
                <a:sym typeface="Calibri" pitchFamily="34" charset="0"/>
              </a:rPr>
              <a:t>Fifth level</a:t>
            </a:r>
          </a:p>
        </p:txBody>
      </p:sp>
      <p:sp>
        <p:nvSpPr>
          <p:cNvPr id="1028" name="Rectangle 6"/>
          <p:cNvSpPr>
            <a:spLocks noChangeArrowheads="1"/>
          </p:cNvSpPr>
          <p:nvPr/>
        </p:nvSpPr>
        <p:spPr bwMode="auto">
          <a:xfrm>
            <a:off x="8458200" y="0"/>
            <a:ext cx="685800" cy="6858000"/>
          </a:xfrm>
          <a:prstGeom prst="rect">
            <a:avLst/>
          </a:prstGeom>
          <a:solidFill>
            <a:schemeClr val="tx2"/>
          </a:solidFill>
          <a:ln w="9525">
            <a:noFill/>
            <a:miter lim="800000"/>
            <a:headEnd/>
            <a:tailEnd/>
          </a:ln>
        </p:spPr>
        <p:txBody>
          <a:bodyPr anchor="ctr"/>
          <a:lstStyle/>
          <a:p>
            <a:pPr algn="ctr"/>
            <a:endParaRPr lang="en-US">
              <a:solidFill>
                <a:srgbClr val="FFFFFF"/>
              </a:solidFill>
              <a:latin typeface="Calibri" pitchFamily="34" charset="0"/>
              <a:ea typeface="Calibri" pitchFamily="34" charset="0"/>
              <a:cs typeface="Calibri" pitchFamily="34" charset="0"/>
              <a:sym typeface="Calibri" pitchFamily="34" charset="0"/>
            </a:endParaRPr>
          </a:p>
        </p:txBody>
      </p:sp>
      <p:sp>
        <p:nvSpPr>
          <p:cNvPr id="1029" name="Rectangle 7"/>
          <p:cNvSpPr>
            <a:spLocks noChangeArrowheads="1"/>
          </p:cNvSpPr>
          <p:nvPr/>
        </p:nvSpPr>
        <p:spPr bwMode="auto">
          <a:xfrm>
            <a:off x="8458200" y="5486400"/>
            <a:ext cx="685800" cy="685800"/>
          </a:xfrm>
          <a:prstGeom prst="rect">
            <a:avLst/>
          </a:prstGeom>
          <a:solidFill>
            <a:schemeClr val="accent1"/>
          </a:solidFill>
          <a:ln w="9525">
            <a:noFill/>
            <a:miter lim="800000"/>
            <a:headEnd/>
            <a:tailEnd/>
          </a:ln>
        </p:spPr>
        <p:txBody>
          <a:bodyPr anchor="ctr"/>
          <a:lstStyle/>
          <a:p>
            <a:pPr algn="ctr"/>
            <a:endParaRPr lang="en-US">
              <a:solidFill>
                <a:srgbClr val="FFFFFF"/>
              </a:solidFill>
              <a:latin typeface="Calibri" pitchFamily="34" charset="0"/>
              <a:ea typeface="Calibri" pitchFamily="34" charset="0"/>
              <a:cs typeface="Calibri" pitchFamily="34" charset="0"/>
              <a:sym typeface="Calibri" pitchFamily="34" charset="0"/>
            </a:endParaRPr>
          </a:p>
        </p:txBody>
      </p:sp>
      <p:sp>
        <p:nvSpPr>
          <p:cNvPr id="1030" name="Slide Number Placeholder 5"/>
          <p:cNvSpPr>
            <a:spLocks noGrp="1" noChangeArrowheads="1"/>
          </p:cNvSpPr>
          <p:nvPr>
            <p:ph type="sldNum" sz="quarter" idx="4"/>
          </p:nvPr>
        </p:nvSpPr>
        <p:spPr bwMode="auto">
          <a:xfrm>
            <a:off x="8531225" y="5648325"/>
            <a:ext cx="549275" cy="396875"/>
          </a:xfrm>
          <a:prstGeom prst="bracketPair">
            <a:avLst>
              <a:gd name="adj" fmla="val 17944"/>
            </a:avLst>
          </a:prstGeom>
          <a:noFill/>
          <a:ln w="19050" cmpd="sng">
            <a:solidFill>
              <a:srgbClr val="FFFFFF"/>
            </a:solidFill>
            <a:round/>
            <a:headEnd/>
            <a:tailEnd/>
          </a:ln>
        </p:spPr>
        <p:txBody>
          <a:bodyPr vert="horz" wrap="square" lIns="0" tIns="0" rIns="0" bIns="0" numCol="1" anchor="ctr" anchorCtr="0" compatLnSpc="1">
            <a:prstTxWarp prst="textNoShape">
              <a:avLst/>
            </a:prstTxWarp>
          </a:bodyPr>
          <a:lstStyle>
            <a:lvl1pPr algn="ctr">
              <a:defRPr>
                <a:solidFill>
                  <a:srgbClr val="FFFFFF"/>
                </a:solidFill>
              </a:defRPr>
            </a:lvl1pPr>
          </a:lstStyle>
          <a:p>
            <a:fld id="{D7D5350E-0466-48FF-8662-79956E6DEDB1}" type="slidenum">
              <a:rPr lang="en-US" altLang="en-US"/>
              <a:pPr/>
              <a:t>‹#›</a:t>
            </a:fld>
            <a:endParaRPr lang="en-US"/>
          </a:p>
        </p:txBody>
      </p:sp>
      <p:sp>
        <p:nvSpPr>
          <p:cNvPr id="1031" name="Footer Placeholder 4"/>
          <p:cNvSpPr>
            <a:spLocks noGrp="1" noChangeArrowheads="1"/>
          </p:cNvSpPr>
          <p:nvPr>
            <p:ph type="ftr" sz="quarter" idx="3"/>
          </p:nvPr>
        </p:nvSpPr>
        <p:spPr bwMode="auto">
          <a:xfrm rot="16200000">
            <a:off x="7587456" y="4048919"/>
            <a:ext cx="2366963"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chemeClr val="bg2"/>
                </a:solidFill>
              </a:defRPr>
            </a:lvl1pPr>
          </a:lstStyle>
          <a:p>
            <a:endParaRPr lang="en-US"/>
          </a:p>
        </p:txBody>
      </p:sp>
      <p:sp>
        <p:nvSpPr>
          <p:cNvPr id="1032" name="Date Placeholder 3"/>
          <p:cNvSpPr>
            <a:spLocks noGrp="1" noChangeArrowheads="1"/>
          </p:cNvSpPr>
          <p:nvPr>
            <p:ph type="dt" sz="half" idx="2"/>
          </p:nvPr>
        </p:nvSpPr>
        <p:spPr bwMode="auto">
          <a:xfrm rot="16200000">
            <a:off x="7551738" y="1646237"/>
            <a:ext cx="2438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chemeClr val="bg2"/>
                </a:solidFill>
              </a:defRPr>
            </a:lvl1pPr>
          </a:lstStyle>
          <a:p>
            <a:fld id="{106BE620-7240-4B0D-BC9C-B96DF9B371A1}" type="datetime1">
              <a:rPr lang="en-US" altLang="en-US"/>
              <a:pPr/>
              <a:t>11/2/2014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marL="914400" indent="-914400" algn="l" rtl="0" fontAlgn="base">
        <a:spcBef>
          <a:spcPct val="0"/>
        </a:spcBef>
        <a:spcAft>
          <a:spcPct val="0"/>
        </a:spcAft>
        <a:defRPr sz="4600">
          <a:solidFill>
            <a:schemeClr val="tx2"/>
          </a:solidFill>
          <a:latin typeface="+mj-lt"/>
          <a:ea typeface="+mj-ea"/>
          <a:cs typeface="+mj-cs"/>
          <a:sym typeface="Cambria" pitchFamily="18" charset="0"/>
        </a:defRPr>
      </a:lvl1pPr>
      <a:lvl2pPr marL="914400" indent="-914400" algn="l" rtl="0" fontAlgn="base">
        <a:spcBef>
          <a:spcPct val="0"/>
        </a:spcBef>
        <a:spcAft>
          <a:spcPct val="0"/>
        </a:spcAft>
        <a:defRPr sz="4600">
          <a:solidFill>
            <a:schemeClr val="tx2"/>
          </a:solidFill>
          <a:latin typeface="Cambria" pitchFamily="18" charset="0"/>
          <a:ea typeface="SimSun" pitchFamily="2" charset="-122"/>
          <a:sym typeface="Cambria" pitchFamily="18" charset="0"/>
        </a:defRPr>
      </a:lvl2pPr>
      <a:lvl3pPr marL="914400" indent="-914400" algn="l" rtl="0" fontAlgn="base">
        <a:spcBef>
          <a:spcPct val="0"/>
        </a:spcBef>
        <a:spcAft>
          <a:spcPct val="0"/>
        </a:spcAft>
        <a:defRPr sz="4600">
          <a:solidFill>
            <a:schemeClr val="tx2"/>
          </a:solidFill>
          <a:latin typeface="Cambria" pitchFamily="18" charset="0"/>
          <a:ea typeface="SimSun" pitchFamily="2" charset="-122"/>
          <a:sym typeface="Cambria" pitchFamily="18" charset="0"/>
        </a:defRPr>
      </a:lvl3pPr>
      <a:lvl4pPr marL="914400" indent="-914400" algn="l" rtl="0" fontAlgn="base">
        <a:spcBef>
          <a:spcPct val="0"/>
        </a:spcBef>
        <a:spcAft>
          <a:spcPct val="0"/>
        </a:spcAft>
        <a:defRPr sz="4600">
          <a:solidFill>
            <a:schemeClr val="tx2"/>
          </a:solidFill>
          <a:latin typeface="Cambria" pitchFamily="18" charset="0"/>
          <a:ea typeface="SimSun" pitchFamily="2" charset="-122"/>
          <a:sym typeface="Cambria" pitchFamily="18" charset="0"/>
        </a:defRPr>
      </a:lvl4pPr>
      <a:lvl5pPr marL="914400" indent="-914400" algn="l" rtl="0" fontAlgn="base">
        <a:spcBef>
          <a:spcPct val="0"/>
        </a:spcBef>
        <a:spcAft>
          <a:spcPct val="0"/>
        </a:spcAft>
        <a:defRPr sz="4600">
          <a:solidFill>
            <a:schemeClr val="tx2"/>
          </a:solidFill>
          <a:latin typeface="Cambria" pitchFamily="18" charset="0"/>
          <a:ea typeface="SimSun" pitchFamily="2" charset="-122"/>
          <a:sym typeface="Cambria" pitchFamily="18" charset="0"/>
        </a:defRPr>
      </a:lvl5pPr>
      <a:lvl6pPr marL="1371600" indent="-914400" algn="l" rtl="0" fontAlgn="base">
        <a:spcBef>
          <a:spcPct val="0"/>
        </a:spcBef>
        <a:spcAft>
          <a:spcPct val="0"/>
        </a:spcAft>
        <a:defRPr sz="4600">
          <a:solidFill>
            <a:schemeClr val="tx2"/>
          </a:solidFill>
          <a:latin typeface="Cambria" pitchFamily="18" charset="0"/>
          <a:ea typeface="SimSun" pitchFamily="2" charset="-122"/>
          <a:sym typeface="Cambria" pitchFamily="18" charset="0"/>
        </a:defRPr>
      </a:lvl6pPr>
      <a:lvl7pPr marL="1828800" indent="-914400" algn="l" rtl="0" fontAlgn="base">
        <a:spcBef>
          <a:spcPct val="0"/>
        </a:spcBef>
        <a:spcAft>
          <a:spcPct val="0"/>
        </a:spcAft>
        <a:defRPr sz="4600">
          <a:solidFill>
            <a:schemeClr val="tx2"/>
          </a:solidFill>
          <a:latin typeface="Cambria" pitchFamily="18" charset="0"/>
          <a:ea typeface="SimSun" pitchFamily="2" charset="-122"/>
          <a:sym typeface="Cambria" pitchFamily="18" charset="0"/>
        </a:defRPr>
      </a:lvl7pPr>
      <a:lvl8pPr marL="2286000" indent="-914400" algn="l" rtl="0" fontAlgn="base">
        <a:spcBef>
          <a:spcPct val="0"/>
        </a:spcBef>
        <a:spcAft>
          <a:spcPct val="0"/>
        </a:spcAft>
        <a:defRPr sz="4600">
          <a:solidFill>
            <a:schemeClr val="tx2"/>
          </a:solidFill>
          <a:latin typeface="Cambria" pitchFamily="18" charset="0"/>
          <a:ea typeface="SimSun" pitchFamily="2" charset="-122"/>
          <a:sym typeface="Cambria" pitchFamily="18" charset="0"/>
        </a:defRPr>
      </a:lvl8pPr>
      <a:lvl9pPr marL="2743200" indent="-914400" algn="l" rtl="0" fontAlgn="base">
        <a:spcBef>
          <a:spcPct val="0"/>
        </a:spcBef>
        <a:spcAft>
          <a:spcPct val="0"/>
        </a:spcAft>
        <a:defRPr sz="4600">
          <a:solidFill>
            <a:schemeClr val="tx2"/>
          </a:solidFill>
          <a:latin typeface="Cambria" pitchFamily="18" charset="0"/>
          <a:ea typeface="SimSun" pitchFamily="2" charset="-122"/>
          <a:sym typeface="Cambria" pitchFamily="18" charset="0"/>
        </a:defRPr>
      </a:lvl9pPr>
    </p:titleStyle>
    <p:bodyStyle>
      <a:lvl1pPr marL="342900" indent="-228600" algn="l" rtl="0" fontAlgn="base">
        <a:spcBef>
          <a:spcPct val="20000"/>
        </a:spcBef>
        <a:spcAft>
          <a:spcPct val="0"/>
        </a:spcAft>
        <a:buClr>
          <a:schemeClr val="accent1"/>
        </a:buClr>
        <a:buFont typeface="Arial" pitchFamily="34" charset="0"/>
        <a:buChar char="•"/>
        <a:defRPr sz="2200">
          <a:solidFill>
            <a:schemeClr val="tx1"/>
          </a:solidFill>
          <a:latin typeface="+mn-lt"/>
          <a:ea typeface="+mn-ea"/>
          <a:cs typeface="+mn-cs"/>
          <a:sym typeface="Calibri" pitchFamily="34" charset="0"/>
        </a:defRPr>
      </a:lvl1pPr>
      <a:lvl2pPr marL="639763" indent="-227013" algn="l" rtl="0" fontAlgn="base">
        <a:spcBef>
          <a:spcPct val="20000"/>
        </a:spcBef>
        <a:spcAft>
          <a:spcPct val="0"/>
        </a:spcAft>
        <a:buClr>
          <a:schemeClr val="accent2"/>
        </a:buClr>
        <a:buFont typeface="Arial" pitchFamily="34" charset="0"/>
        <a:buChar char="•"/>
        <a:defRPr sz="2000">
          <a:solidFill>
            <a:schemeClr val="tx1"/>
          </a:solidFill>
          <a:latin typeface="+mn-lt"/>
          <a:ea typeface="+mn-ea"/>
          <a:sym typeface="Calibri" pitchFamily="34" charset="0"/>
        </a:defRPr>
      </a:lvl2pPr>
      <a:lvl3pPr marL="1006475" indent="-228600" algn="l" rtl="0" fontAlgn="base">
        <a:spcBef>
          <a:spcPct val="20000"/>
        </a:spcBef>
        <a:spcAft>
          <a:spcPct val="0"/>
        </a:spcAft>
        <a:buClr>
          <a:srgbClr val="D2CB6C"/>
        </a:buClr>
        <a:buFont typeface="Arial" pitchFamily="34" charset="0"/>
        <a:buChar char="•"/>
        <a:defRPr>
          <a:solidFill>
            <a:schemeClr val="tx1"/>
          </a:solidFill>
          <a:latin typeface="+mn-lt"/>
          <a:ea typeface="+mn-ea"/>
          <a:sym typeface="Calibri" pitchFamily="34" charset="0"/>
        </a:defRPr>
      </a:lvl3pPr>
      <a:lvl4pPr marL="1279525" indent="-227013" algn="l" rtl="0" fontAlgn="base">
        <a:spcBef>
          <a:spcPct val="20000"/>
        </a:spcBef>
        <a:spcAft>
          <a:spcPct val="0"/>
        </a:spcAft>
        <a:buClr>
          <a:srgbClr val="95A39D"/>
        </a:buClr>
        <a:buFont typeface="Arial" pitchFamily="34" charset="0"/>
        <a:buChar char="•"/>
        <a:defRPr sz="1600">
          <a:solidFill>
            <a:schemeClr val="tx1"/>
          </a:solidFill>
          <a:latin typeface="+mn-lt"/>
          <a:ea typeface="+mn-ea"/>
          <a:sym typeface="Calibri" pitchFamily="34" charset="0"/>
        </a:defRPr>
      </a:lvl4pPr>
      <a:lvl5pPr marL="1554163" indent="-227013" algn="l" rtl="0" fontAlgn="base">
        <a:spcBef>
          <a:spcPct val="20000"/>
        </a:spcBef>
        <a:spcAft>
          <a:spcPct val="0"/>
        </a:spcAft>
        <a:buClr>
          <a:srgbClr val="C89F5D"/>
        </a:buClr>
        <a:buFont typeface="Arial" pitchFamily="34" charset="0"/>
        <a:buChar char="•"/>
        <a:defRPr sz="1400">
          <a:solidFill>
            <a:schemeClr val="tx1"/>
          </a:solidFill>
          <a:latin typeface="+mn-lt"/>
          <a:ea typeface="+mn-ea"/>
          <a:sym typeface="Calibri" pitchFamily="34" charset="0"/>
        </a:defRPr>
      </a:lvl5pPr>
      <a:lvl6pPr marL="2011363" indent="-227013" algn="l" rtl="0" fontAlgn="base">
        <a:spcBef>
          <a:spcPct val="20000"/>
        </a:spcBef>
        <a:spcAft>
          <a:spcPct val="0"/>
        </a:spcAft>
        <a:buClr>
          <a:srgbClr val="C89F5D"/>
        </a:buClr>
        <a:buFont typeface="Arial" pitchFamily="34" charset="0"/>
        <a:buChar char="•"/>
        <a:defRPr sz="1400">
          <a:solidFill>
            <a:schemeClr val="tx1"/>
          </a:solidFill>
          <a:latin typeface="+mn-lt"/>
          <a:ea typeface="+mn-ea"/>
          <a:sym typeface="Calibri" pitchFamily="34" charset="0"/>
        </a:defRPr>
      </a:lvl6pPr>
      <a:lvl7pPr marL="2468563" indent="-227013" algn="l" rtl="0" fontAlgn="base">
        <a:spcBef>
          <a:spcPct val="20000"/>
        </a:spcBef>
        <a:spcAft>
          <a:spcPct val="0"/>
        </a:spcAft>
        <a:buClr>
          <a:srgbClr val="C89F5D"/>
        </a:buClr>
        <a:buFont typeface="Arial" pitchFamily="34" charset="0"/>
        <a:buChar char="•"/>
        <a:defRPr sz="1400">
          <a:solidFill>
            <a:schemeClr val="tx1"/>
          </a:solidFill>
          <a:latin typeface="+mn-lt"/>
          <a:ea typeface="+mn-ea"/>
          <a:sym typeface="Calibri" pitchFamily="34" charset="0"/>
        </a:defRPr>
      </a:lvl7pPr>
      <a:lvl8pPr marL="2925763" indent="-227013" algn="l" rtl="0" fontAlgn="base">
        <a:spcBef>
          <a:spcPct val="20000"/>
        </a:spcBef>
        <a:spcAft>
          <a:spcPct val="0"/>
        </a:spcAft>
        <a:buClr>
          <a:srgbClr val="C89F5D"/>
        </a:buClr>
        <a:buFont typeface="Arial" pitchFamily="34" charset="0"/>
        <a:buChar char="•"/>
        <a:defRPr sz="1400">
          <a:solidFill>
            <a:schemeClr val="tx1"/>
          </a:solidFill>
          <a:latin typeface="+mn-lt"/>
          <a:ea typeface="+mn-ea"/>
          <a:sym typeface="Calibri" pitchFamily="34" charset="0"/>
        </a:defRPr>
      </a:lvl8pPr>
      <a:lvl9pPr marL="3382963" indent="-227013" algn="l" rtl="0" fontAlgn="base">
        <a:spcBef>
          <a:spcPct val="20000"/>
        </a:spcBef>
        <a:spcAft>
          <a:spcPct val="0"/>
        </a:spcAft>
        <a:buClr>
          <a:srgbClr val="C89F5D"/>
        </a:buClr>
        <a:buFont typeface="Arial" pitchFamily="34" charset="0"/>
        <a:buChar char="•"/>
        <a:defRPr sz="14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ctrTitle" idx="4294967295"/>
          </p:nvPr>
        </p:nvSpPr>
        <p:spPr>
          <a:xfrm>
            <a:off x="685800" y="1828800"/>
            <a:ext cx="7772400" cy="1470025"/>
          </a:xfrm>
          <a:ln/>
        </p:spPr>
        <p:txBody>
          <a:bodyPr anchor="b"/>
          <a:lstStyle/>
          <a:p>
            <a:pPr marL="0" indent="0"/>
            <a:r>
              <a:rPr lang="en-US" altLang="zh-CN" sz="4400"/>
              <a:t>TagSense: A Smartphone-based Approach to</a:t>
            </a:r>
            <a:br>
              <a:rPr lang="en-US" altLang="zh-CN" sz="4400"/>
            </a:br>
            <a:r>
              <a:rPr lang="en-US" altLang="zh-CN" sz="4400"/>
              <a:t>Automatic Image Tagging</a:t>
            </a:r>
          </a:p>
        </p:txBody>
      </p:sp>
      <p:sp>
        <p:nvSpPr>
          <p:cNvPr id="3075" name="Subtitle 2"/>
          <p:cNvSpPr>
            <a:spLocks noGrp="1" noChangeArrowheads="1"/>
          </p:cNvSpPr>
          <p:nvPr>
            <p:ph type="subTitle" idx="1"/>
          </p:nvPr>
        </p:nvSpPr>
        <p:spPr>
          <a:xfrm>
            <a:off x="685800" y="4572000"/>
            <a:ext cx="6461125" cy="1066800"/>
          </a:xfrm>
          <a:ln/>
        </p:spPr>
        <p:txBody>
          <a:bodyPr/>
          <a:lstStyle/>
          <a:p>
            <a:pPr lvl="2"/>
            <a:r>
              <a:rPr lang="en-US" altLang="zh-CN">
                <a:latin typeface="Arial" pitchFamily="34" charset="0"/>
                <a:sym typeface="Arial" pitchFamily="34" charset="0"/>
              </a:rPr>
              <a:t>                           </a:t>
            </a:r>
          </a:p>
          <a:p>
            <a:pPr algn="l"/>
            <a:endParaRPr lang="en-US" altLang="zh-CN" sz="1400">
              <a:latin typeface="Arial" pitchFamily="34" charset="0"/>
              <a:sym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13314" name="Rectangle 2"/>
          <p:cNvSpPr>
            <a:spLocks noGrp="1" noChangeArrowheads="1"/>
          </p:cNvSpPr>
          <p:nvPr>
            <p:ph type="title"/>
          </p:nvPr>
        </p:nvSpPr>
        <p:spPr/>
        <p:txBody>
          <a:bodyPr/>
          <a:lstStyle/>
          <a:p>
            <a:r>
              <a:rPr lang="en-US" altLang="zh-CN"/>
              <a:t>Mechanisms</a:t>
            </a:r>
          </a:p>
        </p:txBody>
      </p:sp>
      <p:sp>
        <p:nvSpPr>
          <p:cNvPr id="13315" name="Rectangle 3"/>
          <p:cNvSpPr>
            <a:spLocks noGrp="1" noChangeArrowheads="1"/>
          </p:cNvSpPr>
          <p:nvPr>
            <p:ph type="body" idx="1"/>
          </p:nvPr>
        </p:nvSpPr>
        <p:spPr/>
        <p:txBody>
          <a:bodyPr/>
          <a:lstStyle/>
          <a:p>
            <a:r>
              <a:rPr lang="en-US" altLang="zh-CN"/>
              <a:t>Pause signature from the accelerometer readings.</a:t>
            </a:r>
          </a:p>
          <a:p>
            <a:r>
              <a:rPr lang="en-US" altLang="zh-CN"/>
              <a:t>compass directions</a:t>
            </a:r>
          </a:p>
          <a:p>
            <a:r>
              <a:rPr lang="en-US" altLang="zh-CN"/>
              <a:t>multiple snapshots.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14338" name="Rectangle 2"/>
          <p:cNvSpPr>
            <a:spLocks noGrp="1" noChangeArrowheads="1"/>
          </p:cNvSpPr>
          <p:nvPr>
            <p:ph type="ctrTitle"/>
          </p:nvPr>
        </p:nvSpPr>
        <p:spPr/>
        <p:txBody>
          <a:bodyPr/>
          <a:lstStyle/>
          <a:p>
            <a:pPr marL="0" indent="0"/>
            <a:r>
              <a:rPr lang="en-US" altLang="zh-CN" sz="4200"/>
              <a:t>Design and implementation</a:t>
            </a:r>
          </a:p>
        </p:txBody>
      </p:sp>
      <p:sp>
        <p:nvSpPr>
          <p:cNvPr id="14339" name="Rectangle 3"/>
          <p:cNvSpPr>
            <a:spLocks noGrp="1" noChangeArrowheads="1"/>
          </p:cNvSpPr>
          <p:nvPr>
            <p:ph type="subTitle" idx="1"/>
          </p:nvPr>
        </p:nvSpPr>
        <p:spPr/>
        <p:txBody>
          <a:bodyPr/>
          <a:lstStyle/>
          <a:p>
            <a:pPr marL="342900" indent="-228600" algn="l">
              <a:buFont typeface="Arial" pitchFamily="34" charset="0"/>
              <a:buChar char="•"/>
            </a:pPr>
            <a:r>
              <a:rPr lang="en-US" altLang="zh-CN"/>
              <a:t>Who are in the picture</a:t>
            </a:r>
          </a:p>
          <a:p>
            <a:pPr marL="342900" indent="-228600" algn="l">
              <a:buFont typeface="Arial" pitchFamily="34" charset="0"/>
              <a:buChar char="•"/>
            </a:pPr>
            <a:r>
              <a:rPr lang="en-US" altLang="zh-CN"/>
              <a:t>What are they doing</a:t>
            </a:r>
          </a:p>
          <a:p>
            <a:pPr marL="342900" indent="-228600" algn="l">
              <a:buFont typeface="Arial" pitchFamily="34" charset="0"/>
              <a:buChar char="•"/>
            </a:pPr>
            <a:r>
              <a:rPr lang="en-US" altLang="zh-CN"/>
              <a:t>Where is the picture taken</a:t>
            </a:r>
          </a:p>
          <a:p>
            <a:pPr marL="342900" indent="-228600" algn="l">
              <a:buFont typeface="Arial" pitchFamily="34" charset="0"/>
              <a:buChar char="•"/>
            </a:pPr>
            <a:r>
              <a:rPr lang="en-US" altLang="zh-CN"/>
              <a:t>When is the picture taken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15362" name="Rectangle 2"/>
          <p:cNvSpPr>
            <a:spLocks noGrp="1" noChangeArrowheads="1"/>
          </p:cNvSpPr>
          <p:nvPr>
            <p:ph type="title"/>
          </p:nvPr>
        </p:nvSpPr>
        <p:spPr/>
        <p:txBody>
          <a:bodyPr/>
          <a:lstStyle/>
          <a:p>
            <a:r>
              <a:rPr lang="en-US" altLang="zh-CN"/>
              <a:t>Who are in the picture?</a:t>
            </a:r>
          </a:p>
        </p:txBody>
      </p:sp>
      <p:sp>
        <p:nvSpPr>
          <p:cNvPr id="15363" name="Rectangle 3"/>
          <p:cNvSpPr>
            <a:spLocks noGrp="1" noChangeArrowheads="1"/>
          </p:cNvSpPr>
          <p:nvPr>
            <p:ph type="body" idx="1"/>
          </p:nvPr>
        </p:nvSpPr>
        <p:spPr/>
        <p:txBody>
          <a:bodyPr/>
          <a:lstStyle/>
          <a:p>
            <a:r>
              <a:rPr lang="en-US" altLang="zh-CN"/>
              <a:t>Accelerometer based motion signatures</a:t>
            </a:r>
          </a:p>
          <a:p>
            <a:r>
              <a:rPr lang="en-US" altLang="zh-CN"/>
              <a:t>Complementary compass directions</a:t>
            </a:r>
          </a:p>
          <a:p>
            <a:r>
              <a:rPr lang="en-US" altLang="zh-CN"/>
              <a:t>Moving objects</a:t>
            </a:r>
          </a:p>
          <a:p>
            <a:r>
              <a:rPr lang="en-US" altLang="zh-CN"/>
              <a:t>Combining the opportunities</a:t>
            </a:r>
          </a:p>
          <a:p>
            <a:pPr lvl="1">
              <a:buFont typeface="Arial" pitchFamily="34" charset="0"/>
              <a:buNone/>
            </a:pP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7"/>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16386" name="Rectangle 2"/>
          <p:cNvSpPr>
            <a:spLocks noGrp="1" noChangeArrowheads="1"/>
          </p:cNvSpPr>
          <p:nvPr>
            <p:ph type="title"/>
          </p:nvPr>
        </p:nvSpPr>
        <p:spPr/>
        <p:txBody>
          <a:bodyPr/>
          <a:lstStyle/>
          <a:p>
            <a:r>
              <a:rPr lang="en-US" altLang="zh-CN" sz="4200"/>
              <a:t>Accelerometer based motion signatures</a:t>
            </a:r>
          </a:p>
        </p:txBody>
      </p:sp>
      <p:sp>
        <p:nvSpPr>
          <p:cNvPr id="16387" name="Rectangle 3"/>
          <p:cNvSpPr>
            <a:spLocks noGrp="1" noChangeArrowheads="1"/>
          </p:cNvSpPr>
          <p:nvPr>
            <p:ph type="body" sz="half" idx="1"/>
          </p:nvPr>
        </p:nvSpPr>
        <p:spPr>
          <a:xfrm>
            <a:off x="457200" y="1600200"/>
            <a:ext cx="3740150" cy="4800600"/>
          </a:xfrm>
        </p:spPr>
        <p:txBody>
          <a:bodyPr/>
          <a:lstStyle/>
          <a:p>
            <a:r>
              <a:rPr lang="en-US" altLang="zh-CN" sz="2000"/>
              <a:t>subjects of the picture often move into a specific posture in preparation for the picture, stay still during the picture click, and then move again to resume normal behavior.</a:t>
            </a:r>
          </a:p>
          <a:p>
            <a:endParaRPr lang="en-US" altLang="zh-CN"/>
          </a:p>
        </p:txBody>
      </p:sp>
      <p:pic>
        <p:nvPicPr>
          <p:cNvPr id="16388" name="Picture 2"/>
          <p:cNvPicPr>
            <a:picLocks noChangeAspect="1" noChangeArrowheads="1"/>
          </p:cNvPicPr>
          <p:nvPr>
            <p:ph sz="quarter" idx="2"/>
          </p:nvPr>
        </p:nvPicPr>
        <p:blipFill>
          <a:blip r:embed="rId2"/>
          <a:srcRect/>
          <a:stretch>
            <a:fillRect/>
          </a:stretch>
        </p:blipFill>
        <p:spPr>
          <a:xfrm>
            <a:off x="4552950" y="1600200"/>
            <a:ext cx="3308350" cy="2319338"/>
          </a:xfrm>
          <a:ln/>
        </p:spPr>
      </p:pic>
      <p:pic>
        <p:nvPicPr>
          <p:cNvPr id="16389" name="Picture 3"/>
          <p:cNvPicPr>
            <a:picLocks noChangeAspect="1" noChangeArrowheads="1"/>
          </p:cNvPicPr>
          <p:nvPr>
            <p:ph sz="quarter" idx="3"/>
          </p:nvPr>
        </p:nvPicPr>
        <p:blipFill>
          <a:blip r:embed="rId3"/>
          <a:srcRect/>
          <a:stretch>
            <a:fillRect/>
          </a:stretch>
        </p:blipFill>
        <p:spPr>
          <a:xfrm>
            <a:off x="4427538" y="4079875"/>
            <a:ext cx="3559175" cy="2319338"/>
          </a:xfr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17410" name="Rectangle 2"/>
          <p:cNvSpPr>
            <a:spLocks noGrp="1" noChangeArrowheads="1"/>
          </p:cNvSpPr>
          <p:nvPr>
            <p:ph type="title"/>
          </p:nvPr>
        </p:nvSpPr>
        <p:spPr/>
        <p:txBody>
          <a:bodyPr/>
          <a:lstStyle/>
          <a:p>
            <a:r>
              <a:rPr lang="en-US" altLang="zh-CN" sz="4200"/>
              <a:t>Complementary compass directions</a:t>
            </a:r>
          </a:p>
        </p:txBody>
      </p:sp>
      <p:sp>
        <p:nvSpPr>
          <p:cNvPr id="17411" name="Rectangle 3"/>
          <p:cNvSpPr>
            <a:spLocks noGrp="1" noChangeArrowheads="1"/>
          </p:cNvSpPr>
          <p:nvPr>
            <p:ph type="body" idx="1"/>
          </p:nvPr>
        </p:nvSpPr>
        <p:spPr/>
        <p:txBody>
          <a:bodyPr/>
          <a:lstStyle/>
          <a:p>
            <a:r>
              <a:rPr lang="en-US" altLang="zh-CN"/>
              <a:t>Posing signature may be a sufficient condition but is obviously not necessary.</a:t>
            </a:r>
          </a:p>
          <a:p>
            <a:r>
              <a:rPr lang="en-US" altLang="zh-CN"/>
              <a:t>people in the picture roughly face the direction of the camera, and hence, the direction of their compasses will be roughly complementary to the camera’s facing direction.</a:t>
            </a:r>
          </a:p>
          <a:p>
            <a:r>
              <a:rPr lang="en-US" altLang="zh-CN"/>
              <a:t>User and phone may not be facing the same direction.</a:t>
            </a:r>
          </a:p>
          <a:p>
            <a:r>
              <a:rPr lang="en-US" altLang="zh-CN" sz="2000" i="1"/>
              <a:t>UserFacing=(CameraAngle + 180) mod 360</a:t>
            </a:r>
          </a:p>
          <a:p>
            <a:r>
              <a:rPr lang="en-US" altLang="zh-CN" sz="2000" i="1"/>
              <a:t>PCO=((UserFacing + 360) - CompassAngle) mod360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18434" name="Rectangle 2"/>
          <p:cNvSpPr>
            <a:spLocks noGrp="1" noChangeArrowheads="1"/>
          </p:cNvSpPr>
          <p:nvPr>
            <p:ph type="title"/>
          </p:nvPr>
        </p:nvSpPr>
        <p:spPr/>
        <p:txBody>
          <a:bodyPr/>
          <a:lstStyle/>
          <a:p>
            <a:endParaRPr lang="en-US"/>
          </a:p>
        </p:txBody>
      </p:sp>
      <p:sp>
        <p:nvSpPr>
          <p:cNvPr id="18435" name="Rectangle 3"/>
          <p:cNvSpPr>
            <a:spLocks noGrp="1" noChangeArrowheads="1"/>
          </p:cNvSpPr>
          <p:nvPr>
            <p:ph type="body" idx="1"/>
          </p:nvPr>
        </p:nvSpPr>
        <p:spPr/>
        <p:txBody>
          <a:bodyPr/>
          <a:lstStyle/>
          <a:p>
            <a:r>
              <a:rPr lang="en-US" altLang="zh-CN"/>
              <a:t>Periodically recalibrates the PCO</a:t>
            </a:r>
          </a:p>
          <a:p>
            <a:r>
              <a:rPr lang="en-US" altLang="zh-CN"/>
              <a:t>If TagSense identifies Alice in a picture due to her posing signature, her PCO can be computed immediately.</a:t>
            </a:r>
          </a:p>
          <a:p>
            <a:r>
              <a:rPr lang="en-US" altLang="zh-CN"/>
              <a:t>In subsequent pictures, even if Alice is not posing, her PCO can still reveal her facing direction, which in turn identifies whether she is in the picture</a:t>
            </a:r>
          </a:p>
          <a:p>
            <a:r>
              <a:rPr lang="en-US" altLang="zh-CN"/>
              <a:t>This can continue so long as Alice does not change the orientation of her phone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idx="4294967295"/>
          </p:nvPr>
        </p:nvSpPr>
        <p:spPr>
          <a:ln/>
        </p:spPr>
        <p:txBody>
          <a:bodyPr/>
          <a:lstStyle/>
          <a:p>
            <a:pPr marL="0" indent="0"/>
            <a:endParaRPr lang="en-US"/>
          </a:p>
        </p:txBody>
      </p:sp>
      <p:sp>
        <p:nvSpPr>
          <p:cNvPr id="19459" name="Content Placeholder 2"/>
          <p:cNvSpPr>
            <a:spLocks noGrp="1" noChangeArrowheads="1"/>
          </p:cNvSpPr>
          <p:nvPr>
            <p:ph idx="1"/>
          </p:nvPr>
        </p:nvSpPr>
        <p:spPr>
          <a:xfrm>
            <a:off x="457200" y="1600200"/>
            <a:ext cx="7620000" cy="4800600"/>
          </a:xfrm>
          <a:ln/>
        </p:spPr>
        <p:txBody>
          <a:bodyPr/>
          <a:lstStyle/>
          <a:p>
            <a:pPr marL="342900" indent="-228600" algn="l"/>
            <a:endParaRPr lang="en-US"/>
          </a:p>
        </p:txBody>
      </p:sp>
      <p:pic>
        <p:nvPicPr>
          <p:cNvPr id="19460" name="Picture 2"/>
          <p:cNvPicPr>
            <a:picLocks noChangeAspect="1" noChangeArrowheads="1"/>
          </p:cNvPicPr>
          <p:nvPr/>
        </p:nvPicPr>
        <p:blipFill>
          <a:blip r:embed="rId2"/>
          <a:srcRect/>
          <a:stretch>
            <a:fillRect/>
          </a:stretch>
        </p:blipFill>
        <p:spPr bwMode="auto">
          <a:xfrm>
            <a:off x="762000" y="2209800"/>
            <a:ext cx="5934075" cy="2676525"/>
          </a:xfrm>
          <a:prstGeom prst="rect">
            <a:avLst/>
          </a:prstGeom>
          <a:noFill/>
          <a:ln w="9525">
            <a:noFill/>
            <a:miter lim="800000"/>
            <a:headEnd/>
            <a:tailEnd/>
          </a:ln>
        </p:spPr>
      </p:pic>
      <p:sp>
        <p:nvSpPr>
          <p:cNvPr id="19461" name="TextBox 3"/>
          <p:cNvSpPr>
            <a:spLocks noChangeArrowheads="1"/>
          </p:cNvSpPr>
          <p:nvPr/>
        </p:nvSpPr>
        <p:spPr bwMode="auto">
          <a:xfrm>
            <a:off x="381000" y="5334000"/>
            <a:ext cx="8001000" cy="923925"/>
          </a:xfrm>
          <a:prstGeom prst="rect">
            <a:avLst/>
          </a:prstGeom>
          <a:noFill/>
          <a:ln w="9525">
            <a:noFill/>
            <a:miter lim="800000"/>
            <a:headEnd/>
            <a:tailEnd/>
          </a:ln>
        </p:spPr>
        <p:txBody>
          <a:bodyPr>
            <a:spAutoFit/>
          </a:bodyPr>
          <a:lstStyle/>
          <a:p>
            <a:r>
              <a:rPr lang="en-US" b="1">
                <a:solidFill>
                  <a:srgbClr val="2F2B20"/>
                </a:solidFill>
                <a:latin typeface="Calibri" pitchFamily="34" charset="0"/>
                <a:ea typeface="Calibri" pitchFamily="34" charset="0"/>
                <a:cs typeface="Calibri" pitchFamily="34" charset="0"/>
                <a:sym typeface="Calibri" pitchFamily="34" charset="0"/>
              </a:rPr>
              <a:t>Figure 4: (a) Personal Compass Offset (PCO) (b) PCO distribution from 50 pictures where subjects are facing the camera. PCO calibration is necessary to detect people in a picture using compass.</a:t>
            </a:r>
            <a:endParaRPr lang="en-US">
              <a:solidFill>
                <a:srgbClr val="2F2B20"/>
              </a:solidFill>
              <a:latin typeface="Calibri" pitchFamily="34" charset="0"/>
              <a:ea typeface="Calibri" pitchFamily="34" charset="0"/>
              <a:cs typeface="Calibri" pitchFamily="34" charset="0"/>
              <a:sym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20482" name="Rectangle 2"/>
          <p:cNvSpPr>
            <a:spLocks noGrp="1" noChangeArrowheads="1"/>
          </p:cNvSpPr>
          <p:nvPr>
            <p:ph type="title"/>
          </p:nvPr>
        </p:nvSpPr>
        <p:spPr/>
        <p:txBody>
          <a:bodyPr/>
          <a:lstStyle/>
          <a:p>
            <a:r>
              <a:rPr lang="en-US" altLang="zh-CN"/>
              <a:t>Moving Subjects</a:t>
            </a:r>
          </a:p>
        </p:txBody>
      </p:sp>
      <p:sp>
        <p:nvSpPr>
          <p:cNvPr id="20483" name="Rectangle 3"/>
          <p:cNvSpPr>
            <a:spLocks noGrp="1" noChangeArrowheads="1"/>
          </p:cNvSpPr>
          <p:nvPr>
            <p:ph type="body" idx="1"/>
          </p:nvPr>
        </p:nvSpPr>
        <p:spPr/>
        <p:txBody>
          <a:bodyPr/>
          <a:lstStyle/>
          <a:p>
            <a:r>
              <a:rPr lang="en-US" altLang="zh-CN"/>
              <a:t>The essential idea is to take multiple snapshotsfrom the camera, derive the subject’s motion vector from these snapshots, and correlate it to the accelerometer measurementsrecorded by different phones.</a:t>
            </a:r>
          </a:p>
          <a:p>
            <a:r>
              <a:rPr lang="en-US" altLang="zh-CN"/>
              <a:t>The accelerometer motion that matches best with the optically derived motion is deemed to be in the picture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idx="4294967295"/>
          </p:nvPr>
        </p:nvSpPr>
        <p:spPr>
          <a:ln/>
        </p:spPr>
        <p:txBody>
          <a:bodyPr/>
          <a:lstStyle/>
          <a:p>
            <a:pPr marL="0" indent="0"/>
            <a:endParaRPr lang="en-US"/>
          </a:p>
        </p:txBody>
      </p:sp>
      <p:sp>
        <p:nvSpPr>
          <p:cNvPr id="21507" name="Content Placeholder 2"/>
          <p:cNvSpPr>
            <a:spLocks noGrp="1" noChangeArrowheads="1"/>
          </p:cNvSpPr>
          <p:nvPr>
            <p:ph idx="1"/>
          </p:nvPr>
        </p:nvSpPr>
        <p:spPr>
          <a:xfrm>
            <a:off x="427038" y="1219200"/>
            <a:ext cx="8229600" cy="4298950"/>
          </a:xfrm>
          <a:ln/>
        </p:spPr>
        <p:txBody>
          <a:bodyPr/>
          <a:lstStyle/>
          <a:p>
            <a:pPr marL="342900" indent="-228600" algn="l">
              <a:buFont typeface="Arial" pitchFamily="34" charset="0"/>
              <a:buChar char="•"/>
            </a:pPr>
            <a:endParaRPr lang="en-US"/>
          </a:p>
        </p:txBody>
      </p:sp>
      <p:pic>
        <p:nvPicPr>
          <p:cNvPr id="21508" name="Picture 2"/>
          <p:cNvPicPr>
            <a:picLocks noChangeAspect="1" noChangeArrowheads="1"/>
          </p:cNvPicPr>
          <p:nvPr/>
        </p:nvPicPr>
        <p:blipFill>
          <a:blip r:embed="rId2"/>
          <a:srcRect/>
          <a:stretch>
            <a:fillRect/>
          </a:stretch>
        </p:blipFill>
        <p:spPr bwMode="auto">
          <a:xfrm>
            <a:off x="396875" y="1905000"/>
            <a:ext cx="7527925" cy="3352800"/>
          </a:xfrm>
          <a:prstGeom prst="rect">
            <a:avLst/>
          </a:prstGeom>
          <a:noFill/>
          <a:ln w="9525">
            <a:noFill/>
            <a:miter lim="800000"/>
            <a:headEnd/>
            <a:tailEnd/>
          </a:ln>
        </p:spPr>
      </p:pic>
      <p:sp>
        <p:nvSpPr>
          <p:cNvPr id="21509" name="TextBox 3"/>
          <p:cNvSpPr>
            <a:spLocks noChangeArrowheads="1"/>
          </p:cNvSpPr>
          <p:nvPr/>
        </p:nvSpPr>
        <p:spPr bwMode="auto">
          <a:xfrm>
            <a:off x="396875" y="5273675"/>
            <a:ext cx="8289925" cy="1200150"/>
          </a:xfrm>
          <a:prstGeom prst="rect">
            <a:avLst/>
          </a:prstGeom>
          <a:noFill/>
          <a:ln w="9525">
            <a:noFill/>
            <a:miter lim="800000"/>
            <a:headEnd/>
            <a:tailEnd/>
          </a:ln>
        </p:spPr>
        <p:txBody>
          <a:bodyPr>
            <a:spAutoFit/>
          </a:bodyPr>
          <a:lstStyle/>
          <a:p>
            <a:r>
              <a:rPr lang="en-US" b="1">
                <a:solidFill>
                  <a:srgbClr val="2F2B20"/>
                </a:solidFill>
                <a:latin typeface="Calibri" pitchFamily="34" charset="0"/>
                <a:ea typeface="Calibri" pitchFamily="34" charset="0"/>
                <a:cs typeface="Calibri" pitchFamily="34" charset="0"/>
                <a:sym typeface="Calibri" pitchFamily="34" charset="0"/>
              </a:rPr>
              <a:t>Figure 5: Extracting motion vectors of people from two successive snapshots in (a) and (b): (c) The optical flow field showing the velocity of each pixel; (d) The corresponding color graph; (e) The result of edge detection; (f) The motion </a:t>
            </a:r>
            <a:endParaRPr lang="en-US" altLang="en-US" b="1">
              <a:solidFill>
                <a:srgbClr val="2F2B20"/>
              </a:solidFill>
              <a:latin typeface="Calibri" pitchFamily="34" charset="0"/>
              <a:ea typeface="Calibri" pitchFamily="34" charset="0"/>
              <a:cs typeface="Calibri" pitchFamily="34" charset="0"/>
              <a:sym typeface="Calibri" pitchFamily="34" charset="0"/>
            </a:endParaRPr>
          </a:p>
          <a:p>
            <a:r>
              <a:rPr lang="en-US" b="1">
                <a:solidFill>
                  <a:srgbClr val="2F2B20"/>
                </a:solidFill>
                <a:latin typeface="Calibri" pitchFamily="34" charset="0"/>
                <a:ea typeface="Calibri" pitchFamily="34" charset="0"/>
                <a:cs typeface="Calibri" pitchFamily="34" charset="0"/>
                <a:sym typeface="Calibri" pitchFamily="34" charset="0"/>
              </a:rPr>
              <a:t>vectors for the two detected moving objects.</a:t>
            </a:r>
            <a:endParaRPr lang="en-US">
              <a:solidFill>
                <a:srgbClr val="2F2B20"/>
              </a:solidFill>
              <a:latin typeface="Calibri" pitchFamily="34" charset="0"/>
              <a:ea typeface="Calibri" pitchFamily="34" charset="0"/>
              <a:cs typeface="Calibri" pitchFamily="34" charset="0"/>
              <a:sym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22530" name="Rectangle 2"/>
          <p:cNvSpPr>
            <a:spLocks noGrp="1" noChangeArrowheads="1"/>
          </p:cNvSpPr>
          <p:nvPr>
            <p:ph type="title"/>
          </p:nvPr>
        </p:nvSpPr>
        <p:spPr/>
        <p:txBody>
          <a:bodyPr/>
          <a:lstStyle/>
          <a:p>
            <a:endParaRPr lang="en-US"/>
          </a:p>
        </p:txBody>
      </p:sp>
      <p:sp>
        <p:nvSpPr>
          <p:cNvPr id="22531" name="Rectangle 3"/>
          <p:cNvSpPr>
            <a:spLocks noGrp="1" noChangeArrowheads="1"/>
          </p:cNvSpPr>
          <p:nvPr>
            <p:ph type="body" idx="1"/>
          </p:nvPr>
        </p:nvSpPr>
        <p:spPr/>
        <p:txBody>
          <a:bodyPr/>
          <a:lstStyle/>
          <a:p>
            <a:r>
              <a:rPr lang="en-US" altLang="zh-CN" sz="1800"/>
              <a:t>Velocity of each pixel is computed by performing a spatial correlation across two snapshots. (Optical flow)</a:t>
            </a:r>
          </a:p>
          <a:p>
            <a:r>
              <a:rPr lang="en-US" altLang="zh-CN" sz="1800"/>
              <a:t>the average velocity for the four corner pixels are computed, and subtracted from the object’s velocity-compensates for jitter.</a:t>
            </a:r>
          </a:p>
          <a:p>
            <a:r>
              <a:rPr lang="en-US" altLang="zh-CN" sz="1800"/>
              <a:t>Color of each pixel is redefined based on velocity.</a:t>
            </a:r>
          </a:p>
          <a:p>
            <a:r>
              <a:rPr lang="en-US" altLang="zh-CN" sz="1800"/>
              <a:t>Edge-finding algorithm identifies the objects in the picture.</a:t>
            </a:r>
          </a:p>
          <a:p>
            <a:r>
              <a:rPr lang="en-US" altLang="zh-CN" sz="1800"/>
              <a:t>the average velocity of one-third of the pixels, located in the center of each object, is computed and returned as the motion vectors of the people in the picture.</a:t>
            </a:r>
          </a:p>
          <a:p>
            <a:r>
              <a:rPr lang="en-US" altLang="zh-CN" sz="1800"/>
              <a:t>TagSense assimilates the accelerometer readings from different phones and computes their individual velocities</a:t>
            </a:r>
          </a:p>
          <a:p>
            <a:r>
              <a:rPr lang="en-US" altLang="zh-CN" sz="1800"/>
              <a:t>TagSense then matches the optical velocity with each of the phone’s accelerometer readings.</a:t>
            </a:r>
          </a:p>
          <a:p>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A41AECB-93AD-42F6-9C2A-47178987FA4A}" type="slidenum">
              <a:rPr lang="en-US" altLang="en-US"/>
              <a:pPr/>
              <a:t>2</a:t>
            </a:fld>
            <a:endParaRPr lang="en-US">
              <a:solidFill>
                <a:schemeClr val="tx1"/>
              </a:solidFill>
            </a:endParaRPr>
          </a:p>
        </p:txBody>
      </p:sp>
      <p:sp>
        <p:nvSpPr>
          <p:cNvPr id="5122" name="Title 1"/>
          <p:cNvSpPr>
            <a:spLocks noGrp="1" noChangeArrowheads="1"/>
          </p:cNvSpPr>
          <p:nvPr>
            <p:ph type="title" idx="4294967295"/>
          </p:nvPr>
        </p:nvSpPr>
        <p:spPr>
          <a:ln/>
        </p:spPr>
        <p:txBody>
          <a:bodyPr/>
          <a:lstStyle/>
          <a:p>
            <a:pPr marL="0" indent="0"/>
            <a:r>
              <a:rPr lang="en-US" altLang="zh-CN"/>
              <a:t>Overview</a:t>
            </a:r>
          </a:p>
        </p:txBody>
      </p:sp>
      <p:sp>
        <p:nvSpPr>
          <p:cNvPr id="5123" name="Content Placeholder 2"/>
          <p:cNvSpPr>
            <a:spLocks noGrp="1" noChangeArrowheads="1"/>
          </p:cNvSpPr>
          <p:nvPr>
            <p:ph idx="1"/>
          </p:nvPr>
        </p:nvSpPr>
        <p:spPr>
          <a:xfrm>
            <a:off x="457200" y="1600200"/>
            <a:ext cx="7620000" cy="4800600"/>
          </a:xfrm>
          <a:ln/>
        </p:spPr>
        <p:txBody>
          <a:bodyPr/>
          <a:lstStyle/>
          <a:p>
            <a:pPr algn="l">
              <a:buFont typeface="Arial" pitchFamily="34" charset="0"/>
              <a:buChar char="•"/>
            </a:pPr>
            <a:r>
              <a:rPr lang="en-US" altLang="zh-CN"/>
              <a:t>Introduction</a:t>
            </a:r>
          </a:p>
          <a:p>
            <a:pPr algn="l">
              <a:buFont typeface="Arial" pitchFamily="34" charset="0"/>
              <a:buChar char="•"/>
            </a:pPr>
            <a:r>
              <a:rPr lang="en-US" altLang="zh-CN"/>
              <a:t>Scope</a:t>
            </a:r>
          </a:p>
          <a:p>
            <a:pPr algn="l">
              <a:buFont typeface="Arial" pitchFamily="34" charset="0"/>
              <a:buChar char="•"/>
            </a:pPr>
            <a:r>
              <a:rPr lang="en-US" altLang="zh-CN"/>
              <a:t>System Overview</a:t>
            </a:r>
          </a:p>
          <a:p>
            <a:pPr algn="l">
              <a:buFont typeface="Arial" pitchFamily="34" charset="0"/>
              <a:buChar char="•"/>
            </a:pPr>
            <a:r>
              <a:rPr lang="en-US" altLang="zh-CN"/>
              <a:t>Design and Implementation</a:t>
            </a:r>
          </a:p>
          <a:p>
            <a:pPr algn="l">
              <a:buFont typeface="Arial" pitchFamily="34" charset="0"/>
              <a:buChar char="•"/>
            </a:pPr>
            <a:r>
              <a:rPr lang="en-US" altLang="zh-CN"/>
              <a:t>Performance Evaluation</a:t>
            </a:r>
          </a:p>
          <a:p>
            <a:pPr algn="l">
              <a:buFont typeface="Arial" pitchFamily="34" charset="0"/>
              <a:buChar char="•"/>
            </a:pPr>
            <a:r>
              <a:rPr lang="en-US" altLang="zh-CN"/>
              <a:t>Limitations</a:t>
            </a:r>
          </a:p>
          <a:p>
            <a:pPr algn="l">
              <a:buFont typeface="Arial" pitchFamily="34" charset="0"/>
              <a:buChar char="•"/>
            </a:pPr>
            <a:r>
              <a:rPr lang="en-US" altLang="zh-CN"/>
              <a:t>Future of TagSense</a:t>
            </a:r>
          </a:p>
          <a:p>
            <a:pPr algn="l"/>
            <a:endParaRPr lang="en-US" altLang="zh-CN"/>
          </a:p>
          <a:p>
            <a:pPr algn="l">
              <a:buFont typeface="Arial" pitchFamily="34" charset="0"/>
              <a:buChar char="•"/>
            </a:pPr>
            <a:endParaRPr lang="en-US" altLang="zh-CN"/>
          </a:p>
          <a:p>
            <a:pPr algn="l">
              <a:buFont typeface="Arial" pitchFamily="34" charset="0"/>
              <a:buChar char="•"/>
            </a:pP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23554" name="Rectangle 2"/>
          <p:cNvSpPr>
            <a:spLocks noGrp="1" noChangeArrowheads="1"/>
          </p:cNvSpPr>
          <p:nvPr>
            <p:ph type="title"/>
          </p:nvPr>
        </p:nvSpPr>
        <p:spPr/>
        <p:txBody>
          <a:bodyPr/>
          <a:lstStyle/>
          <a:p>
            <a:r>
              <a:rPr lang="en-US" altLang="zh-CN" sz="4200"/>
              <a:t>Combining the opportunities</a:t>
            </a:r>
          </a:p>
        </p:txBody>
      </p:sp>
      <p:sp>
        <p:nvSpPr>
          <p:cNvPr id="23555" name="Rectangle 3"/>
          <p:cNvSpPr>
            <a:spLocks noGrp="1" noChangeArrowheads="1"/>
          </p:cNvSpPr>
          <p:nvPr>
            <p:ph type="body" idx="1"/>
          </p:nvPr>
        </p:nvSpPr>
        <p:spPr/>
        <p:txBody>
          <a:bodyPr/>
          <a:lstStyle/>
          <a:p>
            <a:r>
              <a:rPr lang="en-US" altLang="zh-CN"/>
              <a:t>First search for the posing signature and compute the user's facing direction.</a:t>
            </a:r>
          </a:p>
          <a:p>
            <a:pPr lvl="1"/>
            <a:r>
              <a:rPr lang="en-US" altLang="zh-CN"/>
              <a:t>If present the person is deemed to be present in the picture and her PCO is caibrated.</a:t>
            </a:r>
          </a:p>
          <a:p>
            <a:r>
              <a:rPr lang="en-US" altLang="zh-CN"/>
              <a:t>In the absence of the posing signature check whether the person is reasonably static</a:t>
            </a:r>
          </a:p>
          <a:p>
            <a:pPr lvl="1"/>
            <a:r>
              <a:rPr lang="en-US" altLang="zh-CN"/>
              <a:t>If so and her facing direction makes less than 45</a:t>
            </a:r>
            <a:r>
              <a:rPr lang="en-US" altLang="zh-CN" baseline="30000"/>
              <a:t>o </a:t>
            </a:r>
            <a:r>
              <a:rPr lang="en-US" altLang="zh-CN"/>
              <a:t>, name is added to the tag.</a:t>
            </a:r>
          </a:p>
          <a:p>
            <a:r>
              <a:rPr lang="en-US" altLang="zh-CN"/>
              <a:t>If the person is not static compute the pictures's optical motion vectors and correlate with accelerometer/compass readingss.</a:t>
            </a:r>
            <a:endParaRPr lang="en-US" altLang="zh-CN" baseline="30000"/>
          </a:p>
          <a:p>
            <a:pPr>
              <a:buFont typeface="Arial" pitchFamily="34" charset="0"/>
              <a:buNone/>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24578" name="Rectangle 2"/>
          <p:cNvSpPr>
            <a:spLocks noGrp="1" noChangeArrowheads="1"/>
          </p:cNvSpPr>
          <p:nvPr>
            <p:ph type="title"/>
          </p:nvPr>
        </p:nvSpPr>
        <p:spPr/>
        <p:txBody>
          <a:bodyPr/>
          <a:lstStyle/>
          <a:p>
            <a:r>
              <a:rPr lang="en-US" altLang="zh-CN"/>
              <a:t>Discussion</a:t>
            </a:r>
          </a:p>
        </p:txBody>
      </p:sp>
      <p:sp>
        <p:nvSpPr>
          <p:cNvPr id="24579" name="Rectangle 3"/>
          <p:cNvSpPr>
            <a:spLocks noGrp="1" noChangeArrowheads="1"/>
          </p:cNvSpPr>
          <p:nvPr>
            <p:ph type="body" idx="1"/>
          </p:nvPr>
        </p:nvSpPr>
        <p:spPr/>
        <p:txBody>
          <a:bodyPr/>
          <a:lstStyle/>
          <a:p>
            <a:r>
              <a:rPr lang="en-US" altLang="zh-CN"/>
              <a:t>Cannot pinpoint people in a picture</a:t>
            </a:r>
          </a:p>
          <a:p>
            <a:r>
              <a:rPr lang="en-US" altLang="zh-CN"/>
              <a:t>cannot identify kids in a picture</a:t>
            </a:r>
          </a:p>
          <a:p>
            <a:r>
              <a:rPr lang="en-US" altLang="zh-CN"/>
              <a:t>compass based method assumes people are facing the camera.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25602" name="Rectangle 2"/>
          <p:cNvSpPr>
            <a:spLocks noGrp="1" noChangeArrowheads="1"/>
          </p:cNvSpPr>
          <p:nvPr>
            <p:ph type="title"/>
          </p:nvPr>
        </p:nvSpPr>
        <p:spPr/>
        <p:txBody>
          <a:bodyPr/>
          <a:lstStyle/>
          <a:p>
            <a:r>
              <a:rPr lang="en-US" altLang="zh-CN"/>
              <a:t>What are they doing</a:t>
            </a:r>
          </a:p>
        </p:txBody>
      </p:sp>
      <p:sp>
        <p:nvSpPr>
          <p:cNvPr id="25603" name="Rectangle 3"/>
          <p:cNvSpPr>
            <a:spLocks noGrp="1" noChangeArrowheads="1"/>
          </p:cNvSpPr>
          <p:nvPr>
            <p:ph type="body" idx="1"/>
          </p:nvPr>
        </p:nvSpPr>
        <p:spPr/>
        <p:txBody>
          <a:bodyPr/>
          <a:lstStyle/>
          <a:p>
            <a:r>
              <a:rPr lang="en-US" altLang="zh-CN" sz="2400"/>
              <a:t>Accelerometer: Standing, Sitting, Walking, Jumping, Biking, Playing.</a:t>
            </a:r>
          </a:p>
          <a:p>
            <a:pPr lvl="1">
              <a:buFont typeface="Arial" pitchFamily="34" charset="0"/>
              <a:buNone/>
            </a:pPr>
            <a:endParaRPr lang="en-US" altLang="zh-CN" sz="2200"/>
          </a:p>
          <a:p>
            <a:r>
              <a:rPr lang="en-US" altLang="zh-CN" sz="2400"/>
              <a:t>Acoustic: Talking, Music, Silence.</a:t>
            </a:r>
          </a:p>
          <a:p>
            <a:pPr>
              <a:buFont typeface="Arial" pitchFamily="34" charset="0"/>
              <a:buNone/>
            </a:pP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26626" name="Rectangle 2"/>
          <p:cNvSpPr>
            <a:spLocks noGrp="1" noChangeArrowheads="1"/>
          </p:cNvSpPr>
          <p:nvPr>
            <p:ph type="title"/>
          </p:nvPr>
        </p:nvSpPr>
        <p:spPr/>
        <p:txBody>
          <a:bodyPr/>
          <a:lstStyle/>
          <a:p>
            <a:r>
              <a:rPr lang="en-US" altLang="zh-CN" sz="4200"/>
              <a:t>Where is the picture taken</a:t>
            </a:r>
          </a:p>
        </p:txBody>
      </p:sp>
      <p:sp>
        <p:nvSpPr>
          <p:cNvPr id="26627" name="Rectangle 3"/>
          <p:cNvSpPr>
            <a:spLocks noGrp="1" noChangeArrowheads="1"/>
          </p:cNvSpPr>
          <p:nvPr>
            <p:ph type="body" idx="1"/>
          </p:nvPr>
        </p:nvSpPr>
        <p:spPr/>
        <p:txBody>
          <a:bodyPr/>
          <a:lstStyle/>
          <a:p>
            <a:r>
              <a:rPr lang="en-US" altLang="zh-CN"/>
              <a:t>Place - derived from the GPS coordinates</a:t>
            </a:r>
          </a:p>
          <a:p>
            <a:r>
              <a:rPr lang="en-US" altLang="zh-CN"/>
              <a:t>Indoor/Outdoor-light sensor on the phone</a:t>
            </a:r>
          </a:p>
          <a:p>
            <a:r>
              <a:rPr lang="en-US" altLang="zh-CN"/>
              <a:t>Combine location information and phone compass to tag picture backgrounds.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27650" name="Rectangle 2"/>
          <p:cNvSpPr>
            <a:spLocks noGrp="1" noChangeArrowheads="1"/>
          </p:cNvSpPr>
          <p:nvPr>
            <p:ph type="title"/>
          </p:nvPr>
        </p:nvSpPr>
        <p:spPr/>
        <p:txBody>
          <a:bodyPr/>
          <a:lstStyle/>
          <a:p>
            <a:r>
              <a:rPr lang="en-US" altLang="zh-CN" sz="4200"/>
              <a:t>When is the picture taken</a:t>
            </a:r>
          </a:p>
        </p:txBody>
      </p:sp>
      <p:sp>
        <p:nvSpPr>
          <p:cNvPr id="27651" name="Rectangle 3"/>
          <p:cNvSpPr>
            <a:spLocks noGrp="1" noChangeArrowheads="1"/>
          </p:cNvSpPr>
          <p:nvPr>
            <p:ph type="body" idx="1"/>
          </p:nvPr>
        </p:nvSpPr>
        <p:spPr/>
        <p:txBody>
          <a:bodyPr/>
          <a:lstStyle/>
          <a:p>
            <a:r>
              <a:rPr lang="en-US" altLang="zh-CN"/>
              <a:t>Time inherited from the device.</a:t>
            </a:r>
          </a:p>
          <a:p>
            <a:r>
              <a:rPr lang="en-US" altLang="zh-CN"/>
              <a:t>Contact internet weather service to fetch weather information.</a:t>
            </a:r>
          </a:p>
          <a:p>
            <a:pPr>
              <a:buFont typeface="Arial" pitchFamily="34" charset="0"/>
              <a:buNone/>
            </a:pP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28674" name="Rectangle 2"/>
          <p:cNvSpPr>
            <a:spLocks noGrp="1" noChangeArrowheads="1"/>
          </p:cNvSpPr>
          <p:nvPr>
            <p:ph type="ctrTitle"/>
          </p:nvPr>
        </p:nvSpPr>
        <p:spPr/>
        <p:txBody>
          <a:bodyPr/>
          <a:lstStyle/>
          <a:p>
            <a:pPr marL="0" indent="0"/>
            <a:r>
              <a:rPr lang="en-US" altLang="zh-CN"/>
              <a:t>Performance evaluation</a:t>
            </a:r>
          </a:p>
        </p:txBody>
      </p:sp>
      <p:sp>
        <p:nvSpPr>
          <p:cNvPr id="28675" name="Rectangle 3"/>
          <p:cNvSpPr>
            <a:spLocks noGrp="1" noChangeArrowheads="1"/>
          </p:cNvSpPr>
          <p:nvPr>
            <p:ph type="subTitle" idx="1"/>
          </p:nvPr>
        </p:nvSpPr>
        <p:spPr/>
        <p:txBody>
          <a:bodyPr/>
          <a:lstStyle/>
          <a:p>
            <a:pPr marL="342900" indent="-228600" algn="l">
              <a:buFont typeface="Arial" pitchFamily="34" charset="0"/>
              <a:buChar char="•"/>
            </a:pPr>
            <a:r>
              <a:rPr lang="en-US" altLang="zh-CN"/>
              <a:t>Tagging People</a:t>
            </a:r>
          </a:p>
          <a:p>
            <a:pPr marL="342900" indent="-228600" algn="l">
              <a:buFont typeface="Arial" pitchFamily="34" charset="0"/>
              <a:buChar char="•"/>
            </a:pPr>
            <a:r>
              <a:rPr lang="en-US" altLang="zh-CN"/>
              <a:t>Tagging activities and context</a:t>
            </a:r>
          </a:p>
          <a:p>
            <a:pPr marL="342900" indent="-228600" algn="l">
              <a:buFont typeface="Arial" pitchFamily="34" charset="0"/>
              <a:buChar char="•"/>
            </a:pPr>
            <a:r>
              <a:rPr lang="en-US" altLang="zh-CN"/>
              <a:t>Tab based image search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idx="4294967295"/>
          </p:nvPr>
        </p:nvSpPr>
        <p:spPr>
          <a:ln/>
        </p:spPr>
        <p:txBody>
          <a:bodyPr/>
          <a:lstStyle/>
          <a:p>
            <a:pPr marL="0" indent="0"/>
            <a:r>
              <a:rPr lang="en-US" altLang="zh-CN"/>
              <a:t>Tagging People</a:t>
            </a:r>
          </a:p>
        </p:txBody>
      </p:sp>
      <p:pic>
        <p:nvPicPr>
          <p:cNvPr id="29699" name="Picture 2"/>
          <p:cNvPicPr>
            <a:picLocks noChangeAspect="1" noChangeArrowheads="1"/>
          </p:cNvPicPr>
          <p:nvPr/>
        </p:nvPicPr>
        <p:blipFill>
          <a:blip r:embed="rId2"/>
          <a:srcRect/>
          <a:stretch>
            <a:fillRect/>
          </a:stretch>
        </p:blipFill>
        <p:spPr bwMode="auto">
          <a:xfrm>
            <a:off x="146050" y="1417638"/>
            <a:ext cx="8321675" cy="2554287"/>
          </a:xfrm>
          <a:prstGeom prst="rect">
            <a:avLst/>
          </a:prstGeom>
          <a:noFill/>
          <a:ln w="9525">
            <a:noFill/>
            <a:miter lim="800000"/>
            <a:headEnd/>
            <a:tailEnd/>
          </a:ln>
        </p:spPr>
      </p:pic>
      <p:pic>
        <p:nvPicPr>
          <p:cNvPr id="29700" name="Picture 3"/>
          <p:cNvPicPr>
            <a:picLocks noChangeAspect="1" noChangeArrowheads="1"/>
          </p:cNvPicPr>
          <p:nvPr/>
        </p:nvPicPr>
        <p:blipFill>
          <a:blip r:embed="rId3"/>
          <a:srcRect/>
          <a:stretch>
            <a:fillRect/>
          </a:stretch>
        </p:blipFill>
        <p:spPr bwMode="auto">
          <a:xfrm>
            <a:off x="152400" y="3971925"/>
            <a:ext cx="8321675" cy="246221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idx="4294967295"/>
          </p:nvPr>
        </p:nvSpPr>
        <p:spPr>
          <a:ln/>
        </p:spPr>
        <p:txBody>
          <a:bodyPr/>
          <a:lstStyle/>
          <a:p>
            <a:pPr marL="0" indent="0"/>
            <a:endParaRPr lang="en-US"/>
          </a:p>
        </p:txBody>
      </p:sp>
      <p:pic>
        <p:nvPicPr>
          <p:cNvPr id="30723" name="Picture 2"/>
          <p:cNvPicPr>
            <a:picLocks noChangeAspect="1" noChangeArrowheads="1"/>
          </p:cNvPicPr>
          <p:nvPr/>
        </p:nvPicPr>
        <p:blipFill>
          <a:blip r:embed="rId2"/>
          <a:srcRect/>
          <a:stretch>
            <a:fillRect/>
          </a:stretch>
        </p:blipFill>
        <p:spPr bwMode="auto">
          <a:xfrm>
            <a:off x="209550" y="1350963"/>
            <a:ext cx="8267700" cy="2638425"/>
          </a:xfrm>
          <a:prstGeom prst="rect">
            <a:avLst/>
          </a:prstGeom>
          <a:noFill/>
          <a:ln w="9525">
            <a:noFill/>
            <a:miter lim="800000"/>
            <a:headEnd/>
            <a:tailEnd/>
          </a:ln>
        </p:spPr>
      </p:pic>
      <p:pic>
        <p:nvPicPr>
          <p:cNvPr id="30724" name="Picture 3"/>
          <p:cNvPicPr>
            <a:picLocks noChangeAspect="1" noChangeArrowheads="1"/>
          </p:cNvPicPr>
          <p:nvPr/>
        </p:nvPicPr>
        <p:blipFill>
          <a:blip r:embed="rId3"/>
          <a:srcRect/>
          <a:stretch>
            <a:fillRect/>
          </a:stretch>
        </p:blipFill>
        <p:spPr bwMode="auto">
          <a:xfrm>
            <a:off x="1905000" y="4219575"/>
            <a:ext cx="4876800" cy="17811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idx="4294967295"/>
          </p:nvPr>
        </p:nvSpPr>
        <p:spPr>
          <a:ln/>
        </p:spPr>
        <p:txBody>
          <a:bodyPr/>
          <a:lstStyle/>
          <a:p>
            <a:pPr marL="0" indent="0"/>
            <a:endParaRPr lang="en-US"/>
          </a:p>
        </p:txBody>
      </p:sp>
      <p:sp>
        <p:nvSpPr>
          <p:cNvPr id="31747" name="Content Placeholder 2"/>
          <p:cNvSpPr>
            <a:spLocks noGrp="1" noChangeArrowheads="1"/>
          </p:cNvSpPr>
          <p:nvPr>
            <p:ph idx="1"/>
          </p:nvPr>
        </p:nvSpPr>
        <p:spPr>
          <a:xfrm>
            <a:off x="457200" y="1600200"/>
            <a:ext cx="7620000" cy="4800600"/>
          </a:xfrm>
          <a:ln/>
        </p:spPr>
        <p:txBody>
          <a:bodyPr/>
          <a:lstStyle/>
          <a:p>
            <a:pPr marL="342900" indent="-228600" algn="l">
              <a:buFont typeface="Arial" pitchFamily="34" charset="0"/>
              <a:buChar char="•"/>
            </a:pPr>
            <a:r>
              <a:rPr lang="en-US" altLang="zh-CN"/>
              <a:t>Overall Performance</a:t>
            </a:r>
          </a:p>
        </p:txBody>
      </p:sp>
      <p:pic>
        <p:nvPicPr>
          <p:cNvPr id="31748" name="Picture 2"/>
          <p:cNvPicPr>
            <a:picLocks noChangeAspect="1" noChangeArrowheads="1"/>
          </p:cNvPicPr>
          <p:nvPr/>
        </p:nvPicPr>
        <p:blipFill>
          <a:blip r:embed="rId2"/>
          <a:srcRect/>
          <a:stretch>
            <a:fillRect/>
          </a:stretch>
        </p:blipFill>
        <p:spPr bwMode="auto">
          <a:xfrm>
            <a:off x="1295400" y="2322513"/>
            <a:ext cx="4543425" cy="2181225"/>
          </a:xfrm>
          <a:prstGeom prst="rect">
            <a:avLst/>
          </a:prstGeom>
          <a:noFill/>
          <a:ln w="9525">
            <a:noFill/>
            <a:miter lim="800000"/>
            <a:headEnd/>
            <a:tailEnd/>
          </a:ln>
        </p:spPr>
      </p:pic>
      <p:sp>
        <p:nvSpPr>
          <p:cNvPr id="31749" name="TextBox 3"/>
          <p:cNvSpPr>
            <a:spLocks noChangeArrowheads="1"/>
          </p:cNvSpPr>
          <p:nvPr/>
        </p:nvSpPr>
        <p:spPr bwMode="auto">
          <a:xfrm>
            <a:off x="712788" y="4724400"/>
            <a:ext cx="6934200" cy="646113"/>
          </a:xfrm>
          <a:prstGeom prst="rect">
            <a:avLst/>
          </a:prstGeom>
          <a:noFill/>
          <a:ln w="9525">
            <a:noFill/>
            <a:miter lim="800000"/>
            <a:headEnd/>
            <a:tailEnd/>
          </a:ln>
        </p:spPr>
        <p:txBody>
          <a:bodyPr>
            <a:spAutoFit/>
          </a:bodyPr>
          <a:lstStyle/>
          <a:p>
            <a:r>
              <a:rPr lang="en-US" b="1">
                <a:solidFill>
                  <a:srgbClr val="2F2B20"/>
                </a:solidFill>
                <a:latin typeface="Calibri" pitchFamily="34" charset="0"/>
                <a:ea typeface="Calibri" pitchFamily="34" charset="0"/>
                <a:cs typeface="Calibri" pitchFamily="34" charset="0"/>
                <a:sym typeface="Calibri" pitchFamily="34" charset="0"/>
              </a:rPr>
              <a:t>Figure 10: The overall </a:t>
            </a:r>
            <a:r>
              <a:rPr lang="en-US" b="1" i="1">
                <a:solidFill>
                  <a:srgbClr val="2F2B20"/>
                </a:solidFill>
                <a:latin typeface="Calibri" pitchFamily="34" charset="0"/>
                <a:ea typeface="Calibri" pitchFamily="34" charset="0"/>
                <a:cs typeface="Calibri" pitchFamily="34" charset="0"/>
                <a:sym typeface="Calibri" pitchFamily="34" charset="0"/>
              </a:rPr>
              <a:t>precision </a:t>
            </a:r>
            <a:r>
              <a:rPr lang="en-US" b="1">
                <a:solidFill>
                  <a:srgbClr val="2F2B20"/>
                </a:solidFill>
                <a:latin typeface="Calibri" pitchFamily="34" charset="0"/>
                <a:ea typeface="Calibri" pitchFamily="34" charset="0"/>
                <a:cs typeface="Calibri" pitchFamily="34" charset="0"/>
                <a:sym typeface="Calibri" pitchFamily="34" charset="0"/>
              </a:rPr>
              <a:t>of TagSense is not as high as iPhoto and Picasa, but its recall is much better, while their fall-out is comparable</a:t>
            </a:r>
            <a:endParaRPr lang="en-US">
              <a:solidFill>
                <a:srgbClr val="2F2B20"/>
              </a:solidFill>
              <a:latin typeface="Calibri" pitchFamily="34" charset="0"/>
              <a:ea typeface="Calibri" pitchFamily="34" charset="0"/>
              <a:cs typeface="Calibri" pitchFamily="34" charset="0"/>
              <a:sym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pic>
        <p:nvPicPr>
          <p:cNvPr id="32770" name="Picture 2" descr="tgss1"/>
          <p:cNvPicPr>
            <a:picLocks noChangeAspect="1" noChangeArrowheads="1"/>
          </p:cNvPicPr>
          <p:nvPr>
            <p:ph idx="1"/>
          </p:nvPr>
        </p:nvPicPr>
        <p:blipFill>
          <a:blip r:embed="rId2"/>
          <a:srcRect/>
          <a:stretch>
            <a:fillRect/>
          </a:stretch>
        </p:blipFill>
        <p:spPr>
          <a:xfrm>
            <a:off x="1371600" y="1295400"/>
            <a:ext cx="4953000" cy="5334000"/>
          </a:xfrm>
          <a:ln/>
        </p:spPr>
      </p:pic>
      <p:sp>
        <p:nvSpPr>
          <p:cNvPr id="32771" name="Rectangle 3"/>
          <p:cNvSpPr>
            <a:spLocks noGrp="1" noChangeArrowheads="1"/>
          </p:cNvSpPr>
          <p:nvPr>
            <p:ph type="title"/>
          </p:nvPr>
        </p:nvSpPr>
        <p:spPr/>
        <p:txBody>
          <a:bodyPr/>
          <a:lstStyle/>
          <a:p>
            <a:r>
              <a:rPr lang="en-US" altLang="zh-CN" sz="2400"/>
              <a:t>Method-wise and Scenerio-wise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idx="4294967295"/>
          </p:nvPr>
        </p:nvSpPr>
        <p:spPr>
          <a:ln/>
        </p:spPr>
        <p:txBody>
          <a:bodyPr/>
          <a:lstStyle/>
          <a:p>
            <a:pPr marL="0" indent="0"/>
            <a:r>
              <a:rPr lang="en-US" altLang="zh-CN"/>
              <a:t>Introduction</a:t>
            </a:r>
          </a:p>
        </p:txBody>
      </p:sp>
      <p:sp>
        <p:nvSpPr>
          <p:cNvPr id="6147" name="Content Placeholder 2"/>
          <p:cNvSpPr>
            <a:spLocks noGrp="1" noChangeArrowheads="1"/>
          </p:cNvSpPr>
          <p:nvPr>
            <p:ph idx="1"/>
          </p:nvPr>
        </p:nvSpPr>
        <p:spPr>
          <a:xfrm>
            <a:off x="457200" y="1600200"/>
            <a:ext cx="7620000" cy="4800600"/>
          </a:xfrm>
          <a:ln/>
        </p:spPr>
        <p:txBody>
          <a:bodyPr/>
          <a:lstStyle/>
          <a:p>
            <a:pPr marL="342900" indent="-228600" algn="l">
              <a:buFont typeface="Arial" pitchFamily="34" charset="0"/>
              <a:buChar char="•"/>
            </a:pPr>
            <a:r>
              <a:rPr lang="en-US" altLang="zh-CN"/>
              <a:t>sensor-assisted tagging.</a:t>
            </a:r>
          </a:p>
          <a:p>
            <a:pPr marL="342900" indent="-228600" algn="l">
              <a:buFont typeface="Arial" pitchFamily="34" charset="0"/>
              <a:buChar char="•"/>
            </a:pPr>
            <a:r>
              <a:rPr lang="en-US" altLang="zh-CN"/>
              <a:t>tags are systematically organized into a “when-where-who-what” format.</a:t>
            </a:r>
          </a:p>
          <a:p>
            <a:pPr marL="342900" indent="-228600" algn="l">
              <a:buFont typeface="Arial" pitchFamily="34" charset="0"/>
              <a:buChar char="•"/>
            </a:pPr>
            <a:r>
              <a:rPr lang="en-US" altLang="zh-CN"/>
              <a:t>better than image processing/face recognition???</a:t>
            </a:r>
          </a:p>
          <a:p>
            <a:pPr marL="342900" indent="-228600" algn="l">
              <a:buFont typeface="Arial" pitchFamily="34" charset="0"/>
              <a:buChar char="•"/>
            </a:pPr>
            <a:r>
              <a:rPr lang="en-US" altLang="zh-CN"/>
              <a:t>Challenges faced?</a:t>
            </a:r>
          </a:p>
          <a:p>
            <a:pPr marL="639763" lvl="1" indent="-227013" algn="l">
              <a:buFont typeface="Arial" pitchFamily="34" charset="0"/>
              <a:buChar char="•"/>
            </a:pPr>
            <a:r>
              <a:rPr lang="en-US" altLang="zh-CN"/>
              <a:t>Identify individuals in the picture.</a:t>
            </a:r>
          </a:p>
          <a:p>
            <a:pPr marL="639763" lvl="1" indent="-227013" algn="l">
              <a:buFont typeface="Arial" pitchFamily="34" charset="0"/>
              <a:buChar char="•"/>
            </a:pPr>
            <a:r>
              <a:rPr lang="en-US" altLang="zh-CN"/>
              <a:t>mine the gathered sensor data.</a:t>
            </a:r>
          </a:p>
          <a:p>
            <a:pPr marL="639763" lvl="1" indent="-227013" algn="l">
              <a:buFont typeface="Arial" pitchFamily="34" charset="0"/>
              <a:buChar char="•"/>
            </a:pPr>
            <a:r>
              <a:rPr lang="en-US" altLang="zh-CN"/>
              <a:t>energy-budget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pic>
        <p:nvPicPr>
          <p:cNvPr id="33794" name="Picture 2" descr="tgss2"/>
          <p:cNvPicPr>
            <a:picLocks noChangeAspect="1" noChangeArrowheads="1"/>
          </p:cNvPicPr>
          <p:nvPr>
            <p:ph idx="1"/>
          </p:nvPr>
        </p:nvPicPr>
        <p:blipFill>
          <a:blip r:embed="rId2"/>
          <a:srcRect/>
          <a:stretch>
            <a:fillRect/>
          </a:stretch>
        </p:blipFill>
        <p:spPr>
          <a:xfrm>
            <a:off x="2116138" y="1600200"/>
            <a:ext cx="4300537" cy="4800600"/>
          </a:xfrm>
          <a:ln/>
        </p:spPr>
      </p:pic>
      <p:sp>
        <p:nvSpPr>
          <p:cNvPr id="33795" name="Rectangle 3"/>
          <p:cNvSpPr>
            <a:spLocks noGrp="1" noChangeArrowheads="1"/>
          </p:cNvSpPr>
          <p:nvPr>
            <p:ph type="title"/>
          </p:nvPr>
        </p:nvSpPr>
        <p:spPr/>
        <p:txBody>
          <a:bodyPr/>
          <a:lstStyle/>
          <a:p>
            <a:r>
              <a:rPr lang="en-US" altLang="zh-CN" sz="2400"/>
              <a:t>Searching images by name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sp>
        <p:nvSpPr>
          <p:cNvPr id="34818" name="Rectangle 2"/>
          <p:cNvSpPr>
            <a:spLocks noGrp="1" noChangeArrowheads="1"/>
          </p:cNvSpPr>
          <p:nvPr>
            <p:ph type="title"/>
          </p:nvPr>
        </p:nvSpPr>
        <p:spPr/>
        <p:txBody>
          <a:bodyPr/>
          <a:lstStyle/>
          <a:p>
            <a:r>
              <a:rPr lang="en-US" altLang="zh-CN" sz="3600"/>
              <a:t>Tagging activities and Context</a:t>
            </a:r>
          </a:p>
        </p:txBody>
      </p:sp>
      <p:pic>
        <p:nvPicPr>
          <p:cNvPr id="34819" name="Picture 3" descr="tgss3"/>
          <p:cNvPicPr>
            <a:picLocks noChangeAspect="1" noChangeArrowheads="1"/>
          </p:cNvPicPr>
          <p:nvPr>
            <p:ph sz="half" idx="1"/>
          </p:nvPr>
        </p:nvPicPr>
        <p:blipFill>
          <a:blip r:embed="rId2"/>
          <a:srcRect/>
          <a:stretch>
            <a:fillRect/>
          </a:stretch>
        </p:blipFill>
        <p:spPr>
          <a:xfrm>
            <a:off x="457200" y="2759075"/>
            <a:ext cx="3740150" cy="2482850"/>
          </a:xfrm>
          <a:ln/>
        </p:spPr>
      </p:pic>
      <p:pic>
        <p:nvPicPr>
          <p:cNvPr id="34820" name="Picture 4" descr="tgss6"/>
          <p:cNvPicPr>
            <a:picLocks noChangeAspect="1" noChangeArrowheads="1"/>
          </p:cNvPicPr>
          <p:nvPr>
            <p:ph sz="half" idx="2"/>
          </p:nvPr>
        </p:nvPicPr>
        <p:blipFill>
          <a:blip r:embed="rId3"/>
          <a:srcRect/>
          <a:stretch>
            <a:fillRect/>
          </a:stretch>
        </p:blipFill>
        <p:spPr>
          <a:xfrm>
            <a:off x="4191000" y="2895600"/>
            <a:ext cx="4116388" cy="1676400"/>
          </a:xfr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2"/>
          </p:nvPr>
        </p:nvSpPr>
        <p:spPr/>
        <p:txBody>
          <a:bodyPr/>
          <a:lstStyle/>
          <a:p>
            <a:fld id="{106BE620-7240-4B0D-BC9C-B96DF9B371A1}" type="datetime1">
              <a:rPr lang="en-US" altLang="en-US"/>
              <a:pPr/>
              <a:t>11/2/2014</a:t>
            </a:fld>
            <a:endParaRPr lang="en-US" sz="1800">
              <a:solidFill>
                <a:schemeClr val="tx1"/>
              </a:solidFill>
            </a:endParaRPr>
          </a:p>
        </p:txBody>
      </p:sp>
      <p:pic>
        <p:nvPicPr>
          <p:cNvPr id="35842" name="Picture 2" descr="tgss5"/>
          <p:cNvPicPr>
            <a:picLocks noChangeAspect="1" noChangeArrowheads="1"/>
          </p:cNvPicPr>
          <p:nvPr>
            <p:ph idx="1"/>
          </p:nvPr>
        </p:nvPicPr>
        <p:blipFill>
          <a:blip r:embed="rId2"/>
          <a:srcRect/>
          <a:stretch>
            <a:fillRect/>
          </a:stretch>
        </p:blipFill>
        <p:spPr>
          <a:xfrm>
            <a:off x="1614488" y="2386013"/>
            <a:ext cx="5305425" cy="3228975"/>
          </a:xfrm>
          <a:ln/>
        </p:spPr>
      </p:pic>
      <p:sp>
        <p:nvSpPr>
          <p:cNvPr id="35843" name="Rectangle 3"/>
          <p:cNvSpPr>
            <a:spLocks noGrp="1" noChangeArrowheads="1"/>
          </p:cNvSpPr>
          <p:nvPr>
            <p:ph type="title"/>
          </p:nvPr>
        </p:nvSpPr>
        <p:spPr/>
        <p:txBody>
          <a:bodyPr/>
          <a:lstStyle/>
          <a:p>
            <a:r>
              <a:rPr lang="en-US" altLang="zh-CN" sz="3200"/>
              <a:t>Tag based image search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idx="4294967295"/>
          </p:nvPr>
        </p:nvSpPr>
        <p:spPr>
          <a:ln/>
        </p:spPr>
        <p:txBody>
          <a:bodyPr/>
          <a:lstStyle/>
          <a:p>
            <a:pPr marL="0" indent="0"/>
            <a:r>
              <a:rPr lang="en-US" altLang="zh-CN"/>
              <a:t>LIMITATIONS OF TAGSENSE</a:t>
            </a:r>
          </a:p>
        </p:txBody>
      </p:sp>
      <p:sp>
        <p:nvSpPr>
          <p:cNvPr id="36867" name="Content Placeholder 2"/>
          <p:cNvSpPr>
            <a:spLocks noGrp="1" noChangeArrowheads="1"/>
          </p:cNvSpPr>
          <p:nvPr>
            <p:ph idx="1"/>
          </p:nvPr>
        </p:nvSpPr>
        <p:spPr>
          <a:xfrm>
            <a:off x="457200" y="1600200"/>
            <a:ext cx="7620000" cy="4800600"/>
          </a:xfrm>
          <a:ln/>
        </p:spPr>
        <p:txBody>
          <a:bodyPr/>
          <a:lstStyle/>
          <a:p>
            <a:pPr marL="342900" indent="-228600" algn="l">
              <a:buFont typeface="Arial" pitchFamily="34" charset="0"/>
              <a:buChar char="•"/>
            </a:pPr>
            <a:r>
              <a:rPr lang="en-US" altLang="zh-CN"/>
              <a:t>TagSense vocabulary of tags is quite limited.</a:t>
            </a:r>
          </a:p>
          <a:p>
            <a:pPr marL="342900" indent="-228600" algn="l">
              <a:buFont typeface="Arial" pitchFamily="34" charset="0"/>
              <a:buChar char="•"/>
            </a:pPr>
            <a:r>
              <a:rPr lang="en-US" altLang="zh-CN"/>
              <a:t>TagSense does not generate captions.</a:t>
            </a:r>
          </a:p>
          <a:p>
            <a:pPr marL="342900" indent="-228600" algn="l">
              <a:buFont typeface="Arial" pitchFamily="34" charset="0"/>
              <a:buChar char="•"/>
            </a:pPr>
            <a:r>
              <a:rPr lang="en-US" altLang="zh-CN"/>
              <a:t>TagSense cannot tag pictures taken in the past.</a:t>
            </a:r>
          </a:p>
          <a:p>
            <a:pPr marL="342900" indent="-228600" algn="l">
              <a:buFont typeface="Arial" pitchFamily="34" charset="0"/>
              <a:buChar char="•"/>
            </a:pPr>
            <a:r>
              <a:rPr lang="en-US" altLang="zh-CN"/>
              <a:t>TagSense requires users to input a group password at the beginning of a photo session.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idx="4294967295"/>
          </p:nvPr>
        </p:nvSpPr>
        <p:spPr>
          <a:ln/>
        </p:spPr>
        <p:txBody>
          <a:bodyPr/>
          <a:lstStyle/>
          <a:p>
            <a:pPr marL="0" indent="0"/>
            <a:r>
              <a:rPr lang="en-US" altLang="zh-CN"/>
              <a:t>FUTURE OF TAGSENSE</a:t>
            </a:r>
          </a:p>
        </p:txBody>
      </p:sp>
      <p:sp>
        <p:nvSpPr>
          <p:cNvPr id="37891" name="Content Placeholder 2"/>
          <p:cNvSpPr>
            <a:spLocks noGrp="1" noChangeArrowheads="1"/>
          </p:cNvSpPr>
          <p:nvPr>
            <p:ph idx="1"/>
          </p:nvPr>
        </p:nvSpPr>
        <p:spPr>
          <a:xfrm>
            <a:off x="457200" y="1600200"/>
            <a:ext cx="7620000" cy="4800600"/>
          </a:xfrm>
          <a:ln/>
        </p:spPr>
        <p:txBody>
          <a:bodyPr/>
          <a:lstStyle/>
          <a:p>
            <a:pPr marL="342900" indent="-228600" algn="l">
              <a:buFont typeface="Arial" pitchFamily="34" charset="0"/>
              <a:buChar char="•"/>
            </a:pPr>
            <a:r>
              <a:rPr lang="en-US" altLang="zh-CN"/>
              <a:t>Smartphones are becoming context-aware with personal sensing.</a:t>
            </a:r>
          </a:p>
          <a:p>
            <a:pPr marL="342900" indent="-228600" algn="l">
              <a:buFont typeface="Arial" pitchFamily="34" charset="0"/>
              <a:buChar char="•"/>
            </a:pPr>
            <a:r>
              <a:rPr lang="en-US" altLang="zh-CN"/>
              <a:t>The granularity of localization will approach a foot.</a:t>
            </a:r>
          </a:p>
          <a:p>
            <a:pPr marL="342900" indent="-228600" algn="l">
              <a:buFont typeface="Arial" pitchFamily="34" charset="0"/>
              <a:buChar char="•"/>
            </a:pPr>
            <a:r>
              <a:rPr lang="en-US" altLang="zh-CN"/>
              <a:t>Smartphones are replacing point and shoot cameras.</a:t>
            </a:r>
          </a:p>
          <a:p>
            <a:pPr marL="342900" indent="-228600" algn="l">
              <a:buFont typeface="Arial" pitchFamily="34" charset="0"/>
              <a:buChar char="•"/>
            </a:pPr>
            <a:endParaRPr lang="en-US" altLang="zh-CN"/>
          </a:p>
          <a:p>
            <a:pPr marL="342900" indent="-228600" algn="l">
              <a:buFont typeface="Arial" pitchFamily="34" charset="0"/>
              <a:buChar char="•"/>
            </a:pP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idx="4294967295"/>
          </p:nvPr>
        </p:nvSpPr>
        <p:spPr>
          <a:ln/>
        </p:spPr>
        <p:txBody>
          <a:bodyPr/>
          <a:lstStyle/>
          <a:p>
            <a:pPr marL="0" indent="0"/>
            <a:r>
              <a:rPr lang="en-US" altLang="zh-CN"/>
              <a:t>Conclusion</a:t>
            </a:r>
          </a:p>
        </p:txBody>
      </p:sp>
      <p:sp>
        <p:nvSpPr>
          <p:cNvPr id="38915" name="Content Placeholder 2"/>
          <p:cNvSpPr>
            <a:spLocks noGrp="1" noChangeArrowheads="1"/>
          </p:cNvSpPr>
          <p:nvPr>
            <p:ph idx="1"/>
          </p:nvPr>
        </p:nvSpPr>
        <p:spPr>
          <a:xfrm>
            <a:off x="457200" y="1600200"/>
            <a:ext cx="7620000" cy="4800600"/>
          </a:xfrm>
          <a:ln/>
        </p:spPr>
        <p:txBody>
          <a:bodyPr/>
          <a:lstStyle/>
          <a:p>
            <a:pPr marL="342900" indent="-228600" algn="l">
              <a:buFont typeface="Arial" pitchFamily="34" charset="0"/>
              <a:buChar char="•"/>
            </a:pPr>
            <a:r>
              <a:rPr lang="en-US" altLang="zh-CN"/>
              <a:t>Mobile phones are becoming inseparable from humans and are replacing traditional cameras.</a:t>
            </a:r>
          </a:p>
          <a:p>
            <a:pPr marL="342900" indent="-228600" algn="l">
              <a:buFont typeface="Arial" pitchFamily="34" charset="0"/>
              <a:buChar char="•"/>
            </a:pPr>
            <a:r>
              <a:rPr lang="en-US" altLang="zh-CN"/>
              <a:t>TagSense leverages this trend to automatically tag pictures with people and their activities.</a:t>
            </a:r>
          </a:p>
          <a:p>
            <a:pPr marL="342900" indent="-228600" algn="l">
              <a:buFont typeface="Arial" pitchFamily="34" charset="0"/>
              <a:buChar char="•"/>
            </a:pPr>
            <a:r>
              <a:rPr lang="en-US" altLang="zh-CN"/>
              <a:t>TagSense has somewhat lower precision and comparable fall-out but significantly higher recall than iPhoto/Picasa.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noChangeArrowheads="1"/>
          </p:cNvSpPr>
          <p:nvPr>
            <p:ph type="title" idx="4294967295"/>
          </p:nvPr>
        </p:nvSpPr>
        <p:spPr>
          <a:ln/>
        </p:spPr>
        <p:txBody>
          <a:bodyPr/>
          <a:lstStyle/>
          <a:p>
            <a:pPr marL="0" indent="0"/>
            <a:r>
              <a:rPr lang="en-US" altLang="zh-CN"/>
              <a:t>Contributions</a:t>
            </a:r>
          </a:p>
        </p:txBody>
      </p:sp>
      <p:sp>
        <p:nvSpPr>
          <p:cNvPr id="7171" name="Content Placeholder 2"/>
          <p:cNvSpPr>
            <a:spLocks noGrp="1" noChangeArrowheads="1"/>
          </p:cNvSpPr>
          <p:nvPr>
            <p:ph idx="1"/>
          </p:nvPr>
        </p:nvSpPr>
        <p:spPr>
          <a:xfrm>
            <a:off x="457200" y="1600200"/>
            <a:ext cx="7620000" cy="4800600"/>
          </a:xfrm>
          <a:ln/>
        </p:spPr>
        <p:txBody>
          <a:bodyPr/>
          <a:lstStyle/>
          <a:p>
            <a:pPr marL="342900" indent="-228600" algn="l">
              <a:buFont typeface="Arial" pitchFamily="34" charset="0"/>
              <a:buChar char="•"/>
            </a:pPr>
            <a:r>
              <a:rPr lang="en-US" altLang="zh-CN"/>
              <a:t>Envisioning an alternative, out-of-band opportunity towards automatic image tagging.</a:t>
            </a:r>
          </a:p>
          <a:p>
            <a:pPr marL="342900" indent="-228600" algn="l">
              <a:buFont typeface="Arial" pitchFamily="34" charset="0"/>
              <a:buChar char="•"/>
            </a:pPr>
            <a:r>
              <a:rPr lang="en-US" altLang="zh-CN"/>
              <a:t>Designing TagSense, an architecture for coordinating the mobile phone sensors, and processing the sensed information to tag images.</a:t>
            </a:r>
          </a:p>
          <a:p>
            <a:pPr marL="342900" indent="-228600" algn="l">
              <a:buFont typeface="Arial" pitchFamily="34" charset="0"/>
              <a:buChar char="•"/>
            </a:pPr>
            <a:r>
              <a:rPr lang="en-US" altLang="zh-CN"/>
              <a:t>Implementing and evaluating TagSense on Android phones.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3"/>
          <p:cNvSpPr>
            <a:spLocks noGrp="1" noChangeArrowheads="1"/>
          </p:cNvSpPr>
          <p:nvPr>
            <p:ph sz="half" idx="1"/>
          </p:nvPr>
        </p:nvSpPr>
        <p:spPr>
          <a:xfrm>
            <a:off x="457200" y="1536700"/>
            <a:ext cx="3657600" cy="4589463"/>
          </a:xfrm>
          <a:ln/>
        </p:spPr>
        <p:txBody>
          <a:bodyPr/>
          <a:lstStyle/>
          <a:p>
            <a:pPr marL="342900" indent="-228600" algn="l">
              <a:buFont typeface="Arial" pitchFamily="34" charset="0"/>
              <a:buChar char="•"/>
            </a:pPr>
            <a:r>
              <a:rPr lang="en-US" altLang="zh-CN" sz="2800"/>
              <a:t>                                   </a:t>
            </a:r>
          </a:p>
        </p:txBody>
      </p:sp>
      <p:sp>
        <p:nvSpPr>
          <p:cNvPr id="8195" name="Content Placeholder 6"/>
          <p:cNvSpPr>
            <a:spLocks noGrp="1" noChangeArrowheads="1"/>
          </p:cNvSpPr>
          <p:nvPr>
            <p:ph sz="half" idx="4294967295"/>
          </p:nvPr>
        </p:nvSpPr>
        <p:spPr bwMode="auto">
          <a:xfrm>
            <a:off x="4267200" y="381000"/>
            <a:ext cx="4419600" cy="5745163"/>
          </a:xfrm>
          <a:prstGeom prst="rect">
            <a:avLst/>
          </a:prstGeom>
          <a:noFill/>
          <a:ln/>
        </p:spPr>
        <p:txBody>
          <a:bodyPr/>
          <a:lstStyle/>
          <a:p>
            <a:pPr>
              <a:lnSpc>
                <a:spcPct val="90000"/>
              </a:lnSpc>
            </a:pPr>
            <a:r>
              <a:rPr lang="en-US" altLang="zh-CN" sz="2800" b="1"/>
              <a:t>Picture 1: </a:t>
            </a:r>
            <a:r>
              <a:rPr lang="en-US" altLang="zh-CN" sz="2800"/>
              <a:t>November 21st afternoon, Nasher Museum, in-door, Romit, Sushma, Naveen, Souvik, Justin, Vijay,Xuan, standing, talking.</a:t>
            </a:r>
          </a:p>
          <a:p>
            <a:pPr>
              <a:lnSpc>
                <a:spcPct val="90000"/>
              </a:lnSpc>
            </a:pPr>
            <a:endParaRPr lang="en-US" altLang="zh-CN" sz="2800"/>
          </a:p>
          <a:p>
            <a:pPr>
              <a:lnSpc>
                <a:spcPct val="90000"/>
              </a:lnSpc>
            </a:pPr>
            <a:r>
              <a:rPr lang="en-US" altLang="zh-CN" sz="2800" b="1"/>
              <a:t>Picture 2: </a:t>
            </a:r>
            <a:r>
              <a:rPr lang="en-US" altLang="zh-CN" sz="2800"/>
              <a:t>December 4th afternoon, Hudson Hall, out-door, Xuan, standing, snowing.</a:t>
            </a:r>
            <a:endParaRPr lang="en-US" altLang="zh-CN"/>
          </a:p>
        </p:txBody>
      </p:sp>
      <p:pic>
        <p:nvPicPr>
          <p:cNvPr id="8196" name="Picture 6"/>
          <p:cNvPicPr>
            <a:picLocks noChangeAspect="1" noChangeArrowheads="1"/>
          </p:cNvPicPr>
          <p:nvPr/>
        </p:nvPicPr>
        <p:blipFill>
          <a:blip r:embed="rId2"/>
          <a:srcRect/>
          <a:stretch>
            <a:fillRect/>
          </a:stretch>
        </p:blipFill>
        <p:spPr bwMode="auto">
          <a:xfrm>
            <a:off x="457200" y="381000"/>
            <a:ext cx="3378200" cy="2533650"/>
          </a:xfrm>
          <a:prstGeom prst="rect">
            <a:avLst/>
          </a:prstGeom>
          <a:noFill/>
          <a:ln w="9525">
            <a:noFill/>
            <a:miter lim="800000"/>
            <a:headEnd/>
            <a:tailEnd/>
          </a:ln>
        </p:spPr>
      </p:pic>
      <p:pic>
        <p:nvPicPr>
          <p:cNvPr id="8197" name="Picture 7"/>
          <p:cNvPicPr>
            <a:picLocks noChangeAspect="1" noChangeArrowheads="1"/>
          </p:cNvPicPr>
          <p:nvPr/>
        </p:nvPicPr>
        <p:blipFill>
          <a:blip r:embed="rId3"/>
          <a:srcRect/>
          <a:stretch>
            <a:fillRect/>
          </a:stretch>
        </p:blipFill>
        <p:spPr bwMode="auto">
          <a:xfrm>
            <a:off x="1243013" y="3200400"/>
            <a:ext cx="1971675" cy="26384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7"/>
          <p:cNvSpPr>
            <a:spLocks noGrp="1" noChangeArrowheads="1"/>
          </p:cNvSpPr>
          <p:nvPr>
            <p:ph sz="half" idx="1"/>
          </p:nvPr>
        </p:nvSpPr>
        <p:spPr>
          <a:xfrm>
            <a:off x="4191000" y="762000"/>
            <a:ext cx="4038600" cy="2428875"/>
          </a:xfrm>
          <a:ln/>
        </p:spPr>
        <p:txBody>
          <a:bodyPr/>
          <a:lstStyle/>
          <a:p>
            <a:pPr marL="342900" indent="-228600" algn="l">
              <a:lnSpc>
                <a:spcPct val="90000"/>
              </a:lnSpc>
              <a:buFont typeface="Arial" pitchFamily="34" charset="0"/>
              <a:buChar char="•"/>
            </a:pPr>
            <a:r>
              <a:rPr lang="en-US" altLang="zh-CN" sz="2800" b="1"/>
              <a:t>Picture 3: </a:t>
            </a:r>
            <a:r>
              <a:rPr lang="en-US" altLang="zh-CN" sz="2800"/>
              <a:t>November 21st noon, Duke Wilson Gym, indoor,Chuan, Romit, playing, music.</a:t>
            </a:r>
            <a:endParaRPr lang="en-US" altLang="zh-CN"/>
          </a:p>
        </p:txBody>
      </p:sp>
      <p:sp>
        <p:nvSpPr>
          <p:cNvPr id="9219" name="Content Placeholder 11"/>
          <p:cNvSpPr>
            <a:spLocks noGrp="1" noChangeArrowheads="1"/>
          </p:cNvSpPr>
          <p:nvPr>
            <p:ph sz="half" idx="4294967295"/>
          </p:nvPr>
        </p:nvSpPr>
        <p:spPr bwMode="auto">
          <a:xfrm>
            <a:off x="838200" y="3411538"/>
            <a:ext cx="7086600" cy="3141662"/>
          </a:xfrm>
          <a:prstGeom prst="rect">
            <a:avLst/>
          </a:prstGeom>
          <a:noFill/>
          <a:ln/>
        </p:spPr>
        <p:txBody>
          <a:bodyPr/>
          <a:lstStyle/>
          <a:p>
            <a:pPr>
              <a:lnSpc>
                <a:spcPct val="90000"/>
              </a:lnSpc>
            </a:pPr>
            <a:r>
              <a:rPr lang="en-US" altLang="zh-CN" sz="2800"/>
              <a:t>Tags extracted using Location services, light-sensor readings, accelerometers and sound.</a:t>
            </a:r>
          </a:p>
          <a:p>
            <a:pPr>
              <a:lnSpc>
                <a:spcPct val="90000"/>
              </a:lnSpc>
            </a:pPr>
            <a:endParaRPr lang="en-US" altLang="zh-CN" sz="2800"/>
          </a:p>
          <a:p>
            <a:pPr>
              <a:lnSpc>
                <a:spcPct val="90000"/>
              </a:lnSpc>
            </a:pPr>
            <a:r>
              <a:rPr lang="en-US" altLang="zh-CN" sz="2800" b="1"/>
              <a:t>TagSense tags each picture with the time, location, individual-name, and basic activity.</a:t>
            </a:r>
            <a:endParaRPr lang="en-US" altLang="zh-CN" sz="2800"/>
          </a:p>
        </p:txBody>
      </p:sp>
      <p:pic>
        <p:nvPicPr>
          <p:cNvPr id="9220" name="Picture 2"/>
          <p:cNvPicPr>
            <a:picLocks noChangeAspect="1" noChangeArrowheads="1"/>
          </p:cNvPicPr>
          <p:nvPr/>
        </p:nvPicPr>
        <p:blipFill>
          <a:blip r:embed="rId2"/>
          <a:srcRect/>
          <a:stretch>
            <a:fillRect/>
          </a:stretch>
        </p:blipFill>
        <p:spPr bwMode="auto">
          <a:xfrm>
            <a:off x="531813" y="609600"/>
            <a:ext cx="3409950" cy="25812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noChangeArrowheads="1"/>
          </p:cNvSpPr>
          <p:nvPr>
            <p:ph type="title" idx="4294967295"/>
          </p:nvPr>
        </p:nvSpPr>
        <p:spPr>
          <a:ln/>
        </p:spPr>
        <p:txBody>
          <a:bodyPr/>
          <a:lstStyle/>
          <a:p>
            <a:pPr marL="0" indent="0"/>
            <a:r>
              <a:rPr lang="en-US" altLang="zh-CN"/>
              <a:t>Scope of TagSense</a:t>
            </a:r>
          </a:p>
        </p:txBody>
      </p:sp>
      <p:sp>
        <p:nvSpPr>
          <p:cNvPr id="10243" name="Content Placeholder 5"/>
          <p:cNvSpPr>
            <a:spLocks noGrp="1" noChangeArrowheads="1"/>
          </p:cNvSpPr>
          <p:nvPr>
            <p:ph idx="1"/>
          </p:nvPr>
        </p:nvSpPr>
        <p:spPr>
          <a:xfrm>
            <a:off x="457200" y="1600200"/>
            <a:ext cx="7620000" cy="4800600"/>
          </a:xfrm>
          <a:ln/>
        </p:spPr>
        <p:txBody>
          <a:bodyPr/>
          <a:lstStyle/>
          <a:p>
            <a:pPr marL="342900" indent="-228600" algn="l">
              <a:buFont typeface="Arial" pitchFamily="34" charset="0"/>
              <a:buChar char="•"/>
            </a:pPr>
            <a:r>
              <a:rPr lang="en-US" altLang="zh-CN"/>
              <a:t>TagSense requires the content in the pictures to have an electronic footprint that can be captured over at least one of the sensing dimensions.</a:t>
            </a:r>
          </a:p>
          <a:p>
            <a:pPr marL="342900" indent="-228600" algn="l">
              <a:buFont typeface="Arial" pitchFamily="34" charset="0"/>
              <a:buChar char="•"/>
            </a:pPr>
            <a:r>
              <a:rPr lang="en-US" altLang="zh-CN"/>
              <a:t>Images of objects (e.g., bicycles, furniture, paintings), of animals, or of people without phones, cannot be recognized.</a:t>
            </a:r>
          </a:p>
          <a:p>
            <a:pPr marL="342900" indent="-228600" algn="l">
              <a:buFont typeface="Arial" pitchFamily="34" charset="0"/>
              <a:buChar char="•"/>
            </a:pPr>
            <a:r>
              <a:rPr lang="en-US" altLang="zh-CN"/>
              <a:t>TagSense narrows down the focus to identifying the individuals in a picture, and their basic activities.</a:t>
            </a:r>
          </a:p>
          <a:p>
            <a:pPr marL="342900" indent="-228600" algn="l">
              <a:buFont typeface="Arial" pitchFamily="34" charset="0"/>
              <a:buChar char="•"/>
            </a:pPr>
            <a:endParaRPr lang="en-US" altLang="zh-CN"/>
          </a:p>
          <a:p>
            <a:pPr marL="342900" indent="-228600" algn="l">
              <a:buFont typeface="Arial" pitchFamily="34" charset="0"/>
              <a:buChar char="•"/>
            </a:pP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idx="4294967295"/>
          </p:nvPr>
        </p:nvSpPr>
        <p:spPr>
          <a:ln/>
        </p:spPr>
        <p:txBody>
          <a:bodyPr/>
          <a:lstStyle/>
          <a:p>
            <a:pPr marL="0" indent="0"/>
            <a:r>
              <a:rPr lang="en-US" altLang="zh-CN"/>
              <a:t>System Overview</a:t>
            </a:r>
          </a:p>
        </p:txBody>
      </p:sp>
      <p:pic>
        <p:nvPicPr>
          <p:cNvPr id="11267" name="Picture 3"/>
          <p:cNvPicPr>
            <a:picLocks noChangeAspect="1" noChangeArrowheads="1"/>
          </p:cNvPicPr>
          <p:nvPr/>
        </p:nvPicPr>
        <p:blipFill>
          <a:blip r:embed="rId2"/>
          <a:srcRect/>
          <a:stretch>
            <a:fillRect/>
          </a:stretch>
        </p:blipFill>
        <p:spPr bwMode="auto">
          <a:xfrm>
            <a:off x="1066800" y="1219200"/>
            <a:ext cx="7102475" cy="4200525"/>
          </a:xfrm>
          <a:prstGeom prst="rect">
            <a:avLst/>
          </a:prstGeom>
          <a:noFill/>
          <a:ln w="9525">
            <a:noFill/>
            <a:miter lim="800000"/>
            <a:headEnd/>
            <a:tailEnd/>
          </a:ln>
        </p:spPr>
      </p:pic>
      <p:sp>
        <p:nvSpPr>
          <p:cNvPr id="11268" name="TextBox 3"/>
          <p:cNvSpPr>
            <a:spLocks noChangeArrowheads="1"/>
          </p:cNvSpPr>
          <p:nvPr/>
        </p:nvSpPr>
        <p:spPr bwMode="auto">
          <a:xfrm>
            <a:off x="457200" y="5486400"/>
            <a:ext cx="8229600" cy="923925"/>
          </a:xfrm>
          <a:prstGeom prst="rect">
            <a:avLst/>
          </a:prstGeom>
          <a:noFill/>
          <a:ln w="9525">
            <a:noFill/>
            <a:miter lim="800000"/>
            <a:headEnd/>
            <a:tailEnd/>
          </a:ln>
        </p:spPr>
        <p:txBody>
          <a:bodyPr>
            <a:spAutoFit/>
          </a:bodyPr>
          <a:lstStyle/>
          <a:p>
            <a:r>
              <a:rPr lang="en-US" b="1">
                <a:solidFill>
                  <a:srgbClr val="2F2B20"/>
                </a:solidFill>
                <a:latin typeface="Calibri" pitchFamily="34" charset="0"/>
                <a:ea typeface="Calibri" pitchFamily="34" charset="0"/>
                <a:cs typeface="Calibri" pitchFamily="34" charset="0"/>
                <a:sym typeface="Calibri" pitchFamily="34" charset="0"/>
              </a:rPr>
              <a:t>TagSense architecture – the camera phone triggers sensing in participating mobile phones and gathers the sensed information. It then determines who is in the picture and tags the picture with the people and the context.</a:t>
            </a:r>
            <a:endParaRPr lang="en-US">
              <a:solidFill>
                <a:srgbClr val="2F2B20"/>
              </a:solidFill>
              <a:latin typeface="Calibri" pitchFamily="34" charset="0"/>
              <a:ea typeface="Calibri" pitchFamily="34" charset="0"/>
              <a:cs typeface="Calibri" pitchFamily="34" charset="0"/>
              <a:sym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idx="4294967295"/>
          </p:nvPr>
        </p:nvSpPr>
        <p:spPr>
          <a:ln/>
        </p:spPr>
        <p:txBody>
          <a:bodyPr/>
          <a:lstStyle/>
          <a:p>
            <a:pPr marL="0" indent="0"/>
            <a:r>
              <a:rPr lang="en-US" altLang="zh-CN"/>
              <a:t>SYSTEM OVERVIEW</a:t>
            </a:r>
          </a:p>
        </p:txBody>
      </p:sp>
      <p:sp>
        <p:nvSpPr>
          <p:cNvPr id="12291" name="Content Placeholder 2"/>
          <p:cNvSpPr>
            <a:spLocks noGrp="1" noChangeArrowheads="1"/>
          </p:cNvSpPr>
          <p:nvPr>
            <p:ph idx="1"/>
          </p:nvPr>
        </p:nvSpPr>
        <p:spPr>
          <a:xfrm>
            <a:off x="457200" y="1600200"/>
            <a:ext cx="7620000" cy="4800600"/>
          </a:xfrm>
          <a:ln/>
        </p:spPr>
        <p:txBody>
          <a:bodyPr/>
          <a:lstStyle/>
          <a:p>
            <a:pPr marL="342900" indent="-228600" algn="l">
              <a:buFont typeface="Arial" pitchFamily="34" charset="0"/>
              <a:buChar char="•"/>
            </a:pPr>
            <a:r>
              <a:rPr lang="en-US" altLang="zh-CN"/>
              <a:t>the application prompts the user for a session password.</a:t>
            </a:r>
          </a:p>
          <a:p>
            <a:pPr marL="342900" indent="-228600" algn="l">
              <a:buFont typeface="Arial" pitchFamily="34" charset="0"/>
              <a:buChar char="•"/>
            </a:pPr>
            <a:r>
              <a:rPr lang="en-US" altLang="zh-CN"/>
              <a:t>password acts as a shared session key.</a:t>
            </a:r>
          </a:p>
          <a:p>
            <a:pPr marL="342900" indent="-228600" algn="l">
              <a:buFont typeface="Arial" pitchFamily="34" charset="0"/>
              <a:buChar char="•"/>
            </a:pPr>
            <a:r>
              <a:rPr lang="en-US" altLang="zh-CN"/>
              <a:t>Phone to phone communication is performed using the WiFi </a:t>
            </a:r>
            <a:r>
              <a:rPr lang="en-US" altLang="zh-CN" i="1"/>
              <a:t>ad hoc mode.</a:t>
            </a:r>
          </a:p>
          <a:p>
            <a:pPr marL="342900" indent="-228600" algn="l">
              <a:buFont typeface="Arial" pitchFamily="34" charset="0"/>
              <a:buChar char="•"/>
            </a:pPr>
            <a:r>
              <a:rPr lang="en-US" altLang="zh-CN"/>
              <a:t> phones perform basic activity recognition on the sensed information, and send them back.</a:t>
            </a:r>
            <a:endParaRPr lang="en-US" altLang="zh-CN" i="1"/>
          </a:p>
          <a:p>
            <a:pPr marL="342900" indent="-228600" algn="l">
              <a:buFont typeface="Arial" pitchFamily="34" charset="0"/>
              <a:buChar char="•"/>
            </a:pPr>
            <a:endParaRPr lang="en-US" altLang="zh-CN"/>
          </a:p>
          <a:p>
            <a:pPr marL="342900" indent="-228600" algn="l">
              <a:buFont typeface="Arial" pitchFamily="34" charset="0"/>
              <a:buChar char="•"/>
            </a:pPr>
            <a:endParaRPr lang="en-US" altLang="zh-CN"/>
          </a:p>
          <a:p>
            <a:pPr marL="342900" indent="-228600" algn="l">
              <a:buFont typeface="Arial" pitchFamily="34" charset="0"/>
              <a:buChar char="•"/>
            </a:pPr>
            <a:endParaRPr lang="en-US" altLang="zh-CN"/>
          </a:p>
        </p:txBody>
      </p:sp>
    </p:spTree>
  </p:cSld>
  <p:clrMapOvr>
    <a:masterClrMapping/>
  </p:clrMapOvr>
</p:sld>
</file>

<file path=ppt/theme/theme1.xml><?xml version="1.0" encoding="utf-8"?>
<a:theme xmlns:a="http://schemas.openxmlformats.org/drawingml/2006/main" name="Adjacency">
  <a:themeElements>
    <a:clrScheme name="">
      <a:dk1>
        <a:srgbClr val="2F2B20"/>
      </a:dk1>
      <a:lt1>
        <a:srgbClr val="FFFFFF"/>
      </a:lt1>
      <a:dk2>
        <a:srgbClr val="675E47"/>
      </a:dk2>
      <a:lt2>
        <a:srgbClr val="DFDCB7"/>
      </a:lt2>
      <a:accent1>
        <a:srgbClr val="A9A57C"/>
      </a:accent1>
      <a:accent2>
        <a:srgbClr val="9CBEBD"/>
      </a:accent2>
      <a:accent3>
        <a:srgbClr val="FFFFFF"/>
      </a:accent3>
      <a:accent4>
        <a:srgbClr val="27231A"/>
      </a:accent4>
      <a:accent5>
        <a:srgbClr val="D1CFBF"/>
      </a:accent5>
      <a:accent6>
        <a:srgbClr val="8DACAB"/>
      </a:accent6>
      <a:hlink>
        <a:srgbClr val="D25814"/>
      </a:hlink>
      <a:folHlink>
        <a:srgbClr val="849A0A"/>
      </a:folHlink>
    </a:clrScheme>
    <a:fontScheme name="Adjacency">
      <a:majorFont>
        <a:latin typeface="Cambria"/>
        <a:ea typeface="SimSun"/>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ppt/theme/theme2.xml><?xml version="1.0" encoding="utf-8"?>
<a:theme xmlns:a="http://schemas.openxmlformats.org/drawingml/2006/main" name="Office Theme">
  <a:themeElements>
    <a:clrScheme name="">
      <a:dk1>
        <a:srgbClr val="2F2B20"/>
      </a:dk1>
      <a:lt1>
        <a:srgbClr val="FFFFFF"/>
      </a:lt1>
      <a:dk2>
        <a:srgbClr val="675E47"/>
      </a:dk2>
      <a:lt2>
        <a:srgbClr val="DFDCB7"/>
      </a:lt2>
      <a:accent1>
        <a:srgbClr val="A9A57C"/>
      </a:accent1>
      <a:accent2>
        <a:srgbClr val="9CBEBD"/>
      </a:accent2>
      <a:accent3>
        <a:srgbClr val="FFFFFF"/>
      </a:accent3>
      <a:accent4>
        <a:srgbClr val="27231A"/>
      </a:accent4>
      <a:accent5>
        <a:srgbClr val="D1CFBF"/>
      </a:accent5>
      <a:accent6>
        <a:srgbClr val="8DACAB"/>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2F2B20"/>
    </a:dk1>
    <a:lt1>
      <a:srgbClr val="FFFFFF"/>
    </a:lt1>
    <a:dk2>
      <a:srgbClr val="675E47"/>
    </a:dk2>
    <a:lt2>
      <a:srgbClr val="DFDCB7"/>
    </a:lt2>
    <a:accent1>
      <a:srgbClr val="A9A57C"/>
    </a:accent1>
    <a:accent2>
      <a:srgbClr val="9CBEBD"/>
    </a:accent2>
    <a:accent3>
      <a:srgbClr val="FFFFFF"/>
    </a:accent3>
    <a:accent4>
      <a:srgbClr val="27231A"/>
    </a:accent4>
    <a:accent5>
      <a:srgbClr val="D1CFBF"/>
    </a:accent5>
    <a:accent6>
      <a:srgbClr val="8DACAB"/>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0</TotalTime>
  <Pages>0</Pages>
  <Words>1274</Words>
  <Characters>0</Characters>
  <Application>Microsoft Office PowerPoint</Application>
  <DocSecurity>0</DocSecurity>
  <PresentationFormat>On-screen Show (4:3)</PresentationFormat>
  <Lines>0</Lines>
  <Paragraphs>151</Paragraphs>
  <Slides>35</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35</vt:i4>
      </vt:variant>
    </vt:vector>
  </HeadingPairs>
  <TitlesOfParts>
    <vt:vector size="52" baseType="lpstr">
      <vt:lpstr>Arial</vt:lpstr>
      <vt:lpstr>SimSun</vt:lpstr>
      <vt:lpstr>Wingdings</vt:lpstr>
      <vt:lpstr>SimSun</vt:lpstr>
      <vt:lpstr>Cambria</vt:lpstr>
      <vt:lpstr>Calibri</vt:lpstr>
      <vt:lpstr>Kedage</vt:lpstr>
      <vt:lpstr>DejaVu Sans</vt:lpstr>
      <vt:lpstr>esint10</vt:lpstr>
      <vt:lpstr>Droid Sans Armenian</vt:lpstr>
      <vt:lpstr>FZShuSong-Z01</vt:lpstr>
      <vt:lpstr>WenQuanYi Micro Hei</vt:lpstr>
      <vt:lpstr>OpenSymbol</vt:lpstr>
      <vt:lpstr>Kedage</vt:lpstr>
      <vt:lpstr>Kedage</vt:lpstr>
      <vt:lpstr>OpenSymbol</vt:lpstr>
      <vt:lpstr>Adjacency</vt:lpstr>
      <vt:lpstr>TagSense: A Smartphone-based Approach to Automatic Image Tagging</vt:lpstr>
      <vt:lpstr>Overview</vt:lpstr>
      <vt:lpstr>Introduction</vt:lpstr>
      <vt:lpstr>Contributions</vt:lpstr>
      <vt:lpstr>Slide 5</vt:lpstr>
      <vt:lpstr>Slide 6</vt:lpstr>
      <vt:lpstr>Scope of TagSense</vt:lpstr>
      <vt:lpstr>System Overview</vt:lpstr>
      <vt:lpstr>SYSTEM OVERVIEW</vt:lpstr>
      <vt:lpstr>Mechanisms</vt:lpstr>
      <vt:lpstr>Design and implementation</vt:lpstr>
      <vt:lpstr>Who are in the picture?</vt:lpstr>
      <vt:lpstr>Accelerometer based motion signatures</vt:lpstr>
      <vt:lpstr>Complementary compass directions</vt:lpstr>
      <vt:lpstr>Slide 15</vt:lpstr>
      <vt:lpstr>Slide 16</vt:lpstr>
      <vt:lpstr>Moving Subjects</vt:lpstr>
      <vt:lpstr>Slide 18</vt:lpstr>
      <vt:lpstr>Slide 19</vt:lpstr>
      <vt:lpstr>Combining the opportunities</vt:lpstr>
      <vt:lpstr>Discussion</vt:lpstr>
      <vt:lpstr>What are they doing</vt:lpstr>
      <vt:lpstr>Where is the picture taken</vt:lpstr>
      <vt:lpstr>When is the picture taken</vt:lpstr>
      <vt:lpstr>Performance evaluation</vt:lpstr>
      <vt:lpstr>Tagging People</vt:lpstr>
      <vt:lpstr>Slide 27</vt:lpstr>
      <vt:lpstr>Slide 28</vt:lpstr>
      <vt:lpstr>Method-wise and Scenerio-wise performance</vt:lpstr>
      <vt:lpstr>Searching images by name</vt:lpstr>
      <vt:lpstr>Tagging activities and Context</vt:lpstr>
      <vt:lpstr>Tag based image search</vt:lpstr>
      <vt:lpstr>LIMITATIONS OF TAGSENSE</vt:lpstr>
      <vt:lpstr>FUTURE OF TAGSENSE</vt:lpstr>
      <vt:lpstr>Conclusion</vt:lpstr>
    </vt:vector>
  </TitlesOfParts>
  <Company>Old Dominion University</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TagSense: A Smartphone-based Approach to Automatic Image Tagging</dc:title>
  <dc:creator>umanjuna</dc:creator>
  <cp:lastModifiedBy>Niloy Ganguly</cp:lastModifiedBy>
  <cp:revision>31</cp:revision>
  <dcterms:created xsi:type="dcterms:W3CDTF">2014-10-27T20:29:30Z</dcterms:created>
  <dcterms:modified xsi:type="dcterms:W3CDTF">2014-11-02T14:43:24Z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16393꿴ࣣሜﾴ䀉-9.1.0.4751</vt:lpwstr>
  </property>
</Properties>
</file>