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219200"/>
            <a:ext cx="7406640" cy="2386584"/>
          </a:xfrm>
        </p:spPr>
        <p:txBody>
          <a:bodyPr>
            <a:normAutofit/>
          </a:bodyPr>
          <a:lstStyle/>
          <a:p>
            <a:r>
              <a:rPr lang="en-IN" b="1" dirty="0" smtClean="0"/>
              <a:t>Accuracy Characterization of Cell Tower Localization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800600"/>
            <a:ext cx="7406640" cy="1752600"/>
          </a:xfrm>
        </p:spPr>
        <p:txBody>
          <a:bodyPr/>
          <a:lstStyle/>
          <a:p>
            <a:r>
              <a:rPr lang="en-IN" b="1" dirty="0" err="1" smtClean="0"/>
              <a:t>Jie</a:t>
            </a:r>
            <a:r>
              <a:rPr lang="en-IN" b="1" dirty="0" smtClean="0"/>
              <a:t> Yang†, Alexander </a:t>
            </a:r>
            <a:r>
              <a:rPr lang="en-IN" b="1" dirty="0" err="1" smtClean="0"/>
              <a:t>Varshavsky</a:t>
            </a:r>
            <a:r>
              <a:rPr lang="en-IN" b="1" dirty="0" smtClean="0"/>
              <a:t>‡, </a:t>
            </a:r>
            <a:r>
              <a:rPr lang="en-IN" b="1" dirty="0" err="1" smtClean="0"/>
              <a:t>Hongbo</a:t>
            </a:r>
            <a:r>
              <a:rPr lang="en-IN" b="1" dirty="0" smtClean="0"/>
              <a:t> Liu†, </a:t>
            </a:r>
            <a:r>
              <a:rPr lang="en-IN" b="1" dirty="0" err="1" smtClean="0"/>
              <a:t>Yingying</a:t>
            </a:r>
            <a:r>
              <a:rPr lang="en-IN" b="1" dirty="0" smtClean="0"/>
              <a:t> Chen†, Marco </a:t>
            </a:r>
            <a:r>
              <a:rPr lang="en-IN" b="1" dirty="0" err="1" smtClean="0"/>
              <a:t>Gruteser</a:t>
            </a:r>
            <a:r>
              <a:rPr lang="en-IN" b="1" dirty="0" smtClean="0"/>
              <a:t>♯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0540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We obtained access to a </a:t>
            </a:r>
            <a:r>
              <a:rPr lang="en-IN" dirty="0" err="1" smtClean="0"/>
              <a:t>wardriving</a:t>
            </a:r>
            <a:r>
              <a:rPr lang="en-IN" dirty="0" smtClean="0"/>
              <a:t> trace that covers </a:t>
            </a:r>
            <a:r>
              <a:rPr lang="en-IN" dirty="0" smtClean="0"/>
              <a:t>three areas </a:t>
            </a:r>
            <a:r>
              <a:rPr lang="en-IN" dirty="0" smtClean="0"/>
              <a:t>in the greater Los Angeles area.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 smtClean="0"/>
              <a:t>Downtown </a:t>
            </a:r>
            <a:r>
              <a:rPr lang="en-IN" dirty="0" smtClean="0"/>
              <a:t>trace covers </a:t>
            </a:r>
            <a:r>
              <a:rPr lang="en-IN" dirty="0" smtClean="0"/>
              <a:t>an area of </a:t>
            </a:r>
            <a:r>
              <a:rPr lang="en-IN" dirty="0" err="1" smtClean="0"/>
              <a:t>3.5km×4.2km</a:t>
            </a:r>
            <a:r>
              <a:rPr lang="en-IN" dirty="0" smtClean="0"/>
              <a:t> in the downtown Los Angeles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The Residential trace covers an area of </a:t>
            </a:r>
            <a:r>
              <a:rPr lang="en-IN" dirty="0" err="1" smtClean="0"/>
              <a:t>6.3km×17km</a:t>
            </a:r>
            <a:r>
              <a:rPr lang="en-IN" dirty="0" smtClean="0"/>
              <a:t> in </a:t>
            </a:r>
            <a:r>
              <a:rPr lang="en-IN" dirty="0" smtClean="0"/>
              <a:t>the southern part of the Los Angeles County.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 Rural trace </a:t>
            </a:r>
            <a:r>
              <a:rPr lang="en-IN" dirty="0" smtClean="0"/>
              <a:t>covers an area of </a:t>
            </a:r>
            <a:r>
              <a:rPr lang="en-IN" dirty="0" err="1" smtClean="0"/>
              <a:t>35.4km×36km</a:t>
            </a:r>
            <a:r>
              <a:rPr lang="en-IN" dirty="0" smtClean="0"/>
              <a:t> in the Victor </a:t>
            </a:r>
            <a:r>
              <a:rPr lang="en-IN" dirty="0" smtClean="0"/>
              <a:t>Valley of </a:t>
            </a:r>
            <a:r>
              <a:rPr lang="en-IN" dirty="0" smtClean="0"/>
              <a:t>San Bernardino County.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fontScale="62500" lnSpcReduction="20000"/>
          </a:bodyPr>
          <a:lstStyle/>
          <a:p>
            <a:r>
              <a:rPr lang="en-IN" dirty="0" smtClean="0"/>
              <a:t>The </a:t>
            </a:r>
            <a:r>
              <a:rPr lang="en-IN" dirty="0" err="1" smtClean="0"/>
              <a:t>wardriving</a:t>
            </a:r>
            <a:r>
              <a:rPr lang="en-IN" dirty="0" smtClean="0"/>
              <a:t> trace was collected over a period of 2 </a:t>
            </a:r>
            <a:r>
              <a:rPr lang="en-IN" dirty="0" smtClean="0"/>
              <a:t>months in </a:t>
            </a:r>
            <a:r>
              <a:rPr lang="en-IN" dirty="0" smtClean="0"/>
              <a:t>February and March of 2009.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 smtClean="0"/>
              <a:t>GSM signal </a:t>
            </a:r>
            <a:r>
              <a:rPr lang="en-IN" dirty="0" smtClean="0"/>
              <a:t>strength measurements </a:t>
            </a:r>
            <a:r>
              <a:rPr lang="en-IN" dirty="0" smtClean="0"/>
              <a:t>and their locations were recorded every 2 </a:t>
            </a:r>
            <a:r>
              <a:rPr lang="en-IN" dirty="0" smtClean="0"/>
              <a:t>seconds and </a:t>
            </a:r>
            <a:r>
              <a:rPr lang="en-IN" dirty="0" smtClean="0"/>
              <a:t>the speed of the car averaged about </a:t>
            </a:r>
            <a:r>
              <a:rPr lang="en-IN" dirty="0" err="1" smtClean="0"/>
              <a:t>32kmph</a:t>
            </a:r>
            <a:r>
              <a:rPr lang="en-IN" dirty="0" smtClean="0"/>
              <a:t>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In total, we </a:t>
            </a:r>
            <a:r>
              <a:rPr lang="en-IN" dirty="0" smtClean="0"/>
              <a:t>have 2,613,465 received signal strength (</a:t>
            </a:r>
            <a:r>
              <a:rPr lang="en-IN" dirty="0" err="1" smtClean="0"/>
              <a:t>RSS</a:t>
            </a:r>
            <a:r>
              <a:rPr lang="en-IN" dirty="0" smtClean="0"/>
              <a:t>) </a:t>
            </a:r>
            <a:r>
              <a:rPr lang="en-IN" dirty="0" smtClean="0"/>
              <a:t>readings from </a:t>
            </a:r>
            <a:r>
              <a:rPr lang="en-IN" dirty="0" smtClean="0"/>
              <a:t>105,271 unique locations, resulting, on </a:t>
            </a:r>
            <a:r>
              <a:rPr lang="en-IN" dirty="0" smtClean="0"/>
              <a:t>average, in </a:t>
            </a:r>
            <a:r>
              <a:rPr lang="en-IN" dirty="0" smtClean="0"/>
              <a:t>24.8 </a:t>
            </a:r>
            <a:r>
              <a:rPr lang="en-IN" dirty="0" err="1" smtClean="0"/>
              <a:t>RSS</a:t>
            </a:r>
            <a:r>
              <a:rPr lang="en-IN" dirty="0" smtClean="0"/>
              <a:t> readings from different cells per location.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Each cell </a:t>
            </a:r>
            <a:r>
              <a:rPr lang="en-IN" dirty="0" smtClean="0"/>
              <a:t>tower has 2, 3 or 6 cells attached to it, depending </a:t>
            </a:r>
            <a:r>
              <a:rPr lang="en-IN" dirty="0" smtClean="0"/>
              <a:t>on the </a:t>
            </a:r>
            <a:r>
              <a:rPr lang="en-IN" dirty="0" smtClean="0"/>
              <a:t>characteristics of the area and the coverage requirements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We know which cells belong to which cell tower and the </a:t>
            </a:r>
            <a:r>
              <a:rPr lang="en-IN" dirty="0" smtClean="0"/>
              <a:t>actual location </a:t>
            </a:r>
            <a:r>
              <a:rPr lang="en-IN" dirty="0" smtClean="0"/>
              <a:t>of each cell tower.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fig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213" y="1371600"/>
            <a:ext cx="8329250" cy="43576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fig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778" y="1295400"/>
            <a:ext cx="8440160" cy="443865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fig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75" y="1600200"/>
            <a:ext cx="8924325" cy="3505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fig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032" y="1524000"/>
            <a:ext cx="8497418" cy="4159629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fig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431188"/>
            <a:ext cx="8553450" cy="430347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tab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423" y="1905000"/>
            <a:ext cx="8640027" cy="3432971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</TotalTime>
  <Words>210</Words>
  <Application>Microsoft Office PowerPoint</Application>
  <PresentationFormat>On-screen Show 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Solstice</vt:lpstr>
      <vt:lpstr>Accuracy Characterization of Cell Tower Localization </vt:lpstr>
      <vt:lpstr>Data Description</vt:lpstr>
      <vt:lpstr>Data Description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Accuracy Characterization of Cell Tower Localization </dc:title>
  <dc:creator>Soumajit</dc:creator>
  <cp:lastModifiedBy>Soumajit</cp:lastModifiedBy>
  <cp:revision>3</cp:revision>
  <dcterms:created xsi:type="dcterms:W3CDTF">2006-08-16T00:00:00Z</dcterms:created>
  <dcterms:modified xsi:type="dcterms:W3CDTF">2014-09-04T02:59:57Z</dcterms:modified>
</cp:coreProperties>
</file>